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0" r:id="rId7"/>
    <p:sldId id="263" r:id="rId8"/>
    <p:sldId id="261" r:id="rId9"/>
    <p:sldId id="262" r:id="rId10"/>
    <p:sldId id="264" r:id="rId11"/>
    <p:sldId id="267" r:id="rId12"/>
    <p:sldId id="268" r:id="rId13"/>
    <p:sldId id="265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82" autoAdjust="0"/>
  </p:normalViewPr>
  <p:slideViewPr>
    <p:cSldViewPr>
      <p:cViewPr varScale="1">
        <p:scale>
          <a:sx n="56" d="100"/>
          <a:sy n="56" d="100"/>
        </p:scale>
        <p:origin x="15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38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65A23-5A18-48CE-AC0C-047B372894DC}" type="datetimeFigureOut">
              <a:rPr lang="ru-RU" smtClean="0"/>
              <a:pPr/>
              <a:t>18.03.2020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84E95-E537-4C84-9F2C-1B77136D08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73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28600" indent="-228600">
              <a:buNone/>
            </a:pPr>
            <a:r>
              <a:rPr lang="uk-UA" sz="1100" dirty="0" smtClean="0"/>
              <a:t>У проекті </a:t>
            </a:r>
            <a:r>
              <a:rPr lang="uk-UA" sz="1100" dirty="0" err="1" smtClean="0"/>
              <a:t>Scrum</a:t>
            </a:r>
            <a:r>
              <a:rPr lang="uk-UA" sz="1100" dirty="0" smtClean="0"/>
              <a:t> існує три ролі; Не дозволяється визначати</a:t>
            </a:r>
            <a:r>
              <a:rPr lang="en-US" sz="1100" baseline="0" dirty="0" smtClean="0"/>
              <a:t> </a:t>
            </a:r>
            <a:r>
              <a:rPr lang="uk-UA" sz="1100" baseline="0" dirty="0" smtClean="0"/>
              <a:t>б</a:t>
            </a:r>
            <a:r>
              <a:rPr lang="uk-UA" sz="1100" dirty="0" smtClean="0"/>
              <a:t>удь-які інші ролі, оскільки це шкідливо для єдності команди, і це не сумісно з</a:t>
            </a:r>
            <a:r>
              <a:rPr lang="en-US" sz="1100" baseline="0" dirty="0" smtClean="0"/>
              <a:t> </a:t>
            </a:r>
            <a:r>
              <a:rPr lang="uk-UA" sz="1100" dirty="0" smtClean="0"/>
              <a:t>Філософією </a:t>
            </a:r>
            <a:r>
              <a:rPr lang="uk-UA" sz="1100" dirty="0" err="1" smtClean="0"/>
              <a:t>Scrum</a:t>
            </a:r>
            <a:r>
              <a:rPr lang="uk-UA" sz="1100" dirty="0" smtClean="0"/>
              <a:t>.</a:t>
            </a:r>
            <a:r>
              <a:rPr lang="uk-UA" sz="1100" baseline="0" dirty="0" smtClean="0"/>
              <a:t> </a:t>
            </a:r>
          </a:p>
          <a:p>
            <a:r>
              <a:rPr lang="uk-UA" sz="1100" dirty="0" smtClean="0"/>
              <a:t>Команда </a:t>
            </a:r>
            <a:r>
              <a:rPr lang="uk-UA" sz="1100" dirty="0" err="1" smtClean="0"/>
              <a:t>Scrum</a:t>
            </a:r>
            <a:r>
              <a:rPr lang="uk-UA" sz="1100" dirty="0" smtClean="0"/>
              <a:t> складається з наступних трьох ролей: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Owner</a:t>
            </a:r>
            <a:r>
              <a:rPr lang="uk-UA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людина на проект, </a:t>
            </a:r>
            <a:r>
              <a:rPr lang="uk-UA" sz="1200" baseline="0" dirty="0" smtClean="0"/>
              <a:t>д</a:t>
            </a:r>
            <a:r>
              <a:rPr lang="uk-UA" sz="1200" dirty="0" smtClean="0"/>
              <a:t>енна чи часткова зайнятість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б</a:t>
            </a:r>
            <a:r>
              <a:rPr lang="uk-UA" dirty="0" smtClean="0"/>
              <a:t>ізнес орієнтований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Scrum Master </a:t>
            </a:r>
            <a:r>
              <a:rPr lang="uk-UA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uk-UA" sz="1100" dirty="0" smtClean="0"/>
              <a:t>1 особа,</a:t>
            </a:r>
            <a:r>
              <a:rPr lang="uk-UA" sz="1100" baseline="0" dirty="0" smtClean="0"/>
              <a:t> д</a:t>
            </a:r>
            <a:r>
              <a:rPr lang="uk-UA" sz="1100" dirty="0" smtClean="0"/>
              <a:t>енна чи часткова зайнятість,</a:t>
            </a:r>
            <a:r>
              <a:rPr lang="uk-UA" sz="1100" baseline="0" dirty="0" smtClean="0"/>
              <a:t> </a:t>
            </a:r>
            <a:r>
              <a:rPr lang="uk-UA" sz="1100" dirty="0" smtClean="0"/>
              <a:t>Тренер та фахівець </a:t>
            </a:r>
            <a:r>
              <a:rPr lang="uk-UA" sz="1100" dirty="0" err="1" smtClean="0"/>
              <a:t>Scrum</a:t>
            </a:r>
            <a:r>
              <a:rPr lang="uk-UA" sz="1100" dirty="0" smtClean="0"/>
              <a:t>.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 Team </a:t>
            </a:r>
            <a:r>
              <a:rPr lang="uk-UA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ru-RU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</a:t>
            </a:r>
            <a:r>
              <a:rPr lang="ru-RU" sz="1100" dirty="0" err="1" smtClean="0"/>
              <a:t>ід</a:t>
            </a:r>
            <a:r>
              <a:rPr lang="ru-RU" sz="1100" dirty="0" smtClean="0"/>
              <a:t> 3 до 9 </a:t>
            </a:r>
            <a:r>
              <a:rPr lang="ru-RU" sz="1100" dirty="0" err="1" smtClean="0"/>
              <a:t>осіб</a:t>
            </a:r>
            <a:r>
              <a:rPr lang="ru-RU" sz="1100" baseline="0" dirty="0" smtClean="0"/>
              <a:t>, </a:t>
            </a:r>
            <a:r>
              <a:rPr lang="ru-RU" sz="1100" baseline="0" dirty="0" err="1" smtClean="0"/>
              <a:t>п</a:t>
            </a:r>
            <a:r>
              <a:rPr lang="ru-RU" sz="1100" dirty="0" err="1" smtClean="0"/>
              <a:t>овний</a:t>
            </a:r>
            <a:r>
              <a:rPr lang="ru-RU" sz="1100" dirty="0" smtClean="0"/>
              <a:t> </a:t>
            </a:r>
            <a:r>
              <a:rPr lang="ru-RU" sz="1100" dirty="0" err="1" smtClean="0"/>
              <a:t>робочий</a:t>
            </a:r>
            <a:r>
              <a:rPr lang="ru-RU" sz="1100" dirty="0" smtClean="0"/>
              <a:t> день (рекомендовано),</a:t>
            </a:r>
            <a:r>
              <a:rPr lang="ru-RU" sz="1100" baseline="0" dirty="0" smtClean="0"/>
              <a:t> </a:t>
            </a:r>
            <a:r>
              <a:rPr lang="ru-RU" sz="1100" baseline="0" dirty="0" err="1" smtClean="0"/>
              <a:t>ф</a:t>
            </a:r>
            <a:r>
              <a:rPr lang="ru-RU" sz="1100" dirty="0" err="1" smtClean="0"/>
              <a:t>ахівці</a:t>
            </a:r>
            <a:r>
              <a:rPr lang="ru-RU" sz="1100" dirty="0" smtClean="0"/>
              <a:t>.</a:t>
            </a:r>
          </a:p>
          <a:p>
            <a:endParaRPr lang="ru-RU" sz="1100" dirty="0" smtClean="0"/>
          </a:p>
          <a:p>
            <a:r>
              <a:rPr lang="uk-UA" sz="1100" dirty="0" smtClean="0"/>
              <a:t>Термін "команда </a:t>
            </a:r>
            <a:r>
              <a:rPr lang="uk-UA" sz="1100" dirty="0" err="1" smtClean="0"/>
              <a:t>Scrum</a:t>
            </a:r>
            <a:r>
              <a:rPr lang="uk-UA" sz="1100" dirty="0" smtClean="0"/>
              <a:t>" стосується всіх членів команди проекту.</a:t>
            </a:r>
            <a:r>
              <a:rPr lang="uk-UA" sz="1100" baseline="0" dirty="0" smtClean="0"/>
              <a:t> </a:t>
            </a:r>
            <a:r>
              <a:rPr lang="uk-UA" sz="1100" dirty="0" smtClean="0"/>
              <a:t>Члени команди </a:t>
            </a:r>
            <a:r>
              <a:rPr lang="uk-UA" sz="1100" dirty="0" err="1" smtClean="0"/>
              <a:t>Scrum</a:t>
            </a:r>
            <a:r>
              <a:rPr lang="uk-UA" sz="1100" dirty="0" smtClean="0"/>
              <a:t>, як правило, мають лише одну з трьох стандартних ролей </a:t>
            </a:r>
            <a:r>
              <a:rPr lang="uk-UA" sz="1100" dirty="0" err="1" smtClean="0"/>
              <a:t>Scrum</a:t>
            </a:r>
            <a:r>
              <a:rPr lang="uk-UA" sz="1100" dirty="0" smtClean="0"/>
              <a:t>.</a:t>
            </a:r>
            <a:r>
              <a:rPr lang="uk-UA" sz="1100" baseline="0" dirty="0" smtClean="0"/>
              <a:t> М</a:t>
            </a:r>
            <a:r>
              <a:rPr lang="uk-UA" sz="1100" dirty="0" smtClean="0"/>
              <a:t>ожливий</a:t>
            </a:r>
            <a:r>
              <a:rPr lang="uk-UA" sz="1100" baseline="0" dirty="0" smtClean="0"/>
              <a:t> варіант, що одна особа</a:t>
            </a:r>
            <a:r>
              <a:rPr lang="uk-UA" sz="1100" dirty="0" smtClean="0"/>
              <a:t> буде призначена для більш ніж однієї стандартної ролі, але не рекомендується.</a:t>
            </a:r>
            <a:br>
              <a:rPr lang="uk-UA" sz="1100" dirty="0" smtClean="0"/>
            </a:br>
            <a:r>
              <a:rPr lang="uk-UA" sz="1100" dirty="0" smtClean="0"/>
              <a:t>Інші особи також можуть брати участь у проекті, але вони не вважаються членами</a:t>
            </a:r>
            <a:r>
              <a:rPr lang="uk-UA" sz="1100" baseline="0" dirty="0" smtClean="0"/>
              <a:t> команди.</a:t>
            </a:r>
            <a:r>
              <a:rPr lang="uk-UA" sz="1100" dirty="0" smtClean="0"/>
              <a:t/>
            </a:r>
            <a:br>
              <a:rPr lang="uk-UA" sz="1100" dirty="0" smtClean="0"/>
            </a:br>
            <a:r>
              <a:rPr lang="uk-UA" sz="1100" dirty="0" smtClean="0"/>
              <a:t>Команда </a:t>
            </a:r>
            <a:r>
              <a:rPr lang="uk-UA" sz="1100" dirty="0" err="1" smtClean="0"/>
              <a:t>Scrum</a:t>
            </a:r>
            <a:r>
              <a:rPr lang="uk-UA" sz="1100" dirty="0" smtClean="0"/>
              <a:t> має дві суттєві характеристики:</a:t>
            </a:r>
            <a:br>
              <a:rPr lang="uk-UA" sz="1100" dirty="0" smtClean="0"/>
            </a:br>
            <a:r>
              <a:rPr lang="uk-UA" sz="1100" dirty="0" smtClean="0"/>
              <a:t> </a:t>
            </a:r>
            <a:r>
              <a:rPr lang="uk-UA" sz="1100" dirty="0" err="1" smtClean="0"/>
              <a:t>Самоорганізованість</a:t>
            </a:r>
            <a:r>
              <a:rPr lang="uk-UA" sz="1100" dirty="0" smtClean="0"/>
              <a:t>: Група </a:t>
            </a:r>
            <a:r>
              <a:rPr lang="uk-UA" sz="1100" dirty="0" err="1" smtClean="0"/>
              <a:t>Scrum</a:t>
            </a:r>
            <a:r>
              <a:rPr lang="uk-UA" sz="1100" dirty="0" smtClean="0"/>
              <a:t> керує власними зусиллями, а не керує</a:t>
            </a:r>
            <a:r>
              <a:rPr lang="uk-UA" sz="1100" baseline="0" dirty="0" smtClean="0"/>
              <a:t> а</a:t>
            </a:r>
            <a:r>
              <a:rPr lang="uk-UA" sz="1100" dirty="0" smtClean="0"/>
              <a:t>бо керується іншими. </a:t>
            </a:r>
            <a:br>
              <a:rPr lang="uk-UA" sz="1100" dirty="0" smtClean="0"/>
            </a:br>
            <a:r>
              <a:rPr lang="uk-UA" sz="1100" dirty="0" smtClean="0"/>
              <a:t> Крос-функціональні: Група </a:t>
            </a:r>
            <a:r>
              <a:rPr lang="uk-UA" sz="1100" dirty="0" err="1" smtClean="0"/>
              <a:t>Scrum</a:t>
            </a:r>
            <a:r>
              <a:rPr lang="uk-UA" sz="1100" dirty="0" smtClean="0"/>
              <a:t> володіє всіма необхідними знаннями та компетенціями,</a:t>
            </a:r>
            <a:r>
              <a:rPr lang="uk-UA" sz="1100" baseline="0" dirty="0" smtClean="0"/>
              <a:t> щоб виконати поставлену роботу</a:t>
            </a:r>
            <a:r>
              <a:rPr lang="uk-UA" sz="1100" dirty="0" smtClean="0"/>
              <a:t> без будь-якої допомоги з боку.</a:t>
            </a:r>
            <a:br>
              <a:rPr lang="uk-UA" sz="1100" dirty="0" smtClean="0"/>
            </a:br>
            <a:r>
              <a:rPr lang="uk-UA" sz="1100" dirty="0" smtClean="0"/>
              <a:t>Ці дві характеристики призначені для оптимізації гнучкості, творчості та продуктивності.</a:t>
            </a:r>
            <a:r>
              <a:rPr lang="uk-UA" sz="1100" baseline="0" dirty="0" smtClean="0"/>
              <a:t> </a:t>
            </a:r>
            <a:r>
              <a:rPr lang="uk-UA" sz="1100" dirty="0" smtClean="0"/>
              <a:t>Може знадобитися більше членів команди для великих проектів. У цьому випадку ми </a:t>
            </a:r>
            <a:r>
              <a:rPr lang="uk-UA" sz="1100" dirty="0" smtClean="0"/>
              <a:t>можемо</a:t>
            </a:r>
            <a:r>
              <a:rPr lang="en-US" sz="1100" baseline="0" dirty="0" smtClean="0"/>
              <a:t> </a:t>
            </a:r>
            <a:r>
              <a:rPr lang="uk-UA" sz="1100" baseline="0" smtClean="0"/>
              <a:t>в</a:t>
            </a:r>
            <a:r>
              <a:rPr lang="uk-UA" sz="1100" smtClean="0"/>
              <a:t>икористовувати </a:t>
            </a:r>
            <a:r>
              <a:rPr lang="uk-UA" sz="1100" dirty="0" smtClean="0"/>
              <a:t>кілька команд для одного продукту, і його називають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Scaled </a:t>
            </a:r>
            <a:r>
              <a:rPr lang="uk-UA" sz="1100" dirty="0" err="1" smtClean="0"/>
              <a:t>Scrum</a:t>
            </a:r>
            <a:r>
              <a:rPr lang="uk-UA" sz="1100" dirty="0" smtClean="0"/>
              <a:t>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Scaled </a:t>
            </a:r>
            <a:r>
              <a:rPr lang="uk-UA" sz="1100" dirty="0" err="1" smtClean="0"/>
              <a:t>Scrum</a:t>
            </a:r>
            <a:r>
              <a:rPr lang="uk-UA" sz="1100" dirty="0" smtClean="0"/>
              <a:t> повинен</a:t>
            </a:r>
            <a:r>
              <a:rPr lang="uk-UA" sz="1100" baseline="0" dirty="0" smtClean="0"/>
              <a:t> д</a:t>
            </a:r>
            <a:r>
              <a:rPr lang="uk-UA" sz="1100" dirty="0" smtClean="0"/>
              <a:t>отримуйтесь всієї схеми </a:t>
            </a:r>
            <a:r>
              <a:rPr lang="uk-UA" sz="1100" dirty="0" err="1" smtClean="0"/>
              <a:t>Scrum</a:t>
            </a:r>
            <a:r>
              <a:rPr lang="uk-UA" sz="1100" dirty="0" smtClean="0"/>
              <a:t>.</a:t>
            </a:r>
            <a:br>
              <a:rPr lang="uk-UA" sz="1100" dirty="0" smtClean="0"/>
            </a:b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sz="1100" b="0" dirty="0" smtClean="0"/>
              <a:t>Членами </a:t>
            </a:r>
            <a:r>
              <a:rPr lang="ru-RU" sz="1100" b="0" dirty="0" err="1" smtClean="0"/>
              <a:t>команди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розробники</a:t>
            </a:r>
            <a:r>
              <a:rPr lang="ru-RU" sz="1100" b="0" dirty="0" smtClean="0"/>
              <a:t>,</a:t>
            </a:r>
            <a:r>
              <a:rPr lang="ru-RU" sz="1100" b="0" baseline="0" dirty="0" smtClean="0"/>
              <a:t> </a:t>
            </a:r>
            <a:r>
              <a:rPr lang="ru-RU" sz="1100" b="0" dirty="0" err="1" smtClean="0"/>
              <a:t>спеціалісти</a:t>
            </a:r>
            <a:r>
              <a:rPr lang="ru-RU" sz="1100" b="0" dirty="0" smtClean="0"/>
              <a:t> в </a:t>
            </a:r>
            <a:r>
              <a:rPr lang="ru-RU" sz="1100" b="0" dirty="0" err="1" smtClean="0"/>
              <a:t>області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застосування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які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відповідають</a:t>
            </a:r>
            <a:r>
              <a:rPr lang="ru-RU" sz="1100" b="0" dirty="0" smtClean="0"/>
              <a:t> за доставку </a:t>
            </a:r>
            <a:r>
              <a:rPr lang="ru-RU" sz="1100" b="0" dirty="0" err="1" smtClean="0"/>
              <a:t>робочого</a:t>
            </a:r>
            <a:r>
              <a:rPr lang="ru-RU" sz="1100" b="0" baseline="0" dirty="0" smtClean="0"/>
              <a:t> продукту </a:t>
            </a:r>
            <a:r>
              <a:rPr lang="ru-RU" sz="1100" b="0" dirty="0" smtClean="0"/>
              <a:t>та </a:t>
            </a:r>
            <a:r>
              <a:rPr lang="ru-RU" sz="1100" b="0" dirty="0" err="1" smtClean="0"/>
              <a:t>управління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власними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зусиллями</a:t>
            </a:r>
            <a:r>
              <a:rPr lang="ru-RU" sz="1100" b="0" dirty="0" smtClean="0"/>
              <a:t>.</a:t>
            </a:r>
          </a:p>
          <a:p>
            <a:pPr marL="228600" indent="-228600">
              <a:buNone/>
            </a:pPr>
            <a:r>
              <a:rPr lang="ru-RU" sz="1100" b="0" dirty="0" smtClean="0"/>
              <a:t>Вони </a:t>
            </a:r>
            <a:r>
              <a:rPr lang="ru-RU" sz="1100" b="0" dirty="0" err="1" smtClean="0"/>
              <a:t>повинні</a:t>
            </a:r>
            <a:r>
              <a:rPr lang="ru-RU" sz="1100" b="0" dirty="0" smtClean="0"/>
              <a:t> бути </a:t>
            </a:r>
            <a:r>
              <a:rPr lang="ru-RU" sz="1100" b="0" dirty="0" err="1" smtClean="0"/>
              <a:t>крос-функціональні</a:t>
            </a:r>
            <a:r>
              <a:rPr lang="ru-RU" sz="1100" b="0" dirty="0" smtClean="0"/>
              <a:t>; Будучи </a:t>
            </a:r>
            <a:r>
              <a:rPr lang="ru-RU" sz="1100" b="0" dirty="0" err="1" smtClean="0"/>
              <a:t>здатними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робити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від</a:t>
            </a:r>
            <a:r>
              <a:rPr lang="ru-RU" sz="1100" b="0" dirty="0" smtClean="0"/>
              <a:t> А до Я </a:t>
            </a:r>
            <a:r>
              <a:rPr lang="ru-RU" sz="1100" b="0" dirty="0" err="1" smtClean="0"/>
              <a:t>створення</a:t>
            </a:r>
            <a:r>
              <a:rPr lang="ru-RU" sz="1100" b="0" dirty="0" smtClean="0"/>
              <a:t> кожного товару </a:t>
            </a:r>
            <a:r>
              <a:rPr lang="ru-RU" sz="1100" b="0" dirty="0" err="1" smtClean="0"/>
              <a:t>Backlog</a:t>
            </a:r>
            <a:r>
              <a:rPr lang="ru-RU" sz="1100" b="0" dirty="0" smtClean="0"/>
              <a:t> продукту. Вони </a:t>
            </a:r>
            <a:r>
              <a:rPr lang="ru-RU" sz="1100" b="0" dirty="0" err="1" smtClean="0"/>
              <a:t>повинні</a:t>
            </a:r>
            <a:r>
              <a:rPr lang="ru-RU" sz="1100" b="0" dirty="0" smtClean="0"/>
              <a:t> бути </a:t>
            </a:r>
            <a:r>
              <a:rPr lang="ru-RU" sz="1100" b="0" dirty="0" err="1" smtClean="0"/>
              <a:t>самоорганізованими</a:t>
            </a:r>
            <a:r>
              <a:rPr lang="ru-RU" sz="1100" b="0" dirty="0" smtClean="0"/>
              <a:t>: </a:t>
            </a:r>
            <a:r>
              <a:rPr lang="ru-RU" sz="1100" b="0" dirty="0" err="1" smtClean="0"/>
              <a:t>знайти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свій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спосіб</a:t>
            </a:r>
            <a:r>
              <a:rPr lang="ru-RU" sz="1100" b="0" dirty="0" smtClean="0"/>
              <a:t>, а не </a:t>
            </a:r>
            <a:r>
              <a:rPr lang="ru-RU" sz="1100" b="0" dirty="0" err="1" smtClean="0"/>
              <a:t>отримувати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замовлення</a:t>
            </a:r>
            <a:r>
              <a:rPr lang="ru-RU" sz="1100" b="0" dirty="0" smtClean="0"/>
              <a:t>. Вони </a:t>
            </a:r>
            <a:r>
              <a:rPr lang="ru-RU" sz="1100" b="0" dirty="0" err="1" smtClean="0"/>
              <a:t>повинні</a:t>
            </a:r>
            <a:r>
              <a:rPr lang="ru-RU" sz="1100" b="0" dirty="0" smtClean="0"/>
              <a:t> бути </a:t>
            </a:r>
            <a:r>
              <a:rPr lang="ru-RU" sz="1100" b="0" dirty="0" err="1" smtClean="0"/>
              <a:t>узгоджені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</a:t>
            </a:r>
            <a:r>
              <a:rPr lang="ru-RU" sz="1100" b="0" dirty="0" smtClean="0"/>
              <a:t> метою проекту, а не </a:t>
            </a:r>
            <a:r>
              <a:rPr lang="ru-RU" sz="1100" b="0" dirty="0" err="1" smtClean="0"/>
              <a:t>працювати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сліпо</a:t>
            </a:r>
            <a:r>
              <a:rPr lang="ru-RU" sz="1100" b="0" dirty="0" smtClean="0"/>
              <a:t>. </a:t>
            </a:r>
            <a:r>
              <a:rPr lang="ru-RU" sz="1100" b="0" dirty="0" err="1" smtClean="0"/>
              <a:t>Завдання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може</a:t>
            </a:r>
            <a:r>
              <a:rPr lang="ru-RU" sz="1100" b="0" dirty="0" smtClean="0"/>
              <a:t> бути </a:t>
            </a:r>
            <a:r>
              <a:rPr lang="ru-RU" sz="1100" b="0" dirty="0" err="1" smtClean="0"/>
              <a:t>призначене</a:t>
            </a:r>
            <a:r>
              <a:rPr lang="ru-RU" sz="1100" b="0" dirty="0" smtClean="0"/>
              <a:t> одному члену на</a:t>
            </a:r>
            <a:r>
              <a:rPr lang="ru-RU" sz="1100" b="0" baseline="0" dirty="0" smtClean="0"/>
              <a:t> весь</a:t>
            </a:r>
            <a:r>
              <a:rPr lang="ru-RU" sz="1100" b="0" dirty="0" smtClean="0"/>
              <a:t> спринт, </a:t>
            </a:r>
            <a:r>
              <a:rPr lang="ru-RU" sz="1100" b="0" dirty="0" err="1" smtClean="0"/>
              <a:t>але</a:t>
            </a:r>
            <a:r>
              <a:rPr lang="ru-RU" sz="1100" b="0" dirty="0" smtClean="0"/>
              <a:t> вся команда </a:t>
            </a:r>
            <a:r>
              <a:rPr lang="ru-RU" sz="1100" b="0" dirty="0" err="1" smtClean="0"/>
              <a:t>розробників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несе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відповідальність</a:t>
            </a:r>
            <a:r>
              <a:rPr lang="ru-RU" sz="1100" b="0" dirty="0" smtClean="0"/>
              <a:t> за </a:t>
            </a:r>
            <a:r>
              <a:rPr lang="ru-RU" sz="1100" b="0" dirty="0" err="1" smtClean="0"/>
              <a:t>це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завдання</a:t>
            </a:r>
            <a:r>
              <a:rPr lang="ru-RU" sz="1100" b="0" dirty="0" smtClean="0"/>
              <a:t>; </a:t>
            </a:r>
            <a:r>
              <a:rPr lang="ru-RU" sz="1100" b="0" dirty="0" err="1" smtClean="0"/>
              <a:t>Жодна</a:t>
            </a:r>
            <a:r>
              <a:rPr lang="ru-RU" sz="1100" b="0" dirty="0" smtClean="0"/>
              <a:t> особа не </a:t>
            </a:r>
            <a:r>
              <a:rPr lang="ru-RU" sz="1100" b="0" dirty="0" err="1" smtClean="0"/>
              <a:t>має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жодних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завдань</a:t>
            </a:r>
            <a:r>
              <a:rPr lang="ru-RU" sz="1100" b="0" dirty="0" smtClean="0"/>
              <a:t>.</a:t>
            </a:r>
          </a:p>
          <a:p>
            <a:pPr marL="228600" indent="-228600">
              <a:buNone/>
            </a:pPr>
            <a:r>
              <a:rPr lang="ru-RU" sz="1100" b="0" dirty="0" err="1" smtClean="0"/>
              <a:t>Група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розробників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доставляє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кінцевий</a:t>
            </a:r>
            <a:r>
              <a:rPr lang="ru-RU" sz="1100" b="0" dirty="0" smtClean="0"/>
              <a:t> продукт проекту </a:t>
            </a:r>
            <a:r>
              <a:rPr lang="ru-RU" sz="1100" b="0" dirty="0" err="1" smtClean="0"/>
              <a:t>поетапно</a:t>
            </a:r>
            <a:r>
              <a:rPr lang="ru-RU" sz="1100" b="0" dirty="0" smtClean="0"/>
              <a:t>, як </a:t>
            </a:r>
            <a:r>
              <a:rPr lang="ru-RU" sz="1100" b="0" dirty="0" err="1" smtClean="0"/>
              <a:t>це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визначено</a:t>
            </a:r>
            <a:r>
              <a:rPr lang="ru-RU" sz="1100" b="0" dirty="0" smtClean="0"/>
              <a:t> в </a:t>
            </a:r>
            <a:r>
              <a:rPr lang="en-AU" sz="1100" b="0" dirty="0" smtClean="0"/>
              <a:t>Product Backlog</a:t>
            </a:r>
            <a:r>
              <a:rPr lang="ru-RU" sz="1100" b="0" dirty="0" smtClean="0"/>
              <a:t>. </a:t>
            </a:r>
          </a:p>
          <a:p>
            <a:pPr marL="228600" indent="-228600">
              <a:buNone/>
            </a:pPr>
            <a:r>
              <a:rPr lang="uk-UA" sz="1100" b="0" dirty="0" smtClean="0"/>
              <a:t>Р</a:t>
            </a:r>
            <a:r>
              <a:rPr lang="ru-RU" sz="1100" b="0" dirty="0" err="1" smtClean="0"/>
              <a:t>екомендується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щоб</a:t>
            </a:r>
            <a:r>
              <a:rPr lang="ru-RU" sz="1100" b="0" dirty="0" smtClean="0"/>
              <a:t> члени </a:t>
            </a:r>
            <a:r>
              <a:rPr lang="ru-RU" sz="1100" b="0" dirty="0" err="1" smtClean="0"/>
              <a:t>Команди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працювали</a:t>
            </a:r>
            <a:r>
              <a:rPr lang="ru-RU" sz="1100" b="0" dirty="0" smtClean="0"/>
              <a:t> на </a:t>
            </a:r>
            <a:r>
              <a:rPr lang="ru-RU" sz="1100" b="0" dirty="0" err="1" smtClean="0"/>
              <a:t>повний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робочий</a:t>
            </a:r>
            <a:r>
              <a:rPr lang="ru-RU" sz="1100" b="0" dirty="0" smtClean="0"/>
              <a:t> день за </a:t>
            </a:r>
            <a:r>
              <a:rPr lang="ru-RU" sz="1100" b="0" dirty="0" err="1" smtClean="0"/>
              <a:t>єдиним</a:t>
            </a:r>
            <a:r>
              <a:rPr lang="ru-RU" sz="1100" b="0" dirty="0" smtClean="0"/>
              <a:t> проектом, </a:t>
            </a:r>
            <a:r>
              <a:rPr lang="ru-RU" sz="1100" b="0" dirty="0" err="1" smtClean="0"/>
              <a:t>щоб</a:t>
            </a:r>
            <a:r>
              <a:rPr lang="ru-RU" sz="1100" b="0" dirty="0" smtClean="0"/>
              <a:t> бути </a:t>
            </a:r>
            <a:r>
              <a:rPr lang="ru-RU" sz="1100" b="0" dirty="0" err="1" smtClean="0"/>
              <a:t>зосередженими</a:t>
            </a:r>
            <a:r>
              <a:rPr lang="ru-RU" sz="1100" b="0" dirty="0" smtClean="0"/>
              <a:t> та </a:t>
            </a:r>
            <a:r>
              <a:rPr lang="ru-RU" sz="1100" b="0" dirty="0" err="1" smtClean="0"/>
              <a:t>гнучкими</a:t>
            </a:r>
            <a:r>
              <a:rPr lang="ru-RU" sz="1100" b="0" dirty="0" smtClean="0"/>
              <a:t>. Склад </a:t>
            </a:r>
            <a:r>
              <a:rPr lang="ru-RU" sz="1100" b="0" dirty="0" err="1" smtClean="0"/>
              <a:t>групи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розробників</a:t>
            </a:r>
            <a:r>
              <a:rPr lang="ru-RU" sz="1100" b="0" dirty="0" smtClean="0"/>
              <a:t> не повинен так часто </a:t>
            </a:r>
            <a:r>
              <a:rPr lang="ru-RU" sz="1100" b="0" dirty="0" err="1" smtClean="0"/>
              <a:t>змінюватися</a:t>
            </a:r>
            <a:r>
              <a:rPr lang="ru-RU" sz="1100" b="0" dirty="0" smtClean="0"/>
              <a:t>. </a:t>
            </a:r>
            <a:r>
              <a:rPr lang="ru-RU" sz="1100" b="0" dirty="0" err="1" smtClean="0"/>
              <a:t>Якщо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є</a:t>
            </a:r>
            <a:r>
              <a:rPr lang="ru-RU" sz="1100" b="0" dirty="0" smtClean="0"/>
              <a:t> потреба </a:t>
            </a:r>
            <a:r>
              <a:rPr lang="ru-RU" sz="1100" b="0" dirty="0" err="1" smtClean="0"/>
              <a:t>змінювати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членів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команди</a:t>
            </a:r>
            <a:r>
              <a:rPr lang="ru-RU" sz="1100" b="0" dirty="0" smtClean="0"/>
              <a:t>, то </a:t>
            </a:r>
            <a:r>
              <a:rPr lang="ru-RU" sz="1100" b="0" dirty="0" err="1" smtClean="0"/>
              <a:t>ця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зміна</a:t>
            </a:r>
            <a:r>
              <a:rPr lang="ru-RU" sz="1100" b="0" dirty="0" smtClean="0"/>
              <a:t> не повинна </a:t>
            </a:r>
            <a:r>
              <a:rPr lang="ru-RU" sz="1100" b="0" dirty="0" err="1" smtClean="0"/>
              <a:t>відбуватися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під</a:t>
            </a:r>
            <a:r>
              <a:rPr lang="ru-RU" sz="1100" b="0" dirty="0" smtClean="0"/>
              <a:t> час</a:t>
            </a:r>
            <a:r>
              <a:rPr lang="ru-RU" sz="1100" b="0" baseline="0" dirty="0" smtClean="0"/>
              <a:t> </a:t>
            </a:r>
            <a:r>
              <a:rPr lang="ru-RU" sz="1100" b="0" baseline="0" dirty="0" err="1" smtClean="0"/>
              <a:t>тривалості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Sprint</a:t>
            </a:r>
            <a:r>
              <a:rPr lang="ru-RU" sz="1100" b="0" dirty="0" smtClean="0"/>
              <a:t>. </a:t>
            </a:r>
            <a:r>
              <a:rPr lang="ru-RU" sz="1100" b="0" dirty="0" err="1" smtClean="0"/>
              <a:t>Зниження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продуктивності</a:t>
            </a:r>
            <a:r>
              <a:rPr lang="ru-RU" sz="1100" b="0" dirty="0" smtClean="0"/>
              <a:t> при </a:t>
            </a:r>
            <a:r>
              <a:rPr lang="ru-RU" sz="1100" b="0" dirty="0" err="1" smtClean="0"/>
              <a:t>зміні</a:t>
            </a:r>
            <a:r>
              <a:rPr lang="ru-RU" sz="1100" b="0" dirty="0" smtClean="0"/>
              <a:t> складу </a:t>
            </a:r>
            <a:r>
              <a:rPr lang="ru-RU" sz="1100" b="0" dirty="0" err="1" smtClean="0"/>
              <a:t>команди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відбудеться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короткочасно</a:t>
            </a:r>
            <a:r>
              <a:rPr lang="ru-RU" sz="1100" b="0" dirty="0" smtClean="0"/>
              <a:t>.</a:t>
            </a:r>
          </a:p>
          <a:p>
            <a:pPr marL="228600" indent="-228600">
              <a:buNone/>
            </a:pPr>
            <a:r>
              <a:rPr lang="ru-RU" sz="1100" b="0" dirty="0" err="1" smtClean="0"/>
              <a:t>Scrum</a:t>
            </a:r>
            <a:r>
              <a:rPr lang="ru-RU" sz="1100" b="0" dirty="0" smtClean="0"/>
              <a:t> в основному </a:t>
            </a:r>
            <a:r>
              <a:rPr lang="ru-RU" sz="1100" b="0" dirty="0" err="1" smtClean="0"/>
              <a:t>ефективний</a:t>
            </a:r>
            <a:r>
              <a:rPr lang="ru-RU" sz="1100" b="0" dirty="0" smtClean="0"/>
              <a:t>, коли </a:t>
            </a:r>
            <a:r>
              <a:rPr lang="ru-RU" sz="1100" b="0" dirty="0" err="1" smtClean="0"/>
              <a:t>є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від</a:t>
            </a:r>
            <a:r>
              <a:rPr lang="ru-RU" sz="1100" b="0" dirty="0" smtClean="0"/>
              <a:t> 3 до 9 </a:t>
            </a:r>
            <a:r>
              <a:rPr lang="ru-RU" sz="1100" b="0" dirty="0" err="1" smtClean="0"/>
              <a:t>членів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команди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розробки</a:t>
            </a:r>
            <a:r>
              <a:rPr lang="ru-RU" sz="1100" b="0" dirty="0" smtClean="0"/>
              <a:t>. </a:t>
            </a: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>
              <a:buNone/>
            </a:pPr>
            <a:r>
              <a:rPr lang="ru-RU" sz="1100" b="0" dirty="0" smtClean="0"/>
              <a:t>Кожному проекту </a:t>
            </a:r>
            <a:r>
              <a:rPr lang="ru-RU" sz="1100" b="0" dirty="0" err="1" smtClean="0"/>
              <a:t>потрібна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людина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орієнтована</a:t>
            </a:r>
            <a:r>
              <a:rPr lang="ru-RU" sz="1100" b="0" dirty="0" smtClean="0"/>
              <a:t> на </a:t>
            </a:r>
            <a:r>
              <a:rPr lang="ru-RU" sz="1100" b="0" dirty="0" err="1" smtClean="0"/>
              <a:t>бізнес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спрямована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на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максимізацію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вартості</a:t>
            </a:r>
            <a:r>
              <a:rPr lang="en-US" sz="1100" b="0" baseline="0" dirty="0" smtClean="0"/>
              <a:t> </a:t>
            </a:r>
            <a:r>
              <a:rPr lang="uk-UA" sz="1100" b="0" baseline="0" dirty="0" smtClean="0"/>
              <a:t>п</a:t>
            </a:r>
            <a:r>
              <a:rPr lang="ru-RU" sz="1100" b="0" dirty="0" err="1" smtClean="0"/>
              <a:t>родукту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роботи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команди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розробників</a:t>
            </a:r>
            <a:r>
              <a:rPr lang="ru-RU" sz="1100" b="0" dirty="0" smtClean="0"/>
              <a:t>. У </a:t>
            </a:r>
            <a:r>
              <a:rPr lang="ru-RU" sz="1100" b="0" dirty="0" err="1" smtClean="0"/>
              <a:t>Scrum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ця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людина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називається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Product</a:t>
            </a:r>
            <a:r>
              <a:rPr lang="ru-RU" sz="1100" b="0" dirty="0" smtClean="0"/>
              <a:t> </a:t>
            </a:r>
            <a:r>
              <a:rPr lang="en-AU" sz="1100" b="0" dirty="0" smtClean="0"/>
              <a:t>Owner</a:t>
            </a:r>
            <a:r>
              <a:rPr lang="uk-UA" sz="1100" b="0" dirty="0" smtClean="0"/>
              <a:t> (</a:t>
            </a:r>
            <a:r>
              <a:rPr lang="ru-RU" sz="1100" b="0" dirty="0" err="1" smtClean="0"/>
              <a:t>Власник</a:t>
            </a:r>
            <a:r>
              <a:rPr lang="ru-RU" sz="1100" b="0" dirty="0" smtClean="0"/>
              <a:t> продукту</a:t>
            </a:r>
            <a:r>
              <a:rPr lang="uk-UA" sz="1100" b="0" dirty="0" smtClean="0"/>
              <a:t>).</a:t>
            </a:r>
            <a:r>
              <a:rPr lang="ru-RU" sz="1100" b="0" baseline="0" dirty="0" smtClean="0"/>
              <a:t> Як </a:t>
            </a:r>
            <a:r>
              <a:rPr lang="ru-RU" sz="1100" b="0" dirty="0" smtClean="0"/>
              <a:t>правило</a:t>
            </a:r>
            <a:r>
              <a:rPr lang="ru-RU" sz="1100" b="0" baseline="0" dirty="0" smtClean="0"/>
              <a:t> </a:t>
            </a:r>
            <a:r>
              <a:rPr lang="ru-RU" sz="1100" b="0" baseline="0" dirty="0" err="1" smtClean="0"/>
              <a:t>він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є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людиною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від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компанії-постачальника</a:t>
            </a:r>
            <a:r>
              <a:rPr lang="ru-RU" sz="1100" b="0" dirty="0" smtClean="0"/>
              <a:t>, а не</a:t>
            </a:r>
            <a:r>
              <a:rPr lang="ru-RU" sz="1100" b="0" baseline="0" dirty="0" smtClean="0"/>
              <a:t> </a:t>
            </a:r>
            <a:r>
              <a:rPr lang="ru-RU" sz="1100" b="0" baseline="0" dirty="0" err="1" smtClean="0"/>
              <a:t>з</a:t>
            </a:r>
            <a:r>
              <a:rPr lang="ru-RU" sz="1100" b="0" dirty="0" err="1" smtClean="0"/>
              <a:t>овнішній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замовник</a:t>
            </a:r>
            <a:r>
              <a:rPr lang="ru-RU" sz="1100" b="0" dirty="0" smtClean="0"/>
              <a:t>. </a:t>
            </a:r>
            <a:r>
              <a:rPr lang="ru-RU" sz="1100" b="0" dirty="0" err="1" smtClean="0"/>
              <a:t>Іншими</a:t>
            </a:r>
            <a:r>
              <a:rPr lang="ru-RU" sz="1100" b="0" dirty="0" smtClean="0"/>
              <a:t> словами, </a:t>
            </a:r>
            <a:r>
              <a:rPr lang="ru-RU" sz="1100" b="0" dirty="0" err="1" smtClean="0"/>
              <a:t>власник</a:t>
            </a:r>
            <a:r>
              <a:rPr lang="ru-RU" sz="1100" b="0" dirty="0" smtClean="0"/>
              <a:t> продукту НЕ </a:t>
            </a:r>
            <a:r>
              <a:rPr lang="ru-RU" sz="1100" b="0" dirty="0" err="1" smtClean="0"/>
              <a:t>є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представником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клієнта</a:t>
            </a:r>
            <a:r>
              <a:rPr lang="ru-RU" sz="1100" b="0" dirty="0" smtClean="0"/>
              <a:t>.</a:t>
            </a:r>
            <a:r>
              <a:rPr lang="ru-RU" sz="1100" b="0" baseline="0" dirty="0" smtClean="0"/>
              <a:t> </a:t>
            </a:r>
            <a:r>
              <a:rPr lang="ru-RU" sz="1100" b="0" dirty="0" err="1" smtClean="0"/>
              <a:t>Ця</a:t>
            </a:r>
            <a:r>
              <a:rPr lang="ru-RU" sz="1100" b="0" dirty="0" smtClean="0"/>
              <a:t> роль </a:t>
            </a:r>
            <a:r>
              <a:rPr lang="ru-RU" sz="1100" b="0" dirty="0" err="1" smtClean="0"/>
              <a:t>належить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одній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людині</a:t>
            </a:r>
            <a:r>
              <a:rPr lang="ru-RU" sz="1100" b="0" dirty="0" smtClean="0"/>
              <a:t>. Там </a:t>
            </a:r>
            <a:r>
              <a:rPr lang="ru-RU" sz="1100" b="0" dirty="0" err="1" smtClean="0"/>
              <a:t>може</a:t>
            </a:r>
            <a:r>
              <a:rPr lang="ru-RU" sz="1100" b="0" dirty="0" smtClean="0"/>
              <a:t> бути </a:t>
            </a:r>
            <a:r>
              <a:rPr lang="ru-RU" sz="1100" b="0" dirty="0" err="1" smtClean="0"/>
              <a:t>комітет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який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відповідатиме</a:t>
            </a:r>
            <a:r>
              <a:rPr lang="ru-RU" sz="1100" b="0" dirty="0" smtClean="0"/>
              <a:t> за </a:t>
            </a:r>
            <a:r>
              <a:rPr lang="ru-RU" sz="1100" b="0" dirty="0" err="1" smtClean="0"/>
              <a:t>обов'язки</a:t>
            </a:r>
            <a:endParaRPr lang="ru-RU" sz="1100" b="0" dirty="0" smtClean="0"/>
          </a:p>
          <a:p>
            <a:pPr marL="228600" indent="-228600">
              <a:buNone/>
            </a:pPr>
            <a:r>
              <a:rPr lang="ru-RU" sz="1100" b="0" dirty="0" err="1" smtClean="0"/>
              <a:t>цієї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ролі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але</a:t>
            </a:r>
            <a:r>
              <a:rPr lang="ru-RU" sz="1100" b="0" dirty="0" smtClean="0"/>
              <a:t> в такому </a:t>
            </a:r>
            <a:r>
              <a:rPr lang="ru-RU" sz="1100" b="0" dirty="0" err="1" smtClean="0"/>
              <a:t>випадку</a:t>
            </a:r>
            <a:r>
              <a:rPr lang="ru-RU" sz="1100" b="0" dirty="0" smtClean="0"/>
              <a:t> повинна бути одна особа, </a:t>
            </a:r>
            <a:r>
              <a:rPr lang="ru-RU" sz="1100" b="0" dirty="0" err="1" smtClean="0"/>
              <a:t>що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представляє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цей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комітет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і</a:t>
            </a:r>
            <a:r>
              <a:rPr lang="ru-RU" sz="1100" b="0" dirty="0" smtClean="0"/>
              <a:t> ми </a:t>
            </a:r>
            <a:r>
              <a:rPr lang="ru-RU" sz="1100" b="0" dirty="0" err="1" smtClean="0"/>
              <a:t>називаємо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цю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людину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Власником</a:t>
            </a:r>
            <a:r>
              <a:rPr lang="ru-RU" sz="1100" b="0" dirty="0" smtClean="0"/>
              <a:t> продукту. Є </a:t>
            </a:r>
            <a:r>
              <a:rPr lang="ru-RU" sz="1100" b="0" dirty="0" err="1" smtClean="0"/>
              <a:t>лише</a:t>
            </a:r>
            <a:r>
              <a:rPr lang="ru-RU" sz="1100" b="0" dirty="0" smtClean="0"/>
              <a:t> один </a:t>
            </a:r>
            <a:r>
              <a:rPr lang="ru-RU" sz="1100" b="0" dirty="0" err="1" smtClean="0"/>
              <a:t>власник</a:t>
            </a:r>
            <a:r>
              <a:rPr lang="ru-RU" sz="1100" b="0" dirty="0" smtClean="0"/>
              <a:t> продукту, </a:t>
            </a:r>
            <a:r>
              <a:rPr lang="ru-RU" sz="1100" b="0" dirty="0" err="1" smtClean="0"/>
              <a:t>навіть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якщо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використовуючи</a:t>
            </a:r>
            <a:r>
              <a:rPr lang="ru-RU" sz="1100" b="0" dirty="0" smtClean="0"/>
              <a:t> </a:t>
            </a:r>
            <a:r>
              <a:rPr lang="en-US" sz="1100" b="0" dirty="0" smtClean="0"/>
              <a:t>Scaled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Scrum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декількома</a:t>
            </a:r>
            <a:r>
              <a:rPr lang="ru-RU" sz="1100" b="0" dirty="0" smtClean="0"/>
              <a:t> командами.</a:t>
            </a:r>
          </a:p>
          <a:p>
            <a:pPr marL="228600" indent="-228600">
              <a:buNone/>
            </a:pPr>
            <a:r>
              <a:rPr lang="ru-RU" sz="1100" b="0" dirty="0" err="1" smtClean="0"/>
              <a:t>Власникам</a:t>
            </a:r>
            <a:r>
              <a:rPr lang="ru-RU" sz="1100" b="0" baseline="0" dirty="0" smtClean="0"/>
              <a:t> продукту</a:t>
            </a:r>
            <a:r>
              <a:rPr lang="ru-RU" sz="1100" b="0" dirty="0" smtClean="0"/>
              <a:t> не </a:t>
            </a:r>
            <a:r>
              <a:rPr lang="ru-RU" sz="1100" b="0" dirty="0" err="1" smtClean="0"/>
              <a:t>потрібно</a:t>
            </a:r>
            <a:r>
              <a:rPr lang="ru-RU" sz="1100" b="0" dirty="0" smtClean="0"/>
              <a:t> знати про проект в </a:t>
            </a:r>
            <a:r>
              <a:rPr lang="ru-RU" sz="1100" b="0" dirty="0" err="1" smtClean="0"/>
              <a:t>області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застосування</a:t>
            </a:r>
            <a:r>
              <a:rPr lang="ru-RU" sz="1100" b="0" dirty="0" smtClean="0"/>
              <a:t>; Вони </a:t>
            </a:r>
            <a:r>
              <a:rPr lang="ru-RU" sz="1100" b="0" dirty="0" err="1" smtClean="0"/>
              <a:t>зосереджені</a:t>
            </a:r>
            <a:r>
              <a:rPr lang="ru-RU" sz="1100" b="0" dirty="0" smtClean="0"/>
              <a:t> на</a:t>
            </a:r>
            <a:r>
              <a:rPr lang="en-US" sz="1100" b="0" baseline="0" dirty="0" smtClean="0"/>
              <a:t> </a:t>
            </a:r>
            <a:r>
              <a:rPr lang="uk-UA" sz="1100" b="0" baseline="0" dirty="0" smtClean="0"/>
              <a:t>б</a:t>
            </a:r>
            <a:r>
              <a:rPr lang="ru-RU" sz="1100" b="0" dirty="0" err="1" smtClean="0"/>
              <a:t>ізнес-аспект</a:t>
            </a:r>
            <a:r>
              <a:rPr lang="ru-RU" sz="1100" b="0" dirty="0" smtClean="0"/>
              <a:t>. У проектах </a:t>
            </a:r>
            <a:r>
              <a:rPr lang="ru-RU" sz="1100" b="0" dirty="0" err="1" smtClean="0"/>
              <a:t>розробки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програмного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забезпечення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наприклад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Власникам</a:t>
            </a:r>
            <a:r>
              <a:rPr lang="ru-RU" sz="1100" b="0" dirty="0" smtClean="0"/>
              <a:t> продукту не </a:t>
            </a:r>
            <a:r>
              <a:rPr lang="ru-RU" sz="1100" b="0" dirty="0" err="1" smtClean="0"/>
              <a:t>потрібно</a:t>
            </a:r>
            <a:r>
              <a:rPr lang="ru-RU" sz="1100" b="0" dirty="0" smtClean="0"/>
              <a:t> бути самими </a:t>
            </a:r>
            <a:r>
              <a:rPr lang="ru-RU" sz="1100" b="0" dirty="0" err="1" smtClean="0"/>
              <a:t>розробниками</a:t>
            </a:r>
            <a:r>
              <a:rPr lang="ru-RU" sz="1100" b="0" dirty="0" smtClean="0"/>
              <a:t>; </a:t>
            </a:r>
            <a:r>
              <a:rPr lang="ru-RU" sz="1100" b="0" dirty="0" err="1" smtClean="0"/>
              <a:t>Їм</a:t>
            </a:r>
            <a:r>
              <a:rPr lang="ru-RU" sz="1100" b="0" dirty="0" smtClean="0"/>
              <a:t> просто </a:t>
            </a:r>
            <a:r>
              <a:rPr lang="ru-RU" sz="1100" b="0" dirty="0" err="1" smtClean="0"/>
              <a:t>потрібно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трохи</a:t>
            </a:r>
            <a:r>
              <a:rPr lang="ru-RU" sz="1100" b="0" dirty="0" smtClean="0"/>
              <a:t> знати про </a:t>
            </a:r>
            <a:r>
              <a:rPr lang="ru-RU" sz="1100" b="0" dirty="0" err="1" smtClean="0"/>
              <a:t>розвиток</a:t>
            </a:r>
            <a:r>
              <a:rPr lang="ru-RU" sz="1100" b="0" baseline="0" dirty="0" smtClean="0"/>
              <a:t> </a:t>
            </a:r>
            <a:r>
              <a:rPr lang="ru-RU" sz="1100" b="0" baseline="0" dirty="0" err="1" smtClean="0"/>
              <a:t>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багато</a:t>
            </a:r>
            <a:r>
              <a:rPr lang="ru-RU" sz="1100" b="0" dirty="0" smtClean="0"/>
              <a:t> про те, як </a:t>
            </a:r>
            <a:r>
              <a:rPr lang="ru-RU" sz="1100" b="0" dirty="0" err="1" smtClean="0"/>
              <a:t>працює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бізнес</a:t>
            </a:r>
            <a:r>
              <a:rPr lang="ru-RU" sz="1100" b="0" dirty="0" smtClean="0"/>
              <a:t>.</a:t>
            </a:r>
          </a:p>
          <a:p>
            <a:pPr marL="228600" indent="-228600">
              <a:buNone/>
            </a:pPr>
            <a:r>
              <a:rPr lang="ru-RU" sz="1100" b="0" dirty="0" err="1" smtClean="0"/>
              <a:t>Власник</a:t>
            </a:r>
            <a:r>
              <a:rPr lang="ru-RU" sz="1100" b="0" dirty="0" smtClean="0"/>
              <a:t> продукту </a:t>
            </a:r>
            <a:r>
              <a:rPr lang="ru-RU" sz="1100" b="0" dirty="0" err="1" smtClean="0"/>
              <a:t>несе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відповідальність</a:t>
            </a:r>
            <a:r>
              <a:rPr lang="ru-RU" sz="1100" b="0" dirty="0" smtClean="0"/>
              <a:t> за </a:t>
            </a:r>
            <a:r>
              <a:rPr lang="ru-RU" sz="1100" b="0" dirty="0" err="1" smtClean="0"/>
              <a:t>збиток</a:t>
            </a:r>
            <a:r>
              <a:rPr lang="ru-RU" sz="1100" b="0" dirty="0" smtClean="0"/>
              <a:t> продукту. </a:t>
            </a:r>
            <a:r>
              <a:rPr lang="en-US" sz="1100" b="0" dirty="0" smtClean="0"/>
              <a:t>Product</a:t>
            </a:r>
            <a:r>
              <a:rPr lang="en-US" sz="1100" b="0" baseline="0" dirty="0" smtClean="0"/>
              <a:t> Backlog</a:t>
            </a:r>
            <a:r>
              <a:rPr lang="ru-RU" sz="1100" b="0" dirty="0" smtClean="0"/>
              <a:t> – </a:t>
            </a:r>
            <a:r>
              <a:rPr lang="ru-RU" sz="1100" b="0" dirty="0" err="1" smtClean="0"/>
              <a:t>це</a:t>
            </a:r>
            <a:r>
              <a:rPr lang="uk-UA" sz="1100" b="0" baseline="0" dirty="0" smtClean="0"/>
              <a:t> п</a:t>
            </a:r>
            <a:r>
              <a:rPr lang="ru-RU" sz="1100" b="0" dirty="0" err="1" smtClean="0"/>
              <a:t>ріоритетний</a:t>
            </a:r>
            <a:r>
              <a:rPr lang="ru-RU" sz="1100" b="0" dirty="0" smtClean="0"/>
              <a:t> список </a:t>
            </a:r>
            <a:r>
              <a:rPr lang="ru-RU" sz="1100" b="0" dirty="0" err="1" smtClean="0"/>
              <a:t>предметів</a:t>
            </a:r>
            <a:r>
              <a:rPr lang="ru-RU" sz="1100" b="0" dirty="0" smtClean="0"/>
              <a:t> (як правило, </a:t>
            </a:r>
            <a:r>
              <a:rPr lang="ru-RU" sz="1100" b="0" dirty="0" err="1" smtClean="0"/>
              <a:t>користувацьких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історій</a:t>
            </a:r>
            <a:r>
              <a:rPr lang="ru-RU" sz="1100" b="0" dirty="0" smtClean="0"/>
              <a:t>), </a:t>
            </a:r>
            <a:r>
              <a:rPr lang="ru-RU" sz="1100" b="0" dirty="0" err="1" smtClean="0"/>
              <a:t>які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споживач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очікує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від</a:t>
            </a:r>
            <a:r>
              <a:rPr lang="ru-RU" sz="1100" b="0" dirty="0" smtClean="0"/>
              <a:t> проекту; </a:t>
            </a:r>
            <a:r>
              <a:rPr lang="ru-RU" sz="1100" b="0" dirty="0" err="1" smtClean="0"/>
              <a:t>Це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головний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інструмент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планування</a:t>
            </a:r>
            <a:r>
              <a:rPr lang="ru-RU" sz="1100" b="0" dirty="0" smtClean="0"/>
              <a:t> в </a:t>
            </a:r>
            <a:r>
              <a:rPr lang="ru-RU" sz="1100" b="0" dirty="0" err="1" smtClean="0"/>
              <a:t>Scrum</a:t>
            </a:r>
            <a:r>
              <a:rPr lang="ru-RU" sz="1100" b="0" dirty="0" smtClean="0"/>
              <a:t>.</a:t>
            </a:r>
            <a:r>
              <a:rPr lang="ru-RU" sz="1100" b="0" baseline="0" dirty="0" smtClean="0"/>
              <a:t> </a:t>
            </a:r>
            <a:r>
              <a:rPr lang="ru-RU" sz="1100" b="0" dirty="0" err="1" smtClean="0"/>
              <a:t>Власнику</a:t>
            </a:r>
            <a:r>
              <a:rPr lang="ru-RU" sz="1100" b="0" dirty="0" smtClean="0"/>
              <a:t> продукту </a:t>
            </a:r>
            <a:r>
              <a:rPr lang="ru-RU" sz="1100" b="0" dirty="0" err="1" smtClean="0"/>
              <a:t>несе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відповідальність</a:t>
            </a:r>
            <a:r>
              <a:rPr lang="ru-RU" sz="1100" b="0" dirty="0" smtClean="0"/>
              <a:t> за те, </a:t>
            </a:r>
            <a:r>
              <a:rPr lang="ru-RU" sz="1100" b="0" dirty="0" err="1" smtClean="0"/>
              <a:t>що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кожен</a:t>
            </a:r>
            <a:r>
              <a:rPr lang="ru-RU" sz="1100" b="0" dirty="0" smtClean="0"/>
              <a:t>  </a:t>
            </a:r>
            <a:r>
              <a:rPr lang="ru-RU" sz="1100" b="0" dirty="0" err="1" smtClean="0"/>
              <a:t>елемент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є</a:t>
            </a:r>
            <a:r>
              <a:rPr lang="ru-RU" sz="1100" b="0" baseline="0" dirty="0" smtClean="0"/>
              <a:t> </a:t>
            </a:r>
            <a:r>
              <a:rPr lang="ru-RU" sz="1100" b="0" dirty="0" err="1" smtClean="0"/>
              <a:t>зрозумілим</a:t>
            </a:r>
            <a:r>
              <a:rPr lang="ru-RU" sz="1100" b="0" dirty="0" smtClean="0"/>
              <a:t> для </a:t>
            </a:r>
            <a:r>
              <a:rPr lang="ru-RU" sz="1100" b="0" dirty="0" err="1" smtClean="0"/>
              <a:t>Scrum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команди</a:t>
            </a:r>
            <a:r>
              <a:rPr lang="ru-RU" sz="1100" b="0" dirty="0" smtClean="0"/>
              <a:t> та </a:t>
            </a:r>
            <a:r>
              <a:rPr lang="ru-RU" sz="1100" b="0" dirty="0" err="1" smtClean="0"/>
              <a:t>інших</a:t>
            </a:r>
            <a:r>
              <a:rPr lang="ru-RU" sz="1100" b="0" baseline="0" dirty="0" smtClean="0"/>
              <a:t> </a:t>
            </a:r>
            <a:r>
              <a:rPr lang="ru-RU" sz="1100" b="0" baseline="0" dirty="0" err="1" smtClean="0"/>
              <a:t>з</a:t>
            </a:r>
            <a:r>
              <a:rPr lang="ru-RU" sz="1100" b="0" dirty="0" err="1" smtClean="0"/>
              <a:t>ацікавлених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сторін</a:t>
            </a:r>
            <a:r>
              <a:rPr lang="ru-RU" sz="1100" b="0" dirty="0" smtClean="0"/>
              <a:t>.</a:t>
            </a:r>
          </a:p>
          <a:p>
            <a:pPr marL="228600" indent="-228600">
              <a:buNone/>
            </a:pPr>
            <a:r>
              <a:rPr lang="ru-RU" sz="1100" b="0" dirty="0" err="1" smtClean="0"/>
              <a:t>Власники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продуктів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повинні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ефективно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спілкуватися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клієнтом</a:t>
            </a:r>
            <a:r>
              <a:rPr lang="ru-RU" sz="1100" b="0" dirty="0" smtClean="0"/>
              <a:t> , </a:t>
            </a:r>
            <a:r>
              <a:rPr lang="ru-RU" sz="1100" b="0" dirty="0" err="1" smtClean="0"/>
              <a:t>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використовувати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інформацію</a:t>
            </a:r>
            <a:r>
              <a:rPr lang="ru-RU" sz="1100" b="0" dirty="0" smtClean="0"/>
              <a:t>. Вони </a:t>
            </a:r>
            <a:r>
              <a:rPr lang="ru-RU" sz="1100" b="0" dirty="0" err="1" smtClean="0"/>
              <a:t>також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оцінюють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ефективність</a:t>
            </a:r>
            <a:r>
              <a:rPr lang="ru-RU" sz="1100" b="0" dirty="0" smtClean="0"/>
              <a:t> проекту, </a:t>
            </a:r>
            <a:r>
              <a:rPr lang="ru-RU" sz="1100" b="0" dirty="0" err="1" smtClean="0"/>
              <a:t>прогнозують</a:t>
            </a:r>
            <a:r>
              <a:rPr lang="ru-RU" sz="1100" b="0" dirty="0" smtClean="0"/>
              <a:t> </a:t>
            </a:r>
            <a:r>
              <a:rPr lang="ru-RU" sz="1100" b="0" baseline="0" dirty="0" smtClean="0"/>
              <a:t> д</a:t>
            </a:r>
            <a:r>
              <a:rPr lang="ru-RU" sz="1100" b="0" dirty="0" smtClean="0"/>
              <a:t>ату </a:t>
            </a:r>
            <a:r>
              <a:rPr lang="ru-RU" sz="1100" b="0" dirty="0" err="1" smtClean="0"/>
              <a:t>завершення</a:t>
            </a:r>
            <a:r>
              <a:rPr lang="ru-RU" sz="1100" b="0" baseline="0" dirty="0" smtClean="0"/>
              <a:t> </a:t>
            </a:r>
            <a:r>
              <a:rPr lang="ru-RU" sz="1100" b="0" dirty="0" smtClean="0"/>
              <a:t>та </a:t>
            </a:r>
            <a:r>
              <a:rPr lang="ru-RU" sz="1100" b="0" dirty="0" err="1" smtClean="0"/>
              <a:t>роблять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цю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інформацію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прозорою</a:t>
            </a:r>
            <a:r>
              <a:rPr lang="ru-RU" sz="1100" b="0" dirty="0" smtClean="0"/>
              <a:t> для </a:t>
            </a:r>
            <a:r>
              <a:rPr lang="ru-RU" sz="1100" b="0" dirty="0" err="1" smtClean="0"/>
              <a:t>всіх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зацікавлених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сторін</a:t>
            </a:r>
            <a:r>
              <a:rPr lang="ru-RU" sz="1100" b="0" dirty="0" smtClean="0"/>
              <a:t>.</a:t>
            </a:r>
          </a:p>
          <a:p>
            <a:pPr marL="228600" indent="-228600">
              <a:buNone/>
            </a:pPr>
            <a:r>
              <a:rPr lang="ru-RU" sz="1100" b="0" dirty="0" err="1" smtClean="0"/>
              <a:t>Власники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продуктів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розуміють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бізнес</a:t>
            </a:r>
            <a:r>
              <a:rPr lang="ru-RU" sz="1100" b="0" dirty="0" smtClean="0"/>
              <a:t>, тому вони </a:t>
            </a:r>
            <a:r>
              <a:rPr lang="ru-RU" sz="1100" b="0" dirty="0" err="1" smtClean="0"/>
              <a:t>можуть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оцінювати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кожен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елемент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спираючись</a:t>
            </a:r>
            <a:r>
              <a:rPr lang="ru-RU" sz="1100" b="0" dirty="0" smtClean="0"/>
              <a:t> на </a:t>
            </a:r>
            <a:r>
              <a:rPr lang="ru-RU" sz="1100" b="0" dirty="0" err="1" smtClean="0"/>
              <a:t>його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рентабельність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інвестицій</a:t>
            </a:r>
            <a:r>
              <a:rPr lang="ru-RU" sz="1100" b="0" dirty="0" smtClean="0"/>
              <a:t>, а </a:t>
            </a:r>
            <a:r>
              <a:rPr lang="ru-RU" sz="1100" b="0" dirty="0" err="1" smtClean="0"/>
              <a:t>також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будь-які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інші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фактори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які</a:t>
            </a:r>
            <a:r>
              <a:rPr lang="ru-RU" sz="1100" b="0" baseline="0" dirty="0" smtClean="0"/>
              <a:t> </a:t>
            </a:r>
            <a:r>
              <a:rPr lang="ru-RU" sz="1100" b="0" dirty="0" err="1" smtClean="0"/>
              <a:t>підходять</a:t>
            </a:r>
            <a:r>
              <a:rPr lang="ru-RU" sz="1100" b="0" dirty="0" smtClean="0"/>
              <a:t> для </a:t>
            </a:r>
            <a:r>
              <a:rPr lang="ru-RU" sz="1100" b="0" dirty="0" err="1" smtClean="0"/>
              <a:t>бізнес-точки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зору</a:t>
            </a:r>
            <a:r>
              <a:rPr lang="ru-RU" sz="1100" b="0" dirty="0" smtClean="0"/>
              <a:t> проекту. </a:t>
            </a:r>
            <a:r>
              <a:rPr lang="ru-RU" sz="1100" b="0" dirty="0" err="1" smtClean="0"/>
              <a:t>Елементи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будуть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сортуватися</a:t>
            </a:r>
            <a:r>
              <a:rPr lang="ru-RU" sz="1100" b="0" dirty="0" smtClean="0"/>
              <a:t> за </a:t>
            </a:r>
            <a:r>
              <a:rPr lang="ru-RU" sz="1100" b="0" dirty="0" err="1" smtClean="0"/>
              <a:t>їхньою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цінністю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чим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вище</a:t>
            </a:r>
            <a:r>
              <a:rPr lang="ru-RU" sz="1100" b="0" dirty="0" smtClean="0"/>
              <a:t> вони </a:t>
            </a:r>
            <a:r>
              <a:rPr lang="ru-RU" sz="1100" b="0" dirty="0" err="1" smtClean="0"/>
              <a:t>перебувають</a:t>
            </a:r>
            <a:r>
              <a:rPr lang="ru-RU" sz="1100" b="0" dirty="0" smtClean="0"/>
              <a:t> у списку, </a:t>
            </a:r>
            <a:r>
              <a:rPr lang="ru-RU" sz="1100" b="0" dirty="0" err="1" smtClean="0"/>
              <a:t>тим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швидше</a:t>
            </a:r>
            <a:r>
              <a:rPr lang="ru-RU" sz="1100" b="0" dirty="0" smtClean="0"/>
              <a:t> вони </a:t>
            </a:r>
            <a:r>
              <a:rPr lang="ru-RU" sz="1100" b="0" dirty="0" err="1" smtClean="0"/>
              <a:t>будуть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розроблені</a:t>
            </a:r>
            <a:r>
              <a:rPr lang="ru-RU" sz="1100" b="0" dirty="0" smtClean="0"/>
              <a:t> командою </a:t>
            </a:r>
            <a:r>
              <a:rPr lang="ru-RU" sz="1100" b="0" dirty="0" err="1" smtClean="0"/>
              <a:t>розробників</a:t>
            </a:r>
            <a:r>
              <a:rPr lang="ru-RU" sz="1100" b="0" dirty="0" smtClean="0"/>
              <a:t>.</a:t>
            </a:r>
          </a:p>
          <a:p>
            <a:pPr marL="228600" indent="-228600">
              <a:buNone/>
            </a:pPr>
            <a:r>
              <a:rPr lang="ru-RU" sz="1100" b="0" dirty="0" smtClean="0"/>
              <a:t>Вся </a:t>
            </a:r>
            <a:r>
              <a:rPr lang="ru-RU" sz="1100" b="0" dirty="0" err="1" smtClean="0"/>
              <a:t>організація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має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поважати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рішення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власника</a:t>
            </a:r>
            <a:r>
              <a:rPr lang="ru-RU" sz="1100" b="0" dirty="0" smtClean="0"/>
              <a:t> продукту, </a:t>
            </a:r>
            <a:r>
              <a:rPr lang="ru-RU" sz="1100" b="0" dirty="0" err="1" smtClean="0"/>
              <a:t>щоб</a:t>
            </a:r>
            <a:r>
              <a:rPr lang="ru-RU" sz="1100" b="0" dirty="0" smtClean="0"/>
              <a:t> проект </a:t>
            </a:r>
            <a:r>
              <a:rPr lang="ru-RU" sz="1100" b="0" dirty="0" err="1" smtClean="0"/>
              <a:t>був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успішним</a:t>
            </a:r>
            <a:r>
              <a:rPr lang="ru-RU" sz="1100" b="0" dirty="0" smtClean="0"/>
              <a:t>. </a:t>
            </a:r>
            <a:r>
              <a:rPr lang="ru-RU" sz="1100" b="0" dirty="0" err="1" smtClean="0"/>
              <a:t>Ніхто</a:t>
            </a:r>
            <a:r>
              <a:rPr lang="ru-RU" sz="1100" b="0" dirty="0" smtClean="0"/>
              <a:t> не повинен </a:t>
            </a:r>
            <a:r>
              <a:rPr lang="ru-RU" sz="1100" b="0" dirty="0" err="1" smtClean="0"/>
              <a:t>намагатися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переосмислювати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ці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рішення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ніхто</a:t>
            </a:r>
            <a:r>
              <a:rPr lang="ru-RU" sz="1100" b="0" dirty="0" smtClean="0"/>
              <a:t> не</a:t>
            </a:r>
            <a:r>
              <a:rPr lang="ru-RU" sz="1100" b="0" baseline="0" dirty="0" smtClean="0"/>
              <a:t> п</a:t>
            </a:r>
            <a:r>
              <a:rPr lang="ru-RU" sz="1100" b="0" dirty="0" smtClean="0"/>
              <a:t>овинен </a:t>
            </a:r>
            <a:r>
              <a:rPr lang="ru-RU" sz="1100" b="0" dirty="0" err="1" smtClean="0"/>
              <a:t>говорити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команді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розробників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який</a:t>
            </a:r>
            <a:r>
              <a:rPr lang="ru-RU" sz="1100" b="0" dirty="0" smtClean="0"/>
              <a:t> товар </a:t>
            </a:r>
            <a:r>
              <a:rPr lang="ru-RU" sz="1100" b="0" dirty="0" err="1" smtClean="0"/>
              <a:t>доставити</a:t>
            </a:r>
            <a:r>
              <a:rPr lang="ru-RU" sz="1100" b="0" dirty="0" smtClean="0"/>
              <a:t>, за </a:t>
            </a:r>
            <a:r>
              <a:rPr lang="ru-RU" sz="1100" b="0" dirty="0" err="1" smtClean="0"/>
              <a:t>винятком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власника</a:t>
            </a:r>
            <a:r>
              <a:rPr lang="ru-RU" sz="1100" b="0" dirty="0" smtClean="0"/>
              <a:t> продукту. На</a:t>
            </a:r>
            <a:r>
              <a:rPr lang="ru-RU" sz="1100" b="0" baseline="0" dirty="0" smtClean="0"/>
              <a:t> </a:t>
            </a:r>
            <a:r>
              <a:rPr lang="ru-RU" sz="1100" b="0" baseline="0" dirty="0" err="1" smtClean="0"/>
              <a:t>р</a:t>
            </a:r>
            <a:r>
              <a:rPr lang="ru-RU" sz="1100" b="0" dirty="0" err="1" smtClean="0"/>
              <a:t>ішення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Власника</a:t>
            </a:r>
            <a:r>
              <a:rPr lang="ru-RU" sz="1100" b="0" dirty="0" smtClean="0"/>
              <a:t> продукту </a:t>
            </a:r>
            <a:r>
              <a:rPr lang="ru-RU" sz="1100" b="0" dirty="0" err="1" smtClean="0"/>
              <a:t>можуть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впливати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інші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але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він</a:t>
            </a:r>
            <a:r>
              <a:rPr lang="ru-RU" sz="1100" b="0" dirty="0" smtClean="0"/>
              <a:t> / вона повинен </a:t>
            </a:r>
            <a:r>
              <a:rPr lang="ru-RU" sz="1100" b="0" dirty="0" err="1" smtClean="0"/>
              <a:t>мати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остаточне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рішення</a:t>
            </a:r>
            <a:r>
              <a:rPr lang="ru-RU" sz="1100" b="0" dirty="0" smtClean="0"/>
              <a:t>.</a:t>
            </a:r>
          </a:p>
          <a:p>
            <a:pPr marL="228600" indent="-228600">
              <a:buNone/>
            </a:pPr>
            <a:r>
              <a:rPr lang="ru-RU" sz="1100" b="0" dirty="0" err="1" smtClean="0"/>
              <a:t>Власник</a:t>
            </a:r>
            <a:r>
              <a:rPr lang="ru-RU" sz="1100" b="0" dirty="0" smtClean="0"/>
              <a:t> продукту </a:t>
            </a:r>
            <a:r>
              <a:rPr lang="ru-RU" sz="1100" b="0" dirty="0" err="1" smtClean="0"/>
              <a:t>може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делегувати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частину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своїх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обов'язків</a:t>
            </a:r>
            <a:r>
              <a:rPr lang="ru-RU" sz="1100" b="0" dirty="0" smtClean="0"/>
              <a:t> (</a:t>
            </a:r>
            <a:r>
              <a:rPr lang="ru-RU" sz="1100" b="0" dirty="0" err="1" smtClean="0"/>
              <a:t>наприклад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підготувати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перелік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предметів</a:t>
            </a:r>
            <a:r>
              <a:rPr lang="ru-RU" sz="1100" b="0" dirty="0" smtClean="0"/>
              <a:t> для </a:t>
            </a:r>
            <a:r>
              <a:rPr lang="ru-RU" sz="1100" b="0" dirty="0" err="1" smtClean="0"/>
              <a:t>віддачі</a:t>
            </a:r>
            <a:r>
              <a:rPr lang="ru-RU" sz="1100" b="0" dirty="0" smtClean="0"/>
              <a:t> продукту) </a:t>
            </a:r>
            <a:r>
              <a:rPr lang="ru-RU" sz="1100" b="0" dirty="0" err="1" smtClean="0"/>
              <a:t>команді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розробників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але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залишатиметься</a:t>
            </a:r>
            <a:r>
              <a:rPr lang="ru-RU" sz="1100" b="0" dirty="0" smtClean="0"/>
              <a:t> за них </a:t>
            </a:r>
            <a:r>
              <a:rPr lang="ru-RU" sz="1100" b="0" dirty="0" err="1" smtClean="0"/>
              <a:t>відповідальним</a:t>
            </a:r>
            <a:r>
              <a:rPr lang="ru-RU" sz="1100" b="0" dirty="0" smtClean="0"/>
              <a:t>.</a:t>
            </a:r>
          </a:p>
          <a:p>
            <a:pPr marL="228600" indent="-228600">
              <a:buNone/>
            </a:pPr>
            <a:r>
              <a:rPr lang="ru-RU" sz="1100" b="0" dirty="0" err="1" smtClean="0"/>
              <a:t>Пам'ятайте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що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є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лише</a:t>
            </a:r>
            <a:r>
              <a:rPr lang="ru-RU" sz="1100" b="0" dirty="0" smtClean="0"/>
              <a:t> один </a:t>
            </a:r>
            <a:r>
              <a:rPr lang="ru-RU" sz="1100" b="0" dirty="0" err="1" smtClean="0"/>
              <a:t>власник</a:t>
            </a:r>
            <a:r>
              <a:rPr lang="ru-RU" sz="1100" b="0" dirty="0" smtClean="0"/>
              <a:t> продукту, </a:t>
            </a:r>
            <a:r>
              <a:rPr lang="ru-RU" sz="1100" b="0" dirty="0" err="1" smtClean="0"/>
              <a:t>навіть</a:t>
            </a:r>
            <a:r>
              <a:rPr lang="ru-RU" sz="1100" b="0" dirty="0" smtClean="0"/>
              <a:t> у </a:t>
            </a:r>
            <a:r>
              <a:rPr lang="en-US" sz="1100" b="0" dirty="0" smtClean="0"/>
              <a:t>Scaled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Scrum</a:t>
            </a:r>
            <a:r>
              <a:rPr lang="ru-RU" sz="1100" b="0" dirty="0" smtClean="0"/>
              <a:t>;</a:t>
            </a: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AU" sz="1100" b="0" dirty="0" smtClean="0"/>
              <a:t>Scrum Masters </a:t>
            </a:r>
            <a:r>
              <a:rPr lang="ru-RU" sz="1100" b="0" dirty="0" err="1" smtClean="0"/>
              <a:t>є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тими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хто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повністю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розуміє</a:t>
            </a:r>
            <a:r>
              <a:rPr lang="ru-RU" sz="1100" b="0" dirty="0" smtClean="0"/>
              <a:t> </a:t>
            </a:r>
            <a:r>
              <a:rPr lang="en-AU" sz="1100" b="0" dirty="0" smtClean="0"/>
              <a:t>Scrum, </a:t>
            </a:r>
            <a:r>
              <a:rPr lang="ru-RU" sz="1100" b="0" dirty="0" err="1" smtClean="0"/>
              <a:t>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допомагає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команді</a:t>
            </a:r>
            <a:r>
              <a:rPr lang="ru-RU" sz="1100" b="0" dirty="0" smtClean="0"/>
              <a:t> </a:t>
            </a:r>
            <a:r>
              <a:rPr lang="en-AU" sz="1100" b="0" dirty="0" smtClean="0"/>
              <a:t>Scrum </a:t>
            </a:r>
            <a:r>
              <a:rPr lang="uk-UA" sz="1100" b="0" dirty="0" smtClean="0"/>
              <a:t>т</a:t>
            </a:r>
            <a:r>
              <a:rPr lang="ru-RU" sz="1100" b="0" dirty="0" err="1" smtClean="0"/>
              <a:t>ренуючи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їх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забезпечуючи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правильне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виконання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всіх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процесів</a:t>
            </a:r>
            <a:r>
              <a:rPr lang="ru-RU" sz="1100" b="0" dirty="0" smtClean="0"/>
              <a:t> </a:t>
            </a:r>
            <a:r>
              <a:rPr lang="en-AU" sz="1100" b="0" dirty="0" smtClean="0"/>
              <a:t>Scrum. Scrum</a:t>
            </a:r>
            <a:r>
              <a:rPr lang="uk-UA" sz="1100" b="0" dirty="0" smtClean="0"/>
              <a:t> </a:t>
            </a:r>
            <a:r>
              <a:rPr lang="en-AU" sz="1100" b="0" dirty="0" smtClean="0"/>
              <a:t>Master - </a:t>
            </a:r>
            <a:r>
              <a:rPr lang="ru-RU" sz="1100" b="0" dirty="0" err="1" smtClean="0"/>
              <a:t>це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керівна</a:t>
            </a:r>
            <a:r>
              <a:rPr lang="ru-RU" sz="1100" b="0" dirty="0" smtClean="0"/>
              <a:t> посада, яка </a:t>
            </a:r>
            <a:r>
              <a:rPr lang="ru-RU" sz="1100" b="0" dirty="0" err="1" smtClean="0"/>
              <a:t>керує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процесом</a:t>
            </a:r>
            <a:r>
              <a:rPr lang="ru-RU" sz="1100" b="0" dirty="0" smtClean="0"/>
              <a:t> </a:t>
            </a:r>
            <a:r>
              <a:rPr lang="en-AU" sz="1100" b="0" dirty="0" smtClean="0"/>
              <a:t>Scrum, </a:t>
            </a:r>
            <a:r>
              <a:rPr lang="ru-RU" sz="1100" b="0" dirty="0" smtClean="0"/>
              <a:t>а не командою </a:t>
            </a:r>
            <a:r>
              <a:rPr lang="en-AU" sz="1100" b="0" dirty="0" smtClean="0"/>
              <a:t>Scrum. </a:t>
            </a:r>
            <a:r>
              <a:rPr lang="ru-RU" sz="1100" b="0" dirty="0" smtClean="0"/>
              <a:t>Вона / </a:t>
            </a:r>
            <a:r>
              <a:rPr lang="ru-RU" sz="1100" b="0" dirty="0" err="1" smtClean="0"/>
              <a:t>він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є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лідером</a:t>
            </a:r>
            <a:r>
              <a:rPr lang="ru-RU" sz="1100" b="0" dirty="0" smtClean="0"/>
              <a:t> для </a:t>
            </a:r>
            <a:r>
              <a:rPr lang="ru-RU" sz="1100" b="0" dirty="0" err="1" smtClean="0"/>
              <a:t>команди</a:t>
            </a:r>
            <a:r>
              <a:rPr lang="ru-RU" sz="1100" b="0" dirty="0" smtClean="0"/>
              <a:t> </a:t>
            </a:r>
            <a:r>
              <a:rPr lang="en-AU" sz="1100" b="0" dirty="0" smtClean="0"/>
              <a:t>Scrum.</a:t>
            </a:r>
          </a:p>
          <a:p>
            <a:pPr marL="228600" indent="-228600">
              <a:buNone/>
            </a:pPr>
            <a:r>
              <a:rPr lang="ru-RU" sz="1100" b="0" dirty="0" err="1" smtClean="0"/>
              <a:t>Окрім</a:t>
            </a:r>
            <a:r>
              <a:rPr lang="ru-RU" sz="1100" b="0" dirty="0" smtClean="0"/>
              <a:t> того, </a:t>
            </a:r>
            <a:r>
              <a:rPr lang="ru-RU" sz="1100" b="0" dirty="0" err="1" smtClean="0"/>
              <a:t>що</a:t>
            </a:r>
            <a:r>
              <a:rPr lang="ru-RU" sz="1100" b="0" dirty="0" smtClean="0"/>
              <a:t> команда </a:t>
            </a:r>
            <a:r>
              <a:rPr lang="ru-RU" sz="1100" b="0" dirty="0" err="1" smtClean="0"/>
              <a:t>розробників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розуміє</a:t>
            </a:r>
            <a:r>
              <a:rPr lang="ru-RU" sz="1100" b="0" dirty="0" smtClean="0"/>
              <a:t> та </a:t>
            </a:r>
            <a:r>
              <a:rPr lang="ru-RU" sz="1100" b="0" dirty="0" err="1" smtClean="0"/>
              <a:t>використовує</a:t>
            </a:r>
            <a:r>
              <a:rPr lang="ru-RU" sz="1100" b="0" dirty="0" smtClean="0"/>
              <a:t> </a:t>
            </a:r>
            <a:r>
              <a:rPr lang="en-AU" sz="1100" b="0" dirty="0" smtClean="0"/>
              <a:t>Scrum </a:t>
            </a:r>
            <a:r>
              <a:rPr lang="ru-RU" sz="1100" b="0" dirty="0" smtClean="0"/>
              <a:t>правильно, </a:t>
            </a:r>
            <a:r>
              <a:rPr lang="en-AU" sz="1100" b="0" dirty="0" smtClean="0"/>
              <a:t>Scrum</a:t>
            </a:r>
            <a:r>
              <a:rPr lang="uk-UA" sz="1100" b="0" dirty="0" smtClean="0"/>
              <a:t> </a:t>
            </a:r>
            <a:r>
              <a:rPr lang="en-AU" sz="1100" b="0" dirty="0" smtClean="0"/>
              <a:t>Master</a:t>
            </a:r>
            <a:r>
              <a:rPr lang="uk-UA" sz="1100" b="0" baseline="0" dirty="0" smtClean="0"/>
              <a:t> </a:t>
            </a:r>
            <a:r>
              <a:rPr lang="ru-RU" sz="1100" b="0" dirty="0" err="1" smtClean="0"/>
              <a:t>також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намагається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усунути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перешкоди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команди</a:t>
            </a:r>
            <a:r>
              <a:rPr lang="ru-RU" sz="1100" b="0" baseline="0" dirty="0" smtClean="0"/>
              <a:t> </a:t>
            </a:r>
            <a:r>
              <a:rPr lang="ru-RU" sz="1100" b="0" dirty="0" err="1" smtClean="0"/>
              <a:t>розробників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допомагає</a:t>
            </a:r>
            <a:r>
              <a:rPr lang="ru-RU" sz="1100" b="0" baseline="0" dirty="0" smtClean="0"/>
              <a:t> </a:t>
            </a:r>
            <a:r>
              <a:rPr lang="ru-RU" sz="1100" b="0" baseline="0" dirty="0" err="1" smtClean="0"/>
              <a:t>проводити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їхні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події</a:t>
            </a:r>
            <a:r>
              <a:rPr lang="ru-RU" sz="1100" b="0" dirty="0" smtClean="0"/>
              <a:t>.</a:t>
            </a:r>
          </a:p>
          <a:p>
            <a:pPr marL="228600" indent="-228600">
              <a:buNone/>
            </a:pPr>
            <a:r>
              <a:rPr lang="en-AU" sz="1100" b="0" dirty="0" smtClean="0"/>
              <a:t>Scrum </a:t>
            </a:r>
            <a:r>
              <a:rPr lang="en-AU" sz="1100" b="0" dirty="0" err="1" smtClean="0"/>
              <a:t>Maste</a:t>
            </a:r>
            <a:r>
              <a:rPr lang="en-US" sz="1100" b="0" dirty="0" err="1" smtClean="0"/>
              <a:t>rs</a:t>
            </a:r>
            <a:r>
              <a:rPr lang="en-US" sz="1100" b="0" baseline="0" dirty="0" smtClean="0"/>
              <a:t> </a:t>
            </a:r>
            <a:r>
              <a:rPr lang="ru-RU" sz="1100" b="0" dirty="0" err="1" smtClean="0"/>
              <a:t>також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допомагають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власникам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продуктів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допомагаючи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пошуком</a:t>
            </a:r>
            <a:r>
              <a:rPr lang="ru-RU" sz="1100" b="0" dirty="0" smtClean="0"/>
              <a:t> </a:t>
            </a:r>
            <a:r>
              <a:rPr lang="uk-UA" sz="1100" b="0" baseline="0" dirty="0" smtClean="0"/>
              <a:t>різних </a:t>
            </a:r>
            <a:r>
              <a:rPr lang="ru-RU" sz="1100" b="0" dirty="0" err="1" smtClean="0"/>
              <a:t>технік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передачі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інформації</a:t>
            </a:r>
            <a:r>
              <a:rPr lang="ru-RU" sz="1100" b="0" dirty="0" smtClean="0"/>
              <a:t> та </a:t>
            </a:r>
            <a:r>
              <a:rPr lang="ru-RU" sz="1100" b="0" dirty="0" err="1" smtClean="0"/>
              <a:t>підготовкою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пов'язаних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подій</a:t>
            </a:r>
            <a:r>
              <a:rPr lang="ru-RU" sz="1100" b="0" dirty="0" smtClean="0"/>
              <a:t>. </a:t>
            </a:r>
            <a:r>
              <a:rPr lang="en-AU" sz="1100" b="0" dirty="0" smtClean="0"/>
              <a:t>Scrum Masters </a:t>
            </a:r>
            <a:r>
              <a:rPr lang="ru-RU" sz="1100" b="0" dirty="0" smtClean="0"/>
              <a:t>не </a:t>
            </a:r>
            <a:r>
              <a:rPr lang="ru-RU" sz="1100" b="0" dirty="0" err="1" smtClean="0"/>
              <a:t>обмежується</a:t>
            </a:r>
            <a:r>
              <a:rPr lang="ru-RU" sz="1100" b="0" dirty="0" smtClean="0"/>
              <a:t> командою </a:t>
            </a:r>
            <a:r>
              <a:rPr lang="en-AU" sz="1100" b="0" dirty="0" smtClean="0"/>
              <a:t>Scrum</a:t>
            </a:r>
            <a:r>
              <a:rPr lang="uk-UA" sz="1100" b="0" dirty="0" smtClean="0"/>
              <a:t>,</a:t>
            </a:r>
            <a:r>
              <a:rPr lang="uk-UA" sz="1100" b="0" baseline="0" dirty="0" smtClean="0"/>
              <a:t> в</a:t>
            </a:r>
            <a:r>
              <a:rPr lang="ru-RU" sz="1100" b="0" dirty="0" smtClean="0"/>
              <a:t>они </a:t>
            </a:r>
            <a:r>
              <a:rPr lang="ru-RU" sz="1100" b="0" dirty="0" err="1" smtClean="0"/>
              <a:t>також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повинні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допомагати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тим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хто</a:t>
            </a:r>
            <a:r>
              <a:rPr lang="ru-RU" sz="1100" b="0" dirty="0" smtClean="0"/>
              <a:t> не </a:t>
            </a:r>
            <a:r>
              <a:rPr lang="ru-RU" sz="1100" b="0" dirty="0" err="1" smtClean="0"/>
              <a:t>є</a:t>
            </a:r>
            <a:r>
              <a:rPr lang="ru-RU" sz="1100" b="0" dirty="0" smtClean="0"/>
              <a:t> командою </a:t>
            </a:r>
            <a:r>
              <a:rPr lang="en-AU" sz="1100" b="0" dirty="0" smtClean="0"/>
              <a:t>Scrum, </a:t>
            </a:r>
            <a:r>
              <a:rPr lang="ru-RU" sz="1100" b="0" dirty="0" err="1" smtClean="0"/>
              <a:t>розуміти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відповідну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взаємодію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</a:t>
            </a:r>
            <a:r>
              <a:rPr lang="ru-RU" sz="1100" b="0" dirty="0" smtClean="0"/>
              <a:t> командою </a:t>
            </a:r>
            <a:r>
              <a:rPr lang="en-AU" sz="1100" b="0" dirty="0" smtClean="0"/>
              <a:t>Scrum, </a:t>
            </a:r>
            <a:r>
              <a:rPr lang="ru-RU" sz="1100" b="0" dirty="0" err="1" smtClean="0"/>
              <a:t>щоб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максимізувати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значення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створене</a:t>
            </a:r>
            <a:r>
              <a:rPr lang="ru-RU" sz="1100" b="0" dirty="0" smtClean="0"/>
              <a:t> командою </a:t>
            </a:r>
            <a:r>
              <a:rPr lang="en-AU" sz="1100" b="0" dirty="0" smtClean="0"/>
              <a:t>Scrum. Scrum</a:t>
            </a:r>
            <a:r>
              <a:rPr lang="uk-UA" sz="1100" b="0" dirty="0" smtClean="0"/>
              <a:t> </a:t>
            </a:r>
            <a:r>
              <a:rPr lang="en-AU" sz="1100" b="0" dirty="0" err="1" smtClean="0"/>
              <a:t>Maste</a:t>
            </a:r>
            <a:r>
              <a:rPr lang="en-US" sz="1100" b="0" dirty="0" smtClean="0"/>
              <a:t>r</a:t>
            </a:r>
            <a:r>
              <a:rPr lang="en-AU" sz="1100" b="0" dirty="0" smtClean="0"/>
              <a:t> </a:t>
            </a:r>
            <a:r>
              <a:rPr lang="ru-RU" sz="1100" b="0" dirty="0" err="1" smtClean="0"/>
              <a:t>зазвичай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керує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організацією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прагнучи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адаптувати</a:t>
            </a:r>
            <a:r>
              <a:rPr lang="ru-RU" sz="1100" b="0" dirty="0" smtClean="0"/>
              <a:t> </a:t>
            </a:r>
            <a:r>
              <a:rPr lang="en-AU" sz="1100" b="0" dirty="0" smtClean="0"/>
              <a:t>Scrum.</a:t>
            </a:r>
          </a:p>
          <a:p>
            <a:pPr marL="228600" indent="-228600">
              <a:buNone/>
            </a:pPr>
            <a:r>
              <a:rPr lang="ru-RU" sz="1100" b="0" dirty="0" err="1" smtClean="0"/>
              <a:t>Можливо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щоб</a:t>
            </a:r>
            <a:r>
              <a:rPr lang="ru-RU" sz="1100" b="0" dirty="0" smtClean="0"/>
              <a:t> одна </a:t>
            </a:r>
            <a:r>
              <a:rPr lang="ru-RU" sz="1100" b="0" dirty="0" err="1" smtClean="0"/>
              <a:t>людина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була</a:t>
            </a:r>
            <a:r>
              <a:rPr lang="ru-RU" sz="1100" b="0" dirty="0" smtClean="0"/>
              <a:t> як </a:t>
            </a:r>
            <a:r>
              <a:rPr lang="en-AU" sz="1100" b="0" dirty="0" smtClean="0"/>
              <a:t>Scrum</a:t>
            </a:r>
            <a:r>
              <a:rPr lang="uk-UA" sz="1100" b="0" dirty="0" smtClean="0"/>
              <a:t> </a:t>
            </a:r>
            <a:r>
              <a:rPr lang="en-AU" sz="1100" b="0" dirty="0" err="1" smtClean="0"/>
              <a:t>Maste</a:t>
            </a:r>
            <a:r>
              <a:rPr lang="en-US" sz="1100" b="0" dirty="0" smtClean="0"/>
              <a:t>r</a:t>
            </a:r>
            <a:r>
              <a:rPr lang="en-AU" sz="1100" b="0" dirty="0" smtClean="0"/>
              <a:t>, </a:t>
            </a:r>
            <a:r>
              <a:rPr lang="ru-RU" sz="1100" b="0" dirty="0" smtClean="0"/>
              <a:t>так </a:t>
            </a:r>
            <a:r>
              <a:rPr lang="ru-RU" sz="1100" b="0" dirty="0" err="1" smtClean="0"/>
              <a:t>і</a:t>
            </a:r>
            <a:r>
              <a:rPr lang="ru-RU" sz="1100" b="0" dirty="0" smtClean="0"/>
              <a:t> членом</a:t>
            </a:r>
            <a:r>
              <a:rPr lang="ru-RU" sz="1100" b="0" baseline="0" dirty="0" smtClean="0"/>
              <a:t> </a:t>
            </a:r>
            <a:r>
              <a:rPr lang="ru-RU" sz="1100" b="0" baseline="0" dirty="0" err="1" smtClean="0"/>
              <a:t>к</a:t>
            </a:r>
            <a:r>
              <a:rPr lang="ru-RU" sz="1100" b="0" dirty="0" err="1" smtClean="0"/>
              <a:t>оманди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розробників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хоча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це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і</a:t>
            </a:r>
            <a:r>
              <a:rPr lang="ru-RU" sz="1100" b="0" dirty="0" smtClean="0"/>
              <a:t> не </a:t>
            </a:r>
            <a:r>
              <a:rPr lang="ru-RU" sz="1100" b="0" dirty="0" err="1" smtClean="0"/>
              <a:t>рекомендується</a:t>
            </a:r>
            <a:r>
              <a:rPr lang="ru-RU" sz="1100" b="0" dirty="0" smtClean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sz="1100" b="0" dirty="0" err="1" smtClean="0"/>
              <a:t>Артефакти</a:t>
            </a:r>
            <a:r>
              <a:rPr lang="ru-RU" sz="1100" b="0" dirty="0" smtClean="0"/>
              <a:t> </a:t>
            </a:r>
            <a:r>
              <a:rPr lang="en-AU" sz="1100" b="0" dirty="0" smtClean="0"/>
              <a:t>Scrum </a:t>
            </a:r>
            <a:r>
              <a:rPr lang="ru-RU" sz="1100" b="0" dirty="0" err="1" smtClean="0"/>
              <a:t>призначені</a:t>
            </a:r>
            <a:r>
              <a:rPr lang="ru-RU" sz="1100" b="0" dirty="0" smtClean="0"/>
              <a:t> для </a:t>
            </a:r>
            <a:r>
              <a:rPr lang="ru-RU" sz="1100" b="0" dirty="0" err="1" smtClean="0"/>
              <a:t>підвищення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прозорості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інформації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пов'язаної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</a:t>
            </a:r>
            <a:r>
              <a:rPr lang="ru-RU" sz="1100" b="0" dirty="0" smtClean="0"/>
              <a:t> доставкою проекту, а </a:t>
            </a:r>
            <a:r>
              <a:rPr lang="ru-RU" sz="1100" b="0" dirty="0" err="1" smtClean="0"/>
              <a:t>також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надають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можливості</a:t>
            </a:r>
            <a:r>
              <a:rPr lang="ru-RU" sz="1100" b="0" dirty="0" smtClean="0"/>
              <a:t> для </a:t>
            </a:r>
            <a:r>
              <a:rPr lang="ru-RU" sz="1100" b="0" dirty="0" err="1" smtClean="0"/>
              <a:t>перевірки</a:t>
            </a:r>
            <a:r>
              <a:rPr lang="ru-RU" sz="1100" b="0" dirty="0" smtClean="0"/>
              <a:t> та </a:t>
            </a:r>
            <a:r>
              <a:rPr lang="ru-RU" sz="1100" b="0" dirty="0" err="1" smtClean="0"/>
              <a:t>адаптації</a:t>
            </a:r>
            <a:r>
              <a:rPr lang="ru-RU" sz="1100" b="0" dirty="0" smtClean="0"/>
              <a:t>. Вони </a:t>
            </a:r>
            <a:r>
              <a:rPr lang="ru-RU" sz="1100" b="0" dirty="0" err="1" smtClean="0"/>
              <a:t>є</a:t>
            </a:r>
            <a:r>
              <a:rPr lang="ru-RU" sz="1100" b="0" dirty="0" smtClean="0"/>
              <a:t> продуктами </a:t>
            </a:r>
            <a:r>
              <a:rPr lang="ru-RU" sz="1100" b="0" dirty="0" err="1" smtClean="0"/>
              <a:t>управління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корисними</a:t>
            </a:r>
            <a:r>
              <a:rPr lang="ru-RU" sz="1100" b="0" dirty="0" smtClean="0"/>
              <a:t> для </a:t>
            </a:r>
            <a:r>
              <a:rPr lang="ru-RU" sz="1100" b="0" dirty="0" err="1" smtClean="0"/>
              <a:t>створення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спеціалізованого</a:t>
            </a:r>
            <a:r>
              <a:rPr lang="ru-RU" sz="1100" b="0" dirty="0" smtClean="0"/>
              <a:t> проекту.</a:t>
            </a:r>
          </a:p>
          <a:p>
            <a:pPr marL="228600" indent="-228600">
              <a:buNone/>
            </a:pPr>
            <a:r>
              <a:rPr lang="ru-RU" sz="1100" b="0" dirty="0" smtClean="0"/>
              <a:t>У </a:t>
            </a:r>
            <a:r>
              <a:rPr lang="en-AU" sz="1100" b="0" dirty="0" smtClean="0"/>
              <a:t>Scrum </a:t>
            </a:r>
            <a:r>
              <a:rPr lang="ru-RU" sz="1100" b="0" dirty="0" err="1" smtClean="0"/>
              <a:t>є</a:t>
            </a:r>
            <a:r>
              <a:rPr lang="ru-RU" sz="1100" b="0" dirty="0" smtClean="0"/>
              <a:t> три </a:t>
            </a:r>
            <a:r>
              <a:rPr lang="ru-RU" sz="1100" b="0" dirty="0" err="1" smtClean="0"/>
              <a:t>основні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артефакти</a:t>
            </a:r>
            <a:r>
              <a:rPr lang="ru-RU" sz="1100" b="0" dirty="0" smtClean="0"/>
              <a:t>:</a:t>
            </a:r>
          </a:p>
          <a:p>
            <a:pPr marL="228600" indent="-228600">
              <a:buNone/>
            </a:pPr>
            <a:r>
              <a:rPr lang="ru-RU" sz="1100" b="0" dirty="0" smtClean="0"/>
              <a:t>1. </a:t>
            </a:r>
            <a:r>
              <a:rPr lang="en-AU" sz="1100" b="0" dirty="0" smtClean="0"/>
              <a:t>Product Backlog: </a:t>
            </a:r>
            <a:r>
              <a:rPr lang="ru-RU" sz="1100" b="0" dirty="0" err="1" smtClean="0"/>
              <a:t>упорядкований</a:t>
            </a:r>
            <a:r>
              <a:rPr lang="ru-RU" sz="1100" b="0" dirty="0" smtClean="0"/>
              <a:t> список </a:t>
            </a:r>
            <a:r>
              <a:rPr lang="ru-RU" sz="1100" b="0" dirty="0" err="1" smtClean="0"/>
              <a:t>всього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що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необхідно</a:t>
            </a:r>
            <a:r>
              <a:rPr lang="ru-RU" sz="1100" b="0" baseline="0" dirty="0" smtClean="0"/>
              <a:t> </a:t>
            </a:r>
            <a:r>
              <a:rPr lang="ru-RU" sz="1100" b="0" baseline="0" dirty="0" err="1" smtClean="0"/>
              <a:t>зробити</a:t>
            </a:r>
            <a:r>
              <a:rPr lang="ru-RU" sz="1100" b="0" baseline="0" dirty="0" smtClean="0"/>
              <a:t> для </a:t>
            </a:r>
            <a:r>
              <a:rPr lang="ru-RU" sz="1100" b="0" baseline="0" dirty="0" err="1" smtClean="0"/>
              <a:t>реалізації</a:t>
            </a:r>
            <a:r>
              <a:rPr lang="ru-RU" sz="1100" b="0" baseline="0" dirty="0" smtClean="0"/>
              <a:t> п</a:t>
            </a:r>
            <a:r>
              <a:rPr lang="ru-RU" sz="1100" b="0" dirty="0" smtClean="0"/>
              <a:t>родукту</a:t>
            </a:r>
          </a:p>
          <a:p>
            <a:pPr marL="228600" indent="-228600">
              <a:buNone/>
            </a:pPr>
            <a:r>
              <a:rPr lang="ru-RU" sz="1100" b="0" dirty="0" smtClean="0"/>
              <a:t>2. </a:t>
            </a:r>
            <a:r>
              <a:rPr lang="en-AU" sz="1100" b="0" dirty="0" smtClean="0"/>
              <a:t>Sprint Backlog: </a:t>
            </a:r>
            <a:r>
              <a:rPr lang="ru-RU" sz="1100" b="0" dirty="0" err="1" smtClean="0"/>
              <a:t>Вибрані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елементи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</a:t>
            </a:r>
            <a:r>
              <a:rPr lang="ru-RU" sz="1100" b="0" dirty="0" smtClean="0"/>
              <a:t> </a:t>
            </a:r>
            <a:r>
              <a:rPr lang="en-AU" sz="1100" b="0" dirty="0" smtClean="0"/>
              <a:t>Product Backlog </a:t>
            </a:r>
            <a:r>
              <a:rPr lang="ru-RU" sz="1100" b="0" dirty="0" smtClean="0"/>
              <a:t>для доставки через </a:t>
            </a:r>
            <a:r>
              <a:rPr lang="en-AU" sz="1100" b="0" dirty="0" smtClean="0"/>
              <a:t>Sprint, </a:t>
            </a:r>
            <a:r>
              <a:rPr lang="ru-RU" sz="1100" b="0" dirty="0" smtClean="0"/>
              <a:t>а </a:t>
            </a:r>
            <a:r>
              <a:rPr lang="ru-RU" sz="1100" b="0" dirty="0" err="1" smtClean="0"/>
              <a:t>також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завдання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</a:t>
            </a:r>
            <a:r>
              <a:rPr lang="ru-RU" sz="1100" b="0" dirty="0" smtClean="0"/>
              <a:t> доставки </a:t>
            </a:r>
            <a:r>
              <a:rPr lang="ru-RU" sz="1100" b="0" dirty="0" err="1" smtClean="0"/>
              <a:t>елементів</a:t>
            </a:r>
            <a:r>
              <a:rPr lang="ru-RU" sz="1100" b="0" dirty="0" smtClean="0"/>
              <a:t> та </a:t>
            </a:r>
            <a:r>
              <a:rPr lang="ru-RU" sz="1100" b="0" dirty="0" err="1" smtClean="0"/>
              <a:t>реалізації</a:t>
            </a:r>
            <a:r>
              <a:rPr lang="ru-RU" sz="1100" b="0" dirty="0" smtClean="0"/>
              <a:t> </a:t>
            </a:r>
            <a:r>
              <a:rPr lang="en-AU" sz="1100" b="0" dirty="0" smtClean="0"/>
              <a:t>Sprint</a:t>
            </a:r>
            <a:r>
              <a:rPr lang="uk-UA" sz="1100" b="0" dirty="0" smtClean="0"/>
              <a:t> </a:t>
            </a:r>
            <a:r>
              <a:rPr lang="ru-RU" sz="1100" b="0" dirty="0" err="1" smtClean="0"/>
              <a:t>цілі</a:t>
            </a:r>
            <a:endParaRPr lang="en-AU" sz="1100" b="0" dirty="0" smtClean="0"/>
          </a:p>
          <a:p>
            <a:pPr marL="228600" indent="-228600">
              <a:buNone/>
            </a:pPr>
            <a:r>
              <a:rPr lang="en-AU" sz="1100" b="0" dirty="0" smtClean="0"/>
              <a:t>3. </a:t>
            </a:r>
            <a:r>
              <a:rPr lang="en-US" sz="1100" b="0" dirty="0" smtClean="0"/>
              <a:t>Increment</a:t>
            </a:r>
            <a:r>
              <a:rPr lang="ru-RU" sz="1100" b="0" dirty="0" smtClean="0"/>
              <a:t>: </a:t>
            </a:r>
            <a:r>
              <a:rPr lang="ru-RU" sz="1100" b="0" dirty="0" err="1" smtClean="0"/>
              <a:t>набір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усіх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елементів</a:t>
            </a:r>
            <a:r>
              <a:rPr lang="ru-RU" sz="1100" b="0" dirty="0" smtClean="0"/>
              <a:t> </a:t>
            </a:r>
            <a:r>
              <a:rPr lang="en-AU" sz="1100" b="0" dirty="0" smtClean="0"/>
              <a:t>Backlog, </a:t>
            </a:r>
            <a:r>
              <a:rPr lang="ru-RU" sz="1100" b="0" dirty="0" err="1" smtClean="0"/>
              <a:t>виконаних</a:t>
            </a:r>
            <a:r>
              <a:rPr lang="ru-RU" sz="1100" b="0" dirty="0" smtClean="0"/>
              <a:t> до </a:t>
            </a:r>
            <a:r>
              <a:rPr lang="ru-RU" sz="1100" b="0" dirty="0" err="1" smtClean="0"/>
              <a:t>цього</a:t>
            </a:r>
            <a:r>
              <a:rPr lang="ru-RU" sz="1100" b="0" dirty="0" smtClean="0"/>
              <a:t> часу в </a:t>
            </a:r>
            <a:r>
              <a:rPr lang="ru-RU" sz="1100" b="0" dirty="0" err="1" smtClean="0"/>
              <a:t>проекті</a:t>
            </a:r>
            <a:endParaRPr lang="en-AU" sz="1100" b="0" dirty="0" smtClean="0"/>
          </a:p>
          <a:p>
            <a:pPr marL="228600" indent="-228600">
              <a:buNone/>
            </a:pPr>
            <a:r>
              <a:rPr lang="ru-RU" sz="1100" b="0" dirty="0" smtClean="0"/>
              <a:t>І </a:t>
            </a:r>
            <a:r>
              <a:rPr lang="ru-RU" sz="1100" b="0" dirty="0" err="1" smtClean="0"/>
              <a:t>це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додаткові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поняття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пов'язані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</a:t>
            </a:r>
            <a:r>
              <a:rPr lang="ru-RU" sz="1100" b="0" dirty="0" smtClean="0"/>
              <a:t> артефактами:</a:t>
            </a:r>
          </a:p>
          <a:p>
            <a:pPr marL="228600" indent="-228600">
              <a:buNone/>
            </a:pPr>
            <a:r>
              <a:rPr lang="ru-RU" sz="1100" b="0" dirty="0" smtClean="0"/>
              <a:t> </a:t>
            </a:r>
            <a:r>
              <a:rPr lang="ru-RU" sz="1100" b="0" dirty="0" err="1" smtClean="0"/>
              <a:t>Визначення</a:t>
            </a:r>
            <a:r>
              <a:rPr lang="ru-RU" sz="1100" b="0" dirty="0" smtClean="0"/>
              <a:t> "Готово": </a:t>
            </a:r>
            <a:r>
              <a:rPr lang="ru-RU" sz="1100" b="0" dirty="0" err="1" smtClean="0"/>
              <a:t>спільне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розуміння</a:t>
            </a:r>
            <a:r>
              <a:rPr lang="ru-RU" sz="1100" b="0" dirty="0" smtClean="0"/>
              <a:t> того, </a:t>
            </a:r>
            <a:r>
              <a:rPr lang="ru-RU" sz="1100" b="0" dirty="0" err="1" smtClean="0"/>
              <a:t>що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означає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що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частина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роботи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вважається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завершеною</a:t>
            </a:r>
            <a:endParaRPr lang="ru-RU" sz="1100" b="0" dirty="0" smtClean="0"/>
          </a:p>
          <a:p>
            <a:pPr marL="228600" indent="-228600">
              <a:buNone/>
            </a:pPr>
            <a:r>
              <a:rPr lang="ru-RU" sz="1100" b="0" dirty="0" smtClean="0"/>
              <a:t> </a:t>
            </a:r>
            <a:r>
              <a:rPr lang="ru-RU" sz="1100" b="0" dirty="0" err="1" smtClean="0"/>
              <a:t>Моніторинг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прогресу</a:t>
            </a:r>
            <a:r>
              <a:rPr lang="ru-RU" sz="1100" b="0" dirty="0" smtClean="0"/>
              <a:t> в </a:t>
            </a:r>
            <a:r>
              <a:rPr lang="ru-RU" sz="1100" b="0" dirty="0" err="1" smtClean="0"/>
              <a:t>досягненні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цілі</a:t>
            </a:r>
            <a:r>
              <a:rPr lang="ru-RU" sz="1100" b="0" dirty="0" smtClean="0"/>
              <a:t>: </a:t>
            </a:r>
            <a:r>
              <a:rPr lang="ru-RU" sz="1100" b="0" dirty="0" err="1" smtClean="0"/>
              <a:t>вимірювання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ефективності</a:t>
            </a:r>
            <a:r>
              <a:rPr lang="ru-RU" sz="1100" b="0" dirty="0" smtClean="0"/>
              <a:t> та прогноз</a:t>
            </a:r>
            <a:r>
              <a:rPr lang="en-US" sz="1100" b="0" baseline="0" dirty="0" smtClean="0"/>
              <a:t> </a:t>
            </a:r>
            <a:r>
              <a:rPr lang="uk-UA" sz="1100" b="0" baseline="0" dirty="0" smtClean="0"/>
              <a:t>д</a:t>
            </a:r>
            <a:r>
              <a:rPr lang="ru-RU" sz="1100" b="0" dirty="0" smtClean="0"/>
              <a:t>ля </a:t>
            </a:r>
            <a:r>
              <a:rPr lang="ru-RU" sz="1100" b="0" dirty="0" err="1" smtClean="0"/>
              <a:t>всього</a:t>
            </a:r>
            <a:r>
              <a:rPr lang="ru-RU" sz="1100" b="0" dirty="0" smtClean="0"/>
              <a:t> проекту</a:t>
            </a:r>
          </a:p>
          <a:p>
            <a:pPr marL="228600" indent="-228600">
              <a:buNone/>
            </a:pPr>
            <a:r>
              <a:rPr lang="ru-RU" sz="1100" b="0" dirty="0" smtClean="0"/>
              <a:t> </a:t>
            </a:r>
            <a:r>
              <a:rPr lang="ru-RU" sz="1100" b="0" dirty="0" err="1" smtClean="0"/>
              <a:t>Моніторинг</a:t>
            </a:r>
            <a:r>
              <a:rPr lang="ru-RU" sz="1100" b="0" dirty="0" smtClean="0"/>
              <a:t> </a:t>
            </a:r>
            <a:r>
              <a:rPr lang="en-AU" sz="1100" b="0" dirty="0" smtClean="0"/>
              <a:t>Sprint </a:t>
            </a:r>
            <a:r>
              <a:rPr lang="ru-RU" sz="1100" b="0" dirty="0" err="1" smtClean="0"/>
              <a:t>Прогресу</a:t>
            </a:r>
            <a:r>
              <a:rPr lang="ru-RU" sz="1100" b="0" dirty="0" smtClean="0"/>
              <a:t>: </a:t>
            </a:r>
            <a:r>
              <a:rPr lang="ru-RU" sz="1100" b="0" dirty="0" err="1" smtClean="0"/>
              <a:t>вимірювання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продуктивності</a:t>
            </a:r>
            <a:r>
              <a:rPr lang="ru-RU" sz="1100" b="0" dirty="0" smtClean="0"/>
              <a:t> та </a:t>
            </a:r>
            <a:r>
              <a:rPr lang="ru-RU" sz="1100" b="0" dirty="0" err="1" smtClean="0"/>
              <a:t>прогнози</a:t>
            </a:r>
            <a:r>
              <a:rPr lang="ru-RU" sz="1100" b="0" dirty="0" smtClean="0"/>
              <a:t> на</a:t>
            </a:r>
            <a:r>
              <a:rPr lang="ru-RU" sz="1100" b="0" baseline="0" dirty="0" smtClean="0"/>
              <a:t> </a:t>
            </a:r>
            <a:r>
              <a:rPr lang="en-US" sz="1100" b="0" baseline="0" dirty="0" smtClean="0"/>
              <a:t>Sprint</a:t>
            </a:r>
            <a:endParaRPr lang="ru-RU" sz="1100" b="0" dirty="0" smtClean="0"/>
          </a:p>
          <a:p>
            <a:pPr marL="228600" indent="-228600">
              <a:buNone/>
            </a:pPr>
            <a:r>
              <a:rPr lang="ru-RU" sz="1100" b="0" dirty="0" smtClean="0"/>
              <a:t> </a:t>
            </a:r>
            <a:r>
              <a:rPr lang="ru-RU" sz="1100" b="0" dirty="0" err="1" smtClean="0"/>
              <a:t>Швидкість</a:t>
            </a:r>
            <a:r>
              <a:rPr lang="ru-RU" sz="1100" b="0" dirty="0" smtClean="0"/>
              <a:t>: </a:t>
            </a:r>
            <a:r>
              <a:rPr lang="ru-RU" sz="1100" b="0" dirty="0" err="1" smtClean="0"/>
              <a:t>просте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вимірювання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середньої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кількості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робіт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що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виконуються</a:t>
            </a:r>
            <a:r>
              <a:rPr lang="ru-RU" sz="1100" b="0" dirty="0" smtClean="0"/>
              <a:t> </a:t>
            </a:r>
            <a:r>
              <a:rPr lang="uk-UA" sz="1100" b="0" dirty="0" smtClean="0"/>
              <a:t>за</a:t>
            </a:r>
            <a:r>
              <a:rPr lang="uk-UA" sz="1100" b="0" baseline="0" dirty="0" smtClean="0"/>
              <a:t> </a:t>
            </a:r>
            <a:r>
              <a:rPr lang="ru-RU" sz="1100" b="0" dirty="0" err="1" smtClean="0"/>
              <a:t>кожний</a:t>
            </a:r>
            <a:r>
              <a:rPr lang="ru-RU" sz="1100" b="0" baseline="0" dirty="0" smtClean="0"/>
              <a:t> </a:t>
            </a:r>
            <a:r>
              <a:rPr lang="en-US" sz="1100" b="0" baseline="0" dirty="0" smtClean="0"/>
              <a:t>Sprint</a:t>
            </a:r>
            <a:endParaRPr lang="ru-RU" sz="1100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228600" indent="-228600">
              <a:buNone/>
            </a:pPr>
            <a:r>
              <a:rPr lang="ru-RU" sz="1100" b="0" dirty="0" smtClean="0"/>
              <a:t>"</a:t>
            </a:r>
            <a:r>
              <a:rPr lang="ru-RU" sz="1100" b="0" dirty="0" err="1" smtClean="0"/>
              <a:t>Backlog</a:t>
            </a:r>
            <a:r>
              <a:rPr lang="ru-RU" sz="1100" b="0" dirty="0" smtClean="0"/>
              <a:t>" - </a:t>
            </a:r>
            <a:r>
              <a:rPr lang="ru-RU" sz="1100" b="0" dirty="0" err="1" smtClean="0"/>
              <a:t>це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замовлений</a:t>
            </a:r>
            <a:r>
              <a:rPr lang="ru-RU" sz="1100" b="0" dirty="0" smtClean="0"/>
              <a:t> список </a:t>
            </a:r>
            <a:r>
              <a:rPr lang="ru-RU" sz="1100" b="0" dirty="0" err="1" smtClean="0"/>
              <a:t>всього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що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необхідно</a:t>
            </a:r>
            <a:r>
              <a:rPr lang="ru-RU" sz="1100" b="0" baseline="0" dirty="0" smtClean="0"/>
              <a:t> </a:t>
            </a:r>
            <a:r>
              <a:rPr lang="ru-RU" sz="1100" b="0" baseline="0" dirty="0" err="1" smtClean="0"/>
              <a:t>зробити</a:t>
            </a:r>
            <a:r>
              <a:rPr lang="ru-RU" sz="1100" b="0" baseline="0" dirty="0" smtClean="0"/>
              <a:t> для </a:t>
            </a:r>
            <a:r>
              <a:rPr lang="ru-RU" sz="1100" b="0" baseline="0" dirty="0" err="1" smtClean="0"/>
              <a:t>реалізації</a:t>
            </a:r>
            <a:r>
              <a:rPr lang="ru-RU" sz="1100" b="0" baseline="0" dirty="0" smtClean="0"/>
              <a:t> п</a:t>
            </a:r>
            <a:r>
              <a:rPr lang="ru-RU" sz="1100" b="0" dirty="0" smtClean="0"/>
              <a:t>родукту; </a:t>
            </a:r>
            <a:r>
              <a:rPr lang="ru-RU" sz="1100" b="0" dirty="0" err="1" smtClean="0"/>
              <a:t>Іншими</a:t>
            </a:r>
            <a:r>
              <a:rPr lang="ru-RU" sz="1100" b="0" dirty="0" smtClean="0"/>
              <a:t> словами, </a:t>
            </a:r>
            <a:r>
              <a:rPr lang="ru-RU" sz="1100" b="0" dirty="0" err="1" smtClean="0"/>
              <a:t>частини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очікуваного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кінцевого</a:t>
            </a:r>
            <a:r>
              <a:rPr lang="ru-RU" sz="1100" b="0" dirty="0" smtClean="0"/>
              <a:t> продукту (список </a:t>
            </a:r>
            <a:r>
              <a:rPr lang="ru-RU" sz="1100" b="0" dirty="0" err="1" smtClean="0"/>
              <a:t>побажань</a:t>
            </a:r>
            <a:r>
              <a:rPr lang="ru-RU" sz="1100" b="0" dirty="0" smtClean="0"/>
              <a:t>). </a:t>
            </a:r>
            <a:r>
              <a:rPr lang="ru-RU" sz="1100" b="0" dirty="0" err="1" smtClean="0"/>
              <a:t>Всі</a:t>
            </a:r>
            <a:r>
              <a:rPr lang="ru-RU" sz="1100" b="0" baseline="0" dirty="0" smtClean="0"/>
              <a:t> </a:t>
            </a:r>
            <a:r>
              <a:rPr lang="ru-RU" sz="1100" b="0" baseline="0" dirty="0" err="1" smtClean="0"/>
              <a:t>п</a:t>
            </a:r>
            <a:r>
              <a:rPr lang="ru-RU" sz="1100" b="0" dirty="0" err="1" smtClean="0"/>
              <a:t>редмети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описуються</a:t>
            </a:r>
            <a:r>
              <a:rPr lang="ru-RU" sz="1100" b="0" dirty="0" smtClean="0"/>
              <a:t> простою </a:t>
            </a:r>
            <a:r>
              <a:rPr lang="ru-RU" sz="1100" b="0" dirty="0" err="1" smtClean="0"/>
              <a:t>діловою</a:t>
            </a:r>
            <a:r>
              <a:rPr lang="ru-RU" sz="1100" b="0" baseline="0" dirty="0" smtClean="0"/>
              <a:t> </a:t>
            </a:r>
            <a:r>
              <a:rPr lang="ru-RU" sz="1100" b="0" dirty="0" err="1" smtClean="0"/>
              <a:t>мовою</a:t>
            </a:r>
            <a:r>
              <a:rPr lang="ru-RU" sz="1100" b="0" dirty="0" smtClean="0"/>
              <a:t> (</a:t>
            </a:r>
            <a:r>
              <a:rPr lang="ru-RU" sz="1100" b="0" dirty="0" err="1" smtClean="0"/>
              <a:t>нетехнічні</a:t>
            </a:r>
            <a:r>
              <a:rPr lang="ru-RU" sz="1100" b="0" dirty="0" smtClean="0"/>
              <a:t>), </a:t>
            </a:r>
            <a:r>
              <a:rPr lang="ru-RU" sz="1100" b="0" dirty="0" err="1" smtClean="0"/>
              <a:t>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всі</a:t>
            </a:r>
            <a:r>
              <a:rPr lang="ru-RU" sz="1100" b="0" dirty="0" smtClean="0"/>
              <a:t> вони </a:t>
            </a:r>
            <a:r>
              <a:rPr lang="ru-RU" sz="1100" b="0" dirty="0" err="1" smtClean="0"/>
              <a:t>є</a:t>
            </a:r>
            <a:r>
              <a:rPr lang="ru-RU" sz="1100" b="0" baseline="0" dirty="0" smtClean="0"/>
              <a:t> </a:t>
            </a:r>
            <a:r>
              <a:rPr lang="ru-RU" sz="1100" b="0" baseline="0" dirty="0" err="1" smtClean="0"/>
              <a:t>доступні</a:t>
            </a:r>
            <a:r>
              <a:rPr lang="ru-RU" sz="1100" b="0" dirty="0" smtClean="0"/>
              <a:t> кожному </a:t>
            </a:r>
            <a:r>
              <a:rPr lang="ru-RU" sz="1100" b="0" dirty="0" err="1" smtClean="0"/>
              <a:t>зацікавленому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учаснику</a:t>
            </a:r>
            <a:r>
              <a:rPr lang="ru-RU" sz="1100" b="0" dirty="0" smtClean="0"/>
              <a:t>. Вони </a:t>
            </a:r>
            <a:r>
              <a:rPr lang="ru-RU" sz="1100" b="0" dirty="0" err="1" smtClean="0"/>
              <a:t>також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повинні</a:t>
            </a:r>
            <a:r>
              <a:rPr lang="ru-RU" sz="1100" b="0" dirty="0" smtClean="0"/>
              <a:t> бути </a:t>
            </a:r>
            <a:r>
              <a:rPr lang="ru-RU" sz="1100" b="0" dirty="0" err="1" smtClean="0"/>
              <a:t>незалежними</a:t>
            </a:r>
            <a:r>
              <a:rPr lang="ru-RU" sz="1100" b="0" dirty="0" smtClean="0"/>
              <a:t> один </a:t>
            </a:r>
            <a:r>
              <a:rPr lang="ru-RU" sz="1100" b="0" dirty="0" err="1" smtClean="0"/>
              <a:t>від</a:t>
            </a:r>
            <a:r>
              <a:rPr lang="ru-RU" sz="1100" b="0" dirty="0" smtClean="0"/>
              <a:t> одного.</a:t>
            </a:r>
            <a:r>
              <a:rPr lang="ru-RU" sz="1100" b="0" baseline="0" dirty="0" smtClean="0"/>
              <a:t> </a:t>
            </a:r>
            <a:r>
              <a:rPr lang="ru-RU" sz="1100" b="0" dirty="0" err="1" smtClean="0"/>
              <a:t>Кожна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вимога</a:t>
            </a:r>
            <a:r>
              <a:rPr lang="ru-RU" sz="1100" b="0" dirty="0" smtClean="0"/>
              <a:t> та </a:t>
            </a:r>
            <a:r>
              <a:rPr lang="ru-RU" sz="1100" b="0" dirty="0" err="1" smtClean="0"/>
              <a:t>кожна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зміна</a:t>
            </a:r>
            <a:r>
              <a:rPr lang="ru-RU" sz="1100" b="0" dirty="0" smtClean="0"/>
              <a:t> в</a:t>
            </a:r>
            <a:r>
              <a:rPr lang="ru-RU" sz="1100" b="0" baseline="0" dirty="0" smtClean="0"/>
              <a:t> </a:t>
            </a:r>
            <a:r>
              <a:rPr lang="ru-RU" sz="1100" b="0" baseline="0" dirty="0" err="1" smtClean="0"/>
              <a:t>п</a:t>
            </a:r>
            <a:r>
              <a:rPr lang="ru-RU" sz="1100" b="0" dirty="0" err="1" smtClean="0"/>
              <a:t>роекті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відображатиметься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</a:t>
            </a:r>
            <a:r>
              <a:rPr lang="ru-RU" sz="1100" b="0" dirty="0" smtClean="0"/>
              <a:t> </a:t>
            </a:r>
            <a:r>
              <a:rPr lang="en-AU" sz="1100" b="0" dirty="0" smtClean="0"/>
              <a:t>Product Backlog </a:t>
            </a:r>
            <a:endParaRPr lang="ru-RU" sz="1100" b="0" dirty="0" smtClean="0"/>
          </a:p>
          <a:p>
            <a:pPr marL="228600" indent="-228600">
              <a:buNone/>
            </a:pPr>
            <a:r>
              <a:rPr lang="ru-RU" sz="1100" b="0" dirty="0" err="1" smtClean="0"/>
              <a:t>Накопичувальний</a:t>
            </a:r>
            <a:r>
              <a:rPr lang="ru-RU" sz="1100" b="0" dirty="0" smtClean="0"/>
              <a:t> продукт </a:t>
            </a:r>
            <a:r>
              <a:rPr lang="ru-RU" sz="1100" b="0" dirty="0" err="1" smtClean="0"/>
              <a:t>динамічно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змінюється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покращується</a:t>
            </a:r>
            <a:r>
              <a:rPr lang="ru-RU" sz="1100" b="0" dirty="0" smtClean="0"/>
              <a:t>; </a:t>
            </a:r>
            <a:r>
              <a:rPr lang="ru-RU" sz="1100" b="0" dirty="0" err="1" smtClean="0"/>
              <a:t>Це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ніколи</a:t>
            </a:r>
            <a:r>
              <a:rPr lang="ru-RU" sz="1100" b="0" dirty="0" smtClean="0"/>
              <a:t> не </a:t>
            </a:r>
            <a:r>
              <a:rPr lang="ru-RU" sz="1100" b="0" dirty="0" err="1" smtClean="0"/>
              <a:t>завершується</a:t>
            </a:r>
            <a:r>
              <a:rPr lang="ru-RU" sz="1100" b="0" dirty="0" smtClean="0"/>
              <a:t>.</a:t>
            </a:r>
            <a:r>
              <a:rPr lang="ru-RU" sz="1100" b="0" baseline="0" dirty="0" smtClean="0"/>
              <a:t> </a:t>
            </a:r>
            <a:r>
              <a:rPr lang="ru-RU" sz="1100" b="0" dirty="0" smtClean="0"/>
              <a:t>Перший </a:t>
            </a:r>
            <a:r>
              <a:rPr lang="ru-RU" sz="1100" b="0" dirty="0" err="1" smtClean="0"/>
              <a:t>Sprint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стартує</a:t>
            </a:r>
            <a:r>
              <a:rPr lang="ru-RU" sz="1100" b="0" dirty="0" smtClean="0"/>
              <a:t>, як </a:t>
            </a:r>
            <a:r>
              <a:rPr lang="ru-RU" sz="1100" b="0" dirty="0" err="1" smtClean="0"/>
              <a:t>тільки</a:t>
            </a:r>
            <a:r>
              <a:rPr lang="ru-RU" sz="1100" b="0" dirty="0" smtClean="0"/>
              <a:t> буде </a:t>
            </a:r>
            <a:r>
              <a:rPr lang="ru-RU" sz="1100" b="0" dirty="0" err="1" smtClean="0"/>
              <a:t>достатньо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елементів</a:t>
            </a:r>
            <a:r>
              <a:rPr lang="ru-RU" sz="1100" b="0" baseline="0" dirty="0" smtClean="0"/>
              <a:t> у </a:t>
            </a:r>
            <a:r>
              <a:rPr lang="en-AU" sz="1100" b="0" dirty="0" smtClean="0"/>
              <a:t>Product Backlog</a:t>
            </a:r>
            <a:r>
              <a:rPr lang="uk-UA" sz="1100" b="0" dirty="0" smtClean="0"/>
              <a:t>.</a:t>
            </a:r>
            <a:endParaRPr lang="ru-RU" sz="1100" b="0" dirty="0" smtClean="0"/>
          </a:p>
          <a:p>
            <a:pPr marL="228600" indent="-228600">
              <a:buNone/>
            </a:pPr>
            <a:r>
              <a:rPr lang="ru-RU" sz="1100" b="0" dirty="0" err="1" smtClean="0"/>
              <a:t>Власник</a:t>
            </a:r>
            <a:r>
              <a:rPr lang="ru-RU" sz="1100" b="0" dirty="0" smtClean="0"/>
              <a:t> продукту </a:t>
            </a:r>
            <a:r>
              <a:rPr lang="ru-RU" sz="1100" b="0" dirty="0" err="1" smtClean="0"/>
              <a:t>встановлює</a:t>
            </a:r>
            <a:r>
              <a:rPr lang="ru-RU" sz="1100" b="0" dirty="0" smtClean="0"/>
              <a:t> ряд </a:t>
            </a:r>
            <a:r>
              <a:rPr lang="ru-RU" sz="1100" b="0" dirty="0" err="1" smtClean="0"/>
              <a:t>факторів</a:t>
            </a:r>
            <a:r>
              <a:rPr lang="ru-RU" sz="1100" b="0" dirty="0" smtClean="0"/>
              <a:t> для </a:t>
            </a:r>
            <a:r>
              <a:rPr lang="ru-RU" sz="1100" b="0" dirty="0" err="1" smtClean="0"/>
              <a:t>визначення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вартості</a:t>
            </a:r>
            <a:r>
              <a:rPr lang="ru-RU" sz="1100" b="0" dirty="0" smtClean="0"/>
              <a:t> кожного </a:t>
            </a:r>
            <a:r>
              <a:rPr lang="ru-RU" sz="1100" b="0" dirty="0" err="1" smtClean="0"/>
              <a:t>елемента</a:t>
            </a:r>
            <a:r>
              <a:rPr lang="ru-RU" sz="1100" b="0" baseline="0" dirty="0" smtClean="0"/>
              <a:t> д</a:t>
            </a:r>
            <a:r>
              <a:rPr lang="ru-RU" sz="1100" b="0" dirty="0" smtClean="0"/>
              <a:t>ля </a:t>
            </a:r>
            <a:r>
              <a:rPr lang="ru-RU" sz="1100" b="0" dirty="0" err="1" smtClean="0"/>
              <a:t>бізнесу</a:t>
            </a:r>
            <a:r>
              <a:rPr lang="ru-RU" sz="1100" b="0" dirty="0" smtClean="0"/>
              <a:t> (</a:t>
            </a:r>
            <a:r>
              <a:rPr lang="ru-RU" sz="1100" b="0" dirty="0" err="1" smtClean="0"/>
              <a:t>замовника</a:t>
            </a:r>
            <a:r>
              <a:rPr lang="ru-RU" sz="1100" b="0" dirty="0" smtClean="0"/>
              <a:t>). </a:t>
            </a:r>
            <a:r>
              <a:rPr lang="ru-RU" sz="1100" b="0" dirty="0" err="1" smtClean="0"/>
              <a:t>Рентабельність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інвестицій</a:t>
            </a:r>
            <a:r>
              <a:rPr lang="ru-RU" sz="1100" b="0" dirty="0" smtClean="0"/>
              <a:t>, як правило, </a:t>
            </a:r>
            <a:r>
              <a:rPr lang="ru-RU" sz="1100" b="0" dirty="0" err="1" smtClean="0"/>
              <a:t>є</a:t>
            </a:r>
            <a:r>
              <a:rPr lang="ru-RU" sz="1100" b="0" dirty="0" smtClean="0"/>
              <a:t> одним </a:t>
            </a:r>
            <a:r>
              <a:rPr lang="ru-RU" sz="1100" b="0" dirty="0" err="1" smtClean="0"/>
              <a:t>з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факторів</a:t>
            </a:r>
            <a:r>
              <a:rPr lang="ru-RU" sz="1100" b="0" dirty="0" smtClean="0"/>
              <a:t>. </a:t>
            </a:r>
            <a:r>
              <a:rPr lang="ru-RU" sz="1100" b="0" dirty="0" err="1" smtClean="0"/>
              <a:t>Всі</a:t>
            </a:r>
            <a:r>
              <a:rPr lang="ru-RU" sz="1100" b="0" baseline="0" dirty="0" smtClean="0"/>
              <a:t> </a:t>
            </a:r>
            <a:r>
              <a:rPr lang="ru-RU" sz="1100" b="0" baseline="0" dirty="0" err="1" smtClean="0"/>
              <a:t>ц</a:t>
            </a:r>
            <a:r>
              <a:rPr lang="ru-RU" sz="1100" b="0" dirty="0" err="1" smtClean="0"/>
              <a:t>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фактори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будуть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узагальнені</a:t>
            </a:r>
            <a:r>
              <a:rPr lang="ru-RU" sz="1100" b="0" dirty="0" smtClean="0"/>
              <a:t> у </a:t>
            </a:r>
            <a:r>
              <a:rPr lang="ru-RU" sz="1100" b="0" dirty="0" err="1" smtClean="0"/>
              <a:t>вартості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бізнесу</a:t>
            </a:r>
            <a:r>
              <a:rPr lang="ru-RU" sz="1100" b="0" dirty="0" smtClean="0"/>
              <a:t> (</a:t>
            </a:r>
            <a:r>
              <a:rPr lang="ru-RU" sz="1100" b="0" dirty="0" err="1" smtClean="0"/>
              <a:t>значення</a:t>
            </a:r>
            <a:r>
              <a:rPr lang="ru-RU" sz="1100" b="0" dirty="0" smtClean="0"/>
              <a:t>).</a:t>
            </a:r>
          </a:p>
          <a:p>
            <a:pPr marL="228600" indent="-228600">
              <a:buNone/>
            </a:pPr>
            <a:r>
              <a:rPr lang="ru-RU" sz="1100" b="0" dirty="0" err="1" smtClean="0"/>
              <a:t>Елементи</a:t>
            </a:r>
            <a:r>
              <a:rPr lang="ru-RU" sz="1100" b="0" dirty="0" smtClean="0"/>
              <a:t> </a:t>
            </a:r>
            <a:r>
              <a:rPr lang="en-AU" sz="1100" b="0" dirty="0" smtClean="0"/>
              <a:t>Product Backlog </a:t>
            </a:r>
            <a:r>
              <a:rPr lang="ru-RU" sz="1100" b="0" dirty="0" err="1" smtClean="0"/>
              <a:t>упорядковані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залежно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від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їх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значення</a:t>
            </a:r>
            <a:r>
              <a:rPr lang="ru-RU" sz="1100" b="0" dirty="0" smtClean="0"/>
              <a:t>, таким чином, </a:t>
            </a:r>
            <a:r>
              <a:rPr lang="ru-RU" sz="1100" b="0" dirty="0" err="1" smtClean="0"/>
              <a:t>що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чим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вище</a:t>
            </a:r>
            <a:r>
              <a:rPr lang="ru-RU" sz="1100" b="0" dirty="0" smtClean="0"/>
              <a:t> товар, </a:t>
            </a:r>
            <a:r>
              <a:rPr lang="ru-RU" sz="1100" b="0" dirty="0" err="1" smtClean="0"/>
              <a:t>тим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швидше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це</a:t>
            </a:r>
            <a:r>
              <a:rPr lang="ru-RU" sz="1100" b="0" dirty="0" smtClean="0"/>
              <a:t> буде доставлено командою </a:t>
            </a:r>
            <a:r>
              <a:rPr lang="ru-RU" sz="1100" b="0" dirty="0" err="1" smtClean="0"/>
              <a:t>розробників</a:t>
            </a:r>
            <a:r>
              <a:rPr lang="ru-RU" sz="1100" b="0" dirty="0" smtClean="0"/>
              <a:t>. </a:t>
            </a:r>
            <a:r>
              <a:rPr lang="ru-RU" sz="1100" b="0" dirty="0" err="1" smtClean="0"/>
              <a:t>Оскільки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елементи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розташовані</a:t>
            </a:r>
            <a:r>
              <a:rPr lang="ru-RU" sz="1100" b="0" dirty="0" smtClean="0"/>
              <a:t> у </a:t>
            </a:r>
            <a:r>
              <a:rPr lang="ru-RU" sz="1100" b="0" dirty="0" err="1" smtClean="0"/>
              <a:t>верхній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частині</a:t>
            </a:r>
            <a:r>
              <a:rPr lang="ru-RU" sz="1100" b="0" dirty="0" smtClean="0"/>
              <a:t> </a:t>
            </a:r>
            <a:r>
              <a:rPr lang="en-AU" sz="1100" b="0" dirty="0" smtClean="0"/>
              <a:t>Product Backlog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будуть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доставлені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швидше</a:t>
            </a:r>
            <a:r>
              <a:rPr lang="ru-RU" sz="1100" b="0" dirty="0" smtClean="0"/>
              <a:t>, вони </a:t>
            </a:r>
            <a:r>
              <a:rPr lang="ru-RU" sz="1100" b="0" dirty="0" err="1" smtClean="0"/>
              <a:t>також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будуть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більш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детальними</a:t>
            </a:r>
            <a:r>
              <a:rPr lang="ru-RU" sz="1100" b="0" dirty="0" smtClean="0"/>
              <a:t> та </a:t>
            </a:r>
            <a:r>
              <a:rPr lang="ru-RU" sz="1100" b="0" dirty="0" err="1" smtClean="0"/>
              <a:t>чіткішими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порівняно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нижчими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позиціями</a:t>
            </a:r>
            <a:r>
              <a:rPr lang="ru-RU" sz="1100" b="0" dirty="0" smtClean="0"/>
              <a:t>.</a:t>
            </a:r>
          </a:p>
          <a:p>
            <a:pPr marL="228600" indent="-228600">
              <a:buNone/>
            </a:pPr>
            <a:r>
              <a:rPr lang="ru-RU" sz="1100" b="0" dirty="0" err="1" smtClean="0"/>
              <a:t>Кожен</a:t>
            </a:r>
            <a:r>
              <a:rPr lang="ru-RU" sz="1100" b="0" dirty="0" smtClean="0"/>
              <a:t> продукт </a:t>
            </a:r>
            <a:r>
              <a:rPr lang="ru-RU" sz="1100" b="0" dirty="0" err="1" smtClean="0"/>
              <a:t>має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оцінку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роботи</a:t>
            </a:r>
            <a:r>
              <a:rPr lang="ru-RU" sz="1100" b="0" dirty="0" smtClean="0"/>
              <a:t>. </a:t>
            </a:r>
            <a:r>
              <a:rPr lang="ru-RU" sz="1100" b="0" dirty="0" err="1" smtClean="0"/>
              <a:t>Ці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оцінки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виконуються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виключно</a:t>
            </a:r>
            <a:r>
              <a:rPr lang="ru-RU" sz="1100" b="0" dirty="0" smtClean="0"/>
              <a:t> командою </a:t>
            </a:r>
            <a:r>
              <a:rPr lang="ru-RU" sz="1100" b="0" dirty="0" err="1" smtClean="0"/>
              <a:t>розробників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використовуються</a:t>
            </a:r>
            <a:r>
              <a:rPr lang="ru-RU" sz="1100" b="0" dirty="0" smtClean="0"/>
              <a:t> в </a:t>
            </a:r>
            <a:r>
              <a:rPr lang="ru-RU" sz="1100" b="0" dirty="0" err="1" smtClean="0"/>
              <a:t>порівнянні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можливостями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команди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розробників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</a:t>
            </a:r>
            <a:r>
              <a:rPr lang="ru-RU" sz="1100" b="0" dirty="0" smtClean="0"/>
              <a:t> одному </a:t>
            </a:r>
            <a:r>
              <a:rPr lang="en-AU" sz="1100" b="0" dirty="0" smtClean="0"/>
              <a:t>Sprint </a:t>
            </a:r>
            <a:r>
              <a:rPr lang="ru-RU" sz="1100" b="0" dirty="0" smtClean="0"/>
              <a:t>для </a:t>
            </a:r>
            <a:r>
              <a:rPr lang="ru-RU" sz="1100" b="0" dirty="0" err="1" smtClean="0"/>
              <a:t>визначення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кількості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елементів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які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будуть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обрані</a:t>
            </a:r>
            <a:r>
              <a:rPr lang="ru-RU" sz="1100" b="0" dirty="0" smtClean="0"/>
              <a:t> для </a:t>
            </a:r>
            <a:r>
              <a:rPr lang="ru-RU" sz="1100" b="0" dirty="0" err="1" smtClean="0"/>
              <a:t>певного</a:t>
            </a:r>
            <a:r>
              <a:rPr lang="en-US" sz="1100" b="0" baseline="0" dirty="0" smtClean="0"/>
              <a:t> </a:t>
            </a:r>
            <a:r>
              <a:rPr lang="uk-UA" sz="1100" b="0" baseline="0" dirty="0" err="1" smtClean="0"/>
              <a:t>спрінта</a:t>
            </a:r>
            <a:r>
              <a:rPr lang="en-AU" sz="1100" b="0" dirty="0" smtClean="0"/>
              <a:t>. </a:t>
            </a:r>
            <a:r>
              <a:rPr lang="ru-RU" sz="1100" b="0" dirty="0" err="1" smtClean="0"/>
              <a:t>Додаткову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інформацію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можна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додати</a:t>
            </a:r>
            <a:r>
              <a:rPr lang="ru-RU" sz="1100" b="0" dirty="0" smtClean="0"/>
              <a:t> до кожного </a:t>
            </a:r>
            <a:r>
              <a:rPr lang="ru-RU" sz="1100" b="0" dirty="0" err="1" smtClean="0"/>
              <a:t>елемента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щоб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допомогти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команді</a:t>
            </a:r>
            <a:r>
              <a:rPr lang="ru-RU" sz="1100" b="0" dirty="0" smtClean="0"/>
              <a:t> </a:t>
            </a:r>
            <a:r>
              <a:rPr lang="en-AU" sz="1100" b="0" dirty="0" smtClean="0"/>
              <a:t>Scrum </a:t>
            </a:r>
            <a:r>
              <a:rPr lang="ru-RU" sz="1100" b="0" dirty="0" err="1" smtClean="0"/>
              <a:t>взяти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під</a:t>
            </a:r>
            <a:r>
              <a:rPr lang="ru-RU" sz="1100" b="0" dirty="0" smtClean="0"/>
              <a:t> контроль.</a:t>
            </a:r>
          </a:p>
          <a:p>
            <a:pPr marL="228600" indent="-228600">
              <a:buNone/>
            </a:pPr>
            <a:r>
              <a:rPr lang="ru-RU" sz="1100" b="0" dirty="0" smtClean="0"/>
              <a:t>Команда </a:t>
            </a:r>
            <a:r>
              <a:rPr lang="en-AU" sz="1100" b="0" dirty="0" smtClean="0"/>
              <a:t>Scrum </a:t>
            </a:r>
            <a:r>
              <a:rPr lang="ru-RU" sz="1100" b="0" dirty="0" smtClean="0"/>
              <a:t>повинна </a:t>
            </a:r>
            <a:r>
              <a:rPr lang="ru-RU" sz="1100" b="0" dirty="0" err="1" smtClean="0"/>
              <a:t>додавати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деталі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оцінки</a:t>
            </a:r>
            <a:r>
              <a:rPr lang="ru-RU" sz="1100" b="0" dirty="0" smtClean="0"/>
              <a:t> та </a:t>
            </a:r>
            <a:r>
              <a:rPr lang="ru-RU" sz="1100" b="0" dirty="0" err="1" smtClean="0"/>
              <a:t>замовлення</a:t>
            </a:r>
            <a:r>
              <a:rPr lang="ru-RU" sz="1100" b="0" dirty="0" smtClean="0"/>
              <a:t> до </a:t>
            </a:r>
            <a:r>
              <a:rPr lang="ru-RU" sz="1100" b="0" dirty="0" err="1" smtClean="0"/>
              <a:t>елементів</a:t>
            </a:r>
            <a:r>
              <a:rPr lang="ru-RU" sz="1100" b="0" dirty="0" smtClean="0"/>
              <a:t> </a:t>
            </a:r>
            <a:r>
              <a:rPr lang="en-AU" sz="1100" b="0" dirty="0" smtClean="0"/>
              <a:t>Backlog </a:t>
            </a:r>
            <a:r>
              <a:rPr lang="ru-RU" sz="1100" b="0" dirty="0" err="1" smtClean="0"/>
              <a:t>об'єктів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які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повністю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проходять</a:t>
            </a:r>
            <a:r>
              <a:rPr lang="ru-RU" sz="1100" b="0" dirty="0" smtClean="0"/>
              <a:t> через проект, </a:t>
            </a:r>
            <a:r>
              <a:rPr lang="ru-RU" sz="1100" b="0" dirty="0" err="1" smtClean="0"/>
              <a:t>який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називається</a:t>
            </a:r>
            <a:r>
              <a:rPr lang="ru-RU" sz="1100" b="0" dirty="0" smtClean="0"/>
              <a:t> </a:t>
            </a:r>
            <a:r>
              <a:rPr lang="en-AU" sz="1100" b="0" dirty="0" smtClean="0"/>
              <a:t>Backlog</a:t>
            </a:r>
            <a:r>
              <a:rPr lang="uk-UA" sz="1100" b="0" dirty="0" smtClean="0"/>
              <a:t> </a:t>
            </a:r>
            <a:r>
              <a:rPr lang="en-US" sz="1100" b="0" dirty="0" smtClean="0"/>
              <a:t>refinement</a:t>
            </a:r>
            <a:r>
              <a:rPr lang="en-AU" sz="1100" b="0" dirty="0" smtClean="0"/>
              <a:t>. </a:t>
            </a:r>
            <a:r>
              <a:rPr lang="ru-RU" sz="1100" b="0" dirty="0" smtClean="0"/>
              <a:t>В</a:t>
            </a:r>
            <a:r>
              <a:rPr lang="uk-UA" sz="1100" b="0" dirty="0" err="1" smtClean="0"/>
              <a:t>ін</a:t>
            </a:r>
            <a:r>
              <a:rPr lang="ru-RU" sz="1100" b="0" dirty="0" smtClean="0"/>
              <a:t> не повинен </a:t>
            </a:r>
            <a:r>
              <a:rPr lang="ru-RU" sz="1100" b="0" dirty="0" err="1" smtClean="0"/>
              <a:t>споживати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більше</a:t>
            </a:r>
            <a:r>
              <a:rPr lang="ru-RU" sz="1100" b="0" dirty="0" smtClean="0"/>
              <a:t> 10% часу </a:t>
            </a:r>
            <a:r>
              <a:rPr lang="ru-RU" sz="1100" b="0" dirty="0" err="1" smtClean="0"/>
              <a:t>розвитку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команди</a:t>
            </a:r>
            <a:r>
              <a:rPr lang="ru-RU" sz="1100" b="0" dirty="0" smtClean="0"/>
              <a:t>.</a:t>
            </a:r>
          </a:p>
          <a:p>
            <a:pPr marL="228600" indent="-228600">
              <a:buNone/>
            </a:pPr>
            <a:r>
              <a:rPr lang="ru-RU" sz="1100" b="0" dirty="0" err="1" smtClean="0"/>
              <a:t>Заповнюється</a:t>
            </a:r>
            <a:r>
              <a:rPr lang="ru-RU" sz="1100" b="0" baseline="0" dirty="0" smtClean="0"/>
              <a:t> </a:t>
            </a:r>
            <a:r>
              <a:rPr lang="en-AU" sz="1100" b="0" dirty="0" smtClean="0"/>
              <a:t>Product Backlog </a:t>
            </a:r>
            <a:r>
              <a:rPr lang="ru-RU" sz="1100" b="0" dirty="0" smtClean="0"/>
              <a:t>на </a:t>
            </a:r>
            <a:r>
              <a:rPr lang="ru-RU" sz="1100" b="0" dirty="0" err="1" smtClean="0"/>
              <a:t>основі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обговорення</a:t>
            </a:r>
            <a:r>
              <a:rPr lang="ru-RU" sz="1100" b="0" dirty="0" smtClean="0"/>
              <a:t>, а не </a:t>
            </a:r>
            <a:r>
              <a:rPr lang="ru-RU" sz="1100" b="0" dirty="0" err="1" smtClean="0"/>
              <a:t>документації</a:t>
            </a:r>
            <a:r>
              <a:rPr lang="ru-RU" sz="1100" b="0" dirty="0" smtClean="0"/>
              <a:t>. </a:t>
            </a:r>
            <a:r>
              <a:rPr lang="ru-RU" sz="1100" b="0" dirty="0" err="1" smtClean="0"/>
              <a:t>Елементи</a:t>
            </a:r>
            <a:r>
              <a:rPr lang="ru-RU" sz="1100" b="0" dirty="0" smtClean="0"/>
              <a:t>,</a:t>
            </a:r>
            <a:r>
              <a:rPr lang="ru-RU" sz="1100" b="0" baseline="0" dirty="0" smtClean="0"/>
              <a:t> </a:t>
            </a:r>
            <a:r>
              <a:rPr lang="ru-RU" sz="1100" b="0" baseline="0" dirty="0" err="1" smtClean="0"/>
              <a:t>які</a:t>
            </a:r>
            <a:r>
              <a:rPr lang="ru-RU" sz="1100" b="0" baseline="0" dirty="0" smtClean="0"/>
              <a:t> </a:t>
            </a:r>
            <a:r>
              <a:rPr lang="ru-RU" sz="1100" b="0" baseline="0" dirty="0" err="1" smtClean="0"/>
              <a:t>містить</a:t>
            </a:r>
            <a:r>
              <a:rPr lang="ru-RU" sz="1100" b="0" baseline="0" dirty="0" smtClean="0"/>
              <a:t> </a:t>
            </a:r>
            <a:r>
              <a:rPr lang="en-AU" sz="1100" b="0" dirty="0" smtClean="0"/>
              <a:t>Backlog </a:t>
            </a:r>
            <a:r>
              <a:rPr lang="ru-RU" sz="1100" b="0" dirty="0" err="1" smtClean="0"/>
              <a:t>повинні</a:t>
            </a:r>
            <a:r>
              <a:rPr lang="ru-RU" sz="1100" b="0" dirty="0" smtClean="0"/>
              <a:t> бути </a:t>
            </a:r>
            <a:r>
              <a:rPr lang="ru-RU" sz="1100" b="0" dirty="0" err="1" smtClean="0"/>
              <a:t>зрозумілими</a:t>
            </a:r>
            <a:r>
              <a:rPr lang="ru-RU" sz="1100" b="0" dirty="0" smtClean="0"/>
              <a:t> для </a:t>
            </a:r>
            <a:r>
              <a:rPr lang="ru-RU" sz="1100" b="0" dirty="0" err="1" smtClean="0"/>
              <a:t>нетехнічних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учасників</a:t>
            </a:r>
            <a:r>
              <a:rPr lang="ru-RU" sz="1100" b="0" dirty="0" smtClean="0"/>
              <a:t>.</a:t>
            </a:r>
          </a:p>
          <a:p>
            <a:pPr marL="228600" indent="-228600">
              <a:buNone/>
            </a:pPr>
            <a:r>
              <a:rPr lang="ru-RU" sz="1100" b="0" dirty="0" err="1" smtClean="0"/>
              <a:t>Зворотний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зразок</a:t>
            </a:r>
            <a:r>
              <a:rPr lang="ru-RU" sz="1100" b="0" dirty="0" smtClean="0"/>
              <a:t> продукту </a:t>
            </a:r>
            <a:r>
              <a:rPr lang="ru-RU" sz="1100" b="0" dirty="0" err="1" smtClean="0"/>
              <a:t>є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представленням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обсягу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кінцевого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продукту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і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отже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має</a:t>
            </a:r>
            <a:r>
              <a:rPr lang="ru-RU" sz="1100" b="0" dirty="0" smtClean="0"/>
              <a:t> бути </a:t>
            </a:r>
            <a:r>
              <a:rPr lang="ru-RU" sz="1100" b="0" dirty="0" err="1" smtClean="0"/>
              <a:t>лише</a:t>
            </a:r>
            <a:r>
              <a:rPr lang="ru-RU" sz="1100" b="0" dirty="0" smtClean="0"/>
              <a:t> один </a:t>
            </a:r>
            <a:r>
              <a:rPr lang="ru-RU" sz="1100" b="0" dirty="0" err="1" smtClean="0"/>
              <a:t>вихідний</a:t>
            </a:r>
            <a:r>
              <a:rPr lang="ru-RU" sz="1100" b="0" dirty="0" smtClean="0"/>
              <a:t> продукт, </a:t>
            </a:r>
            <a:r>
              <a:rPr lang="ru-RU" sz="1100" b="0" dirty="0" err="1" smtClean="0"/>
              <a:t>незалежно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від</a:t>
            </a:r>
            <a:r>
              <a:rPr lang="ru-RU" sz="1100" b="0" dirty="0" smtClean="0"/>
              <a:t> того, </a:t>
            </a:r>
            <a:r>
              <a:rPr lang="ru-RU" sz="1100" b="0" dirty="0" err="1" smtClean="0"/>
              <a:t>скільки</a:t>
            </a:r>
            <a:r>
              <a:rPr lang="ru-RU" sz="1100" b="0" dirty="0" smtClean="0"/>
              <a:t> </a:t>
            </a:r>
            <a:r>
              <a:rPr lang="en-AU" sz="1100" b="0" dirty="0" smtClean="0"/>
              <a:t>Scrum-</a:t>
            </a:r>
            <a:r>
              <a:rPr lang="ru-RU" sz="1100" b="0" dirty="0" smtClean="0"/>
              <a:t>команд </a:t>
            </a:r>
            <a:r>
              <a:rPr lang="ru-RU" sz="1100" b="0" dirty="0" err="1" smtClean="0"/>
              <a:t>працюють</a:t>
            </a:r>
            <a:r>
              <a:rPr lang="ru-RU" sz="1100" b="0" dirty="0" smtClean="0"/>
              <a:t> над проектом. Для </a:t>
            </a:r>
            <a:r>
              <a:rPr lang="ru-RU" sz="1100" b="0" dirty="0" err="1" smtClean="0"/>
              <a:t>цього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єдиного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поняття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також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потрібна</a:t>
            </a:r>
            <a:r>
              <a:rPr lang="ru-RU" sz="1100" b="0" dirty="0" smtClean="0"/>
              <a:t> одна </a:t>
            </a:r>
            <a:r>
              <a:rPr lang="ru-RU" sz="1100" b="0" dirty="0" err="1" smtClean="0"/>
              <a:t>відповідальна</a:t>
            </a:r>
            <a:r>
              <a:rPr lang="ru-RU" sz="1100" b="0" dirty="0" smtClean="0"/>
              <a:t> особа, тому </a:t>
            </a:r>
            <a:r>
              <a:rPr lang="ru-RU" sz="1100" b="0" dirty="0" err="1" smtClean="0"/>
              <a:t>є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лише</a:t>
            </a:r>
            <a:r>
              <a:rPr lang="ru-RU" sz="1100" b="0" dirty="0" smtClean="0"/>
              <a:t> один </a:t>
            </a:r>
            <a:r>
              <a:rPr lang="ru-RU" sz="1100" b="0" dirty="0" err="1" smtClean="0"/>
              <a:t>власник</a:t>
            </a:r>
            <a:r>
              <a:rPr lang="ru-RU" sz="1100" b="0" dirty="0" smtClean="0"/>
              <a:t> продукту.</a:t>
            </a:r>
          </a:p>
          <a:p>
            <a:pPr marL="228600" indent="-228600">
              <a:buNone/>
            </a:pPr>
            <a:r>
              <a:rPr lang="en-AU" sz="1100" b="0" dirty="0" smtClean="0"/>
              <a:t>Sprint Backlog</a:t>
            </a:r>
            <a:r>
              <a:rPr lang="uk-UA" sz="1100" b="0" dirty="0" smtClean="0"/>
              <a:t> </a:t>
            </a:r>
            <a:r>
              <a:rPr lang="ru-RU" sz="1100" b="0" dirty="0" err="1" smtClean="0"/>
              <a:t>створюється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під</a:t>
            </a:r>
            <a:r>
              <a:rPr lang="ru-RU" sz="1100" b="0" dirty="0" smtClean="0"/>
              <a:t> час </a:t>
            </a:r>
            <a:r>
              <a:rPr lang="en-AU" sz="1100" b="0" dirty="0" smtClean="0"/>
              <a:t>Sprint Planning , </a:t>
            </a:r>
            <a:r>
              <a:rPr lang="ru-RU" sz="1100" b="0" dirty="0" err="1" smtClean="0"/>
              <a:t>який</a:t>
            </a:r>
            <a:r>
              <a:rPr lang="ru-RU" sz="1100" b="0" dirty="0" smtClean="0"/>
              <a:t> є першим</a:t>
            </a:r>
            <a:r>
              <a:rPr lang="ru-RU" sz="1100" b="0" baseline="0" dirty="0" smtClean="0"/>
              <a:t> заходом </a:t>
            </a:r>
            <a:r>
              <a:rPr lang="ru-RU" sz="1100" b="0" dirty="0" err="1" smtClean="0"/>
              <a:t>під</a:t>
            </a:r>
            <a:r>
              <a:rPr lang="ru-RU" sz="1100" b="0" baseline="0" dirty="0" smtClean="0"/>
              <a:t> час </a:t>
            </a:r>
            <a:r>
              <a:rPr lang="ru-RU" sz="1100" b="0" baseline="0" dirty="0" err="1" smtClean="0"/>
              <a:t>спрінта</a:t>
            </a:r>
            <a:r>
              <a:rPr lang="ru-RU" sz="1100" b="0" baseline="0" dirty="0" smtClean="0"/>
              <a:t>. </a:t>
            </a:r>
            <a:r>
              <a:rPr lang="ru-RU" sz="1100" b="0" dirty="0" err="1" smtClean="0"/>
              <a:t>Під</a:t>
            </a:r>
            <a:r>
              <a:rPr lang="ru-RU" sz="1100" b="0" dirty="0" smtClean="0"/>
              <a:t> час </a:t>
            </a:r>
            <a:r>
              <a:rPr lang="ru-RU" sz="1100" b="0" dirty="0" err="1" smtClean="0"/>
              <a:t>планування</a:t>
            </a:r>
            <a:r>
              <a:rPr lang="ru-RU" sz="1100" b="0" dirty="0" smtClean="0"/>
              <a:t> </a:t>
            </a:r>
            <a:r>
              <a:rPr lang="uk-UA" sz="1100" b="0" dirty="0" err="1" smtClean="0"/>
              <a:t>спрінта</a:t>
            </a:r>
            <a:r>
              <a:rPr lang="en-AU" sz="1100" b="0" dirty="0" smtClean="0"/>
              <a:t> </a:t>
            </a:r>
            <a:r>
              <a:rPr lang="ru-RU" sz="1100" b="0" dirty="0" smtClean="0"/>
              <a:t>команда </a:t>
            </a:r>
            <a:r>
              <a:rPr lang="en-AU" sz="1100" b="0" dirty="0" smtClean="0"/>
              <a:t>Scrum </a:t>
            </a:r>
            <a:r>
              <a:rPr lang="ru-RU" sz="1100" b="0" dirty="0" err="1" smtClean="0"/>
              <a:t>працює</a:t>
            </a:r>
            <a:r>
              <a:rPr lang="ru-RU" sz="1100" b="0" baseline="0" dirty="0" smtClean="0"/>
              <a:t>, </a:t>
            </a:r>
            <a:r>
              <a:rPr lang="ru-RU" sz="1100" b="0" baseline="0" dirty="0" err="1" smtClean="0"/>
              <a:t>щоб</a:t>
            </a:r>
            <a:r>
              <a:rPr lang="ru-RU" sz="1100" b="0" baseline="0" dirty="0" smtClean="0"/>
              <a:t> </a:t>
            </a:r>
            <a:r>
              <a:rPr lang="ru-RU" sz="1100" b="0" baseline="0" dirty="0" err="1" smtClean="0"/>
              <a:t>сформувати</a:t>
            </a:r>
            <a:r>
              <a:rPr lang="ru-RU" sz="1100" b="0" baseline="0" dirty="0" smtClean="0"/>
              <a:t> </a:t>
            </a:r>
            <a:r>
              <a:rPr lang="ru-RU" sz="1100" b="0" dirty="0" smtClean="0"/>
              <a:t> </a:t>
            </a:r>
            <a:r>
              <a:rPr lang="en-AU" sz="1100" b="0" dirty="0" smtClean="0"/>
              <a:t>Sprint Backlog, </a:t>
            </a:r>
            <a:r>
              <a:rPr lang="ru-RU" sz="1100" b="0" dirty="0" err="1" smtClean="0"/>
              <a:t>який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складається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з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наступного</a:t>
            </a:r>
            <a:r>
              <a:rPr lang="ru-RU" sz="1100" b="0" dirty="0" smtClean="0"/>
              <a:t>:</a:t>
            </a:r>
            <a:endParaRPr lang="en-AU" sz="1100" b="0" dirty="0" smtClean="0"/>
          </a:p>
          <a:p>
            <a:pPr marL="228600" indent="-228600">
              <a:buNone/>
            </a:pPr>
            <a:r>
              <a:rPr lang="ru-RU" sz="1100" b="0" dirty="0" smtClean="0"/>
              <a:t> </a:t>
            </a:r>
            <a:r>
              <a:rPr lang="ru-RU" sz="1100" b="0" dirty="0" err="1" smtClean="0"/>
              <a:t>Кількість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елементів</a:t>
            </a:r>
            <a:r>
              <a:rPr lang="ru-RU" sz="1100" b="0" dirty="0" smtClean="0"/>
              <a:t>, </a:t>
            </a:r>
            <a:r>
              <a:rPr lang="ru-RU" sz="1100" b="0" dirty="0" err="1" smtClean="0"/>
              <a:t>вибраних</a:t>
            </a:r>
            <a:r>
              <a:rPr lang="ru-RU" sz="1100" b="0" dirty="0" smtClean="0"/>
              <a:t> з </a:t>
            </a:r>
            <a:r>
              <a:rPr lang="ru-RU" sz="1100" b="0" dirty="0" err="1" smtClean="0"/>
              <a:t>верхньої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частини</a:t>
            </a:r>
            <a:r>
              <a:rPr lang="en-AU" sz="1100" b="0" dirty="0" smtClean="0"/>
              <a:t>, </a:t>
            </a:r>
            <a:r>
              <a:rPr lang="ru-RU" sz="1100" b="0" dirty="0" smtClean="0"/>
              <a:t>на </a:t>
            </a:r>
            <a:r>
              <a:rPr lang="ru-RU" sz="1100" b="0" dirty="0" err="1" smtClean="0"/>
              <a:t>основі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їх</a:t>
            </a:r>
            <a:r>
              <a:rPr lang="ru-RU" sz="1100" b="0" baseline="0" dirty="0" smtClean="0"/>
              <a:t> </a:t>
            </a:r>
            <a:r>
              <a:rPr lang="ru-RU" sz="1100" b="0" baseline="0" dirty="0" err="1" smtClean="0"/>
              <a:t>р</a:t>
            </a:r>
            <a:r>
              <a:rPr lang="ru-RU" sz="1100" b="0" dirty="0" err="1" smtClean="0"/>
              <a:t>озрахунку</a:t>
            </a:r>
            <a:r>
              <a:rPr lang="ru-RU" sz="1100" b="0" dirty="0" smtClean="0"/>
              <a:t> та </a:t>
            </a:r>
            <a:r>
              <a:rPr lang="ru-RU" sz="1100" b="0" dirty="0" err="1" smtClean="0"/>
              <a:t>орієнтовна</a:t>
            </a:r>
            <a:r>
              <a:rPr lang="ru-RU" sz="1100" b="0" dirty="0" smtClean="0"/>
              <a:t> </a:t>
            </a:r>
            <a:r>
              <a:rPr lang="ru-RU" sz="1100" b="0" baseline="0" dirty="0" smtClean="0"/>
              <a:t> </a:t>
            </a:r>
            <a:r>
              <a:rPr lang="ru-RU" sz="1100" b="0" dirty="0" err="1" smtClean="0"/>
              <a:t>потужність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команди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розробників</a:t>
            </a:r>
            <a:endParaRPr lang="ru-RU" sz="1100" b="0" dirty="0" smtClean="0"/>
          </a:p>
          <a:p>
            <a:pPr marL="228600" indent="-228600">
              <a:buNone/>
            </a:pPr>
            <a:r>
              <a:rPr lang="ru-RU" sz="1100" b="0" dirty="0" smtClean="0"/>
              <a:t> </a:t>
            </a:r>
            <a:r>
              <a:rPr lang="ru-RU" sz="1100" b="0" dirty="0" err="1" smtClean="0"/>
              <a:t>Детальний</a:t>
            </a:r>
            <a:r>
              <a:rPr lang="ru-RU" sz="1100" b="0" dirty="0" smtClean="0"/>
              <a:t> план </a:t>
            </a:r>
            <a:r>
              <a:rPr lang="ru-RU" sz="1100" b="0" dirty="0" err="1" smtClean="0"/>
              <a:t>постачання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предметів</a:t>
            </a:r>
            <a:r>
              <a:rPr lang="ru-RU" sz="1100" b="0" dirty="0" smtClean="0"/>
              <a:t> та </a:t>
            </a:r>
            <a:r>
              <a:rPr lang="ru-RU" sz="1100" b="0" dirty="0" err="1" smtClean="0"/>
              <a:t>реалізації</a:t>
            </a:r>
            <a:r>
              <a:rPr lang="ru-RU" sz="1100" b="0" dirty="0" smtClean="0"/>
              <a:t> </a:t>
            </a:r>
            <a:r>
              <a:rPr lang="ru-RU" sz="1100" b="0" dirty="0" err="1" smtClean="0"/>
              <a:t>цілі</a:t>
            </a:r>
            <a:r>
              <a:rPr lang="ru-RU" sz="1100" b="0" dirty="0" smtClean="0"/>
              <a:t> </a:t>
            </a:r>
            <a:r>
              <a:rPr lang="en-AU" sz="1100" b="0" dirty="0" smtClean="0"/>
              <a:t>Sprint </a:t>
            </a:r>
            <a:r>
              <a:rPr lang="ru-RU" sz="1100" b="0" dirty="0" err="1" smtClean="0"/>
              <a:t>під</a:t>
            </a:r>
            <a:r>
              <a:rPr lang="ru-RU" sz="1100" b="0" dirty="0" smtClean="0"/>
              <a:t> час</a:t>
            </a:r>
            <a:r>
              <a:rPr lang="ru-RU" sz="1100" b="0" baseline="0" dirty="0" smtClean="0"/>
              <a:t> </a:t>
            </a:r>
            <a:r>
              <a:rPr lang="en-AU" sz="1100" b="0" dirty="0" smtClean="0"/>
              <a:t>Sprint (</a:t>
            </a:r>
            <a:r>
              <a:rPr lang="ru-RU" sz="1100" b="0" dirty="0" err="1" smtClean="0"/>
              <a:t>завдання</a:t>
            </a:r>
            <a:r>
              <a:rPr lang="ru-RU" sz="1100" b="0" dirty="0" smtClean="0"/>
              <a:t>)</a:t>
            </a:r>
          </a:p>
          <a:p>
            <a:pPr marL="228600" indent="-228600">
              <a:buNone/>
            </a:pPr>
            <a:r>
              <a:rPr lang="uk-UA" sz="1100" dirty="0" smtClean="0"/>
              <a:t>Елементи </a:t>
            </a:r>
            <a:r>
              <a:rPr lang="uk-UA" sz="1100" dirty="0" err="1" smtClean="0"/>
              <a:t>Sprint</a:t>
            </a:r>
            <a:r>
              <a:rPr lang="uk-UA" sz="1100" dirty="0" smtClean="0"/>
              <a:t> </a:t>
            </a:r>
            <a:r>
              <a:rPr lang="uk-UA" sz="1100" dirty="0" err="1" smtClean="0"/>
              <a:t>Backlog</a:t>
            </a:r>
            <a:r>
              <a:rPr lang="uk-UA" sz="1100" dirty="0" smtClean="0"/>
              <a:t> і ціль</a:t>
            </a:r>
            <a:r>
              <a:rPr lang="uk-UA" sz="1100" baseline="0" dirty="0" smtClean="0"/>
              <a:t> </a:t>
            </a:r>
            <a:r>
              <a:rPr lang="uk-UA" sz="1100" baseline="0" dirty="0" err="1" smtClean="0"/>
              <a:t>спрінта</a:t>
            </a:r>
            <a:r>
              <a:rPr lang="uk-UA" sz="1100" baseline="0" dirty="0" smtClean="0"/>
              <a:t> </a:t>
            </a:r>
            <a:r>
              <a:rPr lang="uk-UA" sz="1100" dirty="0" smtClean="0"/>
              <a:t>не змінюються після планування, а команда розробників зосереджується</a:t>
            </a:r>
            <a:r>
              <a:rPr lang="uk-UA" sz="1100" baseline="0" dirty="0" smtClean="0"/>
              <a:t> </a:t>
            </a:r>
            <a:r>
              <a:rPr lang="uk-UA" sz="1100" dirty="0" smtClean="0"/>
              <a:t>на досягненні</a:t>
            </a:r>
            <a:r>
              <a:rPr lang="uk-UA" sz="1100" baseline="0" dirty="0" smtClean="0"/>
              <a:t> </a:t>
            </a:r>
            <a:r>
              <a:rPr lang="uk-UA" sz="1100" dirty="0" smtClean="0"/>
              <a:t>"</a:t>
            </a:r>
            <a:r>
              <a:rPr lang="uk-UA" sz="1100" dirty="0" err="1" smtClean="0"/>
              <a:t>Done</a:t>
            </a:r>
            <a:r>
              <a:rPr lang="uk-UA" sz="1100" dirty="0" smtClean="0"/>
              <a:t>". </a:t>
            </a: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18.03.2020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18.03.2020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18.03.2020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18.03.2020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18.03.2020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18.03.2020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18.03.2020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18.03.2020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18.03.2020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18.03.2020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18.03.2020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4ECF98-72B0-438B-B582-1B7090B2D4DB}" type="datetimeFigureOut">
              <a:rPr lang="ru-RU" smtClean="0"/>
              <a:pPr/>
              <a:t>18.03.2020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2214554"/>
            <a:ext cx="7406640" cy="192882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sz="4800" b="1" dirty="0" smtClean="0">
                <a:latin typeface="Aharoni" pitchFamily="2" charset="-79"/>
                <a:cs typeface="Aharoni" pitchFamily="2" charset="-79"/>
              </a:rPr>
            </a:br>
            <a:r>
              <a:rPr lang="en-US" sz="4800" b="1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sz="4800" b="1" dirty="0" smtClean="0">
                <a:latin typeface="Aharoni" pitchFamily="2" charset="-79"/>
                <a:cs typeface="Aharoni" pitchFamily="2" charset="-79"/>
              </a:rPr>
            </a:br>
            <a:r>
              <a:rPr lang="uk-UA" sz="4800" b="1" dirty="0" smtClean="0">
                <a:latin typeface="Segoe Print" pitchFamily="2" charset="0"/>
                <a:cs typeface="Aharoni" pitchFamily="2" charset="-79"/>
              </a:rPr>
              <a:t> </a:t>
            </a:r>
            <a:r>
              <a:rPr lang="en-US" sz="4800" b="1" dirty="0" smtClean="0">
                <a:latin typeface="Aharoni" pitchFamily="2" charset="-79"/>
                <a:cs typeface="Aharoni" pitchFamily="2" charset="-79"/>
              </a:rPr>
              <a:t>SCRUM OVERVIEW </a:t>
            </a:r>
            <a:br>
              <a:rPr lang="en-US" sz="4800" b="1" dirty="0" smtClean="0">
                <a:latin typeface="Aharoni" pitchFamily="2" charset="-79"/>
                <a:cs typeface="Aharoni" pitchFamily="2" charset="-79"/>
              </a:rPr>
            </a:br>
            <a:r>
              <a:rPr lang="en-US" sz="4800" b="1" dirty="0" smtClean="0">
                <a:latin typeface="Aharoni" pitchFamily="2" charset="-79"/>
                <a:cs typeface="Aharoni" pitchFamily="2" charset="-79"/>
              </a:rPr>
              <a:t>PART </a:t>
            </a:r>
            <a:r>
              <a:rPr lang="en-US" sz="7200" b="1" dirty="0" smtClean="0">
                <a:latin typeface="Aharoni" pitchFamily="2" charset="-79"/>
                <a:cs typeface="Aharoni" pitchFamily="2" charset="-79"/>
              </a:rPr>
              <a:t>1</a:t>
            </a:r>
            <a:endParaRPr lang="ru-RU" sz="4800" b="1" dirty="0">
              <a:latin typeface="Segoe Print" pitchFamily="2" charset="0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 smtClean="0">
                <a:latin typeface="Aharoni" pitchFamily="2" charset="-79"/>
                <a:cs typeface="Aharoni" pitchFamily="2" charset="-79"/>
              </a:rPr>
              <a:t>Artefacts</a:t>
            </a:r>
            <a:endParaRPr lang="ru-RU" dirty="0"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1868" y="4572008"/>
            <a:ext cx="3150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Empirical process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268759"/>
            <a:ext cx="7272808" cy="521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 smtClean="0">
                <a:latin typeface="Aharoni" pitchFamily="2" charset="-79"/>
                <a:cs typeface="Aharoni" pitchFamily="2" charset="-79"/>
              </a:rPr>
              <a:t>Artefacts</a:t>
            </a:r>
            <a:endParaRPr lang="ru-RU" dirty="0"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1868" y="4572008"/>
            <a:ext cx="3150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Empirical process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042988"/>
            <a:ext cx="6768752" cy="54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 smtClean="0">
                <a:latin typeface="Aharoni" pitchFamily="2" charset="-79"/>
                <a:cs typeface="Aharoni" pitchFamily="2" charset="-79"/>
              </a:rPr>
              <a:t>Useful links</a:t>
            </a:r>
            <a:endParaRPr lang="ru-RU" dirty="0"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1868" y="4572008"/>
            <a:ext cx="3150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Empirical process</a:t>
            </a:r>
            <a:endParaRPr lang="ru-RU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890438"/>
              </p:ext>
            </p:extLst>
          </p:nvPr>
        </p:nvGraphicFramePr>
        <p:xfrm>
          <a:off x="3203848" y="1346022"/>
          <a:ext cx="3456384" cy="489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Acrobat Document" r:id="rId4" imgW="7139880" imgH="10103760" progId="">
                  <p:embed/>
                </p:oleObj>
              </mc:Choice>
              <mc:Fallback>
                <p:oleObj name="Acrobat Document" r:id="rId4" imgW="7139880" imgH="1010376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346022"/>
                        <a:ext cx="3456384" cy="48912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71868" y="4572008"/>
            <a:ext cx="3150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Empirical process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04664"/>
            <a:ext cx="8100392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5852" y="1181664"/>
            <a:ext cx="78581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400" dirty="0" smtClean="0">
                <a:latin typeface="Calibri" pitchFamily="34" charset="0"/>
                <a:cs typeface="Calibri" pitchFamily="34" charset="0"/>
              </a:rPr>
              <a:t> Scrum Roles</a:t>
            </a:r>
            <a:endParaRPr lang="en-AU" sz="4400" dirty="0" smtClean="0">
              <a:latin typeface="Calibri" pitchFamily="34" charset="0"/>
              <a:cs typeface="Calibri" pitchFamily="34" charset="0"/>
            </a:endParaRPr>
          </a:p>
          <a:p>
            <a:pPr marL="269875" indent="-269875">
              <a:buFont typeface="Arial" pitchFamily="34" charset="0"/>
              <a:buChar char="•"/>
            </a:pPr>
            <a:r>
              <a:rPr lang="en-AU" sz="4400" dirty="0" smtClean="0">
                <a:latin typeface="Calibri" pitchFamily="34" charset="0"/>
                <a:cs typeface="Calibri" pitchFamily="34" charset="0"/>
              </a:rPr>
              <a:t>Artefacts</a:t>
            </a:r>
          </a:p>
          <a:p>
            <a:pPr marL="269875" indent="-269875">
              <a:buFont typeface="Arial" pitchFamily="34" charset="0"/>
              <a:buChar char="•"/>
            </a:pPr>
            <a:r>
              <a:rPr lang="en-AU" sz="4400" dirty="0" smtClean="0">
                <a:latin typeface="Calibri" pitchFamily="34" charset="0"/>
                <a:cs typeface="Calibri" pitchFamily="34" charset="0"/>
              </a:rPr>
              <a:t>Useful links</a:t>
            </a:r>
          </a:p>
          <a:p>
            <a:pPr marL="269875" indent="-269875">
              <a:buFont typeface="Arial" pitchFamily="34" charset="0"/>
              <a:buChar char="•"/>
            </a:pPr>
            <a:endParaRPr lang="en-AU" sz="4400" dirty="0" smtClean="0">
              <a:latin typeface="Calibri" pitchFamily="34" charset="0"/>
              <a:cs typeface="Calibri" pitchFamily="34" charset="0"/>
            </a:endParaRPr>
          </a:p>
          <a:p>
            <a:endParaRPr lang="ru-RU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 smtClean="0">
                <a:latin typeface="Aharoni" pitchFamily="2" charset="-79"/>
                <a:cs typeface="Aharoni" pitchFamily="2" charset="-79"/>
              </a:rPr>
              <a:t>Agenda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7962" y="2571744"/>
            <a:ext cx="3500462" cy="373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 smtClean="0">
                <a:latin typeface="Aharoni" pitchFamily="2" charset="-79"/>
                <a:cs typeface="Aharoni" pitchFamily="2" charset="-79"/>
              </a:rPr>
              <a:t>Scrum Roles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5" y="1643050"/>
            <a:ext cx="7211493" cy="4018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 smtClean="0">
                <a:latin typeface="Aharoni" pitchFamily="2" charset="-79"/>
                <a:cs typeface="Aharoni" pitchFamily="2" charset="-79"/>
              </a:rPr>
              <a:t>Development team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5590" y="1142984"/>
            <a:ext cx="7339631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 smtClean="0">
                <a:latin typeface="Aharoni" pitchFamily="2" charset="-79"/>
                <a:cs typeface="Aharoni" pitchFamily="2" charset="-79"/>
              </a:rPr>
              <a:t>Product owner (PO)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980728"/>
            <a:ext cx="7032274" cy="574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 smtClean="0">
                <a:latin typeface="Aharoni" pitchFamily="2" charset="-79"/>
                <a:cs typeface="Aharoni" pitchFamily="2" charset="-79"/>
              </a:rPr>
              <a:t>Scrum Master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214422"/>
            <a:ext cx="6243036" cy="541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 smtClean="0">
                <a:latin typeface="Aharoni" pitchFamily="2" charset="-79"/>
                <a:cs typeface="Aharoni" pitchFamily="2" charset="-79"/>
              </a:rPr>
              <a:t>Artefacts</a:t>
            </a:r>
            <a:endParaRPr lang="ru-RU" dirty="0">
              <a:cs typeface="Aharoni" pitchFamily="2" charset="-79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071538" y="1428736"/>
            <a:ext cx="2500330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Product Backlog</a:t>
            </a:r>
          </a:p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6500858" y="3143248"/>
            <a:ext cx="2428860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User Story</a:t>
            </a:r>
          </a:p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3786182" y="1428736"/>
            <a:ext cx="2500330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Sprint Backlog</a:t>
            </a:r>
          </a:p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500826" y="1428736"/>
            <a:ext cx="2428892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Story Points</a:t>
            </a:r>
          </a:p>
        </p:txBody>
      </p:sp>
      <p:sp>
        <p:nvSpPr>
          <p:cNvPr id="13" name="Овал 12"/>
          <p:cNvSpPr/>
          <p:nvPr/>
        </p:nvSpPr>
        <p:spPr>
          <a:xfrm>
            <a:off x="3786182" y="3143248"/>
            <a:ext cx="2500330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Scrum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board</a:t>
            </a:r>
            <a:endParaRPr lang="ru-RU" sz="24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1071538" y="4857760"/>
            <a:ext cx="2500330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Velocity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6500826" y="4857760"/>
            <a:ext cx="2428892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Increment</a:t>
            </a:r>
            <a:endParaRPr lang="en-AU" sz="24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1071538" y="3143248"/>
            <a:ext cx="2500330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AU" sz="24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Burndown</a:t>
            </a:r>
            <a:r>
              <a:rPr lang="en-AU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chart</a:t>
            </a:r>
          </a:p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3786182" y="4857760"/>
            <a:ext cx="2500330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AU" sz="24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DoD</a:t>
            </a:r>
            <a:endParaRPr lang="en-AU" sz="24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ru-RU" dirty="0"/>
          </a:p>
        </p:txBody>
      </p:sp>
      <p:cxnSp>
        <p:nvCxnSpPr>
          <p:cNvPr id="82" name="Прямая со стрелкой 81"/>
          <p:cNvCxnSpPr>
            <a:stCxn id="12" idx="4"/>
            <a:endCxn id="10" idx="0"/>
          </p:cNvCxnSpPr>
          <p:nvPr/>
        </p:nvCxnSpPr>
        <p:spPr>
          <a:xfrm rot="16200000" flipH="1">
            <a:off x="7572404" y="3000364"/>
            <a:ext cx="285752" cy="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12" idx="3"/>
            <a:endCxn id="13" idx="7"/>
          </p:cNvCxnSpPr>
          <p:nvPr/>
        </p:nvCxnSpPr>
        <p:spPr>
          <a:xfrm rot="5400000">
            <a:off x="6036325" y="2532281"/>
            <a:ext cx="704226" cy="936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12" idx="2"/>
            <a:endCxn id="11" idx="6"/>
          </p:cNvCxnSpPr>
          <p:nvPr/>
        </p:nvCxnSpPr>
        <p:spPr>
          <a:xfrm rot="10800000">
            <a:off x="6286512" y="2143116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>
            <a:off x="3491880" y="2420888"/>
            <a:ext cx="4320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8" idx="4"/>
            <a:endCxn id="16" idx="0"/>
          </p:cNvCxnSpPr>
          <p:nvPr/>
        </p:nvCxnSpPr>
        <p:spPr>
          <a:xfrm rot="5400000">
            <a:off x="2178827" y="3000372"/>
            <a:ext cx="2857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13" idx="2"/>
            <a:endCxn id="16" idx="6"/>
          </p:cNvCxnSpPr>
          <p:nvPr/>
        </p:nvCxnSpPr>
        <p:spPr>
          <a:xfrm rot="10800000">
            <a:off x="3571868" y="3857628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16" idx="4"/>
            <a:endCxn id="14" idx="0"/>
          </p:cNvCxnSpPr>
          <p:nvPr/>
        </p:nvCxnSpPr>
        <p:spPr>
          <a:xfrm rot="5400000">
            <a:off x="2178827" y="4714884"/>
            <a:ext cx="2857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17" idx="7"/>
            <a:endCxn id="10" idx="3"/>
          </p:cNvCxnSpPr>
          <p:nvPr/>
        </p:nvCxnSpPr>
        <p:spPr>
          <a:xfrm rot="5400000" flipH="1" flipV="1">
            <a:off x="6036339" y="4246779"/>
            <a:ext cx="704226" cy="9362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7" idx="0"/>
            <a:endCxn id="13" idx="4"/>
          </p:cNvCxnSpPr>
          <p:nvPr/>
        </p:nvCxnSpPr>
        <p:spPr>
          <a:xfrm rot="5400000" flipH="1" flipV="1">
            <a:off x="4893471" y="4714884"/>
            <a:ext cx="2857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/>
          <p:nvPr/>
        </p:nvCxnSpPr>
        <p:spPr>
          <a:xfrm flipH="1">
            <a:off x="3419872" y="1844824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8" idx="5"/>
            <a:endCxn id="13" idx="1"/>
          </p:cNvCxnSpPr>
          <p:nvPr/>
        </p:nvCxnSpPr>
        <p:spPr>
          <a:xfrm rot="16200000" flipH="1">
            <a:off x="3326912" y="2527050"/>
            <a:ext cx="704226" cy="946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13" idx="3"/>
            <a:endCxn id="14" idx="7"/>
          </p:cNvCxnSpPr>
          <p:nvPr/>
        </p:nvCxnSpPr>
        <p:spPr>
          <a:xfrm rot="5400000">
            <a:off x="3326912" y="4241562"/>
            <a:ext cx="704226" cy="9466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0"/>
            <a:endCxn id="10" idx="4"/>
          </p:cNvCxnSpPr>
          <p:nvPr/>
        </p:nvCxnSpPr>
        <p:spPr>
          <a:xfrm rot="5400000" flipH="1" flipV="1">
            <a:off x="7572404" y="4714876"/>
            <a:ext cx="285752" cy="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5" idx="1"/>
            <a:endCxn id="13" idx="5"/>
          </p:cNvCxnSpPr>
          <p:nvPr/>
        </p:nvCxnSpPr>
        <p:spPr>
          <a:xfrm rot="16200000" flipV="1">
            <a:off x="6036325" y="4246793"/>
            <a:ext cx="704226" cy="936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7" idx="6"/>
            <a:endCxn id="15" idx="2"/>
          </p:cNvCxnSpPr>
          <p:nvPr/>
        </p:nvCxnSpPr>
        <p:spPr>
          <a:xfrm>
            <a:off x="6286512" y="5572140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 smtClean="0">
                <a:latin typeface="Aharoni" pitchFamily="2" charset="-79"/>
                <a:cs typeface="Aharoni" pitchFamily="2" charset="-79"/>
              </a:rPr>
              <a:t>Artefacts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28736"/>
            <a:ext cx="4968552" cy="403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60" y="1412776"/>
            <a:ext cx="3143240" cy="3153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707902" y="4797152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Script" pitchFamily="34" charset="0"/>
              </a:rPr>
              <a:t>User Story</a:t>
            </a:r>
            <a:endParaRPr lang="ru-RU" sz="2400" b="1" dirty="0">
              <a:latin typeface="Segoe Scrip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 smtClean="0">
                <a:latin typeface="Aharoni" pitchFamily="2" charset="-79"/>
                <a:cs typeface="Aharoni" pitchFamily="2" charset="-79"/>
              </a:rPr>
              <a:t>Artefacts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556792"/>
            <a:ext cx="81439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3429</TotalTime>
  <Words>1639</Words>
  <Application>Microsoft Office PowerPoint</Application>
  <PresentationFormat>On-screen Show (4:3)</PresentationFormat>
  <Paragraphs>89</Paragraphs>
  <Slides>13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Aharoni</vt:lpstr>
      <vt:lpstr>Arial</vt:lpstr>
      <vt:lpstr>Calibri</vt:lpstr>
      <vt:lpstr>Corbel</vt:lpstr>
      <vt:lpstr>Gill Sans MT</vt:lpstr>
      <vt:lpstr>Segoe Print</vt:lpstr>
      <vt:lpstr>Segoe Script</vt:lpstr>
      <vt:lpstr>Verdana</vt:lpstr>
      <vt:lpstr>Wingdings 2</vt:lpstr>
      <vt:lpstr>Солнцестояние</vt:lpstr>
      <vt:lpstr>Acrobat Document</vt:lpstr>
      <vt:lpstr>   SCRUM OVERVIEW  PART 1</vt:lpstr>
      <vt:lpstr>Agenda</vt:lpstr>
      <vt:lpstr>Scrum Roles</vt:lpstr>
      <vt:lpstr>Development team</vt:lpstr>
      <vt:lpstr>Product owner (PO)</vt:lpstr>
      <vt:lpstr>Scrum Master</vt:lpstr>
      <vt:lpstr>Artefacts</vt:lpstr>
      <vt:lpstr>Artefacts</vt:lpstr>
      <vt:lpstr>Artefacts</vt:lpstr>
      <vt:lpstr>Artefacts</vt:lpstr>
      <vt:lpstr>Artefacts</vt:lpstr>
      <vt:lpstr>Useful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 Overview</dc:title>
  <dc:creator>Ira</dc:creator>
  <cp:lastModifiedBy>Iryna Marusiak</cp:lastModifiedBy>
  <cp:revision>100</cp:revision>
  <dcterms:created xsi:type="dcterms:W3CDTF">2017-06-06T19:06:47Z</dcterms:created>
  <dcterms:modified xsi:type="dcterms:W3CDTF">2020-03-18T17:53:49Z</dcterms:modified>
</cp:coreProperties>
</file>