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70" r:id="rId5"/>
    <p:sldId id="269" r:id="rId6"/>
    <p:sldId id="259" r:id="rId7"/>
    <p:sldId id="266" r:id="rId8"/>
    <p:sldId id="260" r:id="rId9"/>
    <p:sldId id="263" r:id="rId10"/>
    <p:sldId id="261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369" autoAdjust="0"/>
  </p:normalViewPr>
  <p:slideViewPr>
    <p:cSldViewPr>
      <p:cViewPr varScale="1">
        <p:scale>
          <a:sx n="94" d="100"/>
          <a:sy n="94" d="100"/>
        </p:scale>
        <p:origin x="2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5A23-5A18-48CE-AC0C-047B372894DC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84E95-E537-4C84-9F2C-1B77136D08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42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1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uk-UA" sz="1100" dirty="0"/>
              <a:t>У проекті </a:t>
            </a:r>
            <a:r>
              <a:rPr lang="uk-UA" sz="1100" dirty="0" err="1"/>
              <a:t>Scrum</a:t>
            </a:r>
            <a:r>
              <a:rPr lang="uk-UA" sz="1100" dirty="0"/>
              <a:t> існує п'ять подій:</a:t>
            </a:r>
            <a:br>
              <a:rPr lang="uk-UA" sz="1100" dirty="0"/>
            </a:br>
            <a:r>
              <a:rPr lang="uk-UA" sz="1100" dirty="0"/>
              <a:t>1. </a:t>
            </a:r>
            <a:r>
              <a:rPr lang="uk-UA" sz="1100" dirty="0" err="1"/>
              <a:t>Sprint</a:t>
            </a:r>
            <a:r>
              <a:rPr lang="uk-UA" sz="1100" dirty="0"/>
              <a:t>: Кожен проект </a:t>
            </a:r>
            <a:r>
              <a:rPr lang="uk-UA" sz="1100" dirty="0" err="1"/>
              <a:t>Scrum</a:t>
            </a:r>
            <a:r>
              <a:rPr lang="uk-UA" sz="1100" dirty="0"/>
              <a:t> являє собою набір </a:t>
            </a:r>
            <a:r>
              <a:rPr lang="uk-UA" sz="1100" dirty="0" err="1"/>
              <a:t>спрінтів</a:t>
            </a:r>
            <a:r>
              <a:rPr lang="uk-UA" sz="1100" dirty="0"/>
              <a:t>. </a:t>
            </a:r>
            <a:r>
              <a:rPr lang="uk-UA" sz="1100" dirty="0" err="1"/>
              <a:t>Спрінт</a:t>
            </a:r>
            <a:r>
              <a:rPr lang="uk-UA" sz="1100" dirty="0"/>
              <a:t> є контейнером для чотирьох інших подій (як показано на наведеній вище діаграмі.</a:t>
            </a:r>
            <a:br>
              <a:rPr lang="uk-UA" sz="1100" dirty="0"/>
            </a:br>
            <a:r>
              <a:rPr lang="uk-UA" sz="1100" dirty="0"/>
              <a:t>2. </a:t>
            </a:r>
            <a:r>
              <a:rPr lang="uk-UA" sz="1100" dirty="0" err="1"/>
              <a:t>Sprint</a:t>
            </a:r>
            <a:r>
              <a:rPr lang="uk-UA" sz="1100" dirty="0"/>
              <a:t> </a:t>
            </a:r>
            <a:r>
              <a:rPr lang="uk-UA" sz="1100" dirty="0" err="1"/>
              <a:t>Planning</a:t>
            </a:r>
            <a:r>
              <a:rPr lang="uk-UA" sz="1100" dirty="0"/>
              <a:t> - це перша подія. </a:t>
            </a:r>
            <a:r>
              <a:rPr lang="uk-UA" sz="1100" dirty="0" err="1"/>
              <a:t>Scrum</a:t>
            </a:r>
            <a:r>
              <a:rPr lang="uk-UA" sz="1100" dirty="0"/>
              <a:t> команда планує елементи, які вони збираються доставити в </a:t>
            </a:r>
            <a:r>
              <a:rPr lang="uk-UA" sz="1100" dirty="0" err="1"/>
              <a:t>спрінті</a:t>
            </a:r>
            <a:r>
              <a:rPr lang="uk-UA" sz="1100" dirty="0"/>
              <a:t>, і спосіб їх доставки.</a:t>
            </a:r>
            <a:br>
              <a:rPr lang="uk-UA" sz="1100" dirty="0"/>
            </a:br>
            <a:r>
              <a:rPr lang="uk-UA" sz="1100" dirty="0"/>
              <a:t>3. </a:t>
            </a:r>
            <a:r>
              <a:rPr lang="uk-UA" sz="1100" dirty="0" err="1"/>
              <a:t>Daily</a:t>
            </a:r>
            <a:r>
              <a:rPr lang="uk-UA" sz="1100" dirty="0"/>
              <a:t> </a:t>
            </a:r>
            <a:r>
              <a:rPr lang="uk-UA" sz="1100" dirty="0" err="1"/>
              <a:t>Scrum</a:t>
            </a:r>
            <a:r>
              <a:rPr lang="uk-UA" sz="1100" dirty="0"/>
              <a:t>: команда розробників починає працювати над цілями</a:t>
            </a:r>
            <a:r>
              <a:rPr lang="uk-UA" sz="1100" baseline="0" dirty="0"/>
              <a:t> </a:t>
            </a:r>
            <a:r>
              <a:rPr lang="uk-UA" sz="1100" dirty="0"/>
              <a:t>як тільки </a:t>
            </a:r>
            <a:r>
              <a:rPr lang="uk-UA" sz="1100" dirty="0" err="1"/>
              <a:t>Sprint</a:t>
            </a:r>
            <a:r>
              <a:rPr lang="uk-UA" sz="1100" dirty="0"/>
              <a:t> </a:t>
            </a:r>
            <a:r>
              <a:rPr lang="uk-UA" sz="1100" dirty="0" err="1"/>
              <a:t>Planning</a:t>
            </a:r>
            <a:r>
              <a:rPr lang="uk-UA" sz="1100" dirty="0"/>
              <a:t> буде завершено. Під час </a:t>
            </a:r>
            <a:r>
              <a:rPr lang="uk-UA" sz="1100" dirty="0" err="1"/>
              <a:t>спрінта</a:t>
            </a:r>
            <a:r>
              <a:rPr lang="uk-UA" sz="1100" dirty="0"/>
              <a:t> команда розробників проводить щоденну зустріч (зазвичай 15 хвилин) для координації роботи протягом наступних 24 годин. Ця зустріч називається </a:t>
            </a:r>
            <a:r>
              <a:rPr lang="uk-UA" sz="1100" dirty="0" err="1"/>
              <a:t>Daily</a:t>
            </a:r>
            <a:r>
              <a:rPr lang="uk-UA" sz="1100" dirty="0"/>
              <a:t> </a:t>
            </a:r>
            <a:r>
              <a:rPr lang="uk-UA" sz="1100" dirty="0" err="1"/>
              <a:t>Scrum</a:t>
            </a:r>
            <a:r>
              <a:rPr lang="uk-UA" sz="1100" dirty="0"/>
              <a:t>.</a:t>
            </a:r>
            <a:br>
              <a:rPr lang="uk-UA" sz="1100" dirty="0"/>
            </a:br>
            <a:r>
              <a:rPr lang="uk-UA" sz="1100" dirty="0"/>
              <a:t>4. </a:t>
            </a:r>
            <a:r>
              <a:rPr lang="uk-UA" sz="1100" dirty="0" err="1"/>
              <a:t>Sprint</a:t>
            </a:r>
            <a:r>
              <a:rPr lang="uk-UA" sz="1100" dirty="0"/>
              <a:t> </a:t>
            </a:r>
            <a:r>
              <a:rPr lang="pl-PL" sz="1100" dirty="0" err="1"/>
              <a:t>Review</a:t>
            </a:r>
            <a:r>
              <a:rPr lang="uk-UA" sz="1100" dirty="0"/>
              <a:t>: в</a:t>
            </a:r>
            <a:r>
              <a:rPr lang="uk-UA" sz="1100" baseline="0" dirty="0"/>
              <a:t> кінці </a:t>
            </a:r>
            <a:r>
              <a:rPr lang="uk-UA" sz="1100" baseline="0" dirty="0" err="1"/>
              <a:t>спрінта</a:t>
            </a:r>
            <a:r>
              <a:rPr lang="uk-UA" sz="1100" baseline="0" dirty="0"/>
              <a:t> </a:t>
            </a:r>
            <a:r>
              <a:rPr lang="uk-UA" sz="1100" dirty="0"/>
              <a:t>команда розробників переглядає результати роботи з клієнтом для отримання відгуків. Відгуки використовується для покращення</a:t>
            </a:r>
            <a:r>
              <a:rPr lang="uk-UA" sz="1100" baseline="0" dirty="0"/>
              <a:t> розробки </a:t>
            </a:r>
            <a:r>
              <a:rPr lang="uk-UA" sz="1100" dirty="0"/>
              <a:t>продукту.</a:t>
            </a:r>
            <a:br>
              <a:rPr lang="uk-UA" sz="1100" dirty="0"/>
            </a:br>
            <a:r>
              <a:rPr lang="uk-UA" sz="1100" dirty="0"/>
              <a:t>5. </a:t>
            </a:r>
            <a:r>
              <a:rPr lang="uk-UA" sz="1100" dirty="0" err="1"/>
              <a:t>Sprint</a:t>
            </a:r>
            <a:r>
              <a:rPr lang="pl-PL" sz="1100" dirty="0"/>
              <a:t> </a:t>
            </a:r>
            <a:r>
              <a:rPr lang="pl-PL" sz="1100" dirty="0" err="1"/>
              <a:t>Retrospective</a:t>
            </a:r>
            <a:r>
              <a:rPr lang="uk-UA" sz="1100" dirty="0"/>
              <a:t>: після огляду</a:t>
            </a:r>
            <a:r>
              <a:rPr lang="uk-UA" sz="1100" baseline="0" dirty="0"/>
              <a:t> </a:t>
            </a:r>
            <a:r>
              <a:rPr lang="uk-UA" sz="1100" baseline="0" dirty="0" err="1"/>
              <a:t>спрінта</a:t>
            </a:r>
            <a:r>
              <a:rPr lang="uk-UA" sz="1100" baseline="0" dirty="0"/>
              <a:t> </a:t>
            </a:r>
            <a:r>
              <a:rPr lang="uk-UA" sz="1100" dirty="0"/>
              <a:t>команда розробників проводить ретроспективу, щоб переглянути </a:t>
            </a:r>
            <a:r>
              <a:rPr lang="uk-UA" sz="1100" dirty="0" err="1"/>
              <a:t>спрінт</a:t>
            </a:r>
            <a:r>
              <a:rPr lang="uk-UA" sz="1100" baseline="0" dirty="0"/>
              <a:t> </a:t>
            </a:r>
            <a:r>
              <a:rPr lang="uk-UA" sz="1100" dirty="0"/>
              <a:t>і використовувати результати для покращення процесу в наступному</a:t>
            </a:r>
            <a:r>
              <a:rPr lang="uk-UA" sz="1100" baseline="0" dirty="0"/>
              <a:t> </a:t>
            </a:r>
            <a:r>
              <a:rPr lang="uk-UA" sz="1100" baseline="0" dirty="0" err="1"/>
              <a:t>спрінті</a:t>
            </a:r>
            <a:r>
              <a:rPr lang="uk-UA" sz="1100" dirty="0"/>
              <a:t>. </a:t>
            </a:r>
            <a:br>
              <a:rPr lang="uk-UA" sz="1100" dirty="0"/>
            </a:br>
            <a:r>
              <a:rPr lang="uk-UA" sz="1100" dirty="0"/>
              <a:t>Всі ці події у спринті призначені для забезпечення</a:t>
            </a:r>
            <a:r>
              <a:rPr lang="uk-UA" sz="1100" baseline="0" dirty="0"/>
              <a:t> </a:t>
            </a:r>
            <a:r>
              <a:rPr lang="uk-UA" sz="1100" dirty="0"/>
              <a:t>прозорості, перевірки</a:t>
            </a:r>
            <a:r>
              <a:rPr lang="uk-UA" sz="1100" baseline="0" dirty="0"/>
              <a:t> </a:t>
            </a:r>
            <a:r>
              <a:rPr lang="uk-UA" sz="1100" dirty="0"/>
              <a:t>та адаптації. Ці</a:t>
            </a:r>
            <a:r>
              <a:rPr lang="uk-UA" sz="1100" baseline="0" dirty="0"/>
              <a:t> </a:t>
            </a:r>
            <a:r>
              <a:rPr lang="uk-UA" sz="1100" dirty="0"/>
              <a:t>зустрічі</a:t>
            </a:r>
            <a:r>
              <a:rPr lang="uk-UA" sz="1100" baseline="0" dirty="0"/>
              <a:t> мають фіксовані часові рамки. </a:t>
            </a:r>
            <a:br>
              <a:rPr lang="uk-UA" sz="1100" dirty="0"/>
            </a:br>
            <a:r>
              <a:rPr lang="uk-UA" sz="1100" dirty="0"/>
              <a:t>Існує важливе поняття в </a:t>
            </a:r>
            <a:r>
              <a:rPr lang="uk-UA" sz="1100" dirty="0" err="1"/>
              <a:t>Agile</a:t>
            </a:r>
            <a:r>
              <a:rPr lang="en-US" sz="1100" dirty="0"/>
              <a:t> -</a:t>
            </a:r>
            <a:r>
              <a:rPr lang="uk-UA" sz="1100" dirty="0"/>
              <a:t> time-</a:t>
            </a:r>
            <a:r>
              <a:rPr lang="uk-UA" sz="1100" dirty="0" err="1"/>
              <a:t>box</a:t>
            </a:r>
            <a:r>
              <a:rPr lang="uk-UA" sz="1100" dirty="0"/>
              <a:t>: попередньо визначена максимальна тривалість часу. Щоб максимально підвищити продуктивність, всі події </a:t>
            </a:r>
            <a:r>
              <a:rPr lang="uk-UA" sz="1100" dirty="0" err="1"/>
              <a:t>Scrum</a:t>
            </a:r>
            <a:r>
              <a:rPr lang="uk-UA" sz="1100" dirty="0"/>
              <a:t> мають визначений </a:t>
            </a:r>
            <a:r>
              <a:rPr lang="uk-UA" sz="1100" dirty="0" err="1"/>
              <a:t>time-box</a:t>
            </a:r>
            <a:r>
              <a:rPr lang="uk-UA" sz="1100" dirty="0"/>
              <a:t>. Це допомагає кожному зосередитися на реальних проблемах, замість того, щоб вводити надто багато непотрібних деталей.</a:t>
            </a: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uk-UA" sz="1100" dirty="0"/>
              <a:t>Кожен проект </a:t>
            </a:r>
            <a:r>
              <a:rPr lang="uk-UA" sz="1100" dirty="0" err="1"/>
              <a:t>Scrum</a:t>
            </a:r>
            <a:r>
              <a:rPr lang="uk-UA" sz="1100" baseline="0" dirty="0"/>
              <a:t> доставляє готовий продукт під час регулярних ітерацій</a:t>
            </a:r>
            <a:r>
              <a:rPr lang="uk-UA" sz="1100" dirty="0"/>
              <a:t>, які називаються </a:t>
            </a:r>
            <a:r>
              <a:rPr lang="uk-UA" sz="1100" dirty="0" err="1"/>
              <a:t>спрінтами</a:t>
            </a:r>
            <a:r>
              <a:rPr lang="uk-UA" sz="1100" dirty="0"/>
              <a:t> в </a:t>
            </a:r>
            <a:r>
              <a:rPr lang="uk-UA" sz="1100" dirty="0" err="1"/>
              <a:t>Scrum</a:t>
            </a:r>
            <a:r>
              <a:rPr lang="uk-UA" sz="1100" dirty="0"/>
              <a:t>. У кожному </a:t>
            </a:r>
            <a:r>
              <a:rPr lang="uk-UA" sz="1100" dirty="0" err="1"/>
              <a:t>спрінті</a:t>
            </a:r>
            <a:r>
              <a:rPr lang="uk-UA" sz="1100" dirty="0"/>
              <a:t> розробляється приріст (</a:t>
            </a:r>
            <a:r>
              <a:rPr lang="pl-PL" sz="1100" dirty="0" err="1"/>
              <a:t>increment</a:t>
            </a:r>
            <a:r>
              <a:rPr lang="uk-UA" sz="1100" dirty="0"/>
              <a:t>). </a:t>
            </a:r>
          </a:p>
          <a:p>
            <a:pPr marL="228600" indent="-228600">
              <a:buNone/>
            </a:pPr>
            <a:r>
              <a:rPr lang="uk-UA" sz="1100" dirty="0"/>
              <a:t>Приріст</a:t>
            </a:r>
            <a:r>
              <a:rPr lang="en-US" sz="1100" baseline="0" dirty="0"/>
              <a:t> </a:t>
            </a:r>
            <a:r>
              <a:rPr lang="uk-UA" sz="1100" dirty="0"/>
              <a:t>- це потенційно готовий</a:t>
            </a:r>
            <a:r>
              <a:rPr lang="uk-UA" sz="1100" baseline="0" dirty="0"/>
              <a:t> до релізу </a:t>
            </a:r>
            <a:r>
              <a:rPr lang="uk-UA" sz="1100" dirty="0"/>
              <a:t>продукт. </a:t>
            </a:r>
          </a:p>
          <a:p>
            <a:pPr marL="228600" indent="-228600">
              <a:buNone/>
            </a:pPr>
            <a:r>
              <a:rPr lang="uk-UA" sz="1100" dirty="0"/>
              <a:t>Приріст може бути доставленим, але це не є </a:t>
            </a:r>
            <a:r>
              <a:rPr lang="uk-UA" sz="1100" dirty="0" err="1"/>
              <a:t>обов</a:t>
            </a:r>
            <a:r>
              <a:rPr lang="en-US" sz="1100" dirty="0"/>
              <a:t>’</a:t>
            </a:r>
            <a:r>
              <a:rPr lang="uk-UA" sz="1100" dirty="0" err="1"/>
              <a:t>язко</a:t>
            </a:r>
            <a:r>
              <a:rPr lang="uk-UA" sz="1100" dirty="0"/>
              <a:t>.</a:t>
            </a:r>
          </a:p>
          <a:p>
            <a:pPr marL="228600" indent="-228600">
              <a:buNone/>
            </a:pPr>
            <a:r>
              <a:rPr lang="uk-UA" sz="1100" dirty="0"/>
              <a:t>Тривалість </a:t>
            </a:r>
            <a:r>
              <a:rPr lang="uk-UA" sz="1100" dirty="0" err="1"/>
              <a:t>спрінта</a:t>
            </a:r>
            <a:r>
              <a:rPr lang="uk-UA" sz="1100" dirty="0"/>
              <a:t> потрібно встановити на початку проекту</a:t>
            </a:r>
            <a:r>
              <a:rPr lang="uk-UA" sz="1100" baseline="0" dirty="0"/>
              <a:t> і</a:t>
            </a:r>
            <a:r>
              <a:rPr lang="uk-UA" sz="1100" dirty="0"/>
              <a:t> не змінювати її. Довжина</a:t>
            </a:r>
            <a:r>
              <a:rPr lang="uk-UA" sz="1100" baseline="0" dirty="0"/>
              <a:t> </a:t>
            </a:r>
            <a:r>
              <a:rPr lang="uk-UA" sz="1100" baseline="0" dirty="0" err="1"/>
              <a:t>спрінта</a:t>
            </a:r>
            <a:r>
              <a:rPr lang="uk-UA" sz="1100" baseline="0" dirty="0"/>
              <a:t> </a:t>
            </a:r>
            <a:r>
              <a:rPr lang="uk-UA" sz="1100" dirty="0"/>
              <a:t>місяць або менше.</a:t>
            </a:r>
          </a:p>
          <a:p>
            <a:pPr marL="228600" indent="-228600">
              <a:buNone/>
            </a:pPr>
            <a:r>
              <a:rPr lang="uk-UA" sz="1100" dirty="0"/>
              <a:t>Склад команди розробників також</a:t>
            </a:r>
            <a:r>
              <a:rPr lang="uk-UA" sz="1100" baseline="0" dirty="0"/>
              <a:t> </a:t>
            </a:r>
            <a:r>
              <a:rPr lang="uk-UA" sz="1100" dirty="0"/>
              <a:t>не повинні змінюватися протягом </a:t>
            </a:r>
            <a:r>
              <a:rPr lang="uk-UA" sz="1100" dirty="0" err="1"/>
              <a:t>спрінта</a:t>
            </a:r>
            <a:r>
              <a:rPr lang="uk-UA" sz="1100" dirty="0"/>
              <a:t>. Ці обмеження призначені для того, щоб максимально зосередити увагу і зробити все можливе.</a:t>
            </a:r>
          </a:p>
          <a:p>
            <a:pPr marL="228600" indent="-228600">
              <a:buNone/>
            </a:pPr>
            <a:r>
              <a:rPr lang="uk-UA" sz="1100" dirty="0" err="1"/>
              <a:t>Sprint</a:t>
            </a:r>
            <a:r>
              <a:rPr lang="uk-UA" sz="1100" dirty="0"/>
              <a:t> </a:t>
            </a:r>
            <a:r>
              <a:rPr lang="uk-UA" sz="1100" dirty="0" err="1"/>
              <a:t>Time-boxes</a:t>
            </a:r>
            <a:r>
              <a:rPr lang="uk-UA" sz="1100" dirty="0"/>
              <a:t>: Більшість компаній впроваджують</a:t>
            </a:r>
            <a:r>
              <a:rPr lang="uk-UA" sz="1100" baseline="0" dirty="0"/>
              <a:t> </a:t>
            </a:r>
            <a:r>
              <a:rPr lang="uk-UA" sz="1100" baseline="0" dirty="0" err="1"/>
              <a:t>спрінти</a:t>
            </a:r>
            <a:r>
              <a:rPr lang="uk-UA" sz="1100" dirty="0"/>
              <a:t> від 2 до 4 тижнів. Якщо він</a:t>
            </a:r>
            <a:r>
              <a:rPr lang="uk-UA" sz="1100" baseline="0" dirty="0"/>
              <a:t> </a:t>
            </a:r>
            <a:r>
              <a:rPr lang="uk-UA" sz="1100" dirty="0"/>
              <a:t>довший, ніж один календарний місяць, імовірно, що не застосовані зміни стануть досить великими, щоб створювати проблеми. Це збільшить складність і ризик. Спринт також не повинен бути надто коротким, тому що ми не зможемо виготовити повні об'єкти </a:t>
            </a:r>
            <a:r>
              <a:rPr lang="uk-UA" sz="1100" dirty="0" err="1"/>
              <a:t>Backlog</a:t>
            </a:r>
            <a:r>
              <a:rPr lang="uk-UA" sz="1100" dirty="0"/>
              <a:t> протягом нього. Наша мета полягає в доставці кінцевого продукту; Ми не хочемо ділити єдиний продукт </a:t>
            </a:r>
            <a:r>
              <a:rPr lang="uk-UA" sz="1100" dirty="0" err="1"/>
              <a:t>Backlog</a:t>
            </a:r>
            <a:r>
              <a:rPr lang="uk-UA" sz="1100" dirty="0"/>
              <a:t> серед декількох </a:t>
            </a:r>
            <a:r>
              <a:rPr lang="uk-UA" sz="1100" dirty="0" err="1"/>
              <a:t>спрінтів</a:t>
            </a:r>
            <a:r>
              <a:rPr lang="uk-UA" sz="1100" dirty="0"/>
              <a:t>.</a:t>
            </a:r>
            <a:br>
              <a:rPr lang="uk-UA" sz="1100" dirty="0"/>
            </a:br>
            <a:r>
              <a:rPr lang="uk-UA" sz="1100" dirty="0"/>
              <a:t>Чи можна скасувати </a:t>
            </a:r>
            <a:r>
              <a:rPr lang="uk-UA" sz="1100" dirty="0" err="1"/>
              <a:t>спрінт</a:t>
            </a:r>
            <a:r>
              <a:rPr lang="uk-UA" sz="1100" dirty="0"/>
              <a:t>? Незважаючи на те, що об'єкти </a:t>
            </a:r>
            <a:r>
              <a:rPr lang="uk-UA" sz="1100" dirty="0" err="1"/>
              <a:t>Sprint</a:t>
            </a:r>
            <a:r>
              <a:rPr lang="uk-UA" sz="1100" dirty="0"/>
              <a:t> </a:t>
            </a:r>
            <a:r>
              <a:rPr lang="uk-UA" sz="1100" dirty="0" err="1"/>
              <a:t>Backlog</a:t>
            </a:r>
            <a:r>
              <a:rPr lang="uk-UA" sz="1100" dirty="0"/>
              <a:t> не змінюються, Власник продукту має право скасувати </a:t>
            </a:r>
            <a:r>
              <a:rPr lang="uk-UA" sz="1100" dirty="0" err="1"/>
              <a:t>спрінт</a:t>
            </a:r>
            <a:r>
              <a:rPr lang="uk-UA" sz="1100" dirty="0"/>
              <a:t>. Це може статися, коли ціль </a:t>
            </a:r>
            <a:r>
              <a:rPr lang="uk-UA" sz="1100" dirty="0" err="1"/>
              <a:t>спрінта</a:t>
            </a:r>
            <a:r>
              <a:rPr lang="uk-UA" sz="1100" dirty="0"/>
              <a:t> стає застарілою, через зміни в базі даних, стратегіях, підході, ринку тощо. Коли </a:t>
            </a:r>
            <a:r>
              <a:rPr lang="uk-UA" sz="1100" dirty="0" err="1"/>
              <a:t>спрінт</a:t>
            </a:r>
            <a:r>
              <a:rPr lang="uk-UA" sz="1100" dirty="0"/>
              <a:t> скасовується, елементи, які є </a:t>
            </a:r>
            <a:r>
              <a:rPr lang="uk-UA" sz="1100" dirty="0" err="1"/>
              <a:t>“Готові</a:t>
            </a:r>
            <a:r>
              <a:rPr lang="uk-UA" sz="1100" dirty="0"/>
              <a:t>", будуть переглянуті та прийняті, а решта (не запущені або частково завершені) будуть повернуті у</a:t>
            </a:r>
            <a:r>
              <a:rPr lang="uk-UA" sz="1100" baseline="0" dirty="0"/>
              <a:t> </a:t>
            </a:r>
            <a:r>
              <a:rPr lang="uk-UA" sz="1100" dirty="0" err="1"/>
              <a:t>Sprint</a:t>
            </a:r>
            <a:r>
              <a:rPr lang="uk-UA" sz="1100" dirty="0"/>
              <a:t> </a:t>
            </a:r>
            <a:r>
              <a:rPr lang="uk-UA" sz="1100" dirty="0" err="1"/>
              <a:t>Backlog</a:t>
            </a:r>
            <a:r>
              <a:rPr lang="uk-UA" sz="1100" dirty="0"/>
              <a:t>, і</a:t>
            </a:r>
            <a:r>
              <a:rPr lang="uk-UA" sz="1100" baseline="0" dirty="0"/>
              <a:t> будуть </a:t>
            </a:r>
            <a:r>
              <a:rPr lang="uk-UA" sz="1100" dirty="0"/>
              <a:t>зроблені в майбутньому.</a:t>
            </a: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>
              <a:buNone/>
            </a:pPr>
            <a:r>
              <a:rPr lang="ru-RU" sz="1100" b="0" dirty="0" err="1"/>
              <a:t>Група</a:t>
            </a:r>
            <a:r>
              <a:rPr lang="ru-RU" sz="1100" b="0" dirty="0"/>
              <a:t> </a:t>
            </a:r>
            <a:r>
              <a:rPr lang="ru-RU" sz="1100" b="0" dirty="0" err="1"/>
              <a:t>розробників</a:t>
            </a:r>
            <a:r>
              <a:rPr lang="ru-RU" sz="1100" b="0" dirty="0"/>
              <a:t> не</a:t>
            </a:r>
            <a:r>
              <a:rPr lang="ru-RU" sz="1100" b="0" baseline="0" dirty="0"/>
              <a:t> повинна </a:t>
            </a:r>
            <a:r>
              <a:rPr lang="ru-RU" sz="1100" b="0" dirty="0" err="1"/>
              <a:t>чекати</a:t>
            </a:r>
            <a:r>
              <a:rPr lang="ru-RU" sz="1100" b="0" dirty="0"/>
              <a:t>, </a:t>
            </a:r>
            <a:r>
              <a:rPr lang="ru-RU" sz="1100" b="0" dirty="0" err="1"/>
              <a:t>поки</a:t>
            </a:r>
            <a:r>
              <a:rPr lang="ru-RU" sz="1100" b="0" dirty="0"/>
              <a:t> не буде </a:t>
            </a:r>
            <a:r>
              <a:rPr lang="ru-RU" sz="1100" b="0" dirty="0" err="1"/>
              <a:t>заплановано</a:t>
            </a:r>
            <a:r>
              <a:rPr lang="ru-RU" sz="1100" b="0" dirty="0"/>
              <a:t> 100% продукту (</a:t>
            </a:r>
            <a:r>
              <a:rPr lang="ru-RU" sz="1100" b="0" dirty="0" err="1"/>
              <a:t>всі</a:t>
            </a:r>
            <a:r>
              <a:rPr lang="ru-RU" sz="1100" b="0" dirty="0"/>
              <a:t> </a:t>
            </a:r>
            <a:r>
              <a:rPr lang="ru-RU" sz="1100" b="0" dirty="0" err="1"/>
              <a:t>вимоги</a:t>
            </a:r>
            <a:r>
              <a:rPr lang="ru-RU" sz="1100" b="0" dirty="0"/>
              <a:t> </a:t>
            </a:r>
            <a:r>
              <a:rPr lang="ru-RU" sz="1100" b="0" dirty="0" err="1"/>
              <a:t>будуть</a:t>
            </a:r>
            <a:r>
              <a:rPr lang="ru-RU" sz="1100" b="0" dirty="0"/>
              <a:t> </a:t>
            </a:r>
            <a:r>
              <a:rPr lang="ru-RU" sz="1100" b="0" dirty="0" err="1"/>
              <a:t>зібрані</a:t>
            </a:r>
            <a:r>
              <a:rPr lang="ru-RU" sz="1100" b="0" dirty="0"/>
              <a:t> та </a:t>
            </a:r>
            <a:r>
              <a:rPr lang="ru-RU" sz="1100" b="0" dirty="0" err="1"/>
              <a:t>очищені</a:t>
            </a:r>
            <a:r>
              <a:rPr lang="ru-RU" sz="1100" b="0" dirty="0"/>
              <a:t>), </a:t>
            </a:r>
            <a:r>
              <a:rPr lang="ru-RU" sz="1100" b="0" dirty="0" err="1"/>
              <a:t>щоб</a:t>
            </a:r>
            <a:r>
              <a:rPr lang="ru-RU" sz="1100" b="0" dirty="0"/>
              <a:t> </a:t>
            </a:r>
            <a:r>
              <a:rPr lang="ru-RU" sz="1100" b="0" dirty="0" err="1"/>
              <a:t>розпочати</a:t>
            </a:r>
            <a:r>
              <a:rPr lang="ru-RU" sz="1100" b="0" dirty="0"/>
              <a:t> </a:t>
            </a:r>
            <a:r>
              <a:rPr lang="ru-RU" sz="1100" b="0" dirty="0" err="1"/>
              <a:t>розробку</a:t>
            </a:r>
            <a:r>
              <a:rPr lang="ru-RU" sz="1100" b="0" dirty="0"/>
              <a:t> проекту. Як </a:t>
            </a:r>
            <a:r>
              <a:rPr lang="ru-RU" sz="1100" b="0" dirty="0" err="1"/>
              <a:t>тільки</a:t>
            </a:r>
            <a:r>
              <a:rPr lang="ru-RU" sz="1100" b="0" dirty="0"/>
              <a:t> </a:t>
            </a:r>
            <a:r>
              <a:rPr lang="en-AU" sz="1100" b="0" dirty="0"/>
              <a:t>Backlog </a:t>
            </a:r>
            <a:r>
              <a:rPr lang="ru-RU" sz="1100" b="0" dirty="0" err="1"/>
              <a:t>достатньо</a:t>
            </a:r>
            <a:r>
              <a:rPr lang="ru-RU" sz="1100" b="0" dirty="0"/>
              <a:t> </a:t>
            </a:r>
            <a:r>
              <a:rPr lang="ru-RU" sz="1100" b="0" dirty="0" err="1"/>
              <a:t>готовий</a:t>
            </a:r>
            <a:r>
              <a:rPr lang="ru-RU" sz="1100" b="0" dirty="0"/>
              <a:t> (</a:t>
            </a:r>
            <a:r>
              <a:rPr lang="ru-RU" sz="1100" b="0" dirty="0" err="1"/>
              <a:t>має</a:t>
            </a:r>
            <a:r>
              <a:rPr lang="ru-RU" sz="1100" b="0" dirty="0"/>
              <a:t> </a:t>
            </a:r>
            <a:r>
              <a:rPr lang="ru-RU" sz="1100" b="0" dirty="0" err="1"/>
              <a:t>необхідну</a:t>
            </a:r>
            <a:r>
              <a:rPr lang="ru-RU" sz="1100" b="0" dirty="0"/>
              <a:t> </a:t>
            </a:r>
            <a:r>
              <a:rPr lang="ru-RU" sz="1100" b="0" dirty="0" err="1"/>
              <a:t>кількість</a:t>
            </a:r>
            <a:r>
              <a:rPr lang="ru-RU" sz="1100" b="0" dirty="0"/>
              <a:t> </a:t>
            </a:r>
            <a:r>
              <a:rPr lang="ru-RU" sz="1100" b="0" dirty="0" err="1"/>
              <a:t>історій</a:t>
            </a:r>
            <a:r>
              <a:rPr lang="ru-RU" sz="1100" b="0" dirty="0"/>
              <a:t>), </a:t>
            </a:r>
            <a:r>
              <a:rPr lang="ru-RU" sz="1100" b="0" dirty="0" err="1"/>
              <a:t>тобто</a:t>
            </a:r>
            <a:r>
              <a:rPr lang="ru-RU" sz="1100" b="0" dirty="0"/>
              <a:t> </a:t>
            </a:r>
            <a:r>
              <a:rPr lang="ru-RU" sz="1100" b="0" dirty="0" err="1"/>
              <a:t>надасть</a:t>
            </a:r>
            <a:r>
              <a:rPr lang="ru-RU" sz="1100" b="0" dirty="0"/>
              <a:t> </a:t>
            </a:r>
            <a:r>
              <a:rPr lang="ru-RU" sz="1100" b="0" dirty="0" err="1"/>
              <a:t>достатньо</a:t>
            </a:r>
            <a:r>
              <a:rPr lang="ru-RU" sz="1100" b="0" dirty="0"/>
              <a:t>  </a:t>
            </a:r>
            <a:r>
              <a:rPr lang="ru-RU" sz="1100" b="0" dirty="0" err="1"/>
              <a:t>інформації</a:t>
            </a:r>
            <a:r>
              <a:rPr lang="ru-RU" sz="1100" b="0" dirty="0"/>
              <a:t> для </a:t>
            </a:r>
            <a:r>
              <a:rPr lang="uk-UA" sz="1100" b="0" dirty="0" err="1"/>
              <a:t>спрінта</a:t>
            </a:r>
            <a:r>
              <a:rPr lang="en-AU" sz="1100" b="0" dirty="0"/>
              <a:t>,</a:t>
            </a:r>
            <a:r>
              <a:rPr lang="uk-UA" sz="1100" b="0" dirty="0"/>
              <a:t> то</a:t>
            </a:r>
            <a:r>
              <a:rPr lang="en-AU" sz="1100" b="0" dirty="0"/>
              <a:t> </a:t>
            </a:r>
            <a:r>
              <a:rPr lang="ru-RU" sz="1100" b="0" dirty="0"/>
              <a:t>команда </a:t>
            </a:r>
            <a:r>
              <a:rPr lang="en-AU" sz="1100" b="0" dirty="0"/>
              <a:t>Scrum </a:t>
            </a:r>
            <a:r>
              <a:rPr lang="ru-RU" sz="1100" b="0" dirty="0" err="1"/>
              <a:t>може</a:t>
            </a:r>
            <a:r>
              <a:rPr lang="ru-RU" sz="1100" b="0" dirty="0"/>
              <a:t> </a:t>
            </a:r>
            <a:r>
              <a:rPr lang="ru-RU" sz="1100" b="0" dirty="0" err="1"/>
              <a:t>запустити</a:t>
            </a:r>
            <a:r>
              <a:rPr lang="ru-RU" sz="1100" b="0" dirty="0"/>
              <a:t> перший </a:t>
            </a:r>
            <a:r>
              <a:rPr lang="uk-UA" sz="1100" b="0" dirty="0" err="1"/>
              <a:t>спрінт</a:t>
            </a:r>
            <a:r>
              <a:rPr lang="en-AU" sz="1100" b="0" dirty="0"/>
              <a:t>.</a:t>
            </a:r>
          </a:p>
          <a:p>
            <a:pPr marL="228600" indent="-228600">
              <a:buNone/>
            </a:pPr>
            <a:r>
              <a:rPr lang="ru-RU" sz="1100" b="0" dirty="0"/>
              <a:t>Перше, </a:t>
            </a:r>
            <a:r>
              <a:rPr lang="ru-RU" sz="1100" b="0" dirty="0" err="1"/>
              <a:t>що</a:t>
            </a:r>
            <a:r>
              <a:rPr lang="ru-RU" sz="1100" b="0" dirty="0"/>
              <a:t> </a:t>
            </a:r>
            <a:r>
              <a:rPr lang="ru-RU" sz="1100" b="0" dirty="0" err="1"/>
              <a:t>потрібно</a:t>
            </a:r>
            <a:r>
              <a:rPr lang="ru-RU" sz="1100" b="0" dirty="0"/>
              <a:t> </a:t>
            </a:r>
            <a:r>
              <a:rPr lang="ru-RU" sz="1100" b="0" dirty="0" err="1"/>
              <a:t>зробити</a:t>
            </a:r>
            <a:r>
              <a:rPr lang="ru-RU" sz="1100" b="0" dirty="0"/>
              <a:t> у кожному</a:t>
            </a:r>
            <a:r>
              <a:rPr lang="ru-RU" sz="1100" b="0" baseline="0" dirty="0"/>
              <a:t> </a:t>
            </a:r>
            <a:r>
              <a:rPr lang="ru-RU" sz="1100" b="0" dirty="0" err="1"/>
              <a:t>спрінті</a:t>
            </a:r>
            <a:r>
              <a:rPr lang="ru-RU" sz="1100" b="0" dirty="0"/>
              <a:t>, - </a:t>
            </a:r>
            <a:r>
              <a:rPr lang="ru-RU" sz="1100" b="0" dirty="0" err="1"/>
              <a:t>це</a:t>
            </a:r>
            <a:r>
              <a:rPr lang="ru-RU" sz="1100" b="0" dirty="0"/>
              <a:t> </a:t>
            </a:r>
            <a:r>
              <a:rPr lang="ru-RU" sz="1100" b="0" dirty="0" err="1"/>
              <a:t>планування</a:t>
            </a:r>
            <a:r>
              <a:rPr lang="en-AU" sz="1100" b="0" dirty="0"/>
              <a:t>. </a:t>
            </a:r>
          </a:p>
          <a:p>
            <a:pPr marL="228600" indent="-228600">
              <a:buNone/>
            </a:pPr>
            <a:r>
              <a:rPr lang="en-AU" sz="1100" b="0" dirty="0"/>
              <a:t>Sprint Planning - </a:t>
            </a:r>
            <a:r>
              <a:rPr lang="ru-RU" sz="1100" b="0" dirty="0" err="1"/>
              <a:t>це</a:t>
            </a:r>
            <a:r>
              <a:rPr lang="ru-RU" sz="1100" b="0" dirty="0"/>
              <a:t> </a:t>
            </a:r>
            <a:r>
              <a:rPr lang="ru-RU" sz="1100" b="0" dirty="0" err="1"/>
              <a:t>запланована</a:t>
            </a:r>
            <a:r>
              <a:rPr lang="ru-RU" sz="1100" b="0" dirty="0"/>
              <a:t> </a:t>
            </a:r>
            <a:r>
              <a:rPr lang="ru-RU" sz="1100" b="0" dirty="0" err="1"/>
              <a:t>нарада</a:t>
            </a:r>
            <a:r>
              <a:rPr lang="ru-RU" sz="1100" b="0" dirty="0"/>
              <a:t>, </a:t>
            </a:r>
            <a:r>
              <a:rPr lang="ru-RU" sz="1100" b="0" dirty="0" err="1"/>
              <a:t>зазвичай</a:t>
            </a:r>
            <a:r>
              <a:rPr lang="ru-RU" sz="1100" b="0" dirty="0"/>
              <a:t> </a:t>
            </a:r>
            <a:r>
              <a:rPr lang="ru-RU" sz="1100" b="0" dirty="0" err="1"/>
              <a:t>тривалістю</a:t>
            </a:r>
            <a:r>
              <a:rPr lang="ru-RU" sz="1100" b="0" dirty="0"/>
              <a:t> до 8 годин на </a:t>
            </a:r>
            <a:r>
              <a:rPr lang="ru-RU" sz="1100" b="0" dirty="0" err="1"/>
              <a:t>місяць</a:t>
            </a:r>
            <a:r>
              <a:rPr lang="en-AU" sz="1100" b="0" dirty="0"/>
              <a:t>, </a:t>
            </a:r>
            <a:r>
              <a:rPr lang="ru-RU" sz="1100" b="0" dirty="0" err="1"/>
              <a:t>або</a:t>
            </a:r>
            <a:r>
              <a:rPr lang="ru-RU" sz="1100" b="0" dirty="0"/>
              <a:t> </a:t>
            </a:r>
            <a:r>
              <a:rPr lang="ru-RU" sz="1100" b="0" dirty="0" err="1"/>
              <a:t>коротша</a:t>
            </a:r>
            <a:r>
              <a:rPr lang="ru-RU" sz="1100" b="0" dirty="0"/>
              <a:t>,</a:t>
            </a:r>
            <a:r>
              <a:rPr lang="ru-RU" sz="1100" b="0" baseline="0" dirty="0"/>
              <a:t> </a:t>
            </a:r>
            <a:r>
              <a:rPr lang="ru-RU" sz="1100" b="0" baseline="0" dirty="0" err="1"/>
              <a:t>якщо</a:t>
            </a:r>
            <a:r>
              <a:rPr lang="ru-RU" sz="1100" b="0" dirty="0"/>
              <a:t> </a:t>
            </a:r>
            <a:r>
              <a:rPr lang="uk-UA" sz="1100" b="0" dirty="0" err="1"/>
              <a:t>спрінт</a:t>
            </a:r>
            <a:r>
              <a:rPr lang="en-AU" sz="1100" b="0" dirty="0"/>
              <a:t> </a:t>
            </a:r>
            <a:r>
              <a:rPr lang="ru-RU" sz="1100" b="0" dirty="0" err="1"/>
              <a:t>коротший</a:t>
            </a:r>
            <a:r>
              <a:rPr lang="ru-RU" sz="1100" b="0" dirty="0"/>
              <a:t> за </a:t>
            </a:r>
            <a:r>
              <a:rPr lang="ru-RU" sz="1100" b="0" dirty="0" err="1"/>
              <a:t>місяць</a:t>
            </a:r>
            <a:r>
              <a:rPr lang="ru-RU" sz="1100" b="0" dirty="0"/>
              <a:t>. Вся</a:t>
            </a:r>
            <a:r>
              <a:rPr lang="ru-RU" sz="1100" b="0" baseline="0" dirty="0"/>
              <a:t> </a:t>
            </a:r>
            <a:r>
              <a:rPr lang="ru-RU" sz="1100" b="0" baseline="0" dirty="0" err="1"/>
              <a:t>с</a:t>
            </a:r>
            <a:r>
              <a:rPr lang="ru-RU" sz="1100" b="0" dirty="0" err="1"/>
              <a:t>крам</a:t>
            </a:r>
            <a:r>
              <a:rPr lang="ru-RU" sz="1100" b="0" baseline="0" dirty="0"/>
              <a:t> команда </a:t>
            </a:r>
            <a:r>
              <a:rPr lang="ru-RU" sz="1100" b="0" baseline="0" dirty="0" err="1"/>
              <a:t>обов</a:t>
            </a:r>
            <a:r>
              <a:rPr lang="en-US" sz="1100" b="0" baseline="0" dirty="0"/>
              <a:t>’</a:t>
            </a:r>
            <a:r>
              <a:rPr lang="uk-UA" sz="1100" b="0" baseline="0" dirty="0" err="1"/>
              <a:t>язково</a:t>
            </a:r>
            <a:r>
              <a:rPr lang="uk-UA" sz="1100" b="0" baseline="0" dirty="0"/>
              <a:t> повинна</a:t>
            </a:r>
            <a:r>
              <a:rPr lang="ru-RU" sz="1100" b="0" dirty="0"/>
              <a:t> бути на </a:t>
            </a:r>
            <a:r>
              <a:rPr lang="ru-RU" sz="1100" b="0" dirty="0" err="1"/>
              <a:t>цій</a:t>
            </a:r>
            <a:r>
              <a:rPr lang="ru-RU" sz="1100" b="0" dirty="0"/>
              <a:t> </a:t>
            </a:r>
            <a:r>
              <a:rPr lang="ru-RU" sz="1100" b="0" dirty="0" err="1"/>
              <a:t>зустрічі</a:t>
            </a:r>
            <a:r>
              <a:rPr lang="ru-RU" sz="1100" b="0" dirty="0"/>
              <a:t>.</a:t>
            </a:r>
          </a:p>
          <a:p>
            <a:pPr marL="228600" indent="-228600">
              <a:buNone/>
            </a:pPr>
            <a:endParaRPr lang="ru-RU" sz="1100" b="0" dirty="0"/>
          </a:p>
          <a:p>
            <a:pPr marL="228600" indent="-228600">
              <a:buNone/>
            </a:pPr>
            <a:r>
              <a:rPr lang="ru-RU" sz="1100" b="0" dirty="0" err="1"/>
              <a:t>Група</a:t>
            </a:r>
            <a:r>
              <a:rPr lang="ru-RU" sz="1100" b="0" dirty="0"/>
              <a:t> </a:t>
            </a:r>
            <a:r>
              <a:rPr lang="ru-RU" sz="1100" b="0" dirty="0" err="1"/>
              <a:t>розробників</a:t>
            </a:r>
            <a:r>
              <a:rPr lang="ru-RU" sz="1100" b="0" dirty="0"/>
              <a:t> </a:t>
            </a:r>
            <a:r>
              <a:rPr lang="ru-RU" sz="1100" b="0" dirty="0" err="1"/>
              <a:t>оцінює</a:t>
            </a:r>
            <a:r>
              <a:rPr lang="ru-RU" sz="1100" b="0" dirty="0"/>
              <a:t> </a:t>
            </a:r>
            <a:r>
              <a:rPr lang="ru-RU" sz="1100" b="0" dirty="0" err="1"/>
              <a:t>здатність</a:t>
            </a:r>
            <a:r>
              <a:rPr lang="ru-RU" sz="1100" b="0" dirty="0"/>
              <a:t> </a:t>
            </a:r>
            <a:r>
              <a:rPr lang="ru-RU" sz="1100" b="0" dirty="0" err="1"/>
              <a:t>роботи</a:t>
            </a:r>
            <a:r>
              <a:rPr lang="ru-RU" sz="1100" b="0" dirty="0"/>
              <a:t>, яку вона </a:t>
            </a:r>
            <a:r>
              <a:rPr lang="ru-RU" sz="1100" b="0" dirty="0" err="1"/>
              <a:t>може</a:t>
            </a:r>
            <a:r>
              <a:rPr lang="ru-RU" sz="1100" b="0" dirty="0"/>
              <a:t> </a:t>
            </a:r>
            <a:r>
              <a:rPr lang="ru-RU" sz="1100" b="0" dirty="0" err="1"/>
              <a:t>доставити</a:t>
            </a:r>
            <a:r>
              <a:rPr lang="ru-RU" sz="1100" b="0" baseline="0" dirty="0"/>
              <a:t> в </a:t>
            </a:r>
            <a:r>
              <a:rPr lang="ru-RU" sz="1100" b="0" baseline="0" dirty="0" err="1"/>
              <a:t>спрінті</a:t>
            </a:r>
            <a:r>
              <a:rPr lang="en-AU" sz="1100" b="0" dirty="0"/>
              <a:t>. </a:t>
            </a:r>
            <a:r>
              <a:rPr lang="ru-RU" sz="1100" b="0" dirty="0" err="1"/>
              <a:t>Власник</a:t>
            </a:r>
            <a:r>
              <a:rPr lang="ru-RU" sz="1100" b="0" dirty="0"/>
              <a:t> продукту </a:t>
            </a:r>
            <a:r>
              <a:rPr lang="ru-RU" sz="1100" b="0" dirty="0" err="1"/>
              <a:t>вже</a:t>
            </a:r>
            <a:r>
              <a:rPr lang="ru-RU" sz="1100" b="0" dirty="0"/>
              <a:t> </a:t>
            </a:r>
            <a:r>
              <a:rPr lang="ru-RU" sz="1100" b="0" dirty="0" err="1"/>
              <a:t>класифікував</a:t>
            </a:r>
            <a:r>
              <a:rPr lang="ru-RU" sz="1100" b="0" dirty="0"/>
              <a:t> та </a:t>
            </a:r>
            <a:r>
              <a:rPr lang="ru-RU" sz="1100" b="0" dirty="0" err="1"/>
              <a:t>замовив</a:t>
            </a:r>
            <a:r>
              <a:rPr lang="ru-RU" sz="1100" b="0" dirty="0"/>
              <a:t> </a:t>
            </a:r>
            <a:r>
              <a:rPr lang="en-AU" sz="1100" b="0" dirty="0"/>
              <a:t>Product Backlog </a:t>
            </a:r>
            <a:r>
              <a:rPr lang="ru-RU" sz="1100" b="0" dirty="0"/>
              <a:t>на </a:t>
            </a:r>
            <a:r>
              <a:rPr lang="ru-RU" sz="1100" b="0" dirty="0" err="1"/>
              <a:t>підставі</a:t>
            </a:r>
            <a:r>
              <a:rPr lang="ru-RU" sz="1100" b="0" dirty="0"/>
              <a:t> </a:t>
            </a:r>
            <a:r>
              <a:rPr lang="ru-RU" sz="1100" b="0" dirty="0" err="1"/>
              <a:t>вартості</a:t>
            </a:r>
            <a:r>
              <a:rPr lang="ru-RU" sz="1100" b="0" dirty="0"/>
              <a:t> </a:t>
            </a:r>
            <a:r>
              <a:rPr lang="ru-RU" sz="1100" b="0" dirty="0" err="1"/>
              <a:t>елементів</a:t>
            </a:r>
            <a:r>
              <a:rPr lang="ru-RU" sz="1100" b="0" dirty="0"/>
              <a:t>. </a:t>
            </a:r>
            <a:r>
              <a:rPr lang="ru-RU" sz="1100" b="0" dirty="0" err="1"/>
              <a:t>Власник</a:t>
            </a:r>
            <a:r>
              <a:rPr lang="ru-RU" sz="1100" b="0" dirty="0"/>
              <a:t> продукту </a:t>
            </a:r>
            <a:r>
              <a:rPr lang="ru-RU" sz="1100" b="0" dirty="0" err="1"/>
              <a:t>також</a:t>
            </a:r>
            <a:r>
              <a:rPr lang="ru-RU" sz="1100" b="0" dirty="0"/>
              <a:t> </a:t>
            </a:r>
            <a:r>
              <a:rPr lang="ru-RU" sz="1100" b="0" dirty="0" err="1"/>
              <a:t>гарантує</a:t>
            </a:r>
            <a:r>
              <a:rPr lang="ru-RU" sz="1100" b="0" dirty="0"/>
              <a:t>, </a:t>
            </a:r>
            <a:r>
              <a:rPr lang="ru-RU" sz="1100" b="0" dirty="0" err="1"/>
              <a:t>що</a:t>
            </a:r>
            <a:r>
              <a:rPr lang="ru-RU" sz="1100" b="0" dirty="0"/>
              <a:t> </a:t>
            </a:r>
            <a:r>
              <a:rPr lang="ru-RU" sz="1100" b="0" dirty="0" err="1"/>
              <a:t>елементи</a:t>
            </a:r>
            <a:r>
              <a:rPr lang="ru-RU" sz="1100" b="0" dirty="0"/>
              <a:t> легко </a:t>
            </a:r>
            <a:r>
              <a:rPr lang="ru-RU" sz="1100" b="0" dirty="0" err="1"/>
              <a:t>зрозуміти</a:t>
            </a:r>
            <a:r>
              <a:rPr lang="ru-RU" sz="1100" b="0" dirty="0"/>
              <a:t>. </a:t>
            </a:r>
            <a:r>
              <a:rPr lang="ru-RU" sz="1100" b="0" dirty="0" err="1"/>
              <a:t>Потім</a:t>
            </a:r>
            <a:r>
              <a:rPr lang="ru-RU" sz="1100" b="0" dirty="0"/>
              <a:t> команда </a:t>
            </a:r>
            <a:r>
              <a:rPr lang="ru-RU" sz="1100" b="0" dirty="0" err="1"/>
              <a:t>розробників</a:t>
            </a:r>
            <a:r>
              <a:rPr lang="ru-RU" sz="1100" b="0" dirty="0"/>
              <a:t> </a:t>
            </a:r>
            <a:r>
              <a:rPr lang="ru-RU" sz="1100" b="0" dirty="0" err="1"/>
              <a:t>вибирає</a:t>
            </a:r>
            <a:r>
              <a:rPr lang="ru-RU" sz="1100" b="0" dirty="0"/>
              <a:t> </a:t>
            </a:r>
            <a:r>
              <a:rPr lang="ru-RU" sz="1100" b="0" dirty="0" err="1"/>
              <a:t>відповідну</a:t>
            </a:r>
            <a:r>
              <a:rPr lang="ru-RU" sz="1100" b="0" dirty="0"/>
              <a:t> </a:t>
            </a:r>
            <a:r>
              <a:rPr lang="ru-RU" sz="1100" b="0" dirty="0" err="1"/>
              <a:t>кількість</a:t>
            </a:r>
            <a:r>
              <a:rPr lang="ru-RU" sz="1100" b="0" dirty="0"/>
              <a:t> </a:t>
            </a:r>
            <a:r>
              <a:rPr lang="ru-RU" sz="1100" b="0" dirty="0" err="1"/>
              <a:t>елементів</a:t>
            </a:r>
            <a:r>
              <a:rPr lang="ru-RU" sz="1100" b="0" dirty="0"/>
              <a:t> у </a:t>
            </a:r>
            <a:r>
              <a:rPr lang="ru-RU" sz="1100" b="0" dirty="0" err="1"/>
              <a:t>верхній</a:t>
            </a:r>
            <a:r>
              <a:rPr lang="ru-RU" sz="1100" b="0" dirty="0"/>
              <a:t> </a:t>
            </a:r>
            <a:r>
              <a:rPr lang="ru-RU" sz="1100" b="0" dirty="0" err="1"/>
              <a:t>частині</a:t>
            </a:r>
            <a:r>
              <a:rPr lang="ru-RU" sz="1100" b="0" dirty="0"/>
              <a:t> </a:t>
            </a:r>
            <a:r>
              <a:rPr lang="ru-RU" sz="1100" b="0" dirty="0" err="1"/>
              <a:t>віддаленого</a:t>
            </a:r>
            <a:r>
              <a:rPr lang="ru-RU" sz="1100" b="0" dirty="0"/>
              <a:t> продукту та </a:t>
            </a:r>
            <a:r>
              <a:rPr lang="ru-RU" sz="1100" b="0" dirty="0" err="1"/>
              <a:t>розміщує</a:t>
            </a:r>
            <a:r>
              <a:rPr lang="ru-RU" sz="1100" b="0" dirty="0"/>
              <a:t> </a:t>
            </a:r>
            <a:r>
              <a:rPr lang="ru-RU" sz="1100" b="0" dirty="0" err="1"/>
              <a:t>їх</a:t>
            </a:r>
            <a:r>
              <a:rPr lang="ru-RU" sz="1100" b="0" dirty="0"/>
              <a:t> у </a:t>
            </a:r>
            <a:r>
              <a:rPr lang="ru-RU" sz="1100" b="0" dirty="0" err="1"/>
              <a:t>свій</a:t>
            </a:r>
            <a:r>
              <a:rPr lang="ru-RU" sz="1100" b="0" baseline="0" dirty="0"/>
              <a:t> </a:t>
            </a:r>
            <a:r>
              <a:rPr lang="en-US" sz="1100" b="0" baseline="0" dirty="0"/>
              <a:t>Sprint Backlog</a:t>
            </a:r>
            <a:r>
              <a:rPr lang="en-AU" sz="1100" b="0" dirty="0"/>
              <a:t>. </a:t>
            </a:r>
            <a:r>
              <a:rPr lang="ru-RU" sz="1100" b="0" dirty="0" err="1"/>
              <a:t>Обсяг</a:t>
            </a:r>
            <a:r>
              <a:rPr lang="ru-RU" sz="1100" b="0" dirty="0"/>
              <a:t> </a:t>
            </a:r>
            <a:r>
              <a:rPr lang="ru-RU" sz="1100" b="0" dirty="0" err="1"/>
              <a:t>роботи</a:t>
            </a:r>
            <a:r>
              <a:rPr lang="ru-RU" sz="1100" b="0" dirty="0"/>
              <a:t> на </a:t>
            </a:r>
            <a:r>
              <a:rPr lang="ru-RU" sz="1100" b="0" dirty="0" err="1"/>
              <a:t>кожен</a:t>
            </a:r>
            <a:r>
              <a:rPr lang="ru-RU" sz="1100" b="0" dirty="0"/>
              <a:t> </a:t>
            </a:r>
            <a:r>
              <a:rPr lang="ru-RU" sz="1100" b="0" dirty="0" err="1"/>
              <a:t>елемент</a:t>
            </a:r>
            <a:r>
              <a:rPr lang="ru-RU" sz="1100" b="0" dirty="0"/>
              <a:t> </a:t>
            </a:r>
            <a:r>
              <a:rPr lang="ru-RU" sz="1100" b="0" dirty="0" err="1"/>
              <a:t>оцінюється</a:t>
            </a:r>
            <a:r>
              <a:rPr lang="ru-RU" sz="1100" b="0" dirty="0"/>
              <a:t> командою </a:t>
            </a:r>
            <a:r>
              <a:rPr lang="ru-RU" sz="1100" b="0" dirty="0" err="1"/>
              <a:t>розробників</a:t>
            </a:r>
            <a:r>
              <a:rPr lang="ru-RU" sz="1100" b="0" dirty="0"/>
              <a:t>.</a:t>
            </a:r>
          </a:p>
          <a:p>
            <a:pPr marL="228600" indent="-228600">
              <a:buNone/>
            </a:pPr>
            <a:r>
              <a:rPr lang="ru-RU" sz="1100" b="0" dirty="0"/>
              <a:t>Команда </a:t>
            </a:r>
            <a:r>
              <a:rPr lang="en-AU" sz="1100" b="0" dirty="0"/>
              <a:t>Scrum </a:t>
            </a:r>
            <a:r>
              <a:rPr lang="uk-UA" sz="1100" b="0" dirty="0"/>
              <a:t>під час кожного планування формує </a:t>
            </a:r>
            <a:r>
              <a:rPr lang="ru-RU" sz="1100" b="0" dirty="0" err="1"/>
              <a:t>ціль</a:t>
            </a:r>
            <a:r>
              <a:rPr lang="ru-RU" sz="1100" b="0" dirty="0"/>
              <a:t> </a:t>
            </a:r>
            <a:r>
              <a:rPr lang="en-AU" sz="1100" b="0" dirty="0"/>
              <a:t>. </a:t>
            </a:r>
            <a:r>
              <a:rPr lang="ru-RU" sz="1100" b="0" dirty="0"/>
              <a:t>Мета </a:t>
            </a:r>
            <a:r>
              <a:rPr lang="uk-UA" sz="1100" b="0" dirty="0" err="1"/>
              <a:t>спрінта</a:t>
            </a:r>
            <a:r>
              <a:rPr lang="en-AU" sz="1100" b="0" dirty="0"/>
              <a:t> - </a:t>
            </a:r>
            <a:r>
              <a:rPr lang="ru-RU" sz="1100" b="0" dirty="0" err="1"/>
              <a:t>це</a:t>
            </a:r>
            <a:r>
              <a:rPr lang="ru-RU" sz="1100" b="0" dirty="0"/>
              <a:t> </a:t>
            </a:r>
            <a:r>
              <a:rPr lang="ru-RU" sz="1100" b="0" dirty="0" err="1"/>
              <a:t>ціль</a:t>
            </a:r>
            <a:r>
              <a:rPr lang="ru-RU" sz="1100" b="0" dirty="0"/>
              <a:t>, яка повинна </a:t>
            </a:r>
            <a:r>
              <a:rPr lang="ru-RU" sz="1100" b="0" dirty="0" err="1"/>
              <a:t>виконуватися</a:t>
            </a:r>
            <a:r>
              <a:rPr lang="ru-RU" sz="1100" b="0" dirty="0"/>
              <a:t> шляхом </a:t>
            </a:r>
            <a:r>
              <a:rPr lang="ru-RU" sz="1100" b="0" dirty="0" err="1"/>
              <a:t>реалізації</a:t>
            </a:r>
            <a:r>
              <a:rPr lang="ru-RU" sz="1100" b="0" dirty="0"/>
              <a:t> </a:t>
            </a:r>
            <a:r>
              <a:rPr lang="ru-RU" sz="1100" b="0" dirty="0" err="1"/>
              <a:t>елементів</a:t>
            </a:r>
            <a:r>
              <a:rPr lang="ru-RU" sz="1100" b="0" dirty="0"/>
              <a:t> </a:t>
            </a:r>
            <a:r>
              <a:rPr lang="en-AU" sz="1100" b="0" dirty="0"/>
              <a:t>Backlog.</a:t>
            </a:r>
            <a:endParaRPr lang="ru-RU" sz="1100" b="0" dirty="0"/>
          </a:p>
          <a:p>
            <a:pPr marL="228600" indent="-228600">
              <a:buNone/>
            </a:pPr>
            <a:endParaRPr lang="ru-RU" sz="1100" b="0" dirty="0"/>
          </a:p>
          <a:p>
            <a:pPr marL="228600" indent="-228600">
              <a:buNone/>
            </a:pPr>
            <a:r>
              <a:rPr lang="ru-RU" sz="1100" b="0" dirty="0"/>
              <a:t>Коли </a:t>
            </a:r>
            <a:r>
              <a:rPr lang="ru-RU" sz="1100" b="0" dirty="0" err="1"/>
              <a:t>елементи</a:t>
            </a:r>
            <a:r>
              <a:rPr lang="ru-RU" sz="1100" b="0" dirty="0"/>
              <a:t> </a:t>
            </a:r>
            <a:r>
              <a:rPr lang="ru-RU" sz="1100" b="0" dirty="0" err="1"/>
              <a:t>вибирані</a:t>
            </a:r>
            <a:r>
              <a:rPr lang="ru-RU" sz="1100" b="0" dirty="0"/>
              <a:t> </a:t>
            </a:r>
            <a:r>
              <a:rPr lang="ru-RU" sz="1100" b="0" dirty="0" err="1"/>
              <a:t>і</a:t>
            </a:r>
            <a:r>
              <a:rPr lang="ru-RU" sz="1100" b="0" dirty="0"/>
              <a:t> </a:t>
            </a:r>
            <a:r>
              <a:rPr lang="ru-RU" sz="1100" b="0" dirty="0" err="1"/>
              <a:t>ціль</a:t>
            </a:r>
            <a:r>
              <a:rPr lang="ru-RU" sz="1100" b="0" dirty="0"/>
              <a:t> </a:t>
            </a:r>
            <a:r>
              <a:rPr lang="ru-RU" sz="1100" b="0" dirty="0" err="1"/>
              <a:t>погоджена</a:t>
            </a:r>
            <a:r>
              <a:rPr lang="ru-RU" sz="1100" b="0" dirty="0"/>
              <a:t>, </a:t>
            </a:r>
            <a:r>
              <a:rPr lang="ru-RU" sz="1100" b="0" dirty="0" err="1"/>
              <a:t>настає</a:t>
            </a:r>
            <a:r>
              <a:rPr lang="ru-RU" sz="1100" b="0" dirty="0"/>
              <a:t> час </a:t>
            </a:r>
            <a:r>
              <a:rPr lang="ru-RU" sz="1100" b="0" dirty="0" err="1"/>
              <a:t>планувати</a:t>
            </a:r>
            <a:r>
              <a:rPr lang="ru-RU" sz="1100" b="0" dirty="0"/>
              <a:t>, як вони доставлять "</a:t>
            </a:r>
            <a:r>
              <a:rPr lang="ru-RU" sz="1100" b="0" dirty="0" err="1"/>
              <a:t>Готові</a:t>
            </a:r>
            <a:r>
              <a:rPr lang="ru-RU" sz="1100" b="0" dirty="0"/>
              <a:t>" </a:t>
            </a:r>
            <a:r>
              <a:rPr lang="ru-RU" sz="1100" b="0" dirty="0" err="1"/>
              <a:t>елементи</a:t>
            </a:r>
            <a:r>
              <a:rPr lang="ru-RU" sz="1100" b="0" baseline="0" dirty="0"/>
              <a:t> </a:t>
            </a:r>
            <a:r>
              <a:rPr lang="ru-RU" sz="1100" b="0" dirty="0"/>
              <a:t>та </a:t>
            </a:r>
            <a:r>
              <a:rPr lang="ru-RU" sz="1100" b="0" dirty="0" err="1"/>
              <a:t>реалізують</a:t>
            </a:r>
            <a:r>
              <a:rPr lang="ru-RU" sz="1100" b="0" dirty="0"/>
              <a:t> </a:t>
            </a:r>
            <a:r>
              <a:rPr lang="ru-RU" sz="1100" b="0" dirty="0" err="1"/>
              <a:t>ціль</a:t>
            </a:r>
            <a:r>
              <a:rPr lang="en-AU" sz="1100" b="0" dirty="0"/>
              <a:t>.</a:t>
            </a:r>
            <a:r>
              <a:rPr lang="ru-RU" sz="1100" b="0" dirty="0"/>
              <a:t> Не </a:t>
            </a:r>
            <a:r>
              <a:rPr lang="ru-RU" sz="1100" b="0" dirty="0" err="1"/>
              <a:t>обов</a:t>
            </a:r>
            <a:r>
              <a:rPr lang="en-US" sz="1100" b="0" dirty="0"/>
              <a:t>`</a:t>
            </a:r>
            <a:r>
              <a:rPr lang="uk-UA" sz="1100" b="0" dirty="0" err="1"/>
              <a:t>язково</a:t>
            </a:r>
            <a:r>
              <a:rPr lang="uk-UA" sz="1100" b="0" baseline="0" dirty="0"/>
              <a:t> мати</a:t>
            </a:r>
            <a:r>
              <a:rPr lang="ru-RU" sz="1100" b="0" dirty="0"/>
              <a:t> </a:t>
            </a:r>
            <a:r>
              <a:rPr lang="ru-RU" sz="1100" b="0" dirty="0" err="1"/>
              <a:t>всі</a:t>
            </a:r>
            <a:r>
              <a:rPr lang="ru-RU" sz="1100" b="0" dirty="0"/>
              <a:t> </a:t>
            </a:r>
            <a:r>
              <a:rPr lang="ru-RU" sz="1100" b="0" dirty="0" err="1"/>
              <a:t>завдання</a:t>
            </a:r>
            <a:r>
              <a:rPr lang="ru-RU" sz="1100" b="0" dirty="0"/>
              <a:t> </a:t>
            </a:r>
            <a:r>
              <a:rPr lang="ru-RU" sz="1100" b="0" dirty="0" err="1"/>
              <a:t>заплановані</a:t>
            </a:r>
            <a:r>
              <a:rPr lang="ru-RU" sz="1100" b="0" dirty="0"/>
              <a:t> </a:t>
            </a:r>
            <a:r>
              <a:rPr lang="ru-RU" sz="1100" b="0" dirty="0" err="1"/>
              <a:t>після</a:t>
            </a:r>
            <a:r>
              <a:rPr lang="ru-RU" sz="1100" b="0" baseline="0" dirty="0"/>
              <a:t> </a:t>
            </a:r>
            <a:r>
              <a:rPr lang="ru-RU" sz="1100" b="0" baseline="0" dirty="0" err="1"/>
              <a:t>планування</a:t>
            </a:r>
            <a:r>
              <a:rPr lang="ru-RU" sz="1100" b="0" dirty="0"/>
              <a:t>; </a:t>
            </a:r>
            <a:r>
              <a:rPr lang="ru-RU" sz="1100" b="0" dirty="0" err="1"/>
              <a:t>Достатньо</a:t>
            </a:r>
            <a:r>
              <a:rPr lang="ru-RU" sz="1100" b="0" dirty="0"/>
              <a:t> </a:t>
            </a:r>
            <a:r>
              <a:rPr lang="ru-RU" sz="1100" b="0" dirty="0" err="1"/>
              <a:t>мати</a:t>
            </a:r>
            <a:r>
              <a:rPr lang="ru-RU" sz="1100" b="0" dirty="0"/>
              <a:t> </a:t>
            </a:r>
            <a:r>
              <a:rPr lang="ru-RU" sz="1100" b="0" dirty="0" err="1"/>
              <a:t>детальний</a:t>
            </a:r>
            <a:r>
              <a:rPr lang="ru-RU" sz="1100" b="0" dirty="0"/>
              <a:t> план на </a:t>
            </a:r>
            <a:r>
              <a:rPr lang="ru-RU" sz="1100" b="0" dirty="0" err="1"/>
              <a:t>перші</a:t>
            </a:r>
            <a:r>
              <a:rPr lang="ru-RU" sz="1100" b="0" dirty="0"/>
              <a:t> </a:t>
            </a:r>
            <a:r>
              <a:rPr lang="ru-RU" sz="1100" b="0" dirty="0" err="1"/>
              <a:t>кілька</a:t>
            </a:r>
            <a:r>
              <a:rPr lang="ru-RU" sz="1100" b="0" dirty="0"/>
              <a:t> </a:t>
            </a:r>
            <a:r>
              <a:rPr lang="ru-RU" sz="1100" b="0" dirty="0" err="1"/>
              <a:t>днів</a:t>
            </a:r>
            <a:r>
              <a:rPr lang="ru-RU" sz="1100" b="0" dirty="0"/>
              <a:t>. Команда </a:t>
            </a:r>
            <a:r>
              <a:rPr lang="ru-RU" sz="1100" b="0" dirty="0" err="1"/>
              <a:t>розробників</a:t>
            </a:r>
            <a:r>
              <a:rPr lang="ru-RU" sz="1100" b="0" dirty="0"/>
              <a:t> </a:t>
            </a:r>
            <a:r>
              <a:rPr lang="ru-RU" sz="1100" b="0" dirty="0" err="1"/>
              <a:t>може</a:t>
            </a:r>
            <a:r>
              <a:rPr lang="ru-RU" sz="1100" b="0" dirty="0"/>
              <a:t> </a:t>
            </a:r>
            <a:r>
              <a:rPr lang="ru-RU" sz="1100" b="0" dirty="0" err="1"/>
              <a:t>підготувати</a:t>
            </a:r>
            <a:r>
              <a:rPr lang="ru-RU" sz="1100" b="0" dirty="0"/>
              <a:t> </a:t>
            </a:r>
            <a:r>
              <a:rPr lang="ru-RU" sz="1100" b="0" dirty="0" err="1"/>
              <a:t>детальні</a:t>
            </a:r>
            <a:r>
              <a:rPr lang="ru-RU" sz="1100" b="0" dirty="0"/>
              <a:t> </a:t>
            </a:r>
            <a:r>
              <a:rPr lang="ru-RU" sz="1100" b="0" dirty="0" err="1"/>
              <a:t>плани</a:t>
            </a:r>
            <a:r>
              <a:rPr lang="ru-RU" sz="1100" b="0" dirty="0"/>
              <a:t> </a:t>
            </a:r>
            <a:r>
              <a:rPr lang="ru-RU" sz="1100" b="0" dirty="0" err="1"/>
              <a:t>щодо</a:t>
            </a:r>
            <a:r>
              <a:rPr lang="ru-RU" sz="1100" b="0" dirty="0"/>
              <a:t> </a:t>
            </a:r>
            <a:r>
              <a:rPr lang="ru-RU" sz="1100" b="0" dirty="0" err="1"/>
              <a:t>решти</a:t>
            </a:r>
            <a:r>
              <a:rPr lang="ru-RU" sz="1100" b="0" dirty="0"/>
              <a:t> </a:t>
            </a:r>
            <a:r>
              <a:rPr lang="ru-RU" sz="1100" b="0" dirty="0" err="1"/>
              <a:t>робіт</a:t>
            </a:r>
            <a:r>
              <a:rPr lang="ru-RU" sz="1100" b="0" dirty="0"/>
              <a:t> </a:t>
            </a:r>
            <a:r>
              <a:rPr lang="ru-RU" sz="1100" b="0" dirty="0" err="1"/>
              <a:t>пізніше</a:t>
            </a:r>
            <a:r>
              <a:rPr lang="ru-RU" sz="1100" b="0" dirty="0"/>
              <a:t>. </a:t>
            </a:r>
            <a:r>
              <a:rPr lang="ru-RU" sz="1100" b="0" dirty="0" err="1"/>
              <a:t>Зрештою</a:t>
            </a:r>
            <a:r>
              <a:rPr lang="ru-RU" sz="1100" b="0" dirty="0"/>
              <a:t>, </a:t>
            </a:r>
            <a:r>
              <a:rPr lang="en-AU" sz="1100" b="0" dirty="0"/>
              <a:t>Agility - </a:t>
            </a:r>
            <a:r>
              <a:rPr lang="ru-RU" sz="1100" b="0" dirty="0" err="1"/>
              <a:t>це</a:t>
            </a:r>
            <a:r>
              <a:rPr lang="ru-RU" sz="1100" b="0" dirty="0"/>
              <a:t> </a:t>
            </a:r>
            <a:r>
              <a:rPr lang="ru-RU" sz="1100" b="0" dirty="0" err="1"/>
              <a:t>заміна</a:t>
            </a:r>
            <a:r>
              <a:rPr lang="ru-RU" sz="1100" b="0" dirty="0"/>
              <a:t> </a:t>
            </a:r>
            <a:r>
              <a:rPr lang="ru-RU" sz="1100" b="0" dirty="0" err="1"/>
              <a:t>попереднього</a:t>
            </a:r>
            <a:r>
              <a:rPr lang="ru-RU" sz="1100" b="0" dirty="0"/>
              <a:t> </a:t>
            </a:r>
            <a:r>
              <a:rPr lang="ru-RU" sz="1100" b="0" dirty="0" err="1"/>
              <a:t>планування</a:t>
            </a:r>
            <a:r>
              <a:rPr lang="ru-RU" sz="1100" b="0" dirty="0"/>
              <a:t> </a:t>
            </a:r>
            <a:r>
              <a:rPr lang="ru-RU" sz="1100" b="0" dirty="0" err="1"/>
              <a:t>з</a:t>
            </a:r>
            <a:r>
              <a:rPr lang="ru-RU" sz="1100" b="0" dirty="0"/>
              <a:t> </a:t>
            </a:r>
            <a:r>
              <a:rPr lang="ru-RU" sz="1100" b="0" dirty="0" err="1"/>
              <a:t>адаптацією</a:t>
            </a:r>
            <a:r>
              <a:rPr lang="ru-RU" sz="1100" b="0" dirty="0"/>
              <a:t>.</a:t>
            </a:r>
          </a:p>
          <a:p>
            <a:pPr marL="228600" indent="-228600">
              <a:buNone/>
            </a:pPr>
            <a:endParaRPr lang="ru-RU" sz="1100" b="0" dirty="0"/>
          </a:p>
          <a:p>
            <a:pPr marL="228600" indent="-228600">
              <a:buNone/>
            </a:pPr>
            <a:r>
              <a:rPr lang="ru-RU" sz="1100" b="0" dirty="0" err="1"/>
              <a:t>Детальний</a:t>
            </a:r>
            <a:r>
              <a:rPr lang="ru-RU" sz="1100" b="0" dirty="0"/>
              <a:t> план - </a:t>
            </a:r>
            <a:r>
              <a:rPr lang="ru-RU" sz="1100" b="0" dirty="0" err="1"/>
              <a:t>це</a:t>
            </a:r>
            <a:r>
              <a:rPr lang="ru-RU" sz="1100" b="0" dirty="0"/>
              <a:t> </a:t>
            </a:r>
            <a:r>
              <a:rPr lang="ru-RU" sz="1100" b="0" dirty="0" err="1"/>
              <a:t>процес</a:t>
            </a:r>
            <a:r>
              <a:rPr lang="ru-RU" sz="1100" b="0" dirty="0"/>
              <a:t> </a:t>
            </a:r>
            <a:r>
              <a:rPr lang="ru-RU" sz="1100" b="0" dirty="0" err="1"/>
              <a:t>поділу</a:t>
            </a:r>
            <a:r>
              <a:rPr lang="ru-RU" sz="1100" b="0" baseline="0" dirty="0"/>
              <a:t> </a:t>
            </a:r>
            <a:r>
              <a:rPr lang="ru-RU" sz="1100" b="0" dirty="0" err="1"/>
              <a:t>елементів</a:t>
            </a:r>
            <a:r>
              <a:rPr lang="ru-RU" sz="1100" b="0" dirty="0"/>
              <a:t>, </a:t>
            </a:r>
            <a:r>
              <a:rPr lang="ru-RU" sz="1100" b="0" dirty="0" err="1"/>
              <a:t>що</a:t>
            </a:r>
            <a:r>
              <a:rPr lang="ru-RU" sz="1100" b="0" dirty="0"/>
              <a:t> </a:t>
            </a:r>
            <a:r>
              <a:rPr lang="ru-RU" sz="1100" b="0" dirty="0" err="1"/>
              <a:t>містить</a:t>
            </a:r>
            <a:r>
              <a:rPr lang="ru-RU" sz="1100" b="0" dirty="0"/>
              <a:t> </a:t>
            </a:r>
            <a:r>
              <a:rPr lang="en-AU" sz="1100" b="0" dirty="0"/>
              <a:t>Backlog </a:t>
            </a:r>
            <a:r>
              <a:rPr lang="ru-RU" sz="1100" b="0" dirty="0"/>
              <a:t>на </a:t>
            </a:r>
            <a:r>
              <a:rPr lang="ru-RU" sz="1100" b="0" dirty="0" err="1"/>
              <a:t>детальні</a:t>
            </a:r>
            <a:r>
              <a:rPr lang="ru-RU" sz="1100" b="0" dirty="0"/>
              <a:t> </a:t>
            </a:r>
            <a:r>
              <a:rPr lang="ru-RU" sz="1100" b="0" dirty="0" err="1"/>
              <a:t>завдання</a:t>
            </a:r>
            <a:r>
              <a:rPr lang="ru-RU" sz="1100" b="0" dirty="0"/>
              <a:t>, </a:t>
            </a:r>
            <a:r>
              <a:rPr lang="ru-RU" sz="1100" b="0" dirty="0" err="1"/>
              <a:t>які</a:t>
            </a:r>
            <a:r>
              <a:rPr lang="ru-RU" sz="1100" b="0" dirty="0"/>
              <a:t> </a:t>
            </a:r>
            <a:r>
              <a:rPr lang="ru-RU" sz="1100" b="0" dirty="0" err="1"/>
              <a:t>необхідно</a:t>
            </a:r>
            <a:r>
              <a:rPr lang="ru-RU" sz="1100" b="0" dirty="0"/>
              <a:t> </a:t>
            </a:r>
            <a:r>
              <a:rPr lang="ru-RU" sz="1100" b="0" dirty="0" err="1"/>
              <a:t>виконати</a:t>
            </a:r>
            <a:r>
              <a:rPr lang="ru-RU" sz="1100" b="0" dirty="0"/>
              <a:t> для </a:t>
            </a:r>
            <a:r>
              <a:rPr lang="ru-RU" sz="1100" b="0" dirty="0" err="1"/>
              <a:t>створення</a:t>
            </a:r>
            <a:r>
              <a:rPr lang="ru-RU" sz="1100" b="0" dirty="0"/>
              <a:t> </a:t>
            </a:r>
            <a:r>
              <a:rPr lang="ru-RU" sz="1100" b="0" dirty="0" err="1"/>
              <a:t>елемента</a:t>
            </a:r>
            <a:r>
              <a:rPr lang="ru-RU" sz="1100" b="0" dirty="0"/>
              <a:t>. </a:t>
            </a:r>
            <a:r>
              <a:rPr lang="ru-RU" sz="1100" b="0" dirty="0" err="1"/>
              <a:t>Кожна</a:t>
            </a:r>
            <a:r>
              <a:rPr lang="ru-RU" sz="1100" b="0" dirty="0"/>
              <a:t> задача повинна</a:t>
            </a:r>
            <a:r>
              <a:rPr lang="ru-RU" sz="1100" b="0" baseline="0" dirty="0"/>
              <a:t> бути</a:t>
            </a:r>
            <a:r>
              <a:rPr lang="ru-RU" sz="1100" b="0" dirty="0"/>
              <a:t> </a:t>
            </a:r>
            <a:r>
              <a:rPr lang="ru-RU" sz="1100" b="0" dirty="0" err="1"/>
              <a:t>оцінена</a:t>
            </a:r>
            <a:r>
              <a:rPr lang="ru-RU" sz="1100" b="0" dirty="0"/>
              <a:t>, </a:t>
            </a:r>
            <a:r>
              <a:rPr lang="ru-RU" sz="1100" b="0" dirty="0" err="1"/>
              <a:t>щоб</a:t>
            </a:r>
            <a:r>
              <a:rPr lang="ru-RU" sz="1100" b="0" dirty="0"/>
              <a:t> </a:t>
            </a:r>
            <a:r>
              <a:rPr lang="ru-RU" sz="1100" b="0" dirty="0" err="1"/>
              <a:t>зробити</a:t>
            </a:r>
            <a:r>
              <a:rPr lang="ru-RU" sz="1100" b="0" dirty="0"/>
              <a:t> </a:t>
            </a:r>
            <a:r>
              <a:rPr lang="ru-RU" sz="1100" b="0" dirty="0" err="1"/>
              <a:t>можливим</a:t>
            </a:r>
            <a:r>
              <a:rPr lang="ru-RU" sz="1100" b="0" dirty="0"/>
              <a:t> </a:t>
            </a:r>
            <a:r>
              <a:rPr lang="ru-RU" sz="1100" b="0" dirty="0" err="1"/>
              <a:t>відстеження</a:t>
            </a:r>
            <a:r>
              <a:rPr lang="ru-RU" sz="1100" b="0" dirty="0"/>
              <a:t>.</a:t>
            </a:r>
          </a:p>
          <a:p>
            <a:pPr marL="228600" indent="-228600">
              <a:buNone/>
            </a:pPr>
            <a:endParaRPr lang="uk-UA" sz="1100" b="0" dirty="0"/>
          </a:p>
          <a:p>
            <a:pPr marL="228600" indent="-228600">
              <a:buNone/>
            </a:pPr>
            <a:r>
              <a:rPr lang="ru-RU" sz="1100" b="0" dirty="0" err="1"/>
              <a:t>Після</a:t>
            </a:r>
            <a:r>
              <a:rPr lang="ru-RU" sz="1100" b="0" dirty="0"/>
              <a:t> </a:t>
            </a:r>
            <a:r>
              <a:rPr lang="ru-RU" sz="1100" b="0" dirty="0" err="1"/>
              <a:t>завершення</a:t>
            </a:r>
            <a:r>
              <a:rPr lang="ru-RU" sz="1100" b="0" dirty="0"/>
              <a:t> </a:t>
            </a:r>
            <a:r>
              <a:rPr lang="ru-RU" sz="1100" b="0" dirty="0" err="1"/>
              <a:t>цієї</a:t>
            </a:r>
            <a:r>
              <a:rPr lang="ru-RU" sz="1100" b="0" dirty="0"/>
              <a:t> </a:t>
            </a:r>
            <a:r>
              <a:rPr lang="ru-RU" sz="1100" b="0" dirty="0" err="1"/>
              <a:t>зустрічі</a:t>
            </a:r>
            <a:r>
              <a:rPr lang="ru-RU" sz="1100" b="0" dirty="0"/>
              <a:t> </a:t>
            </a:r>
            <a:r>
              <a:rPr lang="en-AU" sz="1100" b="0" dirty="0"/>
              <a:t>Sprint Backlog </a:t>
            </a:r>
            <a:r>
              <a:rPr lang="ru-RU" sz="1100" b="0" dirty="0"/>
              <a:t>буде </a:t>
            </a:r>
            <a:r>
              <a:rPr lang="ru-RU" sz="1100" b="0" dirty="0" err="1"/>
              <a:t>готовий</a:t>
            </a:r>
            <a:r>
              <a:rPr lang="ru-RU" sz="1100" b="0" dirty="0"/>
              <a:t>, </a:t>
            </a:r>
            <a:r>
              <a:rPr lang="ru-RU" sz="1100" b="0" dirty="0" err="1"/>
              <a:t>і</a:t>
            </a:r>
            <a:r>
              <a:rPr lang="ru-RU" sz="1100" b="0" dirty="0"/>
              <a:t> команда </a:t>
            </a:r>
            <a:r>
              <a:rPr lang="ru-RU" sz="1100" b="0" dirty="0" err="1"/>
              <a:t>розробників</a:t>
            </a:r>
            <a:r>
              <a:rPr lang="ru-RU" sz="1100" b="0" dirty="0"/>
              <a:t> повинна </a:t>
            </a:r>
            <a:r>
              <a:rPr lang="ru-RU" sz="1100" b="0" dirty="0" err="1"/>
              <a:t>мати</a:t>
            </a:r>
            <a:r>
              <a:rPr lang="ru-RU" sz="1100" b="0" dirty="0"/>
              <a:t> </a:t>
            </a:r>
            <a:r>
              <a:rPr lang="ru-RU" sz="1100" b="0" dirty="0" err="1"/>
              <a:t>можливість</a:t>
            </a:r>
            <a:r>
              <a:rPr lang="ru-RU" sz="1100" b="0" dirty="0"/>
              <a:t> </a:t>
            </a:r>
            <a:r>
              <a:rPr lang="ru-RU" sz="1100" b="0" dirty="0" err="1"/>
              <a:t>описати</a:t>
            </a:r>
            <a:r>
              <a:rPr lang="ru-RU" sz="1100" b="0" dirty="0"/>
              <a:t>, </a:t>
            </a:r>
            <a:r>
              <a:rPr lang="ru-RU" sz="1100" b="0" dirty="0" err="1"/>
              <a:t>які</a:t>
            </a:r>
            <a:r>
              <a:rPr lang="ru-RU" sz="1100" b="0" dirty="0"/>
              <a:t> </a:t>
            </a:r>
            <a:r>
              <a:rPr lang="ru-RU" sz="1100" b="0" dirty="0" err="1"/>
              <a:t>елементи</a:t>
            </a:r>
            <a:r>
              <a:rPr lang="ru-RU" sz="1100" b="0" dirty="0"/>
              <a:t> вони </a:t>
            </a:r>
            <a:r>
              <a:rPr lang="ru-RU" sz="1100" b="0" dirty="0" err="1"/>
              <a:t>будуть</a:t>
            </a:r>
            <a:r>
              <a:rPr lang="ru-RU" sz="1100" b="0" dirty="0"/>
              <a:t> </a:t>
            </a:r>
            <a:r>
              <a:rPr lang="ru-RU" sz="1100" b="0" dirty="0" err="1"/>
              <a:t>доставляти</a:t>
            </a:r>
            <a:r>
              <a:rPr lang="ru-RU" sz="1100" b="0" dirty="0"/>
              <a:t> в</a:t>
            </a:r>
            <a:r>
              <a:rPr lang="ru-RU" sz="1100" b="0" baseline="0" dirty="0"/>
              <a:t> </a:t>
            </a:r>
            <a:r>
              <a:rPr lang="ru-RU" sz="1100" b="0" baseline="0" dirty="0" err="1"/>
              <a:t>кінці</a:t>
            </a:r>
            <a:r>
              <a:rPr lang="ru-RU" sz="1100" b="0" baseline="0" dirty="0"/>
              <a:t> </a:t>
            </a:r>
            <a:r>
              <a:rPr lang="ru-RU" sz="1100" b="0" baseline="0" dirty="0" err="1"/>
              <a:t>спрінта</a:t>
            </a:r>
            <a:r>
              <a:rPr lang="en-AU" sz="1100" b="0" dirty="0"/>
              <a:t>, </a:t>
            </a:r>
            <a:r>
              <a:rPr lang="ru-RU" sz="1100" b="0" dirty="0" err="1"/>
              <a:t>і</a:t>
            </a:r>
            <a:r>
              <a:rPr lang="ru-RU" sz="1100" b="0" dirty="0"/>
              <a:t> як вони </a:t>
            </a:r>
            <a:r>
              <a:rPr lang="ru-RU" sz="1100" b="0" dirty="0" err="1"/>
              <a:t>будуть</a:t>
            </a:r>
            <a:r>
              <a:rPr lang="ru-RU" sz="1100" b="0" dirty="0"/>
              <a:t> </a:t>
            </a:r>
            <a:r>
              <a:rPr lang="ru-RU" sz="1100" b="0" dirty="0" err="1"/>
              <a:t>це</a:t>
            </a:r>
            <a:r>
              <a:rPr lang="ru-RU" sz="1100" b="0" dirty="0"/>
              <a:t> </a:t>
            </a:r>
            <a:r>
              <a:rPr lang="ru-RU" sz="1100" b="0" dirty="0" err="1"/>
              <a:t>робити</a:t>
            </a:r>
            <a:r>
              <a:rPr lang="ru-RU" sz="1100" b="0" dirty="0"/>
              <a:t>.</a:t>
            </a:r>
          </a:p>
          <a:p>
            <a:pPr marL="228600" indent="-228600">
              <a:buNone/>
            </a:pPr>
            <a:endParaRPr lang="uk-UA" sz="1100" b="0" dirty="0"/>
          </a:p>
          <a:p>
            <a:pPr marL="228600" indent="-228600">
              <a:buNone/>
            </a:pPr>
            <a:r>
              <a:rPr lang="ru-RU" sz="1100" b="0" dirty="0" err="1"/>
              <a:t>Елементи</a:t>
            </a:r>
            <a:r>
              <a:rPr lang="ru-RU" sz="1100" b="0" dirty="0"/>
              <a:t> в </a:t>
            </a:r>
            <a:r>
              <a:rPr lang="en-AU" sz="1100" b="0" dirty="0"/>
              <a:t>Sprint Backlog </a:t>
            </a:r>
            <a:r>
              <a:rPr lang="ru-RU" sz="1100" b="0" dirty="0" err="1"/>
              <a:t>зазвичай</a:t>
            </a:r>
            <a:r>
              <a:rPr lang="ru-RU" sz="1100" b="0" dirty="0"/>
              <a:t> </a:t>
            </a:r>
            <a:r>
              <a:rPr lang="ru-RU" sz="1100" b="0" dirty="0" err="1"/>
              <a:t>мають</a:t>
            </a:r>
            <a:r>
              <a:rPr lang="ru-RU" sz="1100" b="0" dirty="0"/>
              <a:t> </a:t>
            </a:r>
            <a:r>
              <a:rPr lang="ru-RU" sz="1100" b="0" dirty="0" err="1"/>
              <a:t>такий</a:t>
            </a:r>
            <a:r>
              <a:rPr lang="ru-RU" sz="1100" b="0" dirty="0"/>
              <a:t> </a:t>
            </a:r>
            <a:r>
              <a:rPr lang="ru-RU" sz="1100" b="0" dirty="0" err="1"/>
              <a:t>самий</a:t>
            </a:r>
            <a:r>
              <a:rPr lang="ru-RU" sz="1100" b="0" dirty="0"/>
              <a:t> порядок, </a:t>
            </a:r>
            <a:r>
              <a:rPr lang="ru-RU" sz="1100" b="0" dirty="0" err="1"/>
              <a:t>який</a:t>
            </a:r>
            <a:r>
              <a:rPr lang="ru-RU" sz="1100" b="0" dirty="0"/>
              <a:t> вони </a:t>
            </a:r>
            <a:r>
              <a:rPr lang="ru-RU" sz="1100" b="0" dirty="0" err="1"/>
              <a:t>мали</a:t>
            </a:r>
            <a:r>
              <a:rPr lang="ru-RU" sz="1100" b="0" dirty="0"/>
              <a:t> в </a:t>
            </a:r>
            <a:r>
              <a:rPr lang="en-US" sz="1100" b="0" dirty="0"/>
              <a:t>Product </a:t>
            </a:r>
            <a:r>
              <a:rPr lang="en-AU" sz="1100" b="0" dirty="0"/>
              <a:t>Backlog</a:t>
            </a:r>
            <a:r>
              <a:rPr lang="ru-RU" sz="1100" b="0" dirty="0"/>
              <a:t> </a:t>
            </a:r>
            <a:r>
              <a:rPr lang="en-AU" sz="1100" b="0" dirty="0"/>
              <a:t>; </a:t>
            </a:r>
            <a:r>
              <a:rPr lang="ru-RU" sz="1100" b="0" dirty="0" err="1"/>
              <a:t>Отже</a:t>
            </a:r>
            <a:r>
              <a:rPr lang="ru-RU" sz="1100" b="0" dirty="0"/>
              <a:t>, команда </a:t>
            </a:r>
            <a:r>
              <a:rPr lang="ru-RU" sz="1100" b="0" dirty="0" err="1"/>
              <a:t>розробників</a:t>
            </a:r>
            <a:r>
              <a:rPr lang="ru-RU" sz="1100" b="0" dirty="0"/>
              <a:t> повинна перш за все </a:t>
            </a:r>
            <a:r>
              <a:rPr lang="ru-RU" sz="1100" b="0" dirty="0" err="1"/>
              <a:t>працювати</a:t>
            </a:r>
            <a:r>
              <a:rPr lang="ru-RU" sz="1100" b="0" dirty="0"/>
              <a:t> над </a:t>
            </a:r>
            <a:r>
              <a:rPr lang="ru-RU" sz="1100" b="0" dirty="0" err="1"/>
              <a:t>вищими</a:t>
            </a:r>
            <a:r>
              <a:rPr lang="ru-RU" sz="1100" b="0" dirty="0"/>
              <a:t> пунктами.</a:t>
            </a:r>
          </a:p>
          <a:p>
            <a:pPr marL="228600" indent="-228600">
              <a:buNone/>
            </a:pPr>
            <a:endParaRPr lang="ru-RU" sz="1100" b="0" dirty="0"/>
          </a:p>
          <a:p>
            <a:pPr marL="228600" indent="-228600">
              <a:buNone/>
            </a:pPr>
            <a:r>
              <a:rPr lang="ru-RU" sz="1100" b="0" dirty="0"/>
              <a:t>У </a:t>
            </a:r>
            <a:r>
              <a:rPr lang="en-US" sz="1100" b="0" dirty="0"/>
              <a:t>Scaled</a:t>
            </a:r>
            <a:r>
              <a:rPr lang="en-US" sz="1100" b="0" baseline="0" dirty="0"/>
              <a:t> </a:t>
            </a:r>
            <a:r>
              <a:rPr lang="en-AU" sz="1100" b="0" dirty="0"/>
              <a:t>Scrum </a:t>
            </a:r>
            <a:r>
              <a:rPr lang="ru-RU" sz="1100" b="0" dirty="0"/>
              <a:t>члени </a:t>
            </a:r>
            <a:r>
              <a:rPr lang="ru-RU" sz="1100" b="0" dirty="0" err="1"/>
              <a:t>всіх</a:t>
            </a:r>
            <a:r>
              <a:rPr lang="ru-RU" sz="1100" b="0" dirty="0"/>
              <a:t> команд</a:t>
            </a:r>
            <a:r>
              <a:rPr lang="ru-RU" sz="1100" b="0" baseline="0" dirty="0"/>
              <a:t> </a:t>
            </a:r>
            <a:r>
              <a:rPr lang="ru-RU" sz="1100" b="0" dirty="0" err="1"/>
              <a:t>збираються</a:t>
            </a:r>
            <a:r>
              <a:rPr lang="ru-RU" sz="1100" b="0" dirty="0"/>
              <a:t> </a:t>
            </a:r>
            <a:r>
              <a:rPr lang="ru-RU" sz="1100" b="0" dirty="0" err="1"/>
              <a:t>і</a:t>
            </a:r>
            <a:r>
              <a:rPr lang="ru-RU" sz="1100" b="0" dirty="0"/>
              <a:t> </a:t>
            </a:r>
            <a:r>
              <a:rPr lang="ru-RU" sz="1100" b="0" dirty="0" err="1"/>
              <a:t>вибирають</a:t>
            </a:r>
            <a:r>
              <a:rPr lang="ru-RU" sz="1100" b="0" dirty="0"/>
              <a:t> </a:t>
            </a:r>
            <a:r>
              <a:rPr lang="ru-RU" sz="1100" b="0" dirty="0" err="1"/>
              <a:t>елементи</a:t>
            </a:r>
            <a:r>
              <a:rPr lang="ru-RU" sz="1100" b="0" baseline="0" dirty="0"/>
              <a:t> та</a:t>
            </a:r>
            <a:r>
              <a:rPr lang="ru-RU" sz="1100" b="0" dirty="0"/>
              <a:t> </a:t>
            </a:r>
            <a:r>
              <a:rPr lang="ru-RU" sz="1100" b="0" dirty="0" err="1"/>
              <a:t>погоджучи</a:t>
            </a:r>
            <a:r>
              <a:rPr lang="ru-RU" sz="1100" b="0" baseline="0" dirty="0"/>
              <a:t> </a:t>
            </a:r>
            <a:r>
              <a:rPr lang="ru-RU" sz="1100" b="0" baseline="0" dirty="0" err="1"/>
              <a:t>їх</a:t>
            </a:r>
            <a:r>
              <a:rPr lang="ru-RU" sz="1100" b="0" dirty="0"/>
              <a:t> </a:t>
            </a:r>
            <a:r>
              <a:rPr lang="ru-RU" sz="1100" b="0" dirty="0" err="1"/>
              <a:t>із</a:t>
            </a:r>
            <a:r>
              <a:rPr lang="ru-RU" sz="1100" b="0" dirty="0"/>
              <a:t> </a:t>
            </a:r>
            <a:r>
              <a:rPr lang="ru-RU" sz="1100" b="0" dirty="0" err="1"/>
              <a:t>Власником</a:t>
            </a:r>
            <a:r>
              <a:rPr lang="ru-RU" sz="1100" b="0" dirty="0"/>
              <a:t> продукту. </a:t>
            </a:r>
            <a:r>
              <a:rPr lang="ru-RU" sz="1100" b="0" dirty="0" err="1"/>
              <a:t>Кожна</a:t>
            </a:r>
            <a:r>
              <a:rPr lang="ru-RU" sz="1100" b="0" dirty="0"/>
              <a:t> команда </a:t>
            </a:r>
            <a:r>
              <a:rPr lang="ru-RU" sz="1100" b="0" dirty="0" err="1"/>
              <a:t>має</a:t>
            </a:r>
            <a:r>
              <a:rPr lang="ru-RU" sz="1100" b="0" dirty="0"/>
              <a:t> </a:t>
            </a:r>
            <a:r>
              <a:rPr lang="ru-RU" sz="1100" b="0" dirty="0" err="1"/>
              <a:t>свій</a:t>
            </a:r>
            <a:r>
              <a:rPr lang="ru-RU" sz="1100" b="0" dirty="0"/>
              <a:t> </a:t>
            </a:r>
            <a:r>
              <a:rPr lang="ru-RU" sz="1100" b="0" dirty="0" err="1"/>
              <a:t>власний</a:t>
            </a:r>
            <a:r>
              <a:rPr lang="ru-RU" sz="1100" b="0" dirty="0"/>
              <a:t> </a:t>
            </a:r>
            <a:r>
              <a:rPr lang="en-AU" sz="1100" b="0" dirty="0"/>
              <a:t>Sprint Backlog.</a:t>
            </a: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AU" sz="1100" b="0" dirty="0"/>
              <a:t>Daily Scrum - </a:t>
            </a:r>
            <a:r>
              <a:rPr lang="ru-RU" sz="1100" b="0" dirty="0" err="1"/>
              <a:t>це</a:t>
            </a:r>
            <a:r>
              <a:rPr lang="ru-RU" sz="1100" b="0" dirty="0"/>
              <a:t> 15-хвилинний </a:t>
            </a:r>
            <a:r>
              <a:rPr lang="ru-RU" sz="1100" b="0" dirty="0" err="1"/>
              <a:t>нарада</a:t>
            </a:r>
            <a:r>
              <a:rPr lang="ru-RU" sz="1100" b="0" dirty="0"/>
              <a:t> для </a:t>
            </a:r>
            <a:r>
              <a:rPr lang="ru-RU" sz="1100" b="0" dirty="0" err="1"/>
              <a:t>команди</a:t>
            </a:r>
            <a:r>
              <a:rPr lang="ru-RU" sz="1100" b="0" dirty="0"/>
              <a:t> </a:t>
            </a:r>
            <a:r>
              <a:rPr lang="ru-RU" sz="1100" b="0" dirty="0" err="1"/>
              <a:t>розробників</a:t>
            </a:r>
            <a:r>
              <a:rPr lang="ru-RU" sz="1100" b="0" dirty="0"/>
              <a:t> </a:t>
            </a:r>
            <a:r>
              <a:rPr lang="ru-RU" sz="1100" b="0" dirty="0" err="1"/>
              <a:t>для</a:t>
            </a:r>
            <a:r>
              <a:rPr lang="ru-RU" sz="1100" b="0" dirty="0"/>
              <a:t> </a:t>
            </a:r>
            <a:r>
              <a:rPr lang="ru-RU" sz="1100" b="0" dirty="0" err="1"/>
              <a:t>перевірки</a:t>
            </a:r>
            <a:r>
              <a:rPr lang="ru-RU" sz="1100" b="0" dirty="0"/>
              <a:t> </a:t>
            </a:r>
            <a:r>
              <a:rPr lang="ru-RU" sz="1100" b="0" dirty="0" err="1"/>
              <a:t>роботи</a:t>
            </a:r>
            <a:r>
              <a:rPr lang="ru-RU" sz="1100" b="0" dirty="0"/>
              <a:t> </a:t>
            </a:r>
            <a:r>
              <a:rPr lang="ru-RU" sz="1100" b="0" dirty="0" err="1"/>
              <a:t>з</a:t>
            </a:r>
            <a:r>
              <a:rPr lang="ru-RU" sz="1100" b="0" dirty="0"/>
              <a:t> моменту </a:t>
            </a:r>
            <a:r>
              <a:rPr lang="ru-RU" sz="1100" b="0" dirty="0" err="1"/>
              <a:t>останньої</a:t>
            </a:r>
            <a:r>
              <a:rPr lang="ru-RU" sz="1100" b="0" dirty="0"/>
              <a:t> </a:t>
            </a:r>
            <a:r>
              <a:rPr lang="ru-RU" sz="1100" b="0" dirty="0" err="1"/>
              <a:t>зустрічі</a:t>
            </a:r>
            <a:r>
              <a:rPr lang="ru-RU" sz="1100" b="0" dirty="0"/>
              <a:t>,</a:t>
            </a:r>
            <a:r>
              <a:rPr lang="ru-RU" sz="1100" b="0" baseline="0" dirty="0"/>
              <a:t> </a:t>
            </a:r>
            <a:r>
              <a:rPr lang="ru-RU" sz="1100" b="0" dirty="0" err="1"/>
              <a:t>синхронізації</a:t>
            </a:r>
            <a:r>
              <a:rPr lang="ru-RU" sz="1100" b="0" dirty="0"/>
              <a:t> </a:t>
            </a:r>
            <a:r>
              <a:rPr lang="ru-RU" sz="1100" b="0" dirty="0" err="1"/>
              <a:t>їх</a:t>
            </a:r>
            <a:r>
              <a:rPr lang="ru-RU" sz="1100" b="0" dirty="0"/>
              <a:t> </a:t>
            </a:r>
            <a:r>
              <a:rPr lang="ru-RU" sz="1100" b="0" dirty="0" err="1"/>
              <a:t>роботи</a:t>
            </a:r>
            <a:r>
              <a:rPr lang="ru-RU" sz="1100" b="0" dirty="0"/>
              <a:t> та </a:t>
            </a:r>
            <a:r>
              <a:rPr lang="ru-RU" sz="1100" b="0" dirty="0" err="1"/>
              <a:t>планування</a:t>
            </a:r>
            <a:r>
              <a:rPr lang="ru-RU" sz="1100" b="0" dirty="0"/>
              <a:t> на </a:t>
            </a:r>
            <a:r>
              <a:rPr lang="ru-RU" sz="1100" b="0" dirty="0" err="1"/>
              <a:t>наступні</a:t>
            </a:r>
            <a:r>
              <a:rPr lang="ru-RU" sz="1100" b="0" dirty="0"/>
              <a:t> 24 </a:t>
            </a:r>
            <a:r>
              <a:rPr lang="ru-RU" sz="1100" b="0" dirty="0" err="1"/>
              <a:t>години</a:t>
            </a:r>
            <a:r>
              <a:rPr lang="ru-RU" sz="1100" b="0" dirty="0"/>
              <a:t>. </a:t>
            </a:r>
            <a:r>
              <a:rPr lang="ru-RU" sz="1100" b="0" dirty="0" err="1"/>
              <a:t>Це</a:t>
            </a:r>
            <a:r>
              <a:rPr lang="ru-RU" sz="1100" b="0" dirty="0"/>
              <a:t> повинно </a:t>
            </a:r>
            <a:r>
              <a:rPr lang="ru-RU" sz="1100" b="0" dirty="0" err="1"/>
              <a:t>проводитися</a:t>
            </a:r>
            <a:r>
              <a:rPr lang="ru-RU" sz="1100" b="0" dirty="0"/>
              <a:t> </a:t>
            </a:r>
            <a:r>
              <a:rPr lang="ru-RU" sz="1100" b="0" dirty="0" err="1"/>
              <a:t>щодня</a:t>
            </a:r>
            <a:r>
              <a:rPr lang="ru-RU" sz="1100" b="0" dirty="0"/>
              <a:t>.</a:t>
            </a:r>
          </a:p>
          <a:p>
            <a:pPr marL="228600" indent="-228600">
              <a:buNone/>
            </a:pPr>
            <a:endParaRPr lang="ru-RU" sz="1100" b="0" dirty="0"/>
          </a:p>
          <a:p>
            <a:pPr marL="228600" indent="-228600">
              <a:buNone/>
            </a:pPr>
            <a:r>
              <a:rPr lang="ru-RU" sz="1100" b="0" dirty="0" err="1"/>
              <a:t>Під</a:t>
            </a:r>
            <a:r>
              <a:rPr lang="ru-RU" sz="1100" b="0" dirty="0"/>
              <a:t> час </a:t>
            </a:r>
            <a:r>
              <a:rPr lang="en-AU" sz="1100" b="0" dirty="0"/>
              <a:t>Daily Scrum </a:t>
            </a:r>
            <a:r>
              <a:rPr lang="ru-RU" sz="1100" b="0" dirty="0" err="1"/>
              <a:t>кожен</a:t>
            </a:r>
            <a:r>
              <a:rPr lang="ru-RU" sz="1100" b="0" dirty="0"/>
              <a:t> член </a:t>
            </a:r>
            <a:r>
              <a:rPr lang="ru-RU" sz="1100" b="0" dirty="0" err="1"/>
              <a:t>команди</a:t>
            </a:r>
            <a:r>
              <a:rPr lang="ru-RU" sz="1100" b="0" dirty="0"/>
              <a:t> </a:t>
            </a:r>
            <a:r>
              <a:rPr lang="ru-RU" sz="1100" b="0" dirty="0" err="1"/>
              <a:t>розробників</a:t>
            </a:r>
            <a:r>
              <a:rPr lang="ru-RU" sz="1100" b="0" dirty="0"/>
              <a:t> повинен </a:t>
            </a:r>
            <a:r>
              <a:rPr lang="ru-RU" sz="1100" b="0" dirty="0" err="1"/>
              <a:t>відповісти</a:t>
            </a:r>
            <a:r>
              <a:rPr lang="ru-RU" sz="1100" b="0" dirty="0"/>
              <a:t> на три </a:t>
            </a:r>
            <a:r>
              <a:rPr lang="ru-RU" sz="1100" b="0" dirty="0" err="1"/>
              <a:t>запитання</a:t>
            </a:r>
            <a:r>
              <a:rPr lang="ru-RU" sz="1100" b="0" dirty="0"/>
              <a:t>:</a:t>
            </a:r>
          </a:p>
          <a:p>
            <a:pPr marL="228600" indent="-228600">
              <a:buNone/>
            </a:pPr>
            <a:r>
              <a:rPr lang="ru-RU" sz="1100" b="0" dirty="0"/>
              <a:t>1. </a:t>
            </a:r>
            <a:r>
              <a:rPr lang="ru-RU" sz="1100" b="0" dirty="0" err="1"/>
              <a:t>Що</a:t>
            </a:r>
            <a:r>
              <a:rPr lang="ru-RU" sz="1100" b="0" dirty="0"/>
              <a:t> </a:t>
            </a:r>
            <a:r>
              <a:rPr lang="ru-RU" sz="1100" b="0" dirty="0" err="1"/>
              <a:t>було</a:t>
            </a:r>
            <a:r>
              <a:rPr lang="ru-RU" sz="1100" b="0" dirty="0"/>
              <a:t> </a:t>
            </a:r>
            <a:r>
              <a:rPr lang="ru-RU" sz="1100" b="0" dirty="0" err="1"/>
              <a:t>зроблено</a:t>
            </a:r>
            <a:r>
              <a:rPr lang="ru-RU" sz="1100" b="0" dirty="0"/>
              <a:t> </a:t>
            </a:r>
            <a:r>
              <a:rPr lang="ru-RU" sz="1100" b="0" dirty="0" err="1"/>
              <a:t>після</a:t>
            </a:r>
            <a:r>
              <a:rPr lang="ru-RU" sz="1100" b="0" dirty="0"/>
              <a:t> </a:t>
            </a:r>
            <a:r>
              <a:rPr lang="ru-RU" sz="1100" b="0" dirty="0" err="1"/>
              <a:t>останньої</a:t>
            </a:r>
            <a:r>
              <a:rPr lang="ru-RU" sz="1100" b="0" dirty="0"/>
              <a:t> </a:t>
            </a:r>
            <a:r>
              <a:rPr lang="ru-RU" sz="1100" b="0" dirty="0" err="1"/>
              <a:t>зустрічі</a:t>
            </a:r>
            <a:r>
              <a:rPr lang="ru-RU" sz="1100" b="0" dirty="0"/>
              <a:t>?</a:t>
            </a:r>
          </a:p>
          <a:p>
            <a:pPr marL="228600" indent="-228600">
              <a:buNone/>
            </a:pPr>
            <a:r>
              <a:rPr lang="ru-RU" sz="1100" b="0" dirty="0"/>
              <a:t>2. </a:t>
            </a:r>
            <a:r>
              <a:rPr lang="ru-RU" sz="1100" b="0" dirty="0" err="1"/>
              <a:t>Що</a:t>
            </a:r>
            <a:r>
              <a:rPr lang="ru-RU" sz="1100" b="0" dirty="0"/>
              <a:t> буде </a:t>
            </a:r>
            <a:r>
              <a:rPr lang="ru-RU" sz="1100" b="0" dirty="0" err="1"/>
              <a:t>зроблено</a:t>
            </a:r>
            <a:r>
              <a:rPr lang="ru-RU" sz="1100" b="0" dirty="0"/>
              <a:t> до </a:t>
            </a:r>
            <a:r>
              <a:rPr lang="ru-RU" sz="1100" b="0" dirty="0" err="1"/>
              <a:t>наступної</a:t>
            </a:r>
            <a:r>
              <a:rPr lang="ru-RU" sz="1100" b="0" dirty="0"/>
              <a:t> </a:t>
            </a:r>
            <a:r>
              <a:rPr lang="ru-RU" sz="1100" b="0" dirty="0" err="1"/>
              <a:t>зустрічі</a:t>
            </a:r>
            <a:r>
              <a:rPr lang="ru-RU" sz="1100" b="0" dirty="0"/>
              <a:t>?</a:t>
            </a:r>
          </a:p>
          <a:p>
            <a:pPr marL="228600" indent="-228600">
              <a:buNone/>
            </a:pPr>
            <a:r>
              <a:rPr lang="ru-RU" sz="1100" b="0" dirty="0"/>
              <a:t>3. </a:t>
            </a:r>
            <a:r>
              <a:rPr lang="ru-RU" sz="1100" b="0" dirty="0" err="1"/>
              <a:t>Які</a:t>
            </a:r>
            <a:r>
              <a:rPr lang="ru-RU" sz="1100" b="0" dirty="0"/>
              <a:t> </a:t>
            </a:r>
            <a:r>
              <a:rPr lang="ru-RU" sz="1100" b="0" dirty="0" err="1"/>
              <a:t>перешкоди</a:t>
            </a:r>
            <a:r>
              <a:rPr lang="ru-RU" sz="1100" b="0" dirty="0"/>
              <a:t> на шляху?</a:t>
            </a:r>
          </a:p>
          <a:p>
            <a:pPr marL="228600" indent="-228600">
              <a:buNone/>
            </a:pPr>
            <a:endParaRPr lang="ru-RU" sz="1100" b="0" dirty="0"/>
          </a:p>
          <a:p>
            <a:pPr marL="228600" indent="-228600">
              <a:buNone/>
            </a:pPr>
            <a:r>
              <a:rPr lang="ru-RU" sz="1100" b="0" dirty="0" err="1"/>
              <a:t>Примітка</a:t>
            </a:r>
            <a:r>
              <a:rPr lang="ru-RU" sz="1100" b="0" dirty="0"/>
              <a:t>: </a:t>
            </a:r>
            <a:r>
              <a:rPr lang="ru-RU" sz="1100" b="0" dirty="0" err="1"/>
              <a:t>перешкоди</a:t>
            </a:r>
            <a:r>
              <a:rPr lang="ru-RU" sz="1100" b="0" dirty="0"/>
              <a:t> не </a:t>
            </a:r>
            <a:r>
              <a:rPr lang="ru-RU" sz="1100" b="0" dirty="0" err="1"/>
              <a:t>обговорюються</a:t>
            </a:r>
            <a:r>
              <a:rPr lang="ru-RU" sz="1100" b="0" dirty="0"/>
              <a:t> на </a:t>
            </a:r>
            <a:r>
              <a:rPr lang="ru-RU" sz="1100" b="0" dirty="0" err="1"/>
              <a:t>нараді</a:t>
            </a:r>
            <a:r>
              <a:rPr lang="ru-RU" sz="1100" b="0" dirty="0"/>
              <a:t>. </a:t>
            </a:r>
            <a:r>
              <a:rPr lang="ru-RU" sz="1100" b="0" dirty="0" err="1"/>
              <a:t>Якщо</a:t>
            </a:r>
            <a:r>
              <a:rPr lang="ru-RU" sz="1100" b="0" dirty="0"/>
              <a:t> </a:t>
            </a:r>
            <a:r>
              <a:rPr lang="ru-RU" sz="1100" b="0" dirty="0" err="1"/>
              <a:t>хтось</a:t>
            </a:r>
            <a:r>
              <a:rPr lang="ru-RU" sz="1100" b="0" baseline="0" dirty="0"/>
              <a:t> </a:t>
            </a:r>
            <a:r>
              <a:rPr lang="ru-RU" sz="1100" b="0" baseline="0" dirty="0" err="1"/>
              <a:t>м</a:t>
            </a:r>
            <a:r>
              <a:rPr lang="ru-RU" sz="1100" b="0" dirty="0" err="1"/>
              <a:t>ає</a:t>
            </a:r>
            <a:r>
              <a:rPr lang="ru-RU" sz="1100" b="0" dirty="0"/>
              <a:t> </a:t>
            </a:r>
            <a:r>
              <a:rPr lang="ru-RU" sz="1100" b="0" dirty="0" err="1"/>
              <a:t>рішення</a:t>
            </a:r>
            <a:r>
              <a:rPr lang="ru-RU" sz="1100" b="0" dirty="0"/>
              <a:t> </a:t>
            </a:r>
            <a:r>
              <a:rPr lang="ru-RU" sz="1100" b="0" dirty="0" err="1"/>
              <a:t>чи</a:t>
            </a:r>
            <a:r>
              <a:rPr lang="ru-RU" sz="1100" b="0" dirty="0"/>
              <a:t> </a:t>
            </a:r>
            <a:r>
              <a:rPr lang="ru-RU" sz="1100" b="0" dirty="0" err="1"/>
              <a:t>занепокоєння</a:t>
            </a:r>
            <a:r>
              <a:rPr lang="ru-RU" sz="1100" b="0" dirty="0"/>
              <a:t>, </a:t>
            </a:r>
            <a:r>
              <a:rPr lang="ru-RU" sz="1100" b="0" dirty="0" err="1"/>
              <a:t>він</a:t>
            </a:r>
            <a:r>
              <a:rPr lang="ru-RU" sz="1100" b="0" dirty="0"/>
              <a:t> / вона повинен </a:t>
            </a:r>
            <a:r>
              <a:rPr lang="ru-RU" sz="1100" b="0" dirty="0" err="1"/>
              <a:t>згадати</a:t>
            </a:r>
            <a:r>
              <a:rPr lang="ru-RU" sz="1100" b="0" dirty="0"/>
              <a:t> </a:t>
            </a:r>
            <a:r>
              <a:rPr lang="ru-RU" sz="1100" b="0" dirty="0" err="1"/>
              <a:t>це</a:t>
            </a:r>
            <a:r>
              <a:rPr lang="ru-RU" sz="1100" b="0" dirty="0"/>
              <a:t> </a:t>
            </a:r>
            <a:r>
              <a:rPr lang="ru-RU" sz="1100" b="0" dirty="0" err="1"/>
              <a:t>після</a:t>
            </a:r>
            <a:r>
              <a:rPr lang="ru-RU" sz="1100" b="0" dirty="0"/>
              <a:t> </a:t>
            </a:r>
            <a:r>
              <a:rPr lang="en-AU" sz="1100" b="0" dirty="0"/>
              <a:t>Daily.</a:t>
            </a:r>
          </a:p>
          <a:p>
            <a:pPr marL="228600" indent="-228600">
              <a:buNone/>
            </a:pPr>
            <a:endParaRPr lang="en-AU" sz="1100" b="0" dirty="0"/>
          </a:p>
          <a:p>
            <a:pPr marL="228600" indent="-228600">
              <a:buNone/>
            </a:pPr>
            <a:r>
              <a:rPr lang="ru-RU" sz="1100" b="0" dirty="0"/>
              <a:t>Команда </a:t>
            </a:r>
            <a:r>
              <a:rPr lang="ru-RU" sz="1100" b="0" dirty="0" err="1"/>
              <a:t>оцінює</a:t>
            </a:r>
            <a:r>
              <a:rPr lang="ru-RU" sz="1100" b="0" dirty="0"/>
              <a:t> </a:t>
            </a:r>
            <a:r>
              <a:rPr lang="ru-RU" sz="1100" b="0" dirty="0" err="1"/>
              <a:t>прогрес</a:t>
            </a:r>
            <a:r>
              <a:rPr lang="ru-RU" sz="1100" b="0" dirty="0"/>
              <a:t> у </a:t>
            </a:r>
            <a:r>
              <a:rPr lang="ru-RU" sz="1100" b="0" dirty="0" err="1"/>
              <a:t>досягненні</a:t>
            </a:r>
            <a:r>
              <a:rPr lang="ru-RU" sz="1100" b="0" dirty="0"/>
              <a:t> </a:t>
            </a:r>
            <a:r>
              <a:rPr lang="ru-RU" sz="1100" b="0" dirty="0" err="1"/>
              <a:t>цілі</a:t>
            </a:r>
            <a:r>
              <a:rPr lang="ru-RU" sz="1100" b="0" dirty="0"/>
              <a:t> </a:t>
            </a:r>
            <a:r>
              <a:rPr lang="ru-RU" sz="1100" b="0" dirty="0" err="1"/>
              <a:t>і</a:t>
            </a:r>
            <a:r>
              <a:rPr lang="ru-RU" sz="1100" b="0" dirty="0"/>
              <a:t> </a:t>
            </a:r>
            <a:r>
              <a:rPr lang="ru-RU" sz="1100" b="0" dirty="0" err="1"/>
              <a:t>прогнозує</a:t>
            </a:r>
            <a:r>
              <a:rPr lang="ru-RU" sz="1100" b="0" dirty="0"/>
              <a:t> </a:t>
            </a:r>
            <a:r>
              <a:rPr lang="ru-RU" sz="1100" b="0" dirty="0" err="1"/>
              <a:t>імовірність</a:t>
            </a:r>
            <a:r>
              <a:rPr lang="ru-RU" sz="1100" b="0" dirty="0"/>
              <a:t> </a:t>
            </a:r>
            <a:r>
              <a:rPr lang="ru-RU" sz="1100" b="0" dirty="0" err="1"/>
              <a:t>завершення</a:t>
            </a:r>
            <a:r>
              <a:rPr lang="ru-RU" sz="1100" b="0" dirty="0"/>
              <a:t> поставок </a:t>
            </a:r>
            <a:r>
              <a:rPr lang="ru-RU" sz="1100" b="0" dirty="0" err="1"/>
              <a:t>після</a:t>
            </a:r>
            <a:r>
              <a:rPr lang="ru-RU" sz="1100" b="0" dirty="0"/>
              <a:t> </a:t>
            </a:r>
            <a:r>
              <a:rPr lang="en-AU" sz="1100" b="0" dirty="0"/>
              <a:t>Daily Scrum. Daily Scrum </a:t>
            </a:r>
            <a:r>
              <a:rPr lang="ru-RU" sz="1100" b="0" dirty="0"/>
              <a:t>не </a:t>
            </a:r>
            <a:r>
              <a:rPr lang="ru-RU" sz="1100" b="0" dirty="0" err="1"/>
              <a:t>є</a:t>
            </a:r>
            <a:r>
              <a:rPr lang="ru-RU" sz="1100" b="0" dirty="0"/>
              <a:t> статусом для </a:t>
            </a:r>
            <a:r>
              <a:rPr lang="ru-RU" sz="1100" b="0" dirty="0" err="1"/>
              <a:t>всіх</a:t>
            </a:r>
            <a:r>
              <a:rPr lang="ru-RU" sz="1100" b="0" dirty="0"/>
              <a:t> </a:t>
            </a:r>
            <a:r>
              <a:rPr lang="ru-RU" sz="1100" b="0" dirty="0" err="1"/>
              <a:t>зацікавлених</a:t>
            </a:r>
            <a:r>
              <a:rPr lang="ru-RU" sz="1100" b="0" dirty="0"/>
              <a:t> </a:t>
            </a:r>
            <a:r>
              <a:rPr lang="ru-RU" sz="1100" b="0" dirty="0" err="1"/>
              <a:t>сторін</a:t>
            </a:r>
            <a:r>
              <a:rPr lang="ru-RU" sz="1100" b="0" dirty="0"/>
              <a:t>; </a:t>
            </a:r>
            <a:r>
              <a:rPr lang="ru-RU" sz="1100" b="0" dirty="0" err="1"/>
              <a:t>Це</a:t>
            </a:r>
            <a:r>
              <a:rPr lang="ru-RU" sz="1100" b="0" dirty="0"/>
              <a:t> </a:t>
            </a:r>
            <a:r>
              <a:rPr lang="ru-RU" sz="1100" b="0" dirty="0" err="1"/>
              <a:t>тільки</a:t>
            </a:r>
            <a:r>
              <a:rPr lang="ru-RU" sz="1100" b="0" dirty="0"/>
              <a:t> </a:t>
            </a:r>
            <a:r>
              <a:rPr lang="ru-RU" sz="1100" b="0" dirty="0" err="1"/>
              <a:t>для</a:t>
            </a:r>
            <a:r>
              <a:rPr lang="ru-RU" sz="1100" b="0" dirty="0"/>
              <a:t> </a:t>
            </a:r>
            <a:r>
              <a:rPr lang="ru-RU" sz="1100" b="0" dirty="0" err="1"/>
              <a:t>команди</a:t>
            </a:r>
            <a:r>
              <a:rPr lang="ru-RU" sz="1100" b="0" dirty="0"/>
              <a:t> </a:t>
            </a:r>
            <a:r>
              <a:rPr lang="ru-RU" sz="1100" b="0" dirty="0" err="1"/>
              <a:t>розробників</a:t>
            </a:r>
            <a:r>
              <a:rPr lang="ru-RU" sz="1100" b="0" dirty="0"/>
              <a:t>.</a:t>
            </a:r>
          </a:p>
          <a:p>
            <a:pPr marL="228600" indent="-228600">
              <a:buNone/>
            </a:pPr>
            <a:r>
              <a:rPr lang="en-AU" sz="1100" b="0" dirty="0"/>
              <a:t>Daily Scrum </a:t>
            </a:r>
            <a:r>
              <a:rPr lang="ru-RU" sz="1100" b="0" dirty="0"/>
              <a:t>повинен </a:t>
            </a:r>
            <a:r>
              <a:rPr lang="ru-RU" sz="1100" b="0" dirty="0" err="1"/>
              <a:t>проводитись</a:t>
            </a:r>
            <a:r>
              <a:rPr lang="ru-RU" sz="1100" b="0" dirty="0"/>
              <a:t> </a:t>
            </a:r>
            <a:r>
              <a:rPr lang="ru-RU" sz="1100" b="0" dirty="0" err="1"/>
              <a:t>одночасно</a:t>
            </a:r>
            <a:r>
              <a:rPr lang="ru-RU" sz="1100" b="0" dirty="0"/>
              <a:t> </a:t>
            </a:r>
            <a:r>
              <a:rPr lang="ru-RU" sz="1100" b="0" dirty="0" err="1"/>
              <a:t>і</a:t>
            </a:r>
            <a:r>
              <a:rPr lang="ru-RU" sz="1100" b="0" dirty="0"/>
              <a:t> в</a:t>
            </a:r>
            <a:r>
              <a:rPr lang="ru-RU" sz="1100" b="0" baseline="0" dirty="0"/>
              <a:t> </a:t>
            </a:r>
            <a:r>
              <a:rPr lang="ru-RU" sz="1100" b="0" baseline="0" dirty="0" err="1"/>
              <a:t>однаковому</a:t>
            </a:r>
            <a:r>
              <a:rPr lang="ru-RU" sz="1100" b="0" baseline="0" dirty="0"/>
              <a:t> </a:t>
            </a:r>
            <a:r>
              <a:rPr lang="ru-RU" sz="1100" b="0" baseline="0" dirty="0" err="1"/>
              <a:t>місці</a:t>
            </a:r>
            <a:r>
              <a:rPr lang="en-AU" sz="1100" b="0" dirty="0"/>
              <a:t>, </a:t>
            </a:r>
            <a:r>
              <a:rPr lang="ru-RU" sz="1100" b="0" dirty="0" err="1"/>
              <a:t>щоб</a:t>
            </a:r>
            <a:r>
              <a:rPr lang="ru-RU" sz="1100" b="0" dirty="0"/>
              <a:t> </a:t>
            </a:r>
            <a:r>
              <a:rPr lang="ru-RU" sz="1100" b="0" dirty="0" err="1"/>
              <a:t>мінімізувати</a:t>
            </a:r>
            <a:r>
              <a:rPr lang="ru-RU" sz="1100" b="0" dirty="0"/>
              <a:t> </a:t>
            </a:r>
            <a:r>
              <a:rPr lang="ru-RU" sz="1100" b="0" dirty="0" err="1"/>
              <a:t>складність</a:t>
            </a:r>
            <a:r>
              <a:rPr lang="ru-RU" sz="1100" b="0" dirty="0"/>
              <a:t>.</a:t>
            </a:r>
          </a:p>
          <a:p>
            <a:pPr marL="228600" indent="-228600">
              <a:buNone/>
            </a:pPr>
            <a:r>
              <a:rPr lang="ru-RU" sz="1100" b="0" dirty="0"/>
              <a:t>Команда </a:t>
            </a:r>
            <a:r>
              <a:rPr lang="ru-RU" sz="1100" b="0" dirty="0" err="1"/>
              <a:t>розробників</a:t>
            </a:r>
            <a:r>
              <a:rPr lang="ru-RU" sz="1100" b="0" dirty="0"/>
              <a:t> повинна </a:t>
            </a:r>
            <a:r>
              <a:rPr lang="ru-RU" sz="1100" b="0" dirty="0" err="1"/>
              <a:t>відслідковувати</a:t>
            </a:r>
            <a:r>
              <a:rPr lang="ru-RU" sz="1100" b="0" dirty="0"/>
              <a:t> </a:t>
            </a:r>
            <a:r>
              <a:rPr lang="ru-RU" sz="1100" b="0" dirty="0" err="1"/>
              <a:t>прогрес</a:t>
            </a:r>
            <a:r>
              <a:rPr lang="ru-RU" sz="1100" b="0" baseline="0" dirty="0"/>
              <a:t> </a:t>
            </a:r>
            <a:r>
              <a:rPr lang="ru-RU" sz="1100" b="0" dirty="0"/>
              <a:t>кожного дня, </a:t>
            </a:r>
            <a:r>
              <a:rPr lang="ru-RU" sz="1100" b="0" dirty="0" err="1"/>
              <a:t>але</a:t>
            </a:r>
            <a:r>
              <a:rPr lang="ru-RU" sz="1100" b="0" dirty="0"/>
              <a:t> не </a:t>
            </a:r>
            <a:r>
              <a:rPr lang="ru-RU" sz="1100" b="0" dirty="0" err="1"/>
              <a:t>під</a:t>
            </a:r>
            <a:r>
              <a:rPr lang="ru-RU" sz="1100" b="0" dirty="0"/>
              <a:t> час </a:t>
            </a:r>
            <a:r>
              <a:rPr lang="en-AU" sz="1100" b="0" dirty="0"/>
              <a:t>Daily Scrum.</a:t>
            </a:r>
            <a:endParaRPr lang="uk-UA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sz="1100" b="0" dirty="0" err="1"/>
              <a:t>Також</a:t>
            </a:r>
            <a:r>
              <a:rPr lang="ru-RU" sz="1100" b="0" dirty="0"/>
              <a:t> у проектах </a:t>
            </a:r>
            <a:r>
              <a:rPr lang="en-AU" sz="1100" b="0" dirty="0"/>
              <a:t>Scrum </a:t>
            </a:r>
            <a:r>
              <a:rPr lang="ru-RU" sz="1100" b="0" dirty="0" err="1"/>
              <a:t>відбувається</a:t>
            </a:r>
            <a:r>
              <a:rPr lang="ru-RU" sz="1100" b="0" baseline="0" dirty="0"/>
              <a:t> </a:t>
            </a:r>
            <a:r>
              <a:rPr lang="en-US" sz="1100" b="0" baseline="0" dirty="0"/>
              <a:t>Refinement meeting - </a:t>
            </a:r>
            <a:r>
              <a:rPr lang="uk-UA" sz="1100" b="0" baseline="0" dirty="0"/>
              <a:t>ц</a:t>
            </a:r>
            <a:r>
              <a:rPr lang="ru-RU" sz="1100" b="0" dirty="0"/>
              <a:t>е </a:t>
            </a:r>
            <a:r>
              <a:rPr lang="ru-RU" sz="1100" b="0" dirty="0" err="1"/>
              <a:t>процес</a:t>
            </a:r>
            <a:r>
              <a:rPr lang="ru-RU" sz="1100" b="0" baseline="0" dirty="0"/>
              <a:t> </a:t>
            </a:r>
            <a:r>
              <a:rPr lang="ru-RU" sz="1100" b="0" dirty="0"/>
              <a:t>перегляду та </a:t>
            </a:r>
            <a:r>
              <a:rPr lang="ru-RU" sz="1100" b="0" dirty="0" err="1"/>
              <a:t>перевірки</a:t>
            </a:r>
            <a:r>
              <a:rPr lang="ru-RU" sz="1100" b="0" dirty="0"/>
              <a:t> </a:t>
            </a:r>
            <a:r>
              <a:rPr lang="ru-RU" sz="1100" b="0" dirty="0" err="1"/>
              <a:t>елементів</a:t>
            </a:r>
            <a:r>
              <a:rPr lang="ru-RU" sz="1100" b="0" baseline="0" dirty="0"/>
              <a:t> </a:t>
            </a:r>
            <a:r>
              <a:rPr lang="ru-RU" sz="1100" b="0" baseline="0" dirty="0" err="1"/>
              <a:t>з</a:t>
            </a:r>
            <a:r>
              <a:rPr lang="ru-RU" sz="1100" b="0" baseline="0" dirty="0"/>
              <a:t> </a:t>
            </a:r>
            <a:r>
              <a:rPr lang="en-US" sz="1100" b="0" baseline="0" dirty="0"/>
              <a:t>Product Backlog</a:t>
            </a:r>
            <a:r>
              <a:rPr lang="ru-RU" sz="1100" b="0" dirty="0"/>
              <a:t>, яка </a:t>
            </a:r>
            <a:r>
              <a:rPr lang="ru-RU" sz="1100" b="0" dirty="0" err="1"/>
              <a:t>зазвичай</a:t>
            </a:r>
            <a:r>
              <a:rPr lang="ru-RU" sz="1100" b="0" dirty="0"/>
              <a:t> </a:t>
            </a:r>
            <a:r>
              <a:rPr lang="ru-RU" sz="1100" b="0" dirty="0" err="1"/>
              <a:t>передбачає</a:t>
            </a:r>
            <a:r>
              <a:rPr lang="ru-RU" sz="1100" b="0" dirty="0"/>
              <a:t> </a:t>
            </a:r>
            <a:r>
              <a:rPr lang="ru-RU" sz="1100" b="0" dirty="0" err="1"/>
              <a:t>додавання</a:t>
            </a:r>
            <a:r>
              <a:rPr lang="ru-RU" sz="1100" b="0" dirty="0"/>
              <a:t> деталей, </a:t>
            </a:r>
            <a:r>
              <a:rPr lang="ru-RU" sz="1100" b="0" dirty="0" err="1"/>
              <a:t>оцінку</a:t>
            </a:r>
            <a:r>
              <a:rPr lang="ru-RU" sz="1100" b="0" dirty="0"/>
              <a:t> та </a:t>
            </a:r>
            <a:r>
              <a:rPr lang="uk-UA" sz="1100" b="0" dirty="0"/>
              <a:t>визначення</a:t>
            </a:r>
            <a:r>
              <a:rPr lang="uk-UA" sz="1100" b="0" baseline="0" dirty="0"/>
              <a:t> порядку</a:t>
            </a:r>
            <a:r>
              <a:rPr lang="ru-RU" sz="1100" b="0" dirty="0"/>
              <a:t>. </a:t>
            </a:r>
            <a:r>
              <a:rPr lang="ru-RU" sz="1100" b="0" dirty="0" err="1"/>
              <a:t>Власник</a:t>
            </a:r>
            <a:r>
              <a:rPr lang="ru-RU" sz="1100" b="0" dirty="0"/>
              <a:t> продукту </a:t>
            </a:r>
            <a:r>
              <a:rPr lang="ru-RU" sz="1100" b="0" dirty="0" err="1"/>
              <a:t>несе</a:t>
            </a:r>
            <a:r>
              <a:rPr lang="ru-RU" sz="1100" b="0" dirty="0"/>
              <a:t> </a:t>
            </a:r>
            <a:r>
              <a:rPr lang="ru-RU" sz="1100" b="0" dirty="0" err="1"/>
              <a:t>відповідальність</a:t>
            </a:r>
            <a:r>
              <a:rPr lang="ru-RU" sz="1100" b="0" dirty="0"/>
              <a:t> за </a:t>
            </a:r>
            <a:r>
              <a:rPr lang="ru-RU" sz="1100" b="0" dirty="0" err="1"/>
              <a:t>замовлення</a:t>
            </a:r>
            <a:r>
              <a:rPr lang="ru-RU" sz="1100" b="0" dirty="0"/>
              <a:t> (</a:t>
            </a:r>
            <a:r>
              <a:rPr lang="ru-RU" sz="1100" b="0" dirty="0" err="1"/>
              <a:t>визначення</a:t>
            </a:r>
            <a:r>
              <a:rPr lang="ru-RU" sz="1100" b="0" dirty="0"/>
              <a:t> </a:t>
            </a:r>
            <a:r>
              <a:rPr lang="ru-RU" sz="1100" b="0" dirty="0" err="1"/>
              <a:t>пріоритетності</a:t>
            </a:r>
            <a:r>
              <a:rPr lang="ru-RU" sz="1100" b="0" dirty="0"/>
              <a:t>) </a:t>
            </a:r>
            <a:r>
              <a:rPr lang="ru-RU" sz="1100" b="0" dirty="0" err="1"/>
              <a:t>елементів</a:t>
            </a:r>
            <a:r>
              <a:rPr lang="ru-RU" sz="1100" b="0" dirty="0"/>
              <a:t>, а команда </a:t>
            </a:r>
            <a:r>
              <a:rPr lang="ru-RU" sz="1100" b="0" dirty="0" err="1"/>
              <a:t>розробників</a:t>
            </a:r>
            <a:r>
              <a:rPr lang="ru-RU" sz="1100" b="0" dirty="0"/>
              <a:t> </a:t>
            </a:r>
            <a:r>
              <a:rPr lang="ru-RU" sz="1100" b="0" dirty="0" err="1"/>
              <a:t>несе</a:t>
            </a:r>
            <a:r>
              <a:rPr lang="ru-RU" sz="1100" b="0" dirty="0"/>
              <a:t> </a:t>
            </a:r>
            <a:r>
              <a:rPr lang="ru-RU" sz="1100" b="0" dirty="0" err="1"/>
              <a:t>відповідальність</a:t>
            </a:r>
            <a:r>
              <a:rPr lang="ru-RU" sz="1100" b="0" dirty="0"/>
              <a:t> за </a:t>
            </a:r>
            <a:r>
              <a:rPr lang="ru-RU" sz="1100" b="0" dirty="0" err="1"/>
              <a:t>оцінку</a:t>
            </a:r>
            <a:r>
              <a:rPr lang="ru-RU" sz="1100" b="0" dirty="0"/>
              <a:t>.</a:t>
            </a:r>
          </a:p>
          <a:p>
            <a:pPr marL="228600" indent="-228600">
              <a:buNone/>
            </a:pPr>
            <a:endParaRPr lang="ru-RU" sz="1100" b="0" dirty="0"/>
          </a:p>
          <a:p>
            <a:pPr marL="228600" indent="-228600">
              <a:buNone/>
            </a:pPr>
            <a:r>
              <a:rPr lang="ru-RU" sz="1100" b="0" dirty="0"/>
              <a:t>Коли </a:t>
            </a:r>
            <a:r>
              <a:rPr lang="ru-RU" sz="1100" b="0" dirty="0" err="1"/>
              <a:t>Власник</a:t>
            </a:r>
            <a:r>
              <a:rPr lang="ru-RU" sz="1100" b="0" dirty="0"/>
              <a:t> продукту </a:t>
            </a:r>
            <a:r>
              <a:rPr lang="ru-RU" sz="1100" b="0" dirty="0" err="1"/>
              <a:t>додає</a:t>
            </a:r>
            <a:r>
              <a:rPr lang="ru-RU" sz="1100" b="0" dirty="0"/>
              <a:t> </a:t>
            </a:r>
            <a:r>
              <a:rPr lang="ru-RU" sz="1100" b="0" dirty="0" err="1"/>
              <a:t>новий</a:t>
            </a:r>
            <a:r>
              <a:rPr lang="ru-RU" sz="1100" b="0" dirty="0"/>
              <a:t> </a:t>
            </a:r>
            <a:r>
              <a:rPr lang="ru-RU" sz="1100" b="0" dirty="0" err="1"/>
              <a:t>елемент</a:t>
            </a:r>
            <a:r>
              <a:rPr lang="ru-RU" sz="1100" b="0" dirty="0"/>
              <a:t>, </a:t>
            </a:r>
            <a:r>
              <a:rPr lang="ru-RU" sz="1100" b="0" dirty="0" err="1"/>
              <a:t>він</a:t>
            </a:r>
            <a:r>
              <a:rPr lang="ru-RU" sz="1100" b="0" dirty="0"/>
              <a:t> / вона </a:t>
            </a:r>
            <a:r>
              <a:rPr lang="ru-RU" sz="1100" b="0" dirty="0" err="1"/>
              <a:t>пояснює</a:t>
            </a:r>
            <a:r>
              <a:rPr lang="ru-RU" sz="1100" b="0" dirty="0"/>
              <a:t> </a:t>
            </a:r>
            <a:r>
              <a:rPr lang="ru-RU" sz="1100" b="0" dirty="0" err="1"/>
              <a:t>це</a:t>
            </a:r>
            <a:r>
              <a:rPr lang="ru-RU" sz="1100" b="0" dirty="0"/>
              <a:t> </a:t>
            </a:r>
            <a:r>
              <a:rPr lang="ru-RU" sz="1100" b="0" dirty="0" err="1"/>
              <a:t>команді</a:t>
            </a:r>
            <a:r>
              <a:rPr lang="ru-RU" sz="1100" b="0" dirty="0"/>
              <a:t> </a:t>
            </a:r>
            <a:r>
              <a:rPr lang="ru-RU" sz="1100" b="0" dirty="0" err="1"/>
              <a:t>розробників</a:t>
            </a:r>
            <a:r>
              <a:rPr lang="ru-RU" sz="1100" b="0" dirty="0"/>
              <a:t> та просить </a:t>
            </a:r>
            <a:r>
              <a:rPr lang="ru-RU" sz="1100" b="0" dirty="0" err="1"/>
              <a:t>оцінити</a:t>
            </a:r>
            <a:r>
              <a:rPr lang="ru-RU" sz="1100" b="0" dirty="0"/>
              <a:t>. Таким чином, </a:t>
            </a:r>
            <a:r>
              <a:rPr lang="ru-RU" sz="1100" b="0" dirty="0" err="1"/>
              <a:t>всі</a:t>
            </a:r>
            <a:r>
              <a:rPr lang="ru-RU" sz="1100" b="0" dirty="0"/>
              <a:t> </a:t>
            </a:r>
            <a:r>
              <a:rPr lang="ru-RU" sz="1100" b="0" dirty="0" err="1"/>
              <a:t>знають</a:t>
            </a:r>
            <a:r>
              <a:rPr lang="ru-RU" sz="1100" b="0" dirty="0"/>
              <a:t> </a:t>
            </a:r>
            <a:r>
              <a:rPr lang="ru-RU" sz="1100" b="0" dirty="0" err="1"/>
              <a:t>зміст</a:t>
            </a:r>
            <a:r>
              <a:rPr lang="ru-RU" sz="1100" b="0" dirty="0"/>
              <a:t> </a:t>
            </a:r>
            <a:r>
              <a:rPr lang="ru-RU" sz="1100" b="0" dirty="0" err="1"/>
              <a:t>елементів</a:t>
            </a:r>
            <a:r>
              <a:rPr lang="ru-RU" sz="1100" b="0" dirty="0"/>
              <a:t> перед </a:t>
            </a:r>
            <a:r>
              <a:rPr lang="en-AU" sz="1100" b="0" dirty="0"/>
              <a:t>Sprint Planning </a:t>
            </a:r>
            <a:r>
              <a:rPr lang="ru-RU" sz="1100" b="0" dirty="0" err="1"/>
              <a:t>і</a:t>
            </a:r>
            <a:r>
              <a:rPr lang="ru-RU" sz="1100" b="0" dirty="0"/>
              <a:t> </a:t>
            </a:r>
            <a:r>
              <a:rPr lang="ru-RU" sz="1100" b="0" dirty="0" err="1"/>
              <a:t>оцінки</a:t>
            </a:r>
            <a:r>
              <a:rPr lang="ru-RU" sz="1100" b="0" dirty="0"/>
              <a:t> </a:t>
            </a:r>
            <a:r>
              <a:rPr lang="ru-RU" sz="1100" b="0" dirty="0" err="1"/>
              <a:t>готові</a:t>
            </a:r>
            <a:r>
              <a:rPr lang="ru-RU" sz="1100" b="0" dirty="0"/>
              <a:t>.</a:t>
            </a:r>
            <a:r>
              <a:rPr lang="ru-RU" sz="1100" b="0" baseline="0" dirty="0"/>
              <a:t> На </a:t>
            </a:r>
            <a:r>
              <a:rPr lang="ru-RU" sz="1100" b="0" baseline="0" dirty="0" err="1"/>
              <a:t>п</a:t>
            </a:r>
            <a:r>
              <a:rPr lang="ru-RU" sz="1100" b="0" dirty="0" err="1"/>
              <a:t>лануванні</a:t>
            </a:r>
            <a:r>
              <a:rPr lang="ru-RU" sz="1100" b="0" dirty="0"/>
              <a:t> вони </a:t>
            </a:r>
            <a:r>
              <a:rPr lang="ru-RU" sz="1100" b="0" dirty="0" err="1"/>
              <a:t>переглядають</a:t>
            </a:r>
            <a:r>
              <a:rPr lang="ru-RU" sz="1100" b="0" dirty="0"/>
              <a:t> </a:t>
            </a:r>
            <a:r>
              <a:rPr lang="ru-RU" sz="1100" b="0" dirty="0" err="1"/>
              <a:t>ці</a:t>
            </a:r>
            <a:r>
              <a:rPr lang="ru-RU" sz="1100" b="0" dirty="0"/>
              <a:t> шматки </a:t>
            </a:r>
            <a:r>
              <a:rPr lang="ru-RU" sz="1100" b="0" dirty="0" err="1"/>
              <a:t>інформації</a:t>
            </a:r>
            <a:r>
              <a:rPr lang="ru-RU" sz="1100" b="0" dirty="0"/>
              <a:t>, </a:t>
            </a:r>
            <a:r>
              <a:rPr lang="ru-RU" sz="1100" b="0" dirty="0" err="1"/>
              <a:t>лише</a:t>
            </a:r>
            <a:r>
              <a:rPr lang="ru-RU" sz="1100" b="0" dirty="0"/>
              <a:t> </a:t>
            </a:r>
            <a:r>
              <a:rPr lang="ru-RU" sz="1100" b="0" dirty="0" err="1"/>
              <a:t>щоб</a:t>
            </a:r>
            <a:r>
              <a:rPr lang="ru-RU" sz="1100" b="0" dirty="0"/>
              <a:t> </a:t>
            </a:r>
            <a:r>
              <a:rPr lang="ru-RU" sz="1100" b="0" dirty="0" err="1"/>
              <a:t>переконатися</a:t>
            </a:r>
            <a:r>
              <a:rPr lang="ru-RU" sz="1100" b="0" dirty="0"/>
              <a:t>, </a:t>
            </a:r>
            <a:r>
              <a:rPr lang="ru-RU" sz="1100" b="0" dirty="0" err="1"/>
              <a:t>що</a:t>
            </a:r>
            <a:r>
              <a:rPr lang="ru-RU" sz="1100" b="0" dirty="0"/>
              <a:t> все добре.</a:t>
            </a:r>
          </a:p>
          <a:p>
            <a:pPr marL="228600" indent="-228600">
              <a:buNone/>
            </a:pPr>
            <a:endParaRPr lang="ru-RU" sz="1100" b="0" dirty="0"/>
          </a:p>
          <a:p>
            <a:pPr marL="228600" indent="-228600">
              <a:buNone/>
            </a:pPr>
            <a:r>
              <a:rPr lang="ru-RU" sz="1100" b="0" dirty="0" err="1"/>
              <a:t>Основна</a:t>
            </a:r>
            <a:r>
              <a:rPr lang="ru-RU" sz="1100" b="0" dirty="0"/>
              <a:t> </a:t>
            </a:r>
            <a:r>
              <a:rPr lang="ru-RU" sz="1100" b="0" dirty="0" err="1"/>
              <a:t>відмінність</a:t>
            </a:r>
            <a:r>
              <a:rPr lang="ru-RU" sz="1100" b="0" dirty="0"/>
              <a:t> </a:t>
            </a:r>
            <a:r>
              <a:rPr lang="ru-RU" sz="1100" b="0" dirty="0" err="1"/>
              <a:t>між</a:t>
            </a:r>
            <a:r>
              <a:rPr lang="ru-RU" sz="1100" b="0" dirty="0"/>
              <a:t> </a:t>
            </a:r>
            <a:r>
              <a:rPr lang="ru-RU" sz="1100" b="0" dirty="0" err="1"/>
              <a:t>цією</a:t>
            </a:r>
            <a:r>
              <a:rPr lang="ru-RU" sz="1100" b="0" dirty="0"/>
              <a:t> </a:t>
            </a:r>
            <a:r>
              <a:rPr lang="ru-RU" sz="1100" b="0" dirty="0" err="1"/>
              <a:t>діяльністю</a:t>
            </a:r>
            <a:r>
              <a:rPr lang="ru-RU" sz="1100" b="0" dirty="0"/>
              <a:t> та </a:t>
            </a:r>
            <a:r>
              <a:rPr lang="ru-RU" sz="1100" b="0" dirty="0" err="1"/>
              <a:t>п'ятьма</a:t>
            </a:r>
            <a:r>
              <a:rPr lang="ru-RU" sz="1100" b="0" dirty="0"/>
              <a:t> </a:t>
            </a:r>
            <a:r>
              <a:rPr lang="ru-RU" sz="1100" b="0" dirty="0" err="1"/>
              <a:t>обов</a:t>
            </a:r>
            <a:r>
              <a:rPr lang="en-US" sz="1100" b="0" dirty="0"/>
              <a:t>`</a:t>
            </a:r>
            <a:r>
              <a:rPr lang="uk-UA" sz="1100" b="0" dirty="0" err="1"/>
              <a:t>язковими</a:t>
            </a:r>
            <a:r>
              <a:rPr lang="uk-UA" sz="1100" b="0" baseline="0" dirty="0"/>
              <a:t> </a:t>
            </a:r>
            <a:r>
              <a:rPr lang="ru-RU" sz="1100" b="0" dirty="0" err="1"/>
              <a:t>подіями</a:t>
            </a:r>
            <a:r>
              <a:rPr lang="ru-RU" sz="1100" b="0" dirty="0"/>
              <a:t> </a:t>
            </a:r>
            <a:r>
              <a:rPr lang="en-AU" sz="1100" b="0" dirty="0"/>
              <a:t>Scrum </a:t>
            </a:r>
            <a:r>
              <a:rPr lang="ru-RU" sz="1100" b="0" dirty="0" err="1"/>
              <a:t>полягає</a:t>
            </a:r>
            <a:r>
              <a:rPr lang="ru-RU" sz="1100" b="0" dirty="0"/>
              <a:t> в тому, </a:t>
            </a:r>
            <a:r>
              <a:rPr lang="ru-RU" sz="1100" b="0" dirty="0" err="1"/>
              <a:t>що</a:t>
            </a:r>
            <a:r>
              <a:rPr lang="ru-RU" sz="1100" b="0" dirty="0"/>
              <a:t> </a:t>
            </a:r>
            <a:r>
              <a:rPr lang="ru-RU" sz="1100" b="0" dirty="0" err="1"/>
              <a:t>події</a:t>
            </a:r>
            <a:r>
              <a:rPr lang="ru-RU" sz="1100" b="0" dirty="0"/>
              <a:t> </a:t>
            </a:r>
            <a:r>
              <a:rPr lang="en-AU" sz="1100" b="0" dirty="0"/>
              <a:t>Scrum </a:t>
            </a:r>
            <a:r>
              <a:rPr lang="ru-RU" sz="1100" b="0" dirty="0" err="1"/>
              <a:t>мають</a:t>
            </a:r>
            <a:r>
              <a:rPr lang="en-US" sz="1100" b="0" baseline="0" dirty="0"/>
              <a:t> time-boxes</a:t>
            </a:r>
            <a:r>
              <a:rPr lang="ru-RU" sz="1100" b="0" dirty="0"/>
              <a:t>, </a:t>
            </a:r>
            <a:r>
              <a:rPr lang="en-US" sz="1100" b="0" dirty="0"/>
              <a:t>Refinement</a:t>
            </a:r>
            <a:r>
              <a:rPr lang="en-US" sz="1100" b="0" baseline="0" dirty="0"/>
              <a:t> </a:t>
            </a:r>
            <a:r>
              <a:rPr lang="uk-UA" sz="1100" b="0" baseline="0" dirty="0"/>
              <a:t>ж відбувається у </a:t>
            </a:r>
            <a:r>
              <a:rPr lang="ru-RU" sz="1100" b="0" dirty="0" err="1"/>
              <a:t>спринті</a:t>
            </a:r>
            <a:r>
              <a:rPr lang="ru-RU" sz="1100" b="0" dirty="0"/>
              <a:t> коли </a:t>
            </a:r>
            <a:r>
              <a:rPr lang="ru-RU" sz="1100" b="0" dirty="0" err="1"/>
              <a:t>потрібно</a:t>
            </a:r>
            <a:r>
              <a:rPr lang="ru-RU" sz="1100" b="0" dirty="0"/>
              <a:t> </a:t>
            </a:r>
            <a:r>
              <a:rPr lang="ru-RU" sz="1100" b="0" dirty="0" err="1"/>
              <a:t>і</a:t>
            </a:r>
            <a:r>
              <a:rPr lang="ru-RU" sz="1100" b="0" dirty="0"/>
              <a:t> </a:t>
            </a:r>
            <a:r>
              <a:rPr lang="ru-RU" sz="1100" b="0" dirty="0" err="1"/>
              <a:t>стільки</a:t>
            </a:r>
            <a:r>
              <a:rPr lang="ru-RU" sz="1100" b="0" baseline="0" dirty="0"/>
              <a:t> раз </a:t>
            </a:r>
            <a:r>
              <a:rPr lang="ru-RU" sz="1100" b="0" baseline="0" dirty="0" err="1"/>
              <a:t>скільки</a:t>
            </a:r>
            <a:r>
              <a:rPr lang="ru-RU" sz="1100" b="0" baseline="0" dirty="0"/>
              <a:t> </a:t>
            </a:r>
            <a:r>
              <a:rPr lang="ru-RU" sz="1100" b="0" baseline="0" dirty="0" err="1"/>
              <a:t>потрібно</a:t>
            </a:r>
            <a:r>
              <a:rPr lang="ru-RU" sz="1100" b="0" dirty="0"/>
              <a:t>. Але </a:t>
            </a:r>
            <a:r>
              <a:rPr lang="ru-RU" sz="1100" b="0" dirty="0" err="1"/>
              <a:t>Ця</a:t>
            </a:r>
            <a:r>
              <a:rPr lang="ru-RU" sz="1100" b="0" dirty="0"/>
              <a:t> не повинна </a:t>
            </a:r>
            <a:r>
              <a:rPr lang="ru-RU" sz="1100" b="0" dirty="0" err="1"/>
              <a:t>займати</a:t>
            </a:r>
            <a:r>
              <a:rPr lang="ru-RU" sz="1100" b="0" dirty="0"/>
              <a:t> </a:t>
            </a:r>
            <a:r>
              <a:rPr lang="ru-RU" sz="1100" b="0" dirty="0" err="1"/>
              <a:t>більше</a:t>
            </a:r>
            <a:r>
              <a:rPr lang="ru-RU" sz="1100" b="0" dirty="0"/>
              <a:t>, </a:t>
            </a:r>
            <a:r>
              <a:rPr lang="ru-RU" sz="1100" b="0" dirty="0" err="1"/>
              <a:t>ніж</a:t>
            </a:r>
            <a:r>
              <a:rPr lang="ru-RU" sz="1100" b="0" dirty="0"/>
              <a:t> 10% часу </a:t>
            </a:r>
            <a:r>
              <a:rPr lang="ru-RU" sz="1100" b="0" dirty="0" err="1"/>
              <a:t>команди</a:t>
            </a:r>
            <a:r>
              <a:rPr lang="ru-RU" sz="1100" b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sz="1100" b="0" dirty="0" err="1"/>
              <a:t>Тривалість</a:t>
            </a:r>
            <a:r>
              <a:rPr lang="ru-RU" sz="1100" b="0" dirty="0"/>
              <a:t> </a:t>
            </a:r>
            <a:r>
              <a:rPr lang="ru-RU" sz="1100" b="0" dirty="0" err="1"/>
              <a:t>цієї</a:t>
            </a:r>
            <a:r>
              <a:rPr lang="ru-RU" sz="1100" b="0" dirty="0"/>
              <a:t> </a:t>
            </a:r>
            <a:r>
              <a:rPr lang="ru-RU" sz="1100" b="0" dirty="0" err="1"/>
              <a:t>зустрічі</a:t>
            </a:r>
            <a:r>
              <a:rPr lang="ru-RU" sz="1100" b="0" dirty="0"/>
              <a:t>, як правило, становить </a:t>
            </a:r>
            <a:r>
              <a:rPr lang="ru-RU" sz="1100" b="0" dirty="0" err="1"/>
              <a:t>чотири</a:t>
            </a:r>
            <a:r>
              <a:rPr lang="ru-RU" sz="1100" b="0" dirty="0"/>
              <a:t> </a:t>
            </a:r>
            <a:r>
              <a:rPr lang="ru-RU" sz="1100" b="0" dirty="0" err="1"/>
              <a:t>години</a:t>
            </a:r>
            <a:r>
              <a:rPr lang="ru-RU" sz="1100" b="0" dirty="0"/>
              <a:t> </a:t>
            </a:r>
            <a:r>
              <a:rPr lang="ru-RU" sz="1100" b="0" dirty="0" err="1"/>
              <a:t>протягом</a:t>
            </a:r>
            <a:r>
              <a:rPr lang="ru-RU" sz="1100" b="0" dirty="0"/>
              <a:t> одного </a:t>
            </a:r>
            <a:r>
              <a:rPr lang="ru-RU" sz="1100" b="0" dirty="0" err="1"/>
              <a:t>місяця</a:t>
            </a:r>
            <a:r>
              <a:rPr lang="ru-RU" sz="1100" b="0" dirty="0"/>
              <a:t>.</a:t>
            </a:r>
            <a:r>
              <a:rPr lang="en-AU" sz="1100" b="0" dirty="0"/>
              <a:t> </a:t>
            </a:r>
            <a:r>
              <a:rPr lang="ru-RU" sz="1100" b="0" dirty="0" err="1"/>
              <a:t>Якщо</a:t>
            </a:r>
            <a:r>
              <a:rPr lang="ru-RU" sz="1100" b="0" dirty="0"/>
              <a:t> </a:t>
            </a:r>
            <a:r>
              <a:rPr lang="uk-UA" sz="1100" b="0" dirty="0" err="1"/>
              <a:t>спрінт</a:t>
            </a:r>
            <a:r>
              <a:rPr lang="en-AU" sz="1100" b="0" dirty="0"/>
              <a:t> </a:t>
            </a:r>
            <a:r>
              <a:rPr lang="ru-RU" sz="1100" b="0" dirty="0" err="1"/>
              <a:t>коротший</a:t>
            </a:r>
            <a:r>
              <a:rPr lang="ru-RU" sz="1100" b="0" dirty="0"/>
              <a:t>, то </a:t>
            </a:r>
            <a:r>
              <a:rPr lang="ru-RU" sz="1100" b="0" dirty="0" err="1"/>
              <a:t>ця</a:t>
            </a:r>
            <a:r>
              <a:rPr lang="ru-RU" sz="1100" b="0" dirty="0"/>
              <a:t> </a:t>
            </a:r>
            <a:r>
              <a:rPr lang="ru-RU" sz="1100" b="0" dirty="0" err="1"/>
              <a:t>зустріч</a:t>
            </a:r>
            <a:r>
              <a:rPr lang="ru-RU" sz="1100" b="0" dirty="0"/>
              <a:t> буде </a:t>
            </a:r>
            <a:r>
              <a:rPr lang="ru-RU" sz="1100" b="0" dirty="0" err="1"/>
              <a:t>пропорційно</a:t>
            </a:r>
            <a:r>
              <a:rPr lang="ru-RU" sz="1100" b="0" dirty="0"/>
              <a:t> </a:t>
            </a:r>
            <a:r>
              <a:rPr lang="ru-RU" sz="1100" b="0" dirty="0" err="1"/>
              <a:t>коротшою</a:t>
            </a:r>
            <a:r>
              <a:rPr lang="ru-RU" sz="1100" b="0" dirty="0"/>
              <a:t>.</a:t>
            </a:r>
          </a:p>
          <a:p>
            <a:pPr marL="228600" indent="-228600">
              <a:buNone/>
            </a:pPr>
            <a:r>
              <a:rPr lang="ru-RU" sz="1100" b="0" dirty="0"/>
              <a:t>В </a:t>
            </a:r>
            <a:r>
              <a:rPr lang="ru-RU" sz="1100" b="0" dirty="0" err="1"/>
              <a:t>кінці</a:t>
            </a:r>
            <a:r>
              <a:rPr lang="ru-RU" sz="1100" b="0" dirty="0"/>
              <a:t> </a:t>
            </a:r>
            <a:r>
              <a:rPr lang="uk-UA" sz="1100" b="0" dirty="0" err="1"/>
              <a:t>спрінта</a:t>
            </a:r>
            <a:r>
              <a:rPr lang="en-AU" sz="1100" b="0" dirty="0"/>
              <a:t>, </a:t>
            </a:r>
            <a:r>
              <a:rPr lang="ru-RU" sz="1100" b="0" dirty="0"/>
              <a:t>команда </a:t>
            </a:r>
            <a:r>
              <a:rPr lang="en-AU" sz="1100" b="0" dirty="0"/>
              <a:t>Scrum </a:t>
            </a:r>
            <a:r>
              <a:rPr lang="ru-RU" sz="1100" b="0" dirty="0"/>
              <a:t>та </a:t>
            </a:r>
            <a:r>
              <a:rPr lang="ru-RU" sz="1100" b="0" dirty="0" err="1"/>
              <a:t>інші</a:t>
            </a:r>
            <a:r>
              <a:rPr lang="ru-RU" sz="1100" b="0" dirty="0"/>
              <a:t> </a:t>
            </a:r>
            <a:r>
              <a:rPr lang="ru-RU" sz="1100" b="0" dirty="0" err="1"/>
              <a:t>зацікавлені</a:t>
            </a:r>
            <a:r>
              <a:rPr lang="ru-RU" sz="1100" b="0" dirty="0"/>
              <a:t> </a:t>
            </a:r>
            <a:r>
              <a:rPr lang="ru-RU" sz="1100" b="0" dirty="0" err="1"/>
              <a:t>сторони</a:t>
            </a:r>
            <a:r>
              <a:rPr lang="ru-RU" sz="1100" b="0" dirty="0"/>
              <a:t> </a:t>
            </a:r>
            <a:r>
              <a:rPr lang="ru-RU" sz="1100" b="0" dirty="0" err="1"/>
              <a:t>збираються</a:t>
            </a:r>
            <a:r>
              <a:rPr lang="ru-RU" sz="1100" b="0" dirty="0"/>
              <a:t> </a:t>
            </a:r>
            <a:r>
              <a:rPr lang="ru-RU" sz="1100" b="0" dirty="0" err="1"/>
              <a:t>та</a:t>
            </a:r>
            <a:r>
              <a:rPr lang="ru-RU" sz="1100" b="0" dirty="0"/>
              <a:t> </a:t>
            </a:r>
            <a:r>
              <a:rPr lang="ru-RU" sz="1100" b="0" dirty="0" err="1"/>
              <a:t>проводять</a:t>
            </a:r>
            <a:r>
              <a:rPr lang="ru-RU" sz="1100" b="0" dirty="0"/>
              <a:t> </a:t>
            </a:r>
            <a:r>
              <a:rPr lang="ru-RU" sz="1100" b="0" dirty="0" err="1"/>
              <a:t>зустріч</a:t>
            </a:r>
            <a:r>
              <a:rPr lang="ru-RU" sz="1100" b="0" dirty="0"/>
              <a:t>, </a:t>
            </a:r>
            <a:r>
              <a:rPr lang="ru-RU" sz="1100" b="0" dirty="0" err="1"/>
              <a:t>щоб</a:t>
            </a:r>
            <a:r>
              <a:rPr lang="ru-RU" sz="1100" b="0" dirty="0"/>
              <a:t> </a:t>
            </a:r>
            <a:r>
              <a:rPr lang="ru-RU" sz="1100" b="0" dirty="0" err="1"/>
              <a:t>представити</a:t>
            </a:r>
            <a:r>
              <a:rPr lang="ru-RU" sz="1100" b="0" dirty="0"/>
              <a:t> </a:t>
            </a:r>
            <a:r>
              <a:rPr lang="ru-RU" sz="1100" b="0" dirty="0" err="1"/>
              <a:t>замовнику</a:t>
            </a:r>
            <a:r>
              <a:rPr lang="ru-RU" sz="1100" b="0" dirty="0"/>
              <a:t> «</a:t>
            </a:r>
            <a:r>
              <a:rPr lang="ru-RU" sz="1100" b="0" dirty="0" err="1"/>
              <a:t>Готовий</a:t>
            </a:r>
            <a:r>
              <a:rPr lang="ru-RU" sz="1100" b="0" dirty="0"/>
              <a:t> </a:t>
            </a:r>
            <a:r>
              <a:rPr lang="ru-RU" sz="1100" b="0" dirty="0" err="1"/>
              <a:t>Приріст</a:t>
            </a:r>
            <a:r>
              <a:rPr lang="ru-RU" sz="1100" b="0" dirty="0"/>
              <a:t>». </a:t>
            </a:r>
            <a:r>
              <a:rPr lang="ru-RU" sz="1100" b="0" dirty="0" err="1"/>
              <a:t>Демонстрація</a:t>
            </a:r>
            <a:r>
              <a:rPr lang="ru-RU" sz="1100" b="0" dirty="0"/>
              <a:t> </a:t>
            </a:r>
            <a:r>
              <a:rPr lang="ru-RU" sz="1100" b="0" dirty="0" err="1"/>
              <a:t>призначена</a:t>
            </a:r>
            <a:r>
              <a:rPr lang="ru-RU" sz="1100" b="0" dirty="0"/>
              <a:t> для </a:t>
            </a:r>
            <a:r>
              <a:rPr lang="ru-RU" sz="1100" b="0" dirty="0" err="1"/>
              <a:t>збору</a:t>
            </a:r>
            <a:r>
              <a:rPr lang="ru-RU" sz="1100" b="0" dirty="0"/>
              <a:t> </a:t>
            </a:r>
            <a:r>
              <a:rPr lang="ru-RU" sz="1100" b="0" dirty="0" err="1"/>
              <a:t>відгуків</a:t>
            </a:r>
            <a:r>
              <a:rPr lang="ru-RU" sz="1100" b="0" dirty="0"/>
              <a:t> та </a:t>
            </a:r>
            <a:r>
              <a:rPr lang="ru-RU" sz="1100" b="0" dirty="0" err="1"/>
              <a:t>підвищення</a:t>
            </a:r>
            <a:r>
              <a:rPr lang="ru-RU" sz="1100" b="0" dirty="0"/>
              <a:t> </a:t>
            </a:r>
            <a:r>
              <a:rPr lang="ru-RU" sz="1100" b="0" dirty="0" err="1"/>
              <a:t>запитів</a:t>
            </a:r>
            <a:r>
              <a:rPr lang="ru-RU" sz="1100" b="0" dirty="0"/>
              <a:t> на </a:t>
            </a:r>
            <a:r>
              <a:rPr lang="ru-RU" sz="1100" b="0" dirty="0" err="1"/>
              <a:t>зміни</a:t>
            </a:r>
            <a:r>
              <a:rPr lang="ru-RU" sz="1100" b="0" dirty="0"/>
              <a:t> у </a:t>
            </a:r>
            <a:r>
              <a:rPr lang="ru-RU" sz="1100" b="0" dirty="0" err="1"/>
              <a:t>найкоротший</a:t>
            </a:r>
            <a:r>
              <a:rPr lang="ru-RU" sz="1100" b="0" dirty="0"/>
              <a:t> </a:t>
            </a:r>
            <a:r>
              <a:rPr lang="ru-RU" sz="1100" b="0" dirty="0" err="1"/>
              <a:t>термін</a:t>
            </a:r>
            <a:r>
              <a:rPr lang="ru-RU" sz="1100" b="0" dirty="0"/>
              <a:t>.</a:t>
            </a:r>
          </a:p>
          <a:p>
            <a:pPr marL="228600" indent="-228600">
              <a:buNone/>
            </a:pPr>
            <a:r>
              <a:rPr lang="ru-RU" sz="1100" b="0" dirty="0"/>
              <a:t>Ми </a:t>
            </a:r>
            <a:r>
              <a:rPr lang="ru-RU" sz="1100" b="0" dirty="0" err="1"/>
              <a:t>вітаємо</a:t>
            </a:r>
            <a:r>
              <a:rPr lang="ru-RU" sz="1100" b="0" dirty="0"/>
              <a:t> </a:t>
            </a:r>
            <a:r>
              <a:rPr lang="ru-RU" sz="1100" b="0" dirty="0" err="1"/>
              <a:t>зміни</a:t>
            </a:r>
            <a:r>
              <a:rPr lang="ru-RU" sz="1100" b="0" dirty="0"/>
              <a:t> в </a:t>
            </a:r>
            <a:r>
              <a:rPr lang="en-AU" sz="1100" b="0" dirty="0"/>
              <a:t>Scrum </a:t>
            </a:r>
            <a:r>
              <a:rPr lang="ru-RU" sz="1100" b="0" dirty="0" err="1"/>
              <a:t>і</a:t>
            </a:r>
            <a:r>
              <a:rPr lang="ru-RU" sz="1100" b="0" dirty="0"/>
              <a:t> </a:t>
            </a:r>
            <a:r>
              <a:rPr lang="ru-RU" sz="1100" b="0" dirty="0" err="1"/>
              <a:t>заохочуємо</a:t>
            </a:r>
            <a:r>
              <a:rPr lang="ru-RU" sz="1100" b="0" dirty="0"/>
              <a:t> </a:t>
            </a:r>
            <a:r>
              <a:rPr lang="ru-RU" sz="1100" b="0" dirty="0" err="1"/>
              <a:t>їх</a:t>
            </a:r>
            <a:r>
              <a:rPr lang="ru-RU" sz="1100" b="0" dirty="0"/>
              <a:t> </a:t>
            </a:r>
            <a:r>
              <a:rPr lang="ru-RU" sz="1100" b="0" dirty="0" err="1"/>
              <a:t>вимагати</a:t>
            </a:r>
            <a:r>
              <a:rPr lang="ru-RU" sz="1100" b="0" dirty="0"/>
              <a:t>, </a:t>
            </a:r>
            <a:r>
              <a:rPr lang="ru-RU" sz="1100" b="0" dirty="0" err="1"/>
              <a:t>оскільки</a:t>
            </a:r>
            <a:r>
              <a:rPr lang="ru-RU" sz="1100" b="0" dirty="0"/>
              <a:t> </a:t>
            </a:r>
            <a:r>
              <a:rPr lang="ru-RU" sz="1100" b="0" dirty="0" err="1"/>
              <a:t>це</a:t>
            </a:r>
            <a:r>
              <a:rPr lang="ru-RU" sz="1100" b="0" dirty="0"/>
              <a:t> </a:t>
            </a:r>
            <a:r>
              <a:rPr lang="ru-RU" sz="1100" b="0" dirty="0" err="1"/>
              <a:t>підвищує</a:t>
            </a:r>
            <a:r>
              <a:rPr lang="ru-RU" sz="1100" b="0" dirty="0"/>
              <a:t> </a:t>
            </a:r>
            <a:r>
              <a:rPr lang="ru-RU" sz="1100" b="0" dirty="0" err="1"/>
              <a:t>задоволення</a:t>
            </a:r>
            <a:r>
              <a:rPr lang="ru-RU" sz="1100" b="0" dirty="0"/>
              <a:t> </a:t>
            </a:r>
            <a:r>
              <a:rPr lang="ru-RU" sz="1100" b="0" dirty="0" err="1"/>
              <a:t>замовника</a:t>
            </a:r>
            <a:r>
              <a:rPr lang="ru-RU" sz="1100" b="0" dirty="0"/>
              <a:t> </a:t>
            </a:r>
            <a:r>
              <a:rPr lang="ru-RU" sz="1100" b="0" dirty="0" err="1"/>
              <a:t>і</a:t>
            </a:r>
            <a:r>
              <a:rPr lang="ru-RU" sz="1100" b="0" dirty="0"/>
              <a:t> створить </a:t>
            </a:r>
            <a:r>
              <a:rPr lang="ru-RU" sz="1100" b="0" dirty="0" err="1"/>
              <a:t>кінцевий</a:t>
            </a:r>
            <a:r>
              <a:rPr lang="ru-RU" sz="1100" b="0" dirty="0"/>
              <a:t> продукт, </a:t>
            </a:r>
            <a:r>
              <a:rPr lang="ru-RU" sz="1100" b="0" dirty="0" err="1"/>
              <a:t>який</a:t>
            </a:r>
            <a:r>
              <a:rPr lang="ru-RU" sz="1100" b="0" dirty="0"/>
              <a:t> </a:t>
            </a:r>
            <a:r>
              <a:rPr lang="ru-RU" sz="1100" b="0" dirty="0" err="1"/>
              <a:t>краще</a:t>
            </a:r>
            <a:r>
              <a:rPr lang="ru-RU" sz="1100" b="0" dirty="0"/>
              <a:t> </a:t>
            </a:r>
            <a:r>
              <a:rPr lang="ru-RU" sz="1100" b="0" dirty="0" err="1"/>
              <a:t>відповідатиме</a:t>
            </a:r>
            <a:r>
              <a:rPr lang="ru-RU" sz="1100" b="0" dirty="0"/>
              <a:t> потребам </a:t>
            </a:r>
            <a:r>
              <a:rPr lang="ru-RU" sz="1100" b="0" dirty="0" err="1"/>
              <a:t>замовника</a:t>
            </a:r>
            <a:r>
              <a:rPr lang="ru-RU" sz="1100" b="0" dirty="0"/>
              <a:t>. </a:t>
            </a:r>
            <a:r>
              <a:rPr lang="ru-RU" sz="1100" b="0" dirty="0" err="1"/>
              <a:t>Це</a:t>
            </a:r>
            <a:r>
              <a:rPr lang="ru-RU" sz="1100" b="0" dirty="0"/>
              <a:t> </a:t>
            </a:r>
            <a:r>
              <a:rPr lang="ru-RU" sz="1100" b="0" dirty="0" err="1"/>
              <a:t>є</a:t>
            </a:r>
            <a:r>
              <a:rPr lang="ru-RU" sz="1100" b="0" dirty="0"/>
              <a:t> основою для </a:t>
            </a:r>
            <a:r>
              <a:rPr lang="ru-RU" sz="1100" b="0" dirty="0" err="1"/>
              <a:t>адаптації</a:t>
            </a:r>
            <a:r>
              <a:rPr lang="ru-RU" sz="1100" b="0" dirty="0"/>
              <a:t>: ми </a:t>
            </a:r>
            <a:r>
              <a:rPr lang="ru-RU" sz="1100" b="0" dirty="0" err="1"/>
              <a:t>використовуємо</a:t>
            </a:r>
            <a:r>
              <a:rPr lang="ru-RU" sz="1100" b="0" dirty="0"/>
              <a:t> "</a:t>
            </a:r>
            <a:r>
              <a:rPr lang="ru-RU" sz="1100" b="0" dirty="0" err="1"/>
              <a:t>Інтеграції</a:t>
            </a:r>
            <a:r>
              <a:rPr lang="ru-RU" sz="1100" b="0" dirty="0"/>
              <a:t>", </a:t>
            </a:r>
            <a:r>
              <a:rPr lang="ru-RU" sz="1100" b="0" dirty="0" err="1"/>
              <a:t>щоб</a:t>
            </a:r>
            <a:r>
              <a:rPr lang="ru-RU" sz="1100" b="0" dirty="0"/>
              <a:t> </a:t>
            </a:r>
            <a:r>
              <a:rPr lang="ru-RU" sz="1100" b="0" dirty="0" err="1"/>
              <a:t>зрозуміти</a:t>
            </a:r>
            <a:r>
              <a:rPr lang="ru-RU" sz="1100" b="0" dirty="0"/>
              <a:t> потреби та </a:t>
            </a:r>
            <a:r>
              <a:rPr lang="ru-RU" sz="1100" b="0" dirty="0" err="1"/>
              <a:t>продовжувати</a:t>
            </a:r>
            <a:r>
              <a:rPr lang="ru-RU" sz="1100" b="0" dirty="0"/>
              <a:t> </a:t>
            </a:r>
            <a:r>
              <a:rPr lang="ru-RU" sz="1100" b="0" dirty="0" err="1"/>
              <a:t>планувати</a:t>
            </a:r>
            <a:r>
              <a:rPr lang="ru-RU" sz="1100" b="0" dirty="0"/>
              <a:t>, а не </a:t>
            </a:r>
            <a:r>
              <a:rPr lang="ru-RU" sz="1100" b="0" dirty="0" err="1"/>
              <a:t>планувати</a:t>
            </a:r>
            <a:r>
              <a:rPr lang="ru-RU" sz="1100" b="0" dirty="0"/>
              <a:t> все </a:t>
            </a:r>
            <a:r>
              <a:rPr lang="ru-RU" sz="1100" b="0" dirty="0" err="1"/>
              <a:t>завчасно</a:t>
            </a:r>
            <a:r>
              <a:rPr lang="ru-RU" sz="1100" b="0" dirty="0"/>
              <a:t>.</a:t>
            </a:r>
          </a:p>
          <a:p>
            <a:pPr marL="228600" indent="-228600">
              <a:buNone/>
            </a:pPr>
            <a:r>
              <a:rPr lang="ru-RU" sz="1100" b="0" dirty="0" err="1"/>
              <a:t>Власник</a:t>
            </a:r>
            <a:r>
              <a:rPr lang="ru-RU" sz="1100" b="0" dirty="0"/>
              <a:t> продукту </a:t>
            </a:r>
            <a:r>
              <a:rPr lang="ru-RU" sz="1100" b="0" dirty="0" err="1"/>
              <a:t>обговорює</a:t>
            </a:r>
            <a:r>
              <a:rPr lang="ru-RU" sz="1100" b="0" dirty="0"/>
              <a:t> стан продукту та </a:t>
            </a:r>
            <a:r>
              <a:rPr lang="ru-RU" sz="1100" b="0" dirty="0" err="1"/>
              <a:t>можливу</a:t>
            </a:r>
            <a:r>
              <a:rPr lang="ru-RU" sz="1100" b="0" dirty="0"/>
              <a:t> дату </a:t>
            </a:r>
            <a:r>
              <a:rPr lang="ru-RU" sz="1100" b="0" dirty="0" err="1"/>
              <a:t>завершення</a:t>
            </a:r>
            <a:r>
              <a:rPr lang="ru-RU" sz="1100" b="0" dirty="0"/>
              <a:t> на </a:t>
            </a:r>
            <a:r>
              <a:rPr lang="ru-RU" sz="1100" b="0" dirty="0" err="1"/>
              <a:t>основі</a:t>
            </a:r>
            <a:r>
              <a:rPr lang="ru-RU" sz="1100" b="0" dirty="0"/>
              <a:t> </a:t>
            </a:r>
            <a:r>
              <a:rPr lang="ru-RU" sz="1100" b="0" dirty="0" err="1"/>
              <a:t>прогресу</a:t>
            </a:r>
            <a:r>
              <a:rPr lang="ru-RU" sz="1100" b="0" dirty="0"/>
              <a:t>.</a:t>
            </a:r>
          </a:p>
          <a:p>
            <a:pPr marL="228600" indent="-228600">
              <a:buNone/>
            </a:pPr>
            <a:r>
              <a:rPr lang="ru-RU" sz="1100" b="0" dirty="0" err="1"/>
              <a:t>Пам'ятайте</a:t>
            </a:r>
            <a:r>
              <a:rPr lang="ru-RU" sz="1100" b="0" dirty="0"/>
              <a:t>, </a:t>
            </a:r>
            <a:r>
              <a:rPr lang="ru-RU" sz="1100" b="0" dirty="0" err="1"/>
              <a:t>що</a:t>
            </a:r>
            <a:r>
              <a:rPr lang="ru-RU" sz="1100" b="0" dirty="0"/>
              <a:t> </a:t>
            </a:r>
            <a:r>
              <a:rPr lang="en-AU" sz="1100" b="0" dirty="0"/>
              <a:t>Sprint Review </a:t>
            </a:r>
            <a:r>
              <a:rPr lang="ru-RU" sz="1100" b="0" dirty="0"/>
              <a:t>не </a:t>
            </a:r>
            <a:r>
              <a:rPr lang="ru-RU" sz="1100" b="0" dirty="0" err="1"/>
              <a:t>є</a:t>
            </a:r>
            <a:r>
              <a:rPr lang="ru-RU" sz="1100" b="0" dirty="0"/>
              <a:t> </a:t>
            </a:r>
            <a:r>
              <a:rPr lang="ru-RU" sz="1100" b="0" dirty="0" err="1"/>
              <a:t>офіційною</a:t>
            </a:r>
            <a:r>
              <a:rPr lang="ru-RU" sz="1100" b="0" dirty="0"/>
              <a:t> </a:t>
            </a:r>
            <a:r>
              <a:rPr lang="ru-RU" sz="1100" b="0" dirty="0" err="1"/>
              <a:t>нарадою</a:t>
            </a:r>
            <a:r>
              <a:rPr lang="ru-RU" sz="1100" b="0" dirty="0"/>
              <a:t> для </a:t>
            </a:r>
            <a:r>
              <a:rPr lang="ru-RU" sz="1100" b="0" dirty="0" err="1"/>
              <a:t>отримання</a:t>
            </a:r>
            <a:r>
              <a:rPr lang="ru-RU" sz="1100" b="0" dirty="0"/>
              <a:t> </a:t>
            </a:r>
            <a:r>
              <a:rPr lang="ru-RU" sz="1100" b="0" dirty="0" err="1"/>
              <a:t>схвалення</a:t>
            </a:r>
            <a:r>
              <a:rPr lang="ru-RU" sz="1100" b="0" dirty="0"/>
              <a:t> </a:t>
            </a:r>
            <a:r>
              <a:rPr lang="ru-RU" sz="1100" b="0" dirty="0" err="1"/>
              <a:t>від</a:t>
            </a:r>
            <a:r>
              <a:rPr lang="ru-RU" sz="1100" b="0" dirty="0"/>
              <a:t> </a:t>
            </a:r>
            <a:r>
              <a:rPr lang="ru-RU" sz="1100" b="0" dirty="0" err="1"/>
              <a:t>замовника</a:t>
            </a:r>
            <a:r>
              <a:rPr lang="ru-RU" sz="1100" b="0" dirty="0"/>
              <a:t>; </a:t>
            </a:r>
            <a:r>
              <a:rPr lang="ru-RU" sz="1100" b="0" dirty="0" err="1"/>
              <a:t>Це</a:t>
            </a:r>
            <a:r>
              <a:rPr lang="ru-RU" sz="1100" b="0" dirty="0"/>
              <a:t> неформальна </a:t>
            </a:r>
            <a:r>
              <a:rPr lang="ru-RU" sz="1100" b="0" dirty="0" err="1"/>
              <a:t>зустріч</a:t>
            </a:r>
            <a:r>
              <a:rPr lang="ru-RU" sz="1100" b="0" dirty="0"/>
              <a:t>, </a:t>
            </a:r>
            <a:r>
              <a:rPr lang="ru-RU" sz="1100" b="0" dirty="0" err="1"/>
              <a:t>спрямована</a:t>
            </a:r>
            <a:r>
              <a:rPr lang="ru-RU" sz="1100" b="0" dirty="0"/>
              <a:t> на </a:t>
            </a:r>
            <a:r>
              <a:rPr lang="ru-RU" sz="1100" b="0" dirty="0" err="1"/>
              <a:t>отримання</a:t>
            </a:r>
            <a:r>
              <a:rPr lang="ru-RU" sz="1100" b="0" dirty="0"/>
              <a:t> </a:t>
            </a:r>
            <a:r>
              <a:rPr lang="ru-RU" sz="1100" b="0" dirty="0" err="1"/>
              <a:t>зворотного</a:t>
            </a:r>
            <a:r>
              <a:rPr lang="ru-RU" sz="1100" b="0" dirty="0"/>
              <a:t> </a:t>
            </a:r>
            <a:r>
              <a:rPr lang="ru-RU" sz="1100" b="0" dirty="0" err="1"/>
              <a:t>зв'язку</a:t>
            </a:r>
            <a:r>
              <a:rPr lang="ru-RU" sz="1100" b="0" dirty="0"/>
              <a:t> та </a:t>
            </a:r>
            <a:r>
              <a:rPr lang="ru-RU" sz="1100" b="0" dirty="0" err="1"/>
              <a:t>корегування</a:t>
            </a:r>
            <a:r>
              <a:rPr lang="ru-RU" sz="1100" b="0" dirty="0"/>
              <a:t> товару.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sz="1100" b="0" dirty="0" err="1"/>
              <a:t>Ця</a:t>
            </a:r>
            <a:r>
              <a:rPr lang="ru-RU" sz="1100" b="0" dirty="0"/>
              <a:t> </a:t>
            </a:r>
            <a:r>
              <a:rPr lang="ru-RU" sz="1100" b="0" dirty="0" err="1"/>
              <a:t>зустріч</a:t>
            </a:r>
            <a:r>
              <a:rPr lang="ru-RU" sz="1100" b="0" dirty="0"/>
              <a:t>, як правило, </a:t>
            </a:r>
            <a:r>
              <a:rPr lang="uk-UA" sz="1100" b="0" dirty="0"/>
              <a:t>триває </a:t>
            </a:r>
            <a:r>
              <a:rPr lang="ru-RU" sz="1100" b="0" dirty="0"/>
              <a:t>три </a:t>
            </a:r>
            <a:r>
              <a:rPr lang="ru-RU" sz="1100" b="0" dirty="0" err="1"/>
              <a:t>години</a:t>
            </a:r>
            <a:r>
              <a:rPr lang="ru-RU" sz="1100" b="0" dirty="0"/>
              <a:t> на </a:t>
            </a:r>
            <a:r>
              <a:rPr lang="ru-RU" sz="1100" b="0" dirty="0" err="1"/>
              <a:t>одномісячний</a:t>
            </a:r>
            <a:r>
              <a:rPr lang="ru-RU" sz="1100" b="0" dirty="0"/>
              <a:t> </a:t>
            </a:r>
            <a:r>
              <a:rPr lang="uk-UA" sz="1100" b="0" dirty="0" err="1"/>
              <a:t>спрінт</a:t>
            </a:r>
            <a:r>
              <a:rPr lang="en-AU" sz="1100" b="0" dirty="0"/>
              <a:t>. </a:t>
            </a:r>
            <a:r>
              <a:rPr lang="ru-RU" sz="1100" b="0" dirty="0" err="1"/>
              <a:t>Якщо</a:t>
            </a:r>
            <a:r>
              <a:rPr lang="ru-RU" sz="1100" b="0" dirty="0"/>
              <a:t> </a:t>
            </a:r>
            <a:r>
              <a:rPr lang="uk-UA" sz="1100" b="0" dirty="0" err="1"/>
              <a:t>спрінт</a:t>
            </a:r>
            <a:r>
              <a:rPr lang="en-AU" sz="1100" b="0" dirty="0"/>
              <a:t> </a:t>
            </a:r>
            <a:r>
              <a:rPr lang="ru-RU" sz="1100" b="0" dirty="0" err="1"/>
              <a:t>менше</a:t>
            </a:r>
            <a:r>
              <a:rPr lang="ru-RU" sz="1100" b="0" dirty="0"/>
              <a:t> одного </a:t>
            </a:r>
            <a:r>
              <a:rPr lang="ru-RU" sz="1100" b="0" dirty="0" err="1"/>
              <a:t>місяця</a:t>
            </a:r>
            <a:r>
              <a:rPr lang="ru-RU" sz="1100" b="0" dirty="0"/>
              <a:t>, </a:t>
            </a:r>
            <a:r>
              <a:rPr lang="ru-RU" sz="1100" b="0" dirty="0" err="1"/>
              <a:t>ця</a:t>
            </a:r>
            <a:r>
              <a:rPr lang="ru-RU" sz="1100" b="0" dirty="0"/>
              <a:t> </a:t>
            </a:r>
            <a:r>
              <a:rPr lang="ru-RU" sz="1100" b="0" dirty="0" err="1"/>
              <a:t>зустріч</a:t>
            </a:r>
            <a:r>
              <a:rPr lang="ru-RU" sz="1100" b="0" dirty="0"/>
              <a:t> буде </a:t>
            </a:r>
            <a:r>
              <a:rPr lang="ru-RU" sz="1100" b="0" dirty="0" err="1"/>
              <a:t>пропорційно</a:t>
            </a:r>
            <a:r>
              <a:rPr lang="ru-RU" sz="1100" b="0" dirty="0"/>
              <a:t> </a:t>
            </a:r>
            <a:r>
              <a:rPr lang="ru-RU" sz="1100" b="0" dirty="0" err="1"/>
              <a:t>меншою</a:t>
            </a:r>
            <a:r>
              <a:rPr lang="ru-RU" sz="1100" b="0" dirty="0"/>
              <a:t>.</a:t>
            </a:r>
          </a:p>
          <a:p>
            <a:pPr marL="228600" indent="-228600">
              <a:buNone/>
            </a:pPr>
            <a:endParaRPr lang="ru-RU" sz="1100" b="0" dirty="0"/>
          </a:p>
          <a:p>
            <a:pPr marL="228600" indent="-228600">
              <a:buNone/>
            </a:pPr>
            <a:r>
              <a:rPr lang="ru-RU" sz="1100" b="0" dirty="0" err="1"/>
              <a:t>Після</a:t>
            </a:r>
            <a:r>
              <a:rPr lang="ru-RU" sz="1100" b="0" dirty="0"/>
              <a:t> </a:t>
            </a:r>
            <a:r>
              <a:rPr lang="ru-RU" sz="1100" b="0" dirty="0" err="1"/>
              <a:t>огляду</a:t>
            </a:r>
            <a:r>
              <a:rPr lang="ru-RU" sz="1100" b="0" dirty="0"/>
              <a:t> </a:t>
            </a:r>
            <a:r>
              <a:rPr lang="uk-UA" sz="1100" b="0" dirty="0" err="1"/>
              <a:t>спрінта</a:t>
            </a:r>
            <a:r>
              <a:rPr lang="en-AU" sz="1100" b="0" dirty="0"/>
              <a:t> </a:t>
            </a:r>
            <a:r>
              <a:rPr lang="ru-RU" sz="1100" b="0" dirty="0"/>
              <a:t>та </a:t>
            </a:r>
            <a:r>
              <a:rPr lang="ru-RU" sz="1100" b="0" dirty="0" err="1"/>
              <a:t>незадовго</a:t>
            </a:r>
            <a:r>
              <a:rPr lang="ru-RU" sz="1100" b="0" dirty="0"/>
              <a:t> до </a:t>
            </a:r>
            <a:r>
              <a:rPr lang="ru-RU" sz="1100" b="0" dirty="0" err="1"/>
              <a:t>кінця</a:t>
            </a:r>
            <a:r>
              <a:rPr lang="ru-RU" sz="1100" b="0" dirty="0"/>
              <a:t> </a:t>
            </a:r>
            <a:r>
              <a:rPr lang="uk-UA" sz="1100" b="0" dirty="0" err="1"/>
              <a:t>спрінта</a:t>
            </a:r>
            <a:r>
              <a:rPr lang="en-AU" sz="1100" b="0" dirty="0"/>
              <a:t> </a:t>
            </a:r>
            <a:r>
              <a:rPr lang="ru-RU" sz="1100" b="0" dirty="0" err="1"/>
              <a:t>відбудеться</a:t>
            </a:r>
            <a:r>
              <a:rPr lang="ru-RU" sz="1100" b="0" dirty="0"/>
              <a:t> </a:t>
            </a:r>
            <a:r>
              <a:rPr lang="ru-RU" sz="1100" b="0" dirty="0" err="1"/>
              <a:t>чергове</a:t>
            </a:r>
            <a:r>
              <a:rPr lang="ru-RU" sz="1100" b="0" dirty="0"/>
              <a:t> </a:t>
            </a:r>
            <a:r>
              <a:rPr lang="ru-RU" sz="1100" b="0" dirty="0" err="1"/>
              <a:t>засідання</a:t>
            </a:r>
            <a:r>
              <a:rPr lang="ru-RU" sz="1100" b="0" dirty="0"/>
              <a:t>, </a:t>
            </a:r>
            <a:r>
              <a:rPr lang="ru-RU" sz="1100" b="0" dirty="0" err="1"/>
              <a:t>спрямоване</a:t>
            </a:r>
            <a:r>
              <a:rPr lang="ru-RU" sz="1100" b="0" dirty="0"/>
              <a:t> на </a:t>
            </a:r>
            <a:r>
              <a:rPr lang="ru-RU" sz="1100" b="0" dirty="0" err="1"/>
              <a:t>вдосконалення</a:t>
            </a:r>
            <a:r>
              <a:rPr lang="ru-RU" sz="1100" b="0" dirty="0"/>
              <a:t> </a:t>
            </a:r>
            <a:r>
              <a:rPr lang="ru-RU" sz="1100" b="0" dirty="0" err="1"/>
              <a:t>процесу</a:t>
            </a:r>
            <a:r>
              <a:rPr lang="ru-RU" sz="1100" b="0" dirty="0"/>
              <a:t>, </a:t>
            </a:r>
            <a:r>
              <a:rPr lang="ru-RU" sz="1100" b="0" dirty="0" err="1"/>
              <a:t>що</a:t>
            </a:r>
            <a:r>
              <a:rPr lang="ru-RU" sz="1100" b="0" dirty="0"/>
              <a:t> </a:t>
            </a:r>
            <a:r>
              <a:rPr lang="ru-RU" sz="1100" b="0" dirty="0" err="1"/>
              <a:t>називається</a:t>
            </a:r>
            <a:r>
              <a:rPr lang="ru-RU" sz="1100" b="0" dirty="0"/>
              <a:t> </a:t>
            </a:r>
            <a:r>
              <a:rPr lang="en-AU" sz="1100" b="0" dirty="0"/>
              <a:t>Sprint Retrospective.</a:t>
            </a:r>
            <a:endParaRPr lang="uk-UA" sz="1100" b="0" dirty="0"/>
          </a:p>
          <a:p>
            <a:pPr marL="228600" indent="-228600">
              <a:buNone/>
            </a:pPr>
            <a:endParaRPr lang="uk-UA" sz="1100" b="0" dirty="0"/>
          </a:p>
          <a:p>
            <a:pPr marL="228600" indent="-228600">
              <a:buNone/>
            </a:pPr>
            <a:r>
              <a:rPr lang="ru-RU" sz="1100" b="0" dirty="0" err="1"/>
              <a:t>Існує</a:t>
            </a:r>
            <a:r>
              <a:rPr lang="ru-RU" sz="1100" b="0" dirty="0"/>
              <a:t> правило: ми </a:t>
            </a:r>
            <a:r>
              <a:rPr lang="ru-RU" sz="1100" b="0" dirty="0" err="1"/>
              <a:t>повинні</a:t>
            </a:r>
            <a:r>
              <a:rPr lang="ru-RU" sz="1100" b="0" dirty="0"/>
              <a:t> </a:t>
            </a:r>
            <a:r>
              <a:rPr lang="ru-RU" sz="1100" b="0" dirty="0" err="1"/>
              <a:t>завжди</a:t>
            </a:r>
            <a:r>
              <a:rPr lang="ru-RU" sz="1100" b="0" dirty="0"/>
              <a:t> </a:t>
            </a:r>
            <a:r>
              <a:rPr lang="ru-RU" sz="1100" b="0" dirty="0" err="1"/>
              <a:t>шукати</a:t>
            </a:r>
            <a:r>
              <a:rPr lang="ru-RU" sz="1100" b="0" dirty="0"/>
              <a:t> шляхи </a:t>
            </a:r>
            <a:r>
              <a:rPr lang="ru-RU" sz="1100" b="0" dirty="0" err="1"/>
              <a:t>вдосконалення</a:t>
            </a:r>
            <a:r>
              <a:rPr lang="ru-RU" sz="1100" b="0" dirty="0"/>
              <a:t>. </a:t>
            </a:r>
            <a:r>
              <a:rPr lang="ru-RU" sz="1100" b="0" dirty="0" err="1"/>
              <a:t>Неважливо</a:t>
            </a:r>
            <a:r>
              <a:rPr lang="ru-RU" sz="1100" b="0" dirty="0"/>
              <a:t>, </a:t>
            </a:r>
            <a:r>
              <a:rPr lang="ru-RU" sz="1100" b="0" dirty="0" err="1"/>
              <a:t>наскільки</a:t>
            </a:r>
            <a:r>
              <a:rPr lang="ru-RU" sz="1100" b="0" dirty="0"/>
              <a:t> </a:t>
            </a:r>
            <a:r>
              <a:rPr lang="ru-RU" sz="1100" b="0" dirty="0" err="1"/>
              <a:t>це</a:t>
            </a:r>
            <a:r>
              <a:rPr lang="ru-RU" sz="1100" b="0" dirty="0"/>
              <a:t> буде </a:t>
            </a:r>
            <a:r>
              <a:rPr lang="ru-RU" sz="1100" b="0" dirty="0" err="1"/>
              <a:t>мале</a:t>
            </a:r>
            <a:r>
              <a:rPr lang="ru-RU" sz="1100" b="0" dirty="0"/>
              <a:t> </a:t>
            </a:r>
            <a:r>
              <a:rPr lang="ru-RU" sz="1100" b="0" dirty="0" err="1"/>
              <a:t>покращення</a:t>
            </a:r>
            <a:r>
              <a:rPr lang="ru-RU" sz="1100" b="0" dirty="0"/>
              <a:t>, </a:t>
            </a:r>
            <a:r>
              <a:rPr lang="ru-RU" sz="1100" b="0" dirty="0" err="1"/>
              <a:t>покращення</a:t>
            </a:r>
            <a:r>
              <a:rPr lang="ru-RU" sz="1100" b="0" dirty="0"/>
              <a:t> </a:t>
            </a:r>
            <a:r>
              <a:rPr lang="ru-RU" sz="1100" b="0" dirty="0" err="1"/>
              <a:t>має</a:t>
            </a:r>
            <a:r>
              <a:rPr lang="ru-RU" sz="1100" b="0" dirty="0"/>
              <a:t> бути.</a:t>
            </a:r>
          </a:p>
          <a:p>
            <a:pPr marL="228600" indent="-228600">
              <a:buNone/>
            </a:pPr>
            <a:endParaRPr lang="ru-RU" sz="1100" b="0" dirty="0"/>
          </a:p>
          <a:p>
            <a:pPr marL="228600" indent="-228600">
              <a:buNone/>
            </a:pPr>
            <a:r>
              <a:rPr lang="ru-RU" sz="1100" b="0" dirty="0"/>
              <a:t>Ми </a:t>
            </a:r>
            <a:r>
              <a:rPr lang="ru-RU" sz="1100" b="0" dirty="0" err="1"/>
              <a:t>розглянемо</a:t>
            </a:r>
            <a:r>
              <a:rPr lang="ru-RU" sz="1100" b="0" dirty="0"/>
              <a:t> </a:t>
            </a:r>
            <a:r>
              <a:rPr lang="ru-RU" sz="1100" b="0" dirty="0" err="1"/>
              <a:t>спрінт</a:t>
            </a:r>
            <a:r>
              <a:rPr lang="en-AU" sz="1100" b="0" dirty="0"/>
              <a:t>, </a:t>
            </a:r>
            <a:r>
              <a:rPr lang="ru-RU" sz="1100" b="0" dirty="0" err="1"/>
              <a:t>щодо</a:t>
            </a:r>
            <a:r>
              <a:rPr lang="ru-RU" sz="1100" b="0" dirty="0"/>
              <a:t> людей, </a:t>
            </a:r>
            <a:r>
              <a:rPr lang="ru-RU" sz="1100" b="0" dirty="0" err="1"/>
              <a:t>відносин</a:t>
            </a:r>
            <a:r>
              <a:rPr lang="ru-RU" sz="1100" b="0" dirty="0"/>
              <a:t>, </a:t>
            </a:r>
            <a:r>
              <a:rPr lang="ru-RU" sz="1100" b="0" dirty="0" err="1"/>
              <a:t>процесів</a:t>
            </a:r>
            <a:r>
              <a:rPr lang="ru-RU" sz="1100" b="0" dirty="0"/>
              <a:t> та </a:t>
            </a:r>
            <a:r>
              <a:rPr lang="ru-RU" sz="1100" b="0" dirty="0" err="1"/>
              <a:t>інструментів</a:t>
            </a:r>
            <a:r>
              <a:rPr lang="ru-RU" sz="1100" b="0" dirty="0"/>
              <a:t>, а </a:t>
            </a:r>
            <a:r>
              <a:rPr lang="ru-RU" sz="1100" b="0" dirty="0" err="1"/>
              <a:t>також</a:t>
            </a:r>
            <a:r>
              <a:rPr lang="ru-RU" sz="1100" b="0" dirty="0"/>
              <a:t> </a:t>
            </a:r>
            <a:r>
              <a:rPr lang="ru-RU" sz="1100" b="0" dirty="0" err="1"/>
              <a:t>визначимо</a:t>
            </a:r>
            <a:r>
              <a:rPr lang="ru-RU" sz="1100" b="0" dirty="0"/>
              <a:t> шляхи </a:t>
            </a:r>
            <a:r>
              <a:rPr lang="ru-RU" sz="1100" b="0" dirty="0" err="1"/>
              <a:t>їх</a:t>
            </a:r>
            <a:r>
              <a:rPr lang="ru-RU" sz="1100" b="0" dirty="0"/>
              <a:t> </a:t>
            </a:r>
            <a:r>
              <a:rPr lang="ru-RU" sz="1100" b="0" dirty="0" err="1"/>
              <a:t>вдосконалення</a:t>
            </a:r>
            <a:r>
              <a:rPr lang="ru-RU" sz="1100" b="0" dirty="0"/>
              <a:t> в </a:t>
            </a:r>
            <a:r>
              <a:rPr lang="ru-RU" sz="1100" b="0" dirty="0" err="1"/>
              <a:t>наступному</a:t>
            </a:r>
            <a:r>
              <a:rPr lang="ru-RU" sz="1100" b="0" dirty="0"/>
              <a:t> </a:t>
            </a:r>
            <a:r>
              <a:rPr lang="uk-UA" sz="1100" b="0" dirty="0" err="1"/>
              <a:t>спрінті</a:t>
            </a:r>
            <a:r>
              <a:rPr lang="en-AU" sz="1100" b="0" dirty="0"/>
              <a:t>.</a:t>
            </a: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4ECF98-72B0-438B-B582-1B7090B2D4DB}" type="datetimeFigureOut">
              <a:rPr lang="ru-RU" smtClean="0"/>
              <a:pPr/>
              <a:t>11.05.2021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2214554"/>
            <a:ext cx="7406640" cy="1928826"/>
          </a:xfrm>
        </p:spPr>
        <p:txBody>
          <a:bodyPr>
            <a:noAutofit/>
          </a:bodyPr>
          <a:lstStyle/>
          <a:p>
            <a:pPr algn="ctr"/>
            <a:br>
              <a:rPr lang="en-US" sz="4800" b="1" dirty="0">
                <a:latin typeface="Aharoni" pitchFamily="2" charset="-79"/>
                <a:cs typeface="Aharoni" pitchFamily="2" charset="-79"/>
              </a:rPr>
            </a:br>
            <a:br>
              <a:rPr lang="en-US" sz="4800" b="1" dirty="0">
                <a:latin typeface="Aharoni" pitchFamily="2" charset="-79"/>
                <a:cs typeface="Aharoni" pitchFamily="2" charset="-79"/>
              </a:rPr>
            </a:br>
            <a:r>
              <a:rPr lang="uk-UA" sz="4800" b="1" dirty="0">
                <a:latin typeface="Segoe Print" pitchFamily="2" charset="0"/>
                <a:cs typeface="Aharoni" pitchFamily="2" charset="-79"/>
              </a:rPr>
              <a:t> </a:t>
            </a:r>
            <a:r>
              <a:rPr lang="en-US" sz="4800" b="1" dirty="0">
                <a:latin typeface="Aharoni" pitchFamily="2" charset="-79"/>
                <a:cs typeface="Aharoni" pitchFamily="2" charset="-79"/>
              </a:rPr>
              <a:t>SCRUM OVERVIEW </a:t>
            </a:r>
            <a:br>
              <a:rPr lang="en-US" sz="4800" b="1" dirty="0">
                <a:latin typeface="Aharoni" pitchFamily="2" charset="-79"/>
                <a:cs typeface="Aharoni" pitchFamily="2" charset="-79"/>
              </a:rPr>
            </a:br>
            <a:r>
              <a:rPr lang="en-US" sz="4800" b="1" dirty="0">
                <a:latin typeface="Aharoni" pitchFamily="2" charset="-79"/>
                <a:cs typeface="Aharoni" pitchFamily="2" charset="-79"/>
              </a:rPr>
              <a:t>PART </a:t>
            </a:r>
            <a:r>
              <a:rPr lang="en-US" sz="7200" b="1" dirty="0">
                <a:latin typeface="Aharoni" pitchFamily="2" charset="-79"/>
                <a:cs typeface="Aharoni" pitchFamily="2" charset="-79"/>
              </a:rPr>
              <a:t>2</a:t>
            </a:r>
            <a:endParaRPr lang="ru-RU" sz="4800" b="1" dirty="0">
              <a:latin typeface="Segoe Print" pitchFamily="2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Sprint retrospective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965548"/>
            <a:ext cx="5072066" cy="3802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1071538" y="1268760"/>
            <a:ext cx="292895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This meeting is normally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three hours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for a one month Sprint.</a:t>
            </a:r>
          </a:p>
          <a:p>
            <a:pPr algn="just"/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The purpose is to review (inspect) the Sprint, with regards to people, relationships, processes, and tools, and identify ways of improving them in the next Sprint.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71868" y="4572008"/>
            <a:ext cx="315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Empirical process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7" y="792088"/>
            <a:ext cx="8117711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5852" y="1628365"/>
            <a:ext cx="78581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400" dirty="0">
                <a:latin typeface="Calibri" pitchFamily="34" charset="0"/>
                <a:cs typeface="Calibri" pitchFamily="34" charset="0"/>
              </a:rPr>
              <a:t> Scrum Events</a:t>
            </a:r>
          </a:p>
          <a:p>
            <a:endParaRPr lang="en-AU" sz="4400" dirty="0">
              <a:latin typeface="Calibri" pitchFamily="34" charset="0"/>
              <a:cs typeface="Calibri" pitchFamily="34" charset="0"/>
            </a:endParaRPr>
          </a:p>
          <a:p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Agenda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2357430"/>
            <a:ext cx="20097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SCRUM EVENTS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80028"/>
            <a:ext cx="7632848" cy="520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Scrum Sprint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268760"/>
            <a:ext cx="810039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3495636"/>
            <a:ext cx="8001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Each Scrum projects delivers the product in numbers of iterations, which are called Sprint.  An increments is developed in each Sprint. An Increment is potentially releasable product. 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Sprint is a time-boxed event, which means we should fix its duration at the beginning of the project and not change it frequently or occasionally. Sprints are fixed for one month or less.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Product Owner has the authority to cancel a Sprint, when the Sprint Goal becomes obsolete, due to changes in the Product Backlog, strategies, approach, market.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Sprint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4" name="Picture 5" descr="http://fc03.deviantart.net/fs70/f/2013/134/2/1/i_m_not_ready_yet____pancham_by_avidmc-d65aa8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268760"/>
            <a:ext cx="6043306" cy="453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000232" y="5774312"/>
            <a:ext cx="6000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altLang="en-US" sz="2000" b="1" dirty="0">
                <a:latin typeface="Calibri" pitchFamily="34" charset="0"/>
                <a:cs typeface="Calibri" pitchFamily="34" charset="0"/>
              </a:rPr>
              <a:t>Never extend the sprint length during the sprint</a:t>
            </a:r>
            <a:r>
              <a:rPr lang="en-US" altLang="en-US" sz="2000" b="1" dirty="0">
                <a:latin typeface="Calibri" pitchFamily="34" charset="0"/>
                <a:cs typeface="Calibri" pitchFamily="34" charset="0"/>
              </a:rPr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Sprint Planning 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112" y="1700808"/>
            <a:ext cx="810039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Daily Scrum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4" name="Picture 5" descr="https://controlyourchaos.files.wordpress.com/2012/11/batm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8504" y="1916832"/>
            <a:ext cx="38100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1214414" y="1599563"/>
            <a:ext cx="40005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en-US" sz="2000" b="1" dirty="0">
                <a:latin typeface="Calibri" pitchFamily="34" charset="0"/>
                <a:cs typeface="Calibri" pitchFamily="34" charset="0"/>
              </a:rPr>
              <a:t>Timeboxed: max 15 minutes</a:t>
            </a:r>
          </a:p>
          <a:p>
            <a:r>
              <a:rPr lang="pl-PL" altLang="en-US" sz="2000" b="1" dirty="0">
                <a:latin typeface="Calibri" pitchFamily="34" charset="0"/>
                <a:cs typeface="Calibri" pitchFamily="34" charset="0"/>
              </a:rPr>
              <a:t>same place, same time</a:t>
            </a:r>
          </a:p>
          <a:p>
            <a:endParaRPr lang="pl-PL" altLang="en-US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l-PL" altLang="en-US" sz="2000" dirty="0">
                <a:latin typeface="Calibri" pitchFamily="34" charset="0"/>
                <a:cs typeface="Calibri" pitchFamily="34" charset="0"/>
              </a:rPr>
              <a:t>What did I do yesterday that helped the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altLang="en-US" sz="2000" dirty="0">
                <a:latin typeface="Calibri" pitchFamily="34" charset="0"/>
                <a:cs typeface="Calibri" pitchFamily="34" charset="0"/>
              </a:rPr>
              <a:t>Development Team meet the Sprint Goal?</a:t>
            </a:r>
          </a:p>
          <a:p>
            <a:pPr>
              <a:buFont typeface="Arial" pitchFamily="34" charset="0"/>
              <a:buChar char="•"/>
            </a:pPr>
            <a:endParaRPr lang="pl-PL" altLang="en-US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l-PL" altLang="en-US" sz="2000" dirty="0">
                <a:latin typeface="Calibri" pitchFamily="34" charset="0"/>
                <a:cs typeface="Calibri" pitchFamily="34" charset="0"/>
              </a:rPr>
              <a:t>What will I do today to help the Development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altLang="en-US" sz="2000" dirty="0">
                <a:latin typeface="Calibri" pitchFamily="34" charset="0"/>
                <a:cs typeface="Calibri" pitchFamily="34" charset="0"/>
              </a:rPr>
              <a:t>Team meet the Sprint Goal?</a:t>
            </a:r>
          </a:p>
          <a:p>
            <a:pPr>
              <a:buFont typeface="Arial" pitchFamily="34" charset="0"/>
              <a:buChar char="•"/>
            </a:pPr>
            <a:endParaRPr lang="pl-PL" altLang="en-US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l-PL" altLang="en-US" sz="2000" dirty="0">
                <a:latin typeface="Calibri" pitchFamily="34" charset="0"/>
                <a:cs typeface="Calibri" pitchFamily="34" charset="0"/>
              </a:rPr>
              <a:t>Do I see any impediment that prevents me or the</a:t>
            </a:r>
            <a:r>
              <a:rPr lang="en-US" alt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altLang="en-US" sz="2000" dirty="0">
                <a:latin typeface="Calibri" pitchFamily="34" charset="0"/>
                <a:cs typeface="Calibri" pitchFamily="34" charset="0"/>
              </a:rPr>
              <a:t>Development Team from meeting the Sprint Goal?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Refinement meeting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9" y="1657367"/>
            <a:ext cx="8084396" cy="462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Sprint review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340769"/>
            <a:ext cx="8007954" cy="551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783</TotalTime>
  <Words>1653</Words>
  <Application>Microsoft Macintosh PowerPoint</Application>
  <PresentationFormat>On-screen Show (4:3)</PresentationFormat>
  <Paragraphs>89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Aharoni</vt:lpstr>
      <vt:lpstr>Arial</vt:lpstr>
      <vt:lpstr>Calibri</vt:lpstr>
      <vt:lpstr>Corbel</vt:lpstr>
      <vt:lpstr>Gill Sans MT</vt:lpstr>
      <vt:lpstr>Segoe Print</vt:lpstr>
      <vt:lpstr>Verdana</vt:lpstr>
      <vt:lpstr>Wingdings 2</vt:lpstr>
      <vt:lpstr>Солнцестояние</vt:lpstr>
      <vt:lpstr>   SCRUM OVERVIEW  PART 2</vt:lpstr>
      <vt:lpstr>Agenda</vt:lpstr>
      <vt:lpstr>SCRUM EVENTS</vt:lpstr>
      <vt:lpstr>Scrum Sprint</vt:lpstr>
      <vt:lpstr>Sprint</vt:lpstr>
      <vt:lpstr>Sprint Planning </vt:lpstr>
      <vt:lpstr>Daily Scrum</vt:lpstr>
      <vt:lpstr>Refinement meeting</vt:lpstr>
      <vt:lpstr>Sprint review</vt:lpstr>
      <vt:lpstr>Sprint retrospective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 Overview</dc:title>
  <dc:creator>Ira</dc:creator>
  <cp:lastModifiedBy>Iryna Marusiak</cp:lastModifiedBy>
  <cp:revision>125</cp:revision>
  <dcterms:created xsi:type="dcterms:W3CDTF">2017-06-06T19:06:47Z</dcterms:created>
  <dcterms:modified xsi:type="dcterms:W3CDTF">2021-05-11T19:10:28Z</dcterms:modified>
</cp:coreProperties>
</file>