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8" r:id="rId4"/>
    <p:sldId id="271" r:id="rId5"/>
    <p:sldId id="272" r:id="rId6"/>
    <p:sldId id="270" r:id="rId7"/>
    <p:sldId id="269" r:id="rId8"/>
    <p:sldId id="279" r:id="rId9"/>
    <p:sldId id="280" r:id="rId10"/>
    <p:sldId id="273" r:id="rId11"/>
    <p:sldId id="277" r:id="rId12"/>
    <p:sldId id="278" r:id="rId13"/>
    <p:sldId id="276"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59" autoAdjust="0"/>
  </p:normalViewPr>
  <p:slideViewPr>
    <p:cSldViewPr>
      <p:cViewPr varScale="1">
        <p:scale>
          <a:sx n="55" d="100"/>
          <a:sy n="55" d="100"/>
        </p:scale>
        <p:origin x="152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65A23-5A18-48CE-AC0C-047B372894DC}" type="datetimeFigureOut">
              <a:rPr lang="ru-RU" smtClean="0"/>
              <a:pPr/>
              <a:t>07.10.2020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84E95-E537-4C84-9F2C-1B77136D085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Font typeface="Arial" pitchFamily="34" charset="0"/>
              <a:buChar char="•"/>
            </a:pPr>
            <a:r>
              <a:rPr lang="ru-RU" sz="1100" b="0" dirty="0" err="1"/>
              <a:t>Основні</a:t>
            </a:r>
            <a:r>
              <a:rPr lang="ru-RU" sz="1100" b="0" dirty="0"/>
              <a:t> </a:t>
            </a:r>
            <a:r>
              <a:rPr lang="ru-RU" sz="1100" b="0" dirty="0" err="1"/>
              <a:t>аспекти</a:t>
            </a:r>
            <a:r>
              <a:rPr lang="ru-RU" sz="1100" b="0" dirty="0"/>
              <a:t> </a:t>
            </a:r>
            <a:r>
              <a:rPr lang="ru-RU" sz="1100" b="0" dirty="0" err="1"/>
              <a:t>процесу</a:t>
            </a:r>
            <a:r>
              <a:rPr lang="ru-RU" sz="1100" b="0" dirty="0"/>
              <a:t> </a:t>
            </a:r>
            <a:r>
              <a:rPr lang="ru-RU" sz="1100" b="0" dirty="0" err="1"/>
              <a:t>повинні</a:t>
            </a:r>
            <a:r>
              <a:rPr lang="ru-RU" sz="1100" b="0" dirty="0"/>
              <a:t> бути </a:t>
            </a:r>
            <a:r>
              <a:rPr lang="ru-RU" sz="1100" b="0" dirty="0" err="1"/>
              <a:t>визначені</a:t>
            </a:r>
            <a:r>
              <a:rPr lang="ru-RU" sz="1100" b="0" dirty="0"/>
              <a:t> </a:t>
            </a:r>
            <a:r>
              <a:rPr lang="ru-RU" sz="1100" b="0" dirty="0" err="1"/>
              <a:t>спільним</a:t>
            </a:r>
            <a:r>
              <a:rPr lang="ru-RU" sz="1100" b="0" dirty="0"/>
              <a:t> стандартом.</a:t>
            </a:r>
          </a:p>
          <a:p>
            <a:pPr marL="228600" indent="-228600">
              <a:buFont typeface="Arial" pitchFamily="34" charset="0"/>
              <a:buChar char="•"/>
            </a:pPr>
            <a:r>
              <a:rPr lang="ru-RU" sz="1100" b="0" dirty="0" err="1"/>
              <a:t>Спільна</a:t>
            </a:r>
            <a:r>
              <a:rPr lang="ru-RU" sz="1100" b="0" dirty="0"/>
              <a:t> </a:t>
            </a:r>
            <a:r>
              <a:rPr lang="ru-RU" sz="1100" b="0" dirty="0" err="1"/>
              <a:t>мова</a:t>
            </a:r>
            <a:r>
              <a:rPr lang="ru-RU" sz="1100" b="0" dirty="0"/>
              <a:t>, яка </a:t>
            </a:r>
            <a:r>
              <a:rPr lang="ru-RU" sz="1100" b="0" dirty="0" err="1"/>
              <a:t>відноситься</a:t>
            </a:r>
            <a:r>
              <a:rPr lang="ru-RU" sz="1100" b="0" dirty="0"/>
              <a:t> до </a:t>
            </a:r>
            <a:r>
              <a:rPr lang="ru-RU" sz="1100" b="0" dirty="0" err="1"/>
              <a:t>процесу</a:t>
            </a:r>
            <a:r>
              <a:rPr lang="ru-RU" sz="1100" b="0" dirty="0"/>
              <a:t>, повинна</a:t>
            </a:r>
            <a:r>
              <a:rPr lang="en-US" sz="1100" b="0" dirty="0"/>
              <a:t> </a:t>
            </a:r>
            <a:r>
              <a:rPr lang="uk-UA" sz="1100" b="0" dirty="0"/>
              <a:t>бути</a:t>
            </a:r>
            <a:r>
              <a:rPr lang="ru-RU" sz="1100" b="0" dirty="0"/>
              <a:t> </a:t>
            </a:r>
            <a:r>
              <a:rPr lang="uk-UA" sz="1100" b="0" dirty="0"/>
              <a:t>узгоджена</a:t>
            </a:r>
            <a:r>
              <a:rPr lang="uk-UA" sz="1100" b="0" baseline="0" dirty="0"/>
              <a:t> з усіма </a:t>
            </a:r>
            <a:r>
              <a:rPr lang="ru-RU" sz="1100" b="0" dirty="0" err="1"/>
              <a:t>учасниками</a:t>
            </a:r>
            <a:r>
              <a:rPr lang="ru-RU" sz="1100" b="0" dirty="0"/>
              <a:t>.</a:t>
            </a:r>
          </a:p>
          <a:p>
            <a:pPr marL="228600" indent="-228600">
              <a:buFont typeface="Arial" pitchFamily="34" charset="0"/>
              <a:buChar char="•"/>
            </a:pPr>
            <a:r>
              <a:rPr lang="ru-RU" sz="1100" b="0" dirty="0" err="1"/>
              <a:t>Загальне</a:t>
            </a:r>
            <a:r>
              <a:rPr lang="ru-RU" sz="1100" b="0" dirty="0"/>
              <a:t> </a:t>
            </a:r>
            <a:r>
              <a:rPr lang="ru-RU" sz="1100" b="0" dirty="0" err="1"/>
              <a:t>визначення</a:t>
            </a:r>
            <a:r>
              <a:rPr lang="ru-RU" sz="1100" b="0" dirty="0"/>
              <a:t> </a:t>
            </a:r>
            <a:r>
              <a:rPr lang="ru-RU" sz="1100" b="0" dirty="0" err="1"/>
              <a:t>поняття</a:t>
            </a:r>
            <a:r>
              <a:rPr lang="ru-RU" sz="1100" b="0" dirty="0"/>
              <a:t> “</a:t>
            </a:r>
            <a:r>
              <a:rPr lang="en-US" sz="1100" b="0" dirty="0"/>
              <a:t>Done</a:t>
            </a:r>
            <a:r>
              <a:rPr lang="ru-RU" sz="1100" b="0" dirty="0"/>
              <a:t>".</a:t>
            </a:r>
          </a:p>
        </p:txBody>
      </p:sp>
      <p:sp>
        <p:nvSpPr>
          <p:cNvPr id="4" name="Номер слайда 3"/>
          <p:cNvSpPr>
            <a:spLocks noGrp="1"/>
          </p:cNvSpPr>
          <p:nvPr>
            <p:ph type="sldNum" sz="quarter" idx="10"/>
          </p:nvPr>
        </p:nvSpPr>
        <p:spPr/>
        <p:txBody>
          <a:bodyPr/>
          <a:lstStyle/>
          <a:p>
            <a:fld id="{6AA84E95-E537-4C84-9F2C-1B77136D0855}" type="slidenum">
              <a:rPr lang="ru-RU" smtClean="0"/>
              <a:pPr/>
              <a:t>3</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12</a:t>
            </a:fld>
            <a:endParaRPr lang="ru-RU"/>
          </a:p>
        </p:txBody>
      </p:sp>
    </p:spTree>
    <p:extLst>
      <p:ext uri="{BB962C8B-B14F-4D97-AF65-F5344CB8AC3E}">
        <p14:creationId xmlns:p14="http://schemas.microsoft.com/office/powerpoint/2010/main" val="407301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13</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14</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r>
              <a:rPr lang="ru-RU" sz="1100" b="0" dirty="0" err="1"/>
              <a:t>Часті</a:t>
            </a:r>
            <a:r>
              <a:rPr lang="ru-RU" sz="1100" b="0" baseline="0" dirty="0"/>
              <a:t> </a:t>
            </a:r>
            <a:r>
              <a:rPr lang="ru-RU" sz="1100" b="0" baseline="0" dirty="0" err="1"/>
              <a:t>перевірки</a:t>
            </a:r>
            <a:r>
              <a:rPr lang="ru-RU" sz="1100" b="0" baseline="0" dirty="0"/>
              <a:t> за </a:t>
            </a:r>
            <a:r>
              <a:rPr lang="ru-RU" sz="1100" b="0" baseline="0" dirty="0" err="1"/>
              <a:t>допомогою</a:t>
            </a:r>
            <a:r>
              <a:rPr lang="ru-RU" sz="1100" b="0" dirty="0"/>
              <a:t> </a:t>
            </a:r>
            <a:r>
              <a:rPr lang="en-AU" sz="1100" b="0" dirty="0"/>
              <a:t>Scrum</a:t>
            </a:r>
            <a:r>
              <a:rPr lang="uk-UA" sz="1100" b="0" dirty="0"/>
              <a:t> </a:t>
            </a:r>
            <a:r>
              <a:rPr lang="ru-RU" sz="1100" b="0" dirty="0" err="1"/>
              <a:t>артефактів</a:t>
            </a:r>
            <a:r>
              <a:rPr lang="ru-RU" sz="1100" b="0" baseline="0" dirty="0"/>
              <a:t> </a:t>
            </a:r>
            <a:r>
              <a:rPr lang="ru-RU" sz="1100" b="0" dirty="0"/>
              <a:t>та </a:t>
            </a:r>
            <a:r>
              <a:rPr lang="ru-RU" sz="1100" b="0" dirty="0" err="1"/>
              <a:t>досягнення</a:t>
            </a:r>
            <a:r>
              <a:rPr lang="ru-RU" sz="1100" b="0" dirty="0"/>
              <a:t> </a:t>
            </a:r>
            <a:r>
              <a:rPr lang="ru-RU" sz="1100" b="0" dirty="0" err="1"/>
              <a:t>цілі</a:t>
            </a:r>
            <a:r>
              <a:rPr lang="en-AU" sz="1100" b="0" dirty="0"/>
              <a:t> </a:t>
            </a:r>
            <a:r>
              <a:rPr lang="ru-RU" sz="1100" b="0" dirty="0" err="1"/>
              <a:t>виявляє</a:t>
            </a:r>
            <a:r>
              <a:rPr lang="ru-RU" sz="1100" b="0" dirty="0"/>
              <a:t> </a:t>
            </a:r>
            <a:r>
              <a:rPr lang="ru-RU" sz="1100" b="0" dirty="0" err="1"/>
              <a:t>небажані</a:t>
            </a:r>
            <a:r>
              <a:rPr lang="ru-RU" sz="1100" b="0" dirty="0"/>
              <a:t> </a:t>
            </a:r>
            <a:r>
              <a:rPr lang="ru-RU" sz="1100" b="0" dirty="0" err="1"/>
              <a:t>відмінності</a:t>
            </a:r>
            <a:r>
              <a:rPr lang="ru-RU" sz="1100" b="0" dirty="0"/>
              <a:t>.</a:t>
            </a:r>
          </a:p>
          <a:p>
            <a:pPr marL="228600" indent="-228600">
              <a:buNone/>
            </a:pPr>
            <a:r>
              <a:rPr lang="ru-RU" sz="1100" b="0" dirty="0" err="1"/>
              <a:t>Перевірки</a:t>
            </a:r>
            <a:r>
              <a:rPr lang="ru-RU" sz="1100" b="0" dirty="0"/>
              <a:t> не </a:t>
            </a:r>
            <a:r>
              <a:rPr lang="ru-RU" sz="1100" b="0" dirty="0" err="1"/>
              <a:t>повинні</a:t>
            </a:r>
            <a:r>
              <a:rPr lang="ru-RU" sz="1100" b="0" dirty="0"/>
              <a:t> бути </a:t>
            </a:r>
            <a:r>
              <a:rPr lang="ru-RU" sz="1100" b="0" dirty="0" err="1"/>
              <a:t>настільки</a:t>
            </a:r>
            <a:r>
              <a:rPr lang="ru-RU" sz="1100" b="0" dirty="0"/>
              <a:t> </a:t>
            </a:r>
            <a:r>
              <a:rPr lang="ru-RU" sz="1100" b="0" dirty="0" err="1"/>
              <a:t>часті</a:t>
            </a:r>
            <a:r>
              <a:rPr lang="ru-RU" sz="1100" b="0" dirty="0"/>
              <a:t>.</a:t>
            </a:r>
          </a:p>
          <a:p>
            <a:pPr marL="228600" indent="-228600">
              <a:buNone/>
            </a:pPr>
            <a:r>
              <a:rPr lang="ru-RU" sz="1100" b="0" dirty="0" err="1"/>
              <a:t>Перевірки</a:t>
            </a:r>
            <a:r>
              <a:rPr lang="ru-RU" sz="1100" b="0" dirty="0"/>
              <a:t> </a:t>
            </a:r>
            <a:r>
              <a:rPr lang="ru-RU" sz="1100" b="0" dirty="0" err="1"/>
              <a:t>найбільш</a:t>
            </a:r>
            <a:r>
              <a:rPr lang="ru-RU" sz="1100" b="0" dirty="0"/>
              <a:t> </a:t>
            </a:r>
            <a:r>
              <a:rPr lang="ru-RU" sz="1100" b="0" dirty="0" err="1"/>
              <a:t>ефективні</a:t>
            </a:r>
            <a:r>
              <a:rPr lang="ru-RU" sz="1100" b="0" dirty="0"/>
              <a:t>, коли </a:t>
            </a:r>
            <a:r>
              <a:rPr lang="ru-RU" sz="1100" b="0" dirty="0" err="1"/>
              <a:t>старанно</a:t>
            </a:r>
            <a:r>
              <a:rPr lang="ru-RU" sz="1100" b="0" dirty="0"/>
              <a:t> </a:t>
            </a:r>
            <a:r>
              <a:rPr lang="ru-RU" sz="1100" b="0" dirty="0" err="1"/>
              <a:t>виконуються</a:t>
            </a:r>
            <a:r>
              <a:rPr lang="ru-RU" sz="1100" b="0" dirty="0"/>
              <a:t> </a:t>
            </a:r>
            <a:r>
              <a:rPr lang="ru-RU" sz="1100" b="0" dirty="0" err="1"/>
              <a:t>кваліфікованими</a:t>
            </a:r>
            <a:r>
              <a:rPr lang="ru-RU" sz="1100" b="0" dirty="0"/>
              <a:t> </a:t>
            </a:r>
            <a:r>
              <a:rPr lang="ru-RU" sz="1100" b="0" dirty="0" err="1"/>
              <a:t>інспекторами</a:t>
            </a:r>
            <a:r>
              <a:rPr lang="ru-RU" sz="1100" b="0" dirty="0"/>
              <a:t>.</a:t>
            </a:r>
          </a:p>
        </p:txBody>
      </p:sp>
      <p:sp>
        <p:nvSpPr>
          <p:cNvPr id="4" name="Номер слайда 3"/>
          <p:cNvSpPr>
            <a:spLocks noGrp="1"/>
          </p:cNvSpPr>
          <p:nvPr>
            <p:ph type="sldNum" sz="quarter" idx="10"/>
          </p:nvPr>
        </p:nvSpPr>
        <p:spPr/>
        <p:txBody>
          <a:bodyPr/>
          <a:lstStyle/>
          <a:p>
            <a:fld id="{6AA84E95-E537-4C84-9F2C-1B77136D0855}" type="slidenum">
              <a:rPr lang="ru-RU" smtClean="0"/>
              <a:pPr/>
              <a:t>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r>
              <a:rPr lang="ru-RU" sz="1100" b="0" dirty="0" err="1"/>
              <a:t>Якщо</a:t>
            </a:r>
            <a:r>
              <a:rPr lang="ru-RU" sz="1100" b="0" dirty="0"/>
              <a:t> </a:t>
            </a:r>
            <a:r>
              <a:rPr lang="ru-RU" sz="1100" b="0" dirty="0" err="1"/>
              <a:t>інспектор</a:t>
            </a:r>
            <a:r>
              <a:rPr lang="ru-RU" sz="1100" b="0" dirty="0"/>
              <a:t> </a:t>
            </a:r>
            <a:r>
              <a:rPr lang="ru-RU" sz="1100" b="0" dirty="0" err="1"/>
              <a:t>визначає</a:t>
            </a:r>
            <a:r>
              <a:rPr lang="ru-RU" sz="1100" b="0" dirty="0"/>
              <a:t>, </a:t>
            </a:r>
            <a:r>
              <a:rPr lang="ru-RU" sz="1100" b="0" dirty="0" err="1"/>
              <a:t>що</a:t>
            </a:r>
            <a:r>
              <a:rPr lang="ru-RU" sz="1100" b="0" dirty="0"/>
              <a:t> один </a:t>
            </a:r>
            <a:r>
              <a:rPr lang="ru-RU" sz="1100" b="0" dirty="0" err="1"/>
              <a:t>або</a:t>
            </a:r>
            <a:r>
              <a:rPr lang="ru-RU" sz="1100" b="0" dirty="0"/>
              <a:t> </a:t>
            </a:r>
            <a:r>
              <a:rPr lang="ru-RU" sz="1100" b="0" dirty="0" err="1"/>
              <a:t>декілька</a:t>
            </a:r>
            <a:r>
              <a:rPr lang="ru-RU" sz="1100" b="0" dirty="0"/>
              <a:t> </a:t>
            </a:r>
            <a:r>
              <a:rPr lang="ru-RU" sz="1100" b="0" dirty="0" err="1"/>
              <a:t>аспектів</a:t>
            </a:r>
            <a:r>
              <a:rPr lang="ru-RU" sz="1100" b="0" dirty="0"/>
              <a:t> </a:t>
            </a:r>
            <a:r>
              <a:rPr lang="ru-RU" sz="1100" b="0" dirty="0" err="1"/>
              <a:t>процесу</a:t>
            </a:r>
            <a:r>
              <a:rPr lang="ru-RU" sz="1100" b="0" dirty="0"/>
              <a:t> </a:t>
            </a:r>
            <a:r>
              <a:rPr lang="ru-RU" sz="1100" b="0" dirty="0" err="1"/>
              <a:t>відхиляються</a:t>
            </a:r>
            <a:r>
              <a:rPr lang="ru-RU" sz="1100" b="0" dirty="0"/>
              <a:t> за </a:t>
            </a:r>
            <a:r>
              <a:rPr lang="ru-RU" sz="1100" b="0" dirty="0" err="1"/>
              <a:t>межі</a:t>
            </a:r>
            <a:r>
              <a:rPr lang="ru-RU" sz="1100" b="0" dirty="0"/>
              <a:t> </a:t>
            </a:r>
            <a:r>
              <a:rPr lang="ru-RU" sz="1100" b="0" dirty="0" err="1"/>
              <a:t>прийнятних</a:t>
            </a:r>
            <a:r>
              <a:rPr lang="ru-RU" sz="1100" b="0" dirty="0"/>
              <a:t> </a:t>
            </a:r>
            <a:r>
              <a:rPr lang="ru-RU" sz="1100" b="0" dirty="0" err="1"/>
              <a:t>лімітів</a:t>
            </a:r>
            <a:r>
              <a:rPr lang="ru-RU" sz="1100" b="0" dirty="0"/>
              <a:t> </a:t>
            </a:r>
            <a:r>
              <a:rPr lang="ru-RU" sz="1100" b="0" dirty="0" err="1"/>
              <a:t>і</a:t>
            </a:r>
            <a:r>
              <a:rPr lang="ru-RU" sz="1100" b="0" dirty="0"/>
              <a:t> </a:t>
            </a:r>
            <a:r>
              <a:rPr lang="ru-RU" sz="1100" b="0" dirty="0" err="1"/>
              <a:t>що</a:t>
            </a:r>
            <a:r>
              <a:rPr lang="ru-RU" sz="1100" b="0" dirty="0"/>
              <a:t> </a:t>
            </a:r>
            <a:r>
              <a:rPr lang="ru-RU" sz="1100" b="0" dirty="0" err="1"/>
              <a:t>отриманий</a:t>
            </a:r>
            <a:r>
              <a:rPr lang="ru-RU" sz="1100" b="0" dirty="0"/>
              <a:t> продукт буде </a:t>
            </a:r>
            <a:r>
              <a:rPr lang="ru-RU" sz="1100" b="0" dirty="0" err="1"/>
              <a:t>неприйнятним</a:t>
            </a:r>
            <a:r>
              <a:rPr lang="ru-RU" sz="1100" b="0" dirty="0"/>
              <a:t>, </a:t>
            </a:r>
            <a:r>
              <a:rPr lang="ru-RU" sz="1100" b="0" dirty="0" err="1"/>
              <a:t>процес</a:t>
            </a:r>
            <a:r>
              <a:rPr lang="ru-RU" sz="1100" b="0" dirty="0"/>
              <a:t> </a:t>
            </a:r>
            <a:r>
              <a:rPr lang="ru-RU" sz="1100" b="0" dirty="0" err="1"/>
              <a:t>або</a:t>
            </a:r>
            <a:r>
              <a:rPr lang="ru-RU" sz="1100" b="0" dirty="0"/>
              <a:t> </a:t>
            </a:r>
            <a:r>
              <a:rPr lang="ru-RU" sz="1100" b="0" dirty="0" err="1"/>
              <a:t>оброблюваний</a:t>
            </a:r>
            <a:r>
              <a:rPr lang="ru-RU" sz="1100" b="0" dirty="0"/>
              <a:t> </a:t>
            </a:r>
            <a:r>
              <a:rPr lang="ru-RU" sz="1100" b="0" dirty="0" err="1"/>
              <a:t>матеріал</a:t>
            </a:r>
            <a:r>
              <a:rPr lang="ru-RU" sz="1100" b="0" dirty="0"/>
              <a:t> </a:t>
            </a:r>
            <a:r>
              <a:rPr lang="ru-RU" sz="1100" b="0" dirty="0" err="1"/>
              <a:t>мають</a:t>
            </a:r>
            <a:r>
              <a:rPr lang="ru-RU" sz="1100" b="0" dirty="0"/>
              <a:t> бути </a:t>
            </a:r>
            <a:r>
              <a:rPr lang="ru-RU" sz="1100" b="0" dirty="0" err="1"/>
              <a:t>скоректовані</a:t>
            </a:r>
            <a:r>
              <a:rPr lang="ru-RU" sz="1100" b="0" dirty="0"/>
              <a:t>. </a:t>
            </a:r>
            <a:r>
              <a:rPr lang="ru-RU" sz="1100" b="0" dirty="0" err="1"/>
              <a:t>Регулювання</a:t>
            </a:r>
            <a:r>
              <a:rPr lang="ru-RU" sz="1100" b="0" dirty="0"/>
              <a:t> </a:t>
            </a:r>
            <a:r>
              <a:rPr lang="ru-RU" sz="1100" b="0" dirty="0" err="1"/>
              <a:t>необхідно</a:t>
            </a:r>
            <a:r>
              <a:rPr lang="ru-RU" sz="1100" b="0" dirty="0"/>
              <a:t> </a:t>
            </a:r>
            <a:r>
              <a:rPr lang="ru-RU" sz="1100" b="0" dirty="0" err="1"/>
              <a:t>зробити</a:t>
            </a:r>
            <a:r>
              <a:rPr lang="ru-RU" sz="1100" b="0" dirty="0"/>
              <a:t> </a:t>
            </a:r>
            <a:r>
              <a:rPr lang="ru-RU" sz="1100" b="0" dirty="0" err="1"/>
              <a:t>якомога</a:t>
            </a:r>
            <a:r>
              <a:rPr lang="ru-RU" sz="1100" b="0" dirty="0"/>
              <a:t> </a:t>
            </a:r>
            <a:r>
              <a:rPr lang="ru-RU" sz="1100" b="0" dirty="0" err="1"/>
              <a:t>швидше</a:t>
            </a:r>
            <a:r>
              <a:rPr lang="ru-RU" sz="1100" b="0" dirty="0"/>
              <a:t>, </a:t>
            </a:r>
            <a:r>
              <a:rPr lang="ru-RU" sz="1100" b="0" dirty="0" err="1"/>
              <a:t>щоб</a:t>
            </a:r>
            <a:r>
              <a:rPr lang="ru-RU" sz="1100" b="0" dirty="0"/>
              <a:t> </a:t>
            </a:r>
            <a:r>
              <a:rPr lang="ru-RU" sz="1100" b="0" dirty="0" err="1"/>
              <a:t>мінімізувати</a:t>
            </a:r>
            <a:r>
              <a:rPr lang="ru-RU" sz="1100" b="0" dirty="0"/>
              <a:t> подальше </a:t>
            </a:r>
            <a:r>
              <a:rPr lang="ru-RU" sz="1100" b="0" dirty="0" err="1"/>
              <a:t>відхилення</a:t>
            </a:r>
            <a:r>
              <a:rPr lang="ru-RU" sz="1100" b="0" dirty="0"/>
              <a:t>.</a:t>
            </a:r>
          </a:p>
        </p:txBody>
      </p:sp>
      <p:sp>
        <p:nvSpPr>
          <p:cNvPr id="4" name="Номер слайда 3"/>
          <p:cNvSpPr>
            <a:spLocks noGrp="1"/>
          </p:cNvSpPr>
          <p:nvPr>
            <p:ph type="sldNum" sz="quarter" idx="10"/>
          </p:nvPr>
        </p:nvSpPr>
        <p:spPr/>
        <p:txBody>
          <a:bodyPr/>
          <a:lstStyle/>
          <a:p>
            <a:fld id="{6AA84E95-E537-4C84-9F2C-1B77136D0855}" type="slidenum">
              <a:rPr lang="ru-RU" smtClean="0"/>
              <a:pPr/>
              <a:t>5</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r>
              <a:rPr lang="ru-RU" sz="1100" b="0" dirty="0"/>
              <a:t>У </a:t>
            </a:r>
            <a:r>
              <a:rPr lang="ru-RU" sz="1100" b="0" dirty="0" err="1"/>
              <a:t>будь-який</a:t>
            </a:r>
            <a:r>
              <a:rPr lang="ru-RU" sz="1100" b="0" dirty="0"/>
              <a:t> момент часу </a:t>
            </a:r>
            <a:r>
              <a:rPr lang="ru-RU" sz="1100" b="0" dirty="0" err="1"/>
              <a:t>спрінта</a:t>
            </a:r>
            <a:r>
              <a:rPr lang="ru-RU" sz="1100" b="0" baseline="0" dirty="0"/>
              <a:t> </a:t>
            </a:r>
            <a:r>
              <a:rPr lang="ru-RU" sz="1100" b="0" baseline="0" dirty="0" err="1"/>
              <a:t>кількість</a:t>
            </a:r>
            <a:r>
              <a:rPr lang="ru-RU" sz="1100" b="0" baseline="0" dirty="0"/>
              <a:t> </a:t>
            </a:r>
            <a:r>
              <a:rPr lang="ru-RU" sz="1100" b="0" baseline="0" dirty="0" err="1"/>
              <a:t>роботи</a:t>
            </a:r>
            <a:r>
              <a:rPr lang="ru-RU" sz="1100" b="0" dirty="0"/>
              <a:t>, яка</a:t>
            </a:r>
            <a:r>
              <a:rPr lang="ru-RU" sz="1100" b="0" baseline="0" dirty="0"/>
              <a:t> </a:t>
            </a:r>
            <a:r>
              <a:rPr lang="ru-RU" sz="1100" b="0" baseline="0" dirty="0" err="1"/>
              <a:t>ще</a:t>
            </a:r>
            <a:r>
              <a:rPr lang="ru-RU" sz="1100" b="0" baseline="0" dirty="0"/>
              <a:t> не </a:t>
            </a:r>
            <a:r>
              <a:rPr lang="ru-RU" sz="1100" b="0" baseline="0" dirty="0" err="1"/>
              <a:t>зроблена</a:t>
            </a:r>
            <a:r>
              <a:rPr lang="en-AU" sz="1100" b="0" dirty="0"/>
              <a:t>, </a:t>
            </a:r>
            <a:r>
              <a:rPr lang="ru-RU" sz="1100" b="0" dirty="0" err="1"/>
              <a:t>може</a:t>
            </a:r>
            <a:r>
              <a:rPr lang="ru-RU" sz="1100" b="0" dirty="0"/>
              <a:t> бути </a:t>
            </a:r>
            <a:r>
              <a:rPr lang="ru-RU" sz="1100" b="0" dirty="0" err="1"/>
              <a:t>підсумована</a:t>
            </a:r>
            <a:r>
              <a:rPr lang="ru-RU" sz="1100" b="0" dirty="0"/>
              <a:t>. </a:t>
            </a:r>
            <a:r>
              <a:rPr lang="ru-RU" sz="1100" b="0" dirty="0" err="1"/>
              <a:t>Група</a:t>
            </a:r>
            <a:r>
              <a:rPr lang="ru-RU" sz="1100" b="0" dirty="0"/>
              <a:t> </a:t>
            </a:r>
            <a:r>
              <a:rPr lang="ru-RU" sz="1100" b="0" dirty="0" err="1"/>
              <a:t>розробників</a:t>
            </a:r>
            <a:r>
              <a:rPr lang="ru-RU" sz="1100" b="0" dirty="0"/>
              <a:t> </a:t>
            </a:r>
            <a:r>
              <a:rPr lang="ru-RU" sz="1100" b="0" dirty="0" err="1"/>
              <a:t>стежить</a:t>
            </a:r>
            <a:r>
              <a:rPr lang="ru-RU" sz="1100" b="0" dirty="0"/>
              <a:t> за </a:t>
            </a:r>
            <a:r>
              <a:rPr lang="ru-RU" sz="1100" b="0" dirty="0" err="1"/>
              <a:t>загальною</a:t>
            </a:r>
            <a:r>
              <a:rPr lang="ru-RU" sz="1100" b="0" dirty="0"/>
              <a:t> </a:t>
            </a:r>
            <a:r>
              <a:rPr lang="ru-RU" sz="1100" b="0" dirty="0" err="1"/>
              <a:t>роботою</a:t>
            </a:r>
            <a:r>
              <a:rPr lang="ru-RU" sz="1100" b="0" dirty="0"/>
              <a:t>, як </a:t>
            </a:r>
            <a:r>
              <a:rPr lang="ru-RU" sz="1100" b="0" dirty="0" err="1"/>
              <a:t>мінімум</a:t>
            </a:r>
            <a:r>
              <a:rPr lang="ru-RU" sz="1100" b="0" dirty="0"/>
              <a:t>, кожного </a:t>
            </a:r>
            <a:r>
              <a:rPr lang="en-AU" sz="1100" b="0" dirty="0"/>
              <a:t>Daily Scrum, </a:t>
            </a:r>
            <a:r>
              <a:rPr lang="ru-RU" sz="1100" b="0" dirty="0" err="1"/>
              <a:t>щоб</a:t>
            </a:r>
            <a:r>
              <a:rPr lang="ru-RU" sz="1100" b="0" dirty="0"/>
              <a:t> </a:t>
            </a:r>
            <a:r>
              <a:rPr lang="ru-RU" sz="1100" b="0" dirty="0" err="1"/>
              <a:t>контролювати</a:t>
            </a:r>
            <a:r>
              <a:rPr lang="ru-RU" sz="1100" b="0" dirty="0"/>
              <a:t> </a:t>
            </a:r>
            <a:r>
              <a:rPr lang="ru-RU" sz="1100" b="0" dirty="0" err="1"/>
              <a:t>ймовірність</a:t>
            </a:r>
            <a:r>
              <a:rPr lang="ru-RU" sz="1100" b="0" dirty="0"/>
              <a:t> </a:t>
            </a:r>
            <a:r>
              <a:rPr lang="ru-RU" sz="1100" b="0" dirty="0" err="1"/>
              <a:t>досягнення</a:t>
            </a:r>
            <a:r>
              <a:rPr lang="ru-RU" sz="1100" b="0" dirty="0"/>
              <a:t> </a:t>
            </a:r>
            <a:r>
              <a:rPr lang="ru-RU" sz="1100" b="0" dirty="0" err="1"/>
              <a:t>цілі</a:t>
            </a:r>
            <a:r>
              <a:rPr lang="en-AU" sz="1100" b="0" dirty="0"/>
              <a:t>. </a:t>
            </a:r>
            <a:r>
              <a:rPr lang="ru-RU" sz="1100" b="0" dirty="0" err="1"/>
              <a:t>Відстежуючи</a:t>
            </a:r>
            <a:r>
              <a:rPr lang="ru-RU" sz="1100" b="0" dirty="0"/>
              <a:t> роботу, </a:t>
            </a:r>
            <a:r>
              <a:rPr lang="ru-RU" sz="1100" b="0" dirty="0" err="1"/>
              <a:t>що</a:t>
            </a:r>
            <a:r>
              <a:rPr lang="ru-RU" sz="1100" b="0" dirty="0"/>
              <a:t> </a:t>
            </a:r>
            <a:r>
              <a:rPr lang="ru-RU" sz="1100" b="0" dirty="0" err="1"/>
              <a:t>залишилася</a:t>
            </a:r>
            <a:r>
              <a:rPr lang="ru-RU" sz="1100" b="0" dirty="0"/>
              <a:t> в </a:t>
            </a:r>
            <a:r>
              <a:rPr lang="uk-UA" sz="1100" b="0" dirty="0" err="1"/>
              <a:t>спрінті</a:t>
            </a:r>
            <a:r>
              <a:rPr lang="en-AU" sz="1100" b="0" dirty="0"/>
              <a:t>, </a:t>
            </a:r>
            <a:r>
              <a:rPr lang="ru-RU" sz="1100" b="0" dirty="0"/>
              <a:t>команда </a:t>
            </a:r>
            <a:r>
              <a:rPr lang="ru-RU" sz="1100" b="0" dirty="0" err="1"/>
              <a:t>розробників</a:t>
            </a:r>
            <a:r>
              <a:rPr lang="ru-RU" sz="1100" b="0" dirty="0"/>
              <a:t> </a:t>
            </a:r>
            <a:r>
              <a:rPr lang="ru-RU" sz="1100" b="0" dirty="0" err="1"/>
              <a:t>може</a:t>
            </a:r>
            <a:r>
              <a:rPr lang="ru-RU" sz="1100" b="0" dirty="0"/>
              <a:t> </a:t>
            </a:r>
            <a:r>
              <a:rPr lang="ru-RU" sz="1100" b="0" dirty="0" err="1"/>
              <a:t>керувати</a:t>
            </a:r>
            <a:r>
              <a:rPr lang="ru-RU" sz="1100" b="0" dirty="0"/>
              <a:t> </a:t>
            </a:r>
            <a:r>
              <a:rPr lang="ru-RU" sz="1100" b="0" dirty="0" err="1"/>
              <a:t>своїм</a:t>
            </a:r>
            <a:r>
              <a:rPr lang="ru-RU" sz="1100" b="0" dirty="0"/>
              <a:t> </a:t>
            </a:r>
            <a:r>
              <a:rPr lang="ru-RU" sz="1100" b="0" dirty="0" err="1"/>
              <a:t>прогресом</a:t>
            </a:r>
            <a:r>
              <a:rPr lang="ru-RU" sz="1100" b="0" dirty="0"/>
              <a:t>.</a:t>
            </a:r>
          </a:p>
        </p:txBody>
      </p:sp>
      <p:sp>
        <p:nvSpPr>
          <p:cNvPr id="4" name="Номер слайда 3"/>
          <p:cNvSpPr>
            <a:spLocks noGrp="1"/>
          </p:cNvSpPr>
          <p:nvPr>
            <p:ph type="sldNum" sz="quarter" idx="10"/>
          </p:nvPr>
        </p:nvSpPr>
        <p:spPr/>
        <p:txBody>
          <a:bodyPr/>
          <a:lstStyle/>
          <a:p>
            <a:fld id="{6AA84E95-E537-4C84-9F2C-1B77136D0855}" type="slidenum">
              <a:rPr lang="ru-RU" smtClean="0"/>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8</a:t>
            </a:fld>
            <a:endParaRPr lang="ru-RU"/>
          </a:p>
        </p:txBody>
      </p:sp>
    </p:spTree>
    <p:extLst>
      <p:ext uri="{BB962C8B-B14F-4D97-AF65-F5344CB8AC3E}">
        <p14:creationId xmlns:p14="http://schemas.microsoft.com/office/powerpoint/2010/main" val="275238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9</a:t>
            </a:fld>
            <a:endParaRPr lang="ru-RU"/>
          </a:p>
        </p:txBody>
      </p:sp>
    </p:spTree>
    <p:extLst>
      <p:ext uri="{BB962C8B-B14F-4D97-AF65-F5344CB8AC3E}">
        <p14:creationId xmlns:p14="http://schemas.microsoft.com/office/powerpoint/2010/main" val="204643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10</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228600" indent="-228600">
              <a:buNone/>
            </a:pPr>
            <a:endParaRPr lang="ru-RU" sz="1100" b="0" dirty="0"/>
          </a:p>
        </p:txBody>
      </p:sp>
      <p:sp>
        <p:nvSpPr>
          <p:cNvPr id="4" name="Номер слайда 3"/>
          <p:cNvSpPr>
            <a:spLocks noGrp="1"/>
          </p:cNvSpPr>
          <p:nvPr>
            <p:ph type="sldNum" sz="quarter" idx="10"/>
          </p:nvPr>
        </p:nvSpPr>
        <p:spPr/>
        <p:txBody>
          <a:bodyPr/>
          <a:lstStyle/>
          <a:p>
            <a:fld id="{6AA84E95-E537-4C84-9F2C-1B77136D0855}" type="slidenum">
              <a:rPr lang="ru-RU" smtClean="0"/>
              <a:pPr/>
              <a:t>11</a:t>
            </a:fld>
            <a:endParaRPr lang="ru-RU"/>
          </a:p>
        </p:txBody>
      </p:sp>
    </p:spTree>
    <p:extLst>
      <p:ext uri="{BB962C8B-B14F-4D97-AF65-F5344CB8AC3E}">
        <p14:creationId xmlns:p14="http://schemas.microsoft.com/office/powerpoint/2010/main" val="278779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sp>
        <p:nvSpPr>
          <p:cNvPr id="7" name="Дата 6"/>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743577A9-FEDB-48D1-A50A-B082AB05FCAC}"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3577A9-FEDB-48D1-A50A-B082AB05FCAC}"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43577A9-FEDB-48D1-A50A-B082AB05FCAC}"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3577A9-FEDB-48D1-A50A-B082AB05FCA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F54ECF98-72B0-438B-B582-1B7090B2D4DB}" type="datetimeFigureOut">
              <a:rPr lang="ru-RU" smtClean="0"/>
              <a:pPr/>
              <a:t>07.10.2020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3577A9-FEDB-48D1-A50A-B082AB05FCAC}"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4ECF98-72B0-438B-B582-1B7090B2D4DB}" type="datetimeFigureOut">
              <a:rPr lang="ru-RU" smtClean="0"/>
              <a:pPr/>
              <a:t>07.10.2020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43577A9-FEDB-48D1-A50A-B082AB05FCAC}"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trello.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atlassian.com/softwar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2560" y="2214554"/>
            <a:ext cx="7406640" cy="1928826"/>
          </a:xfrm>
        </p:spPr>
        <p:txBody>
          <a:bodyPr>
            <a:noAutofit/>
          </a:bodyPr>
          <a:lstStyle/>
          <a:p>
            <a:pPr algn="ctr"/>
            <a:br>
              <a:rPr lang="en-US" sz="4800" b="1" dirty="0">
                <a:latin typeface="Aharoni" pitchFamily="2" charset="-79"/>
                <a:cs typeface="Aharoni" pitchFamily="2" charset="-79"/>
              </a:rPr>
            </a:br>
            <a:br>
              <a:rPr lang="en-US" sz="4800" b="1" dirty="0">
                <a:latin typeface="Aharoni" pitchFamily="2" charset="-79"/>
                <a:cs typeface="Aharoni" pitchFamily="2" charset="-79"/>
              </a:rPr>
            </a:br>
            <a:r>
              <a:rPr lang="uk-UA" sz="4800" b="1" dirty="0">
                <a:latin typeface="Segoe Print" pitchFamily="2" charset="0"/>
                <a:cs typeface="Aharoni" pitchFamily="2" charset="-79"/>
              </a:rPr>
              <a:t> </a:t>
            </a:r>
            <a:r>
              <a:rPr lang="en-US" sz="4800" b="1" dirty="0">
                <a:latin typeface="Aharoni" pitchFamily="2" charset="-79"/>
                <a:cs typeface="Aharoni" pitchFamily="2" charset="-79"/>
              </a:rPr>
              <a:t>SCRUM OVERVIEW </a:t>
            </a:r>
            <a:br>
              <a:rPr lang="en-US" sz="4800" b="1" dirty="0">
                <a:latin typeface="Aharoni" pitchFamily="2" charset="-79"/>
                <a:cs typeface="Aharoni" pitchFamily="2" charset="-79"/>
              </a:rPr>
            </a:br>
            <a:r>
              <a:rPr lang="en-US" sz="4800" b="1">
                <a:latin typeface="Aharoni" pitchFamily="2" charset="-79"/>
                <a:cs typeface="Aharoni" pitchFamily="2" charset="-79"/>
              </a:rPr>
              <a:t>PART </a:t>
            </a:r>
            <a:r>
              <a:rPr lang="en-US" sz="7200" b="1" dirty="0">
                <a:latin typeface="Aharoni" pitchFamily="2" charset="-79"/>
                <a:cs typeface="Aharoni" pitchFamily="2" charset="-79"/>
              </a:rPr>
              <a:t>3</a:t>
            </a:r>
            <a:endParaRPr lang="ru-RU" sz="4800" b="1" dirty="0">
              <a:latin typeface="Segoe Print" pitchFamily="2" charset="0"/>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a:t>
            </a:r>
            <a:r>
              <a:rPr lang="en-AU" sz="4400" dirty="0" err="1">
                <a:latin typeface="Aharoni" pitchFamily="2" charset="-79"/>
                <a:cs typeface="Aharoni" pitchFamily="2" charset="-79"/>
              </a:rPr>
              <a:t>Jira</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7170" name="Picture 2"/>
          <p:cNvPicPr>
            <a:picLocks noChangeAspect="1" noChangeArrowheads="1"/>
          </p:cNvPicPr>
          <p:nvPr/>
        </p:nvPicPr>
        <p:blipFill>
          <a:blip r:embed="rId3" cstate="print"/>
          <a:srcRect/>
          <a:stretch>
            <a:fillRect/>
          </a:stretch>
        </p:blipFill>
        <p:spPr bwMode="auto">
          <a:xfrm>
            <a:off x="0" y="1484784"/>
            <a:ext cx="9148960" cy="540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TFS</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2" name="Picture 1"/>
          <p:cNvPicPr>
            <a:picLocks noChangeAspect="1"/>
          </p:cNvPicPr>
          <p:nvPr/>
        </p:nvPicPr>
        <p:blipFill>
          <a:blip r:embed="rId3"/>
          <a:stretch>
            <a:fillRect/>
          </a:stretch>
        </p:blipFill>
        <p:spPr>
          <a:xfrm>
            <a:off x="1043608" y="1857364"/>
            <a:ext cx="8017703" cy="3587860"/>
          </a:xfrm>
          <a:prstGeom prst="rect">
            <a:avLst/>
          </a:prstGeom>
        </p:spPr>
      </p:pic>
    </p:spTree>
    <p:extLst>
      <p:ext uri="{BB962C8B-B14F-4D97-AF65-F5344CB8AC3E}">
        <p14:creationId xmlns:p14="http://schemas.microsoft.com/office/powerpoint/2010/main" val="146496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TFS</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3" name="Picture 2"/>
          <p:cNvPicPr>
            <a:picLocks noChangeAspect="1"/>
          </p:cNvPicPr>
          <p:nvPr/>
        </p:nvPicPr>
        <p:blipFill>
          <a:blip r:embed="rId3"/>
          <a:stretch>
            <a:fillRect/>
          </a:stretch>
        </p:blipFill>
        <p:spPr>
          <a:xfrm>
            <a:off x="995446" y="1628800"/>
            <a:ext cx="8113058" cy="3888432"/>
          </a:xfrm>
          <a:prstGeom prst="rect">
            <a:avLst/>
          </a:prstGeom>
        </p:spPr>
      </p:pic>
    </p:spTree>
    <p:extLst>
      <p:ext uri="{BB962C8B-B14F-4D97-AF65-F5344CB8AC3E}">
        <p14:creationId xmlns:p14="http://schemas.microsoft.com/office/powerpoint/2010/main" val="355134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a:t>
            </a:r>
            <a:r>
              <a:rPr lang="en-AU" sz="4400" dirty="0" err="1">
                <a:latin typeface="Aharoni" pitchFamily="2" charset="-79"/>
                <a:cs typeface="Aharoni" pitchFamily="2" charset="-79"/>
              </a:rPr>
              <a:t>Trello</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10242" name="Picture 2"/>
          <p:cNvPicPr>
            <a:picLocks noChangeAspect="1" noChangeArrowheads="1"/>
          </p:cNvPicPr>
          <p:nvPr/>
        </p:nvPicPr>
        <p:blipFill>
          <a:blip r:embed="rId3" cstate="print"/>
          <a:srcRect/>
          <a:stretch>
            <a:fillRect/>
          </a:stretch>
        </p:blipFill>
        <p:spPr bwMode="auto">
          <a:xfrm>
            <a:off x="971599" y="1556792"/>
            <a:ext cx="8172401" cy="5301208"/>
          </a:xfrm>
          <a:prstGeom prst="rect">
            <a:avLst/>
          </a:prstGeom>
          <a:noFill/>
          <a:ln w="9525">
            <a:noFill/>
            <a:miter lim="800000"/>
            <a:headEnd/>
            <a:tailEnd/>
          </a:ln>
          <a:effectLst/>
        </p:spPr>
      </p:pic>
      <p:sp>
        <p:nvSpPr>
          <p:cNvPr id="6" name="TextBox 5"/>
          <p:cNvSpPr txBox="1"/>
          <p:nvPr/>
        </p:nvSpPr>
        <p:spPr>
          <a:xfrm>
            <a:off x="3635896" y="1124744"/>
            <a:ext cx="1790618" cy="646331"/>
          </a:xfrm>
          <a:prstGeom prst="rect">
            <a:avLst/>
          </a:prstGeom>
          <a:noFill/>
        </p:spPr>
        <p:txBody>
          <a:bodyPr wrap="none" rtlCol="0">
            <a:spAutoFit/>
          </a:bodyPr>
          <a:lstStyle/>
          <a:p>
            <a:r>
              <a:rPr lang="en-AU" dirty="0">
                <a:hlinkClick r:id="rId4"/>
              </a:rPr>
              <a:t>https://trello.com</a:t>
            </a:r>
            <a:endParaRPr lang="uk-UA" dirty="0"/>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571868" y="4572008"/>
            <a:ext cx="3150927" cy="523220"/>
          </a:xfrm>
          <a:prstGeom prst="rect">
            <a:avLst/>
          </a:prstGeom>
          <a:noFill/>
        </p:spPr>
        <p:txBody>
          <a:bodyPr wrap="none" rtlCol="0">
            <a:spAutoFit/>
          </a:bodyPr>
          <a:lstStyle/>
          <a:p>
            <a:r>
              <a:rPr lang="en-US" sz="2800" b="1" dirty="0">
                <a:solidFill>
                  <a:schemeClr val="bg1"/>
                </a:solidFill>
              </a:rPr>
              <a:t>Empirical process</a:t>
            </a:r>
            <a:endParaRPr lang="ru-RU" sz="2800" b="1" dirty="0">
              <a:solidFill>
                <a:schemeClr val="bg1"/>
              </a:solidFill>
            </a:endParaRPr>
          </a:p>
        </p:txBody>
      </p:sp>
      <p:pic>
        <p:nvPicPr>
          <p:cNvPr id="1026" name="Picture 2"/>
          <p:cNvPicPr>
            <a:picLocks noChangeAspect="1" noChangeArrowheads="1"/>
          </p:cNvPicPr>
          <p:nvPr/>
        </p:nvPicPr>
        <p:blipFill>
          <a:blip r:embed="rId3" cstate="print"/>
          <a:srcRect/>
          <a:stretch>
            <a:fillRect/>
          </a:stretch>
        </p:blipFill>
        <p:spPr bwMode="auto">
          <a:xfrm>
            <a:off x="2915816" y="1196752"/>
            <a:ext cx="4020478" cy="3966391"/>
          </a:xfrm>
          <a:prstGeom prst="rect">
            <a:avLst/>
          </a:prstGeom>
          <a:noFill/>
          <a:ln w="9525">
            <a:noFill/>
            <a:miter lim="800000"/>
            <a:headEnd/>
            <a:tailEnd/>
          </a:ln>
          <a:effectLst>
            <a:outerShdw blurRad="63500" sx="111000" sy="111000" algn="ctr"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1420262"/>
            <a:ext cx="7858148" cy="5509200"/>
          </a:xfrm>
          <a:prstGeom prst="rect">
            <a:avLst/>
          </a:prstGeom>
          <a:noFill/>
        </p:spPr>
        <p:txBody>
          <a:bodyPr wrap="square" rtlCol="0">
            <a:spAutoFit/>
          </a:bodyPr>
          <a:lstStyle/>
          <a:p>
            <a:pPr marL="269875" indent="-269875">
              <a:buFont typeface="Arial" pitchFamily="34" charset="0"/>
              <a:buChar char="•"/>
            </a:pPr>
            <a:r>
              <a:rPr lang="en-AU" sz="4400" dirty="0">
                <a:latin typeface="Calibri" pitchFamily="34" charset="0"/>
                <a:cs typeface="Calibri" pitchFamily="34" charset="0"/>
              </a:rPr>
              <a:t>SCRUM pillars</a:t>
            </a:r>
          </a:p>
          <a:p>
            <a:pPr marL="269875" indent="-269875">
              <a:buFont typeface="Arial" pitchFamily="34" charset="0"/>
              <a:buChar char="•"/>
            </a:pPr>
            <a:r>
              <a:rPr lang="en-AU" sz="4400" dirty="0">
                <a:latin typeface="Calibri" pitchFamily="34" charset="0"/>
                <a:cs typeface="Calibri" pitchFamily="34" charset="0"/>
              </a:rPr>
              <a:t>Monitoring Sprint </a:t>
            </a:r>
          </a:p>
          <a:p>
            <a:pPr marL="269875" indent="-269875"/>
            <a:r>
              <a:rPr lang="en-AU" sz="4400" dirty="0">
                <a:latin typeface="Calibri" pitchFamily="34" charset="0"/>
                <a:cs typeface="Calibri" pitchFamily="34" charset="0"/>
              </a:rPr>
              <a:t>  Progress</a:t>
            </a:r>
          </a:p>
          <a:p>
            <a:pPr marL="269875" indent="-269875">
              <a:buFont typeface="Arial" pitchFamily="34" charset="0"/>
              <a:buChar char="•"/>
            </a:pPr>
            <a:r>
              <a:rPr lang="en-AU" sz="4400" dirty="0">
                <a:latin typeface="Calibri" pitchFamily="34" charset="0"/>
                <a:cs typeface="Calibri" pitchFamily="34" charset="0"/>
              </a:rPr>
              <a:t>Tracking systems</a:t>
            </a:r>
          </a:p>
          <a:p>
            <a:pPr marL="269875" indent="-269875"/>
            <a:endParaRPr lang="en-AU" sz="4400" dirty="0">
              <a:latin typeface="Calibri" pitchFamily="34" charset="0"/>
              <a:cs typeface="Calibri" pitchFamily="34" charset="0"/>
            </a:endParaRPr>
          </a:p>
          <a:p>
            <a:pPr marL="269875" indent="-269875"/>
            <a:endParaRPr lang="en-AU" sz="4400" dirty="0">
              <a:latin typeface="Calibri" pitchFamily="34" charset="0"/>
              <a:cs typeface="Calibri" pitchFamily="34" charset="0"/>
            </a:endParaRPr>
          </a:p>
          <a:p>
            <a:pPr marL="269875" indent="-269875">
              <a:buFont typeface="Arial" pitchFamily="34" charset="0"/>
              <a:buChar char="•"/>
            </a:pPr>
            <a:endParaRPr lang="en-AU" sz="4400" dirty="0">
              <a:latin typeface="Calibri" pitchFamily="34" charset="0"/>
              <a:cs typeface="Calibri" pitchFamily="34" charset="0"/>
            </a:endParaRPr>
          </a:p>
          <a:p>
            <a:endParaRPr lang="ru-RU" sz="4400" dirty="0">
              <a:latin typeface="Calibri" pitchFamily="34" charset="0"/>
              <a:cs typeface="Calibri" pitchFamily="34" charset="0"/>
            </a:endParaRPr>
          </a:p>
        </p:txBody>
      </p:sp>
      <p:sp>
        <p:nvSpPr>
          <p:cNvPr id="7"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Agenda</a:t>
            </a:r>
            <a:endParaRPr lang="ru-RU" dirty="0">
              <a:cs typeface="Aharoni"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285852" y="1340768"/>
            <a:ext cx="7572428" cy="2621299"/>
          </a:xfrm>
          <a:prstGeom prst="rect">
            <a:avLst/>
          </a:prstGeom>
          <a:noFill/>
          <a:ln w="9525">
            <a:noFill/>
            <a:miter lim="800000"/>
            <a:headEnd/>
            <a:tailEnd/>
          </a:ln>
          <a:effectLst/>
        </p:spPr>
      </p:pic>
      <p:sp>
        <p:nvSpPr>
          <p:cNvPr id="7" name="Заголовок 2"/>
          <p:cNvSpPr>
            <a:spLocks noGrp="1"/>
          </p:cNvSpPr>
          <p:nvPr>
            <p:ph type="ctrTitle"/>
          </p:nvPr>
        </p:nvSpPr>
        <p:spPr>
          <a:xfrm>
            <a:off x="1214414" y="-357214"/>
            <a:ext cx="9283108" cy="1472184"/>
          </a:xfrm>
        </p:spPr>
        <p:txBody>
          <a:bodyPr/>
          <a:lstStyle/>
          <a:p>
            <a:r>
              <a:rPr lang="en-AU" sz="4400" dirty="0">
                <a:latin typeface="Aharoni" pitchFamily="2" charset="-79"/>
                <a:cs typeface="Aharoni" pitchFamily="2" charset="-79"/>
              </a:rPr>
              <a:t>SCRUM pillars: Transparency</a:t>
            </a:r>
            <a:endParaRPr lang="ru-RU" dirty="0">
              <a:cs typeface="Aharoni" pitchFamily="2" charset="-79"/>
            </a:endParaRPr>
          </a:p>
        </p:txBody>
      </p:sp>
      <p:sp>
        <p:nvSpPr>
          <p:cNvPr id="8" name="Прямоугольник 7"/>
          <p:cNvSpPr/>
          <p:nvPr/>
        </p:nvSpPr>
        <p:spPr>
          <a:xfrm>
            <a:off x="1259632" y="4221088"/>
            <a:ext cx="7632848" cy="461665"/>
          </a:xfrm>
          <a:prstGeom prst="rect">
            <a:avLst/>
          </a:prstGeom>
        </p:spPr>
        <p:txBody>
          <a:bodyPr wrap="square">
            <a:spAutoFit/>
          </a:bodyPr>
          <a:lstStyle/>
          <a:p>
            <a:pPr algn="ctr"/>
            <a:r>
              <a:rPr lang="en-US" altLang="en-US" sz="2400" b="1" dirty="0">
                <a:latin typeface="Calibri" pitchFamily="34" charset="0"/>
                <a:cs typeface="Calibri" pitchFamily="34" charset="0"/>
              </a:rPr>
              <a:t>Process must be visible to responsible for the outcome!</a:t>
            </a:r>
          </a:p>
        </p:txBody>
      </p:sp>
      <p:sp>
        <p:nvSpPr>
          <p:cNvPr id="9" name="TextBox 8"/>
          <p:cNvSpPr txBox="1"/>
          <p:nvPr/>
        </p:nvSpPr>
        <p:spPr>
          <a:xfrm>
            <a:off x="1475656" y="4660546"/>
            <a:ext cx="7286676" cy="1938992"/>
          </a:xfrm>
          <a:prstGeom prst="rect">
            <a:avLst/>
          </a:prstGeom>
          <a:noFill/>
        </p:spPr>
        <p:txBody>
          <a:bodyPr wrap="square" rtlCol="0">
            <a:spAutoFit/>
          </a:bodyPr>
          <a:lstStyle/>
          <a:p>
            <a:pPr algn="just">
              <a:buFont typeface="Wingdings" pitchFamily="2" charset="2"/>
              <a:buChar char="§"/>
            </a:pPr>
            <a:r>
              <a:rPr lang="en-US" sz="2400" dirty="0">
                <a:latin typeface="Calibri" pitchFamily="34" charset="0"/>
                <a:cs typeface="Calibri" pitchFamily="34" charset="0"/>
              </a:rPr>
              <a:t> Main aspects of the process must be defined by a common standard.</a:t>
            </a:r>
          </a:p>
          <a:p>
            <a:pPr algn="just">
              <a:buFont typeface="Wingdings" pitchFamily="2" charset="2"/>
              <a:buChar char="§"/>
            </a:pPr>
            <a:r>
              <a:rPr lang="en-US" sz="2400" dirty="0">
                <a:latin typeface="Calibri" pitchFamily="34" charset="0"/>
                <a:cs typeface="Calibri" pitchFamily="34" charset="0"/>
              </a:rPr>
              <a:t> A common language that refers to the process has to be shared by all participants.</a:t>
            </a:r>
          </a:p>
          <a:p>
            <a:pPr algn="just">
              <a:buFont typeface="Wingdings" pitchFamily="2" charset="2"/>
              <a:buChar char="§"/>
            </a:pPr>
            <a:r>
              <a:rPr lang="en-US" sz="2400" dirty="0">
                <a:latin typeface="Calibri" pitchFamily="34" charset="0"/>
                <a:cs typeface="Calibri" pitchFamily="34" charset="0"/>
              </a:rPr>
              <a:t> A common definition of “Done”.</a:t>
            </a:r>
            <a:endParaRPr lang="ru-RU" sz="24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2"/>
          <p:cNvSpPr>
            <a:spLocks noGrp="1"/>
          </p:cNvSpPr>
          <p:nvPr>
            <p:ph type="ctrTitle"/>
          </p:nvPr>
        </p:nvSpPr>
        <p:spPr>
          <a:xfrm>
            <a:off x="1214414" y="-357214"/>
            <a:ext cx="9283108" cy="1472184"/>
          </a:xfrm>
        </p:spPr>
        <p:txBody>
          <a:bodyPr/>
          <a:lstStyle/>
          <a:p>
            <a:r>
              <a:rPr lang="en-AU" sz="4400" dirty="0">
                <a:latin typeface="Aharoni" pitchFamily="2" charset="-79"/>
                <a:cs typeface="Aharoni" pitchFamily="2" charset="-79"/>
              </a:rPr>
              <a:t>SCRUM pillars: Inspection</a:t>
            </a:r>
            <a:endParaRPr lang="ru-RU" dirty="0">
              <a:cs typeface="Aharoni" pitchFamily="2" charset="-79"/>
            </a:endParaRPr>
          </a:p>
        </p:txBody>
      </p:sp>
      <p:pic>
        <p:nvPicPr>
          <p:cNvPr id="3074" name="Picture 2"/>
          <p:cNvPicPr>
            <a:picLocks noChangeAspect="1" noChangeArrowheads="1"/>
          </p:cNvPicPr>
          <p:nvPr/>
        </p:nvPicPr>
        <p:blipFill>
          <a:blip r:embed="rId3" cstate="print"/>
          <a:srcRect/>
          <a:stretch>
            <a:fillRect/>
          </a:stretch>
        </p:blipFill>
        <p:spPr bwMode="auto">
          <a:xfrm>
            <a:off x="1028703" y="2123281"/>
            <a:ext cx="3971925" cy="3609975"/>
          </a:xfrm>
          <a:prstGeom prst="rect">
            <a:avLst/>
          </a:prstGeom>
          <a:noFill/>
          <a:ln w="9525">
            <a:noFill/>
            <a:miter lim="800000"/>
            <a:headEnd/>
            <a:tailEnd/>
          </a:ln>
          <a:effectLst/>
        </p:spPr>
      </p:pic>
      <p:sp>
        <p:nvSpPr>
          <p:cNvPr id="7" name="TextBox 6"/>
          <p:cNvSpPr txBox="1"/>
          <p:nvPr/>
        </p:nvSpPr>
        <p:spPr>
          <a:xfrm>
            <a:off x="4962438" y="1405220"/>
            <a:ext cx="4181562" cy="4893647"/>
          </a:xfrm>
          <a:prstGeom prst="rect">
            <a:avLst/>
          </a:prstGeom>
          <a:noFill/>
        </p:spPr>
        <p:txBody>
          <a:bodyPr wrap="square" rtlCol="0">
            <a:spAutoFit/>
          </a:bodyPr>
          <a:lstStyle/>
          <a:p>
            <a:pPr>
              <a:buFont typeface="Wingdings" pitchFamily="2" charset="2"/>
              <a:buChar char="§"/>
            </a:pPr>
            <a:r>
              <a:rPr lang="en-US" sz="2400" dirty="0">
                <a:latin typeface="Calibri" pitchFamily="34" charset="0"/>
                <a:cs typeface="Calibri" pitchFamily="34" charset="0"/>
              </a:rPr>
              <a:t>Frequent insertion of Scrum Artifacts </a:t>
            </a:r>
            <a:r>
              <a:rPr lang="uk-UA" sz="2400" dirty="0">
                <a:latin typeface="Calibri" pitchFamily="34" charset="0"/>
                <a:cs typeface="Calibri" pitchFamily="34" charset="0"/>
              </a:rPr>
              <a:t> </a:t>
            </a:r>
            <a:r>
              <a:rPr lang="en-US" sz="2400" dirty="0">
                <a:latin typeface="Calibri" pitchFamily="34" charset="0"/>
                <a:cs typeface="Calibri" pitchFamily="34" charset="0"/>
              </a:rPr>
              <a:t>and progress toward a Sprint Goal detects undesirable variances. </a:t>
            </a:r>
          </a:p>
          <a:p>
            <a:pPr>
              <a:buFont typeface="Wingdings" pitchFamily="2" charset="2"/>
              <a:buChar char="§"/>
            </a:pPr>
            <a:endParaRPr lang="en-US" sz="2400" dirty="0">
              <a:latin typeface="Calibri" pitchFamily="34" charset="0"/>
              <a:cs typeface="Calibri" pitchFamily="34" charset="0"/>
            </a:endParaRPr>
          </a:p>
          <a:p>
            <a:pPr>
              <a:buFont typeface="Wingdings" pitchFamily="2" charset="2"/>
              <a:buChar char="§"/>
            </a:pPr>
            <a:r>
              <a:rPr lang="en-US" sz="2400" dirty="0">
                <a:latin typeface="Calibri" pitchFamily="34" charset="0"/>
                <a:cs typeface="Calibri" pitchFamily="34" charset="0"/>
              </a:rPr>
              <a:t>Inspections should not be so frequent </a:t>
            </a:r>
            <a:r>
              <a:rPr lang="uk-UA" sz="2400" dirty="0">
                <a:latin typeface="Calibri" pitchFamily="34" charset="0"/>
                <a:cs typeface="Calibri" pitchFamily="34" charset="0"/>
              </a:rPr>
              <a:t> </a:t>
            </a:r>
            <a:r>
              <a:rPr lang="en-US" sz="2400" dirty="0">
                <a:latin typeface="Calibri" pitchFamily="34" charset="0"/>
                <a:cs typeface="Calibri" pitchFamily="34" charset="0"/>
              </a:rPr>
              <a:t>that they get in the way of the work.</a:t>
            </a:r>
          </a:p>
          <a:p>
            <a:pPr>
              <a:buFont typeface="Wingdings" pitchFamily="2" charset="2"/>
              <a:buChar char="§"/>
            </a:pPr>
            <a:endParaRPr lang="en-US" sz="2400" dirty="0">
              <a:latin typeface="Calibri" pitchFamily="34" charset="0"/>
              <a:cs typeface="Calibri" pitchFamily="34" charset="0"/>
            </a:endParaRPr>
          </a:p>
          <a:p>
            <a:pPr>
              <a:buFont typeface="Wingdings" pitchFamily="2" charset="2"/>
              <a:buChar char="§"/>
            </a:pPr>
            <a:r>
              <a:rPr lang="en-US" sz="2400" dirty="0">
                <a:latin typeface="Calibri" pitchFamily="34" charset="0"/>
                <a:cs typeface="Calibri" pitchFamily="34" charset="0"/>
              </a:rPr>
              <a:t>Inspections are most effective when diligently performed by skilled Inspectors at the point of work. </a:t>
            </a:r>
            <a:endParaRPr lang="ru-RU" sz="2400"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2"/>
          <p:cNvSpPr>
            <a:spLocks noGrp="1"/>
          </p:cNvSpPr>
          <p:nvPr>
            <p:ph type="ctrTitle"/>
          </p:nvPr>
        </p:nvSpPr>
        <p:spPr>
          <a:xfrm>
            <a:off x="1214414" y="-357214"/>
            <a:ext cx="9283108" cy="1472184"/>
          </a:xfrm>
        </p:spPr>
        <p:txBody>
          <a:bodyPr/>
          <a:lstStyle/>
          <a:p>
            <a:r>
              <a:rPr lang="en-AU" sz="4400" dirty="0">
                <a:latin typeface="Aharoni" pitchFamily="2" charset="-79"/>
                <a:cs typeface="Aharoni" pitchFamily="2" charset="-79"/>
              </a:rPr>
              <a:t>SCRUM pillars: Adaptation</a:t>
            </a:r>
            <a:endParaRPr lang="ru-RU" dirty="0">
              <a:cs typeface="Aharoni" pitchFamily="2" charset="-79"/>
            </a:endParaRPr>
          </a:p>
        </p:txBody>
      </p:sp>
      <p:pic>
        <p:nvPicPr>
          <p:cNvPr id="4098" name="Picture 2"/>
          <p:cNvPicPr>
            <a:picLocks noChangeAspect="1" noChangeArrowheads="1"/>
          </p:cNvPicPr>
          <p:nvPr/>
        </p:nvPicPr>
        <p:blipFill>
          <a:blip r:embed="rId3" cstate="print"/>
          <a:srcRect/>
          <a:stretch>
            <a:fillRect/>
          </a:stretch>
        </p:blipFill>
        <p:spPr bwMode="auto">
          <a:xfrm>
            <a:off x="4176744" y="2060848"/>
            <a:ext cx="4895850" cy="3382516"/>
          </a:xfrm>
          <a:prstGeom prst="rect">
            <a:avLst/>
          </a:prstGeom>
          <a:noFill/>
          <a:ln w="9525">
            <a:noFill/>
            <a:miter lim="800000"/>
            <a:headEnd/>
            <a:tailEnd/>
          </a:ln>
          <a:effectLst/>
        </p:spPr>
      </p:pic>
      <p:sp>
        <p:nvSpPr>
          <p:cNvPr id="7" name="Прямоугольник 6"/>
          <p:cNvSpPr/>
          <p:nvPr/>
        </p:nvSpPr>
        <p:spPr>
          <a:xfrm>
            <a:off x="1043608" y="1412776"/>
            <a:ext cx="3024336" cy="4832092"/>
          </a:xfrm>
          <a:prstGeom prst="rect">
            <a:avLst/>
          </a:prstGeom>
        </p:spPr>
        <p:txBody>
          <a:bodyPr wrap="square">
            <a:spAutoFit/>
          </a:bodyPr>
          <a:lstStyle/>
          <a:p>
            <a:pPr algn="just"/>
            <a:r>
              <a:rPr lang="en-US" sz="2200" dirty="0">
                <a:latin typeface="Calibri" pitchFamily="34" charset="0"/>
                <a:cs typeface="Calibri" pitchFamily="34" charset="0"/>
              </a:rPr>
              <a:t>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endParaRPr lang="ru-RU" sz="220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Monitoring Sprint Process</a:t>
            </a:r>
            <a:endParaRPr lang="ru-RU" dirty="0">
              <a:cs typeface="Aharoni" pitchFamily="2" charset="-79"/>
            </a:endParaRPr>
          </a:p>
        </p:txBody>
      </p:sp>
      <p:sp>
        <p:nvSpPr>
          <p:cNvPr id="6" name="Прямоугольник 5"/>
          <p:cNvSpPr/>
          <p:nvPr/>
        </p:nvSpPr>
        <p:spPr>
          <a:xfrm>
            <a:off x="1214414" y="1547891"/>
            <a:ext cx="4143404" cy="4524315"/>
          </a:xfrm>
          <a:prstGeom prst="rect">
            <a:avLst/>
          </a:prstGeom>
        </p:spPr>
        <p:txBody>
          <a:bodyPr wrap="square">
            <a:spAutoFit/>
          </a:bodyPr>
          <a:lstStyle/>
          <a:p>
            <a:pPr algn="just"/>
            <a:r>
              <a:rPr lang="en-US" sz="2400" dirty="0">
                <a:latin typeface="Calibri" pitchFamily="34" charset="0"/>
                <a:cs typeface="Calibri" pitchFamily="34" charset="0"/>
              </a:rPr>
              <a:t>At any point in time in a Sprint, the total work remaining in the Sprint Backlog can be summed. The Development Team tracks this total work remaining at least for every Daily Scrum to project the likelihood of achieving the Sprint Goal. By tracking the remaining work throughout the Sprint, the Development Team can manage its progress.</a:t>
            </a:r>
            <a:endParaRPr lang="ru-RU" sz="2400" dirty="0">
              <a:latin typeface="Calibri" pitchFamily="34" charset="0"/>
              <a:cs typeface="Calibri"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5429256" y="2060848"/>
            <a:ext cx="3595121" cy="330631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a:t>
            </a:r>
            <a:r>
              <a:rPr lang="en-AU" sz="4400" dirty="0" err="1">
                <a:latin typeface="Aharoni" pitchFamily="2" charset="-79"/>
                <a:cs typeface="Aharoni" pitchFamily="2" charset="-79"/>
              </a:rPr>
              <a:t>Jira</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4" name="Picture 3"/>
          <p:cNvPicPr>
            <a:picLocks noChangeAspect="1"/>
          </p:cNvPicPr>
          <p:nvPr/>
        </p:nvPicPr>
        <p:blipFill>
          <a:blip r:embed="rId3"/>
          <a:stretch>
            <a:fillRect/>
          </a:stretch>
        </p:blipFill>
        <p:spPr>
          <a:xfrm>
            <a:off x="1043608" y="1857364"/>
            <a:ext cx="7927269" cy="38038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a:t>
            </a:r>
            <a:r>
              <a:rPr lang="en-AU" sz="4400" dirty="0" err="1">
                <a:latin typeface="Aharoni" pitchFamily="2" charset="-79"/>
                <a:cs typeface="Aharoni" pitchFamily="2" charset="-79"/>
              </a:rPr>
              <a:t>Jira</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3" name="Picture 2"/>
          <p:cNvPicPr>
            <a:picLocks noChangeAspect="1"/>
          </p:cNvPicPr>
          <p:nvPr/>
        </p:nvPicPr>
        <p:blipFill>
          <a:blip r:embed="rId3"/>
          <a:stretch>
            <a:fillRect/>
          </a:stretch>
        </p:blipFill>
        <p:spPr>
          <a:xfrm>
            <a:off x="1331640" y="1857364"/>
            <a:ext cx="7416824" cy="4414640"/>
          </a:xfrm>
          <a:prstGeom prst="rect">
            <a:avLst/>
          </a:prstGeom>
        </p:spPr>
      </p:pic>
      <p:sp>
        <p:nvSpPr>
          <p:cNvPr id="2" name="Rectangle 1"/>
          <p:cNvSpPr/>
          <p:nvPr/>
        </p:nvSpPr>
        <p:spPr>
          <a:xfrm>
            <a:off x="1432560" y="1270534"/>
            <a:ext cx="3471591" cy="369332"/>
          </a:xfrm>
          <a:prstGeom prst="rect">
            <a:avLst/>
          </a:prstGeom>
        </p:spPr>
        <p:txBody>
          <a:bodyPr wrap="none">
            <a:spAutoFit/>
          </a:bodyPr>
          <a:lstStyle/>
          <a:p>
            <a:r>
              <a:rPr lang="en-US" dirty="0">
                <a:hlinkClick r:id="rId4"/>
              </a:rPr>
              <a:t>https://www.atlassian.com/software</a:t>
            </a:r>
            <a:endParaRPr lang="uk-UA" dirty="0"/>
          </a:p>
        </p:txBody>
      </p:sp>
    </p:spTree>
    <p:extLst>
      <p:ext uri="{BB962C8B-B14F-4D97-AF65-F5344CB8AC3E}">
        <p14:creationId xmlns:p14="http://schemas.microsoft.com/office/powerpoint/2010/main" val="233904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ctrTitle"/>
          </p:nvPr>
        </p:nvSpPr>
        <p:spPr>
          <a:xfrm>
            <a:off x="1432560" y="-357214"/>
            <a:ext cx="7406640" cy="1472184"/>
          </a:xfrm>
        </p:spPr>
        <p:txBody>
          <a:bodyPr/>
          <a:lstStyle/>
          <a:p>
            <a:r>
              <a:rPr lang="en-AU" sz="4400" dirty="0">
                <a:latin typeface="Aharoni" pitchFamily="2" charset="-79"/>
                <a:cs typeface="Aharoni" pitchFamily="2" charset="-79"/>
              </a:rPr>
              <a:t>Tracking systems: </a:t>
            </a:r>
            <a:r>
              <a:rPr lang="en-AU" sz="4400" dirty="0" err="1">
                <a:latin typeface="Aharoni" pitchFamily="2" charset="-79"/>
                <a:cs typeface="Aharoni" pitchFamily="2" charset="-79"/>
              </a:rPr>
              <a:t>Jira</a:t>
            </a:r>
            <a:endParaRPr lang="ru-RU" dirty="0">
              <a:cs typeface="Aharoni" pitchFamily="2" charset="-79"/>
            </a:endParaRPr>
          </a:p>
        </p:txBody>
      </p:sp>
      <p:sp>
        <p:nvSpPr>
          <p:cNvPr id="7" name="TextBox 6"/>
          <p:cNvSpPr txBox="1"/>
          <p:nvPr/>
        </p:nvSpPr>
        <p:spPr>
          <a:xfrm>
            <a:off x="1714480" y="1857364"/>
            <a:ext cx="184731" cy="369332"/>
          </a:xfrm>
          <a:prstGeom prst="rect">
            <a:avLst/>
          </a:prstGeom>
          <a:noFill/>
        </p:spPr>
        <p:txBody>
          <a:bodyPr wrap="none" rtlCol="0">
            <a:spAutoFit/>
          </a:bodyPr>
          <a:lstStyle/>
          <a:p>
            <a:endParaRPr lang="ru-RU" dirty="0"/>
          </a:p>
        </p:txBody>
      </p:sp>
      <p:pic>
        <p:nvPicPr>
          <p:cNvPr id="2" name="Picture 1"/>
          <p:cNvPicPr>
            <a:picLocks noChangeAspect="1"/>
          </p:cNvPicPr>
          <p:nvPr/>
        </p:nvPicPr>
        <p:blipFill>
          <a:blip r:embed="rId3"/>
          <a:stretch>
            <a:fillRect/>
          </a:stretch>
        </p:blipFill>
        <p:spPr>
          <a:xfrm>
            <a:off x="1547664" y="1268760"/>
            <a:ext cx="6642931" cy="5184576"/>
          </a:xfrm>
          <a:prstGeom prst="rect">
            <a:avLst/>
          </a:prstGeom>
        </p:spPr>
      </p:pic>
    </p:spTree>
    <p:extLst>
      <p:ext uri="{BB962C8B-B14F-4D97-AF65-F5344CB8AC3E}">
        <p14:creationId xmlns:p14="http://schemas.microsoft.com/office/powerpoint/2010/main" val="140484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2846</TotalTime>
  <Words>450</Words>
  <Application>Microsoft Office PowerPoint</Application>
  <PresentationFormat>On-screen Show (4:3)</PresentationFormat>
  <Paragraphs>53</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Aharoni</vt:lpstr>
      <vt:lpstr>Arial</vt:lpstr>
      <vt:lpstr>Calibri</vt:lpstr>
      <vt:lpstr>Corbel</vt:lpstr>
      <vt:lpstr>Gill Sans MT</vt:lpstr>
      <vt:lpstr>Segoe Print</vt:lpstr>
      <vt:lpstr>Verdana</vt:lpstr>
      <vt:lpstr>Wingdings</vt:lpstr>
      <vt:lpstr>Wingdings 2</vt:lpstr>
      <vt:lpstr>Солнцестояние</vt:lpstr>
      <vt:lpstr>   SCRUM OVERVIEW  PART 3</vt:lpstr>
      <vt:lpstr>Agenda</vt:lpstr>
      <vt:lpstr>SCRUM pillars: Transparency</vt:lpstr>
      <vt:lpstr>SCRUM pillars: Inspection</vt:lpstr>
      <vt:lpstr>SCRUM pillars: Adaptation</vt:lpstr>
      <vt:lpstr>Monitoring Sprint Process</vt:lpstr>
      <vt:lpstr>Tracking systems: Jira</vt:lpstr>
      <vt:lpstr>Tracking systems: Jira</vt:lpstr>
      <vt:lpstr>Tracking systems: Jira</vt:lpstr>
      <vt:lpstr>Tracking systems: Jira</vt:lpstr>
      <vt:lpstr>Tracking systems: TFS</vt:lpstr>
      <vt:lpstr>Tracking systems: TFS</vt:lpstr>
      <vt:lpstr>Tracking systems: Trello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Overview</dc:title>
  <dc:creator>Ira</dc:creator>
  <cp:lastModifiedBy>Iryna Marusiak</cp:lastModifiedBy>
  <cp:revision>134</cp:revision>
  <dcterms:created xsi:type="dcterms:W3CDTF">2017-06-06T19:06:47Z</dcterms:created>
  <dcterms:modified xsi:type="dcterms:W3CDTF">2020-10-07T15:27:37Z</dcterms:modified>
</cp:coreProperties>
</file>