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rapey Bold Italics" charset="1" panose="02000000000000000000"/>
      <p:regular r:id="rId16"/>
    </p:embeddedFont>
    <p:embeddedFont>
      <p:font typeface="Quicksand Bold" charset="1" panose="00000000000000000000"/>
      <p:regular r:id="rId17"/>
    </p:embeddedFont>
    <p:embeddedFont>
      <p:font typeface="Arapey Bold" charset="1" panose="02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https://www.kaggle.com/datasets/selener/consumer-complaint-database"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11348821" y="-1732044"/>
            <a:ext cx="7094839" cy="6875544"/>
          </a:xfrm>
          <a:custGeom>
            <a:avLst/>
            <a:gdLst/>
            <a:ahLst/>
            <a:cxnLst/>
            <a:rect r="r" b="b" t="t" l="l"/>
            <a:pathLst>
              <a:path h="6875544" w="7094839">
                <a:moveTo>
                  <a:pt x="0" y="0"/>
                </a:moveTo>
                <a:lnTo>
                  <a:pt x="7094838" y="0"/>
                </a:lnTo>
                <a:lnTo>
                  <a:pt x="7094838" y="6875544"/>
                </a:lnTo>
                <a:lnTo>
                  <a:pt x="0" y="6875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602767" y="917693"/>
            <a:ext cx="6685233" cy="8451614"/>
            <a:chOff x="0" y="0"/>
            <a:chExt cx="831995" cy="1051826"/>
          </a:xfrm>
        </p:grpSpPr>
        <p:sp>
          <p:nvSpPr>
            <p:cNvPr name="Freeform 4" id="4"/>
            <p:cNvSpPr/>
            <p:nvPr/>
          </p:nvSpPr>
          <p:spPr>
            <a:xfrm flipH="false" flipV="false" rot="0">
              <a:off x="0" y="0"/>
              <a:ext cx="831995" cy="1051826"/>
            </a:xfrm>
            <a:custGeom>
              <a:avLst/>
              <a:gdLst/>
              <a:ahLst/>
              <a:cxnLst/>
              <a:rect r="r" b="b" t="t" l="l"/>
              <a:pathLst>
                <a:path h="1051826" w="831995">
                  <a:moveTo>
                    <a:pt x="277482" y="19070"/>
                  </a:moveTo>
                  <a:cubicBezTo>
                    <a:pt x="319998" y="7556"/>
                    <a:pt x="368628" y="0"/>
                    <a:pt x="416222" y="0"/>
                  </a:cubicBezTo>
                  <a:cubicBezTo>
                    <a:pt x="463817" y="0"/>
                    <a:pt x="509615" y="6476"/>
                    <a:pt x="551819" y="17990"/>
                  </a:cubicBezTo>
                  <a:cubicBezTo>
                    <a:pt x="552718" y="18350"/>
                    <a:pt x="553616" y="18350"/>
                    <a:pt x="554514" y="18710"/>
                  </a:cubicBezTo>
                  <a:cubicBezTo>
                    <a:pt x="713010" y="64765"/>
                    <a:pt x="829750" y="186379"/>
                    <a:pt x="831995" y="333811"/>
                  </a:cubicBezTo>
                  <a:lnTo>
                    <a:pt x="831995" y="1051826"/>
                  </a:lnTo>
                  <a:lnTo>
                    <a:pt x="0" y="1051826"/>
                  </a:lnTo>
                  <a:lnTo>
                    <a:pt x="0" y="334344"/>
                  </a:lnTo>
                  <a:cubicBezTo>
                    <a:pt x="2245" y="185660"/>
                    <a:pt x="117189" y="64045"/>
                    <a:pt x="277482" y="19070"/>
                  </a:cubicBezTo>
                  <a:close/>
                </a:path>
              </a:pathLst>
            </a:custGeom>
            <a:blipFill>
              <a:blip r:embed="rId4"/>
              <a:stretch>
                <a:fillRect l="-65068" t="0" r="-59681" b="0"/>
              </a:stretch>
            </a:blipFill>
          </p:spPr>
        </p:sp>
      </p:grpSp>
      <p:grpSp>
        <p:nvGrpSpPr>
          <p:cNvPr name="Group 5" id="5"/>
          <p:cNvGrpSpPr/>
          <p:nvPr/>
        </p:nvGrpSpPr>
        <p:grpSpPr>
          <a:xfrm rot="0">
            <a:off x="0" y="9258300"/>
            <a:ext cx="18288000" cy="1028700"/>
            <a:chOff x="0" y="0"/>
            <a:chExt cx="4816593" cy="270933"/>
          </a:xfrm>
        </p:grpSpPr>
        <p:sp>
          <p:nvSpPr>
            <p:cNvPr name="Freeform 6" id="6"/>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3D5E33"/>
            </a:solidFill>
          </p:spPr>
        </p:sp>
        <p:sp>
          <p:nvSpPr>
            <p:cNvPr name="TextBox 7" id="7"/>
            <p:cNvSpPr txBox="true"/>
            <p:nvPr/>
          </p:nvSpPr>
          <p:spPr>
            <a:xfrm>
              <a:off x="0" y="-47625"/>
              <a:ext cx="4816593" cy="31855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709535" y="2824061"/>
            <a:ext cx="10639285" cy="4221482"/>
          </a:xfrm>
          <a:prstGeom prst="rect">
            <a:avLst/>
          </a:prstGeom>
        </p:spPr>
        <p:txBody>
          <a:bodyPr anchor="t" rtlCol="false" tIns="0" lIns="0" bIns="0" rIns="0">
            <a:spAutoFit/>
          </a:bodyPr>
          <a:lstStyle/>
          <a:p>
            <a:pPr algn="l">
              <a:lnSpc>
                <a:spcPts val="6719"/>
              </a:lnSpc>
            </a:pPr>
            <a:r>
              <a:rPr lang="en-US" sz="4799" i="true">
                <a:solidFill>
                  <a:srgbClr val="202424"/>
                </a:solidFill>
                <a:latin typeface="Arapey Bold Italics"/>
                <a:ea typeface="Arapey Bold Italics"/>
                <a:cs typeface="Arapey Bold Italics"/>
                <a:sym typeface="Arapey Bold Italics"/>
              </a:rPr>
              <a:t>Meringkas dan Mengklasifikasikan Keluhan Finansial Konsumen untuk Meningkatkan Layanan dan Regulasi Menggunakan IBM Granite</a:t>
            </a:r>
          </a:p>
          <a:p>
            <a:pPr algn="l">
              <a:lnSpc>
                <a:spcPts val="6719"/>
              </a:lnSpc>
              <a:spcBef>
                <a:spcPct val="0"/>
              </a:spcBef>
            </a:pPr>
          </a:p>
        </p:txBody>
      </p:sp>
      <p:sp>
        <p:nvSpPr>
          <p:cNvPr name="TextBox 9" id="9"/>
          <p:cNvSpPr txBox="true"/>
          <p:nvPr/>
        </p:nvSpPr>
        <p:spPr>
          <a:xfrm rot="0">
            <a:off x="709535" y="6767130"/>
            <a:ext cx="8771205" cy="2180238"/>
          </a:xfrm>
          <a:prstGeom prst="rect">
            <a:avLst/>
          </a:prstGeom>
        </p:spPr>
        <p:txBody>
          <a:bodyPr anchor="t" rtlCol="false" tIns="0" lIns="0" bIns="0" rIns="0">
            <a:spAutoFit/>
          </a:bodyPr>
          <a:lstStyle/>
          <a:p>
            <a:pPr algn="l">
              <a:lnSpc>
                <a:spcPts val="5829"/>
              </a:lnSpc>
            </a:pPr>
            <a:r>
              <a:rPr lang="en-US" sz="4163" b="true">
                <a:solidFill>
                  <a:srgbClr val="202424"/>
                </a:solidFill>
                <a:latin typeface="Quicksand Bold"/>
                <a:ea typeface="Quicksand Bold"/>
                <a:cs typeface="Quicksand Bold"/>
                <a:sym typeface="Quicksand Bold"/>
              </a:rPr>
              <a:t>Capstone Project </a:t>
            </a:r>
          </a:p>
          <a:p>
            <a:pPr algn="l">
              <a:lnSpc>
                <a:spcPts val="5829"/>
              </a:lnSpc>
              <a:spcBef>
                <a:spcPct val="0"/>
              </a:spcBef>
            </a:pPr>
            <a:r>
              <a:rPr lang="en-US" b="true" sz="4163">
                <a:solidFill>
                  <a:srgbClr val="202424"/>
                </a:solidFill>
                <a:latin typeface="Quicksand Bold"/>
                <a:ea typeface="Quicksand Bold"/>
                <a:cs typeface="Quicksand Bold"/>
                <a:sym typeface="Quicksand Bold"/>
              </a:rPr>
              <a:t>Student Development Initiative</a:t>
            </a:r>
          </a:p>
          <a:p>
            <a:pPr algn="l">
              <a:lnSpc>
                <a:spcPts val="5829"/>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14266456" y="6409233"/>
            <a:ext cx="7755533" cy="7755533"/>
          </a:xfrm>
          <a:custGeom>
            <a:avLst/>
            <a:gdLst/>
            <a:ahLst/>
            <a:cxnLst/>
            <a:rect r="r" b="b" t="t" l="l"/>
            <a:pathLst>
              <a:path h="7755533" w="7755533">
                <a:moveTo>
                  <a:pt x="0" y="0"/>
                </a:moveTo>
                <a:lnTo>
                  <a:pt x="7755534" y="0"/>
                </a:lnTo>
                <a:lnTo>
                  <a:pt x="7755534" y="7755534"/>
                </a:lnTo>
                <a:lnTo>
                  <a:pt x="0" y="7755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48711" y="-1830166"/>
            <a:ext cx="5532152" cy="5532152"/>
          </a:xfrm>
          <a:custGeom>
            <a:avLst/>
            <a:gdLst/>
            <a:ahLst/>
            <a:cxnLst/>
            <a:rect r="r" b="b" t="t" l="l"/>
            <a:pathLst>
              <a:path h="5532152" w="5532152">
                <a:moveTo>
                  <a:pt x="0" y="0"/>
                </a:moveTo>
                <a:lnTo>
                  <a:pt x="5532152" y="0"/>
                </a:lnTo>
                <a:lnTo>
                  <a:pt x="5532152" y="5532152"/>
                </a:lnTo>
                <a:lnTo>
                  <a:pt x="0" y="55321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768706" y="4432553"/>
            <a:ext cx="6750589" cy="1574294"/>
          </a:xfrm>
          <a:prstGeom prst="rect">
            <a:avLst/>
          </a:prstGeom>
        </p:spPr>
        <p:txBody>
          <a:bodyPr anchor="t" rtlCol="false" tIns="0" lIns="0" bIns="0" rIns="0">
            <a:spAutoFit/>
          </a:bodyPr>
          <a:lstStyle/>
          <a:p>
            <a:pPr algn="ctr">
              <a:lnSpc>
                <a:spcPts val="11836"/>
              </a:lnSpc>
            </a:pPr>
            <a:r>
              <a:rPr lang="en-US" sz="11381">
                <a:solidFill>
                  <a:srgbClr val="3D5E33"/>
                </a:solidFill>
                <a:latin typeface="Arapey Bold"/>
                <a:ea typeface="Arapey Bold"/>
                <a:cs typeface="Arapey Bold"/>
                <a:sym typeface="Arapey Bold"/>
              </a:rPr>
              <a:t>Thank You</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D5E33"/>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114299" y="3314700"/>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81053" y="275471"/>
            <a:ext cx="14011370" cy="1344534"/>
          </a:xfrm>
          <a:prstGeom prst="rect">
            <a:avLst/>
          </a:prstGeom>
        </p:spPr>
        <p:txBody>
          <a:bodyPr anchor="t" rtlCol="false" tIns="0" lIns="0" bIns="0" rIns="0">
            <a:spAutoFit/>
          </a:bodyPr>
          <a:lstStyle/>
          <a:p>
            <a:pPr algn="l">
              <a:lnSpc>
                <a:spcPts val="10941"/>
              </a:lnSpc>
              <a:spcBef>
                <a:spcPct val="0"/>
              </a:spcBef>
            </a:pPr>
            <a:r>
              <a:rPr lang="en-US" sz="7815" i="true">
                <a:solidFill>
                  <a:srgbClr val="F8F0E6"/>
                </a:solidFill>
                <a:latin typeface="Arapey Bold Italics"/>
                <a:ea typeface="Arapey Bold Italics"/>
                <a:cs typeface="Arapey Bold Italics"/>
                <a:sym typeface="Arapey Bold Italics"/>
              </a:rPr>
              <a:t>Dataset</a:t>
            </a:r>
          </a:p>
        </p:txBody>
      </p:sp>
      <p:sp>
        <p:nvSpPr>
          <p:cNvPr name="TextBox 4" id="4"/>
          <p:cNvSpPr txBox="true"/>
          <p:nvPr/>
        </p:nvSpPr>
        <p:spPr>
          <a:xfrm rot="0">
            <a:off x="681053" y="2860376"/>
            <a:ext cx="9716286" cy="5043171"/>
          </a:xfrm>
          <a:prstGeom prst="rect">
            <a:avLst/>
          </a:prstGeom>
        </p:spPr>
        <p:txBody>
          <a:bodyPr anchor="t" rtlCol="false" tIns="0" lIns="0" bIns="0" rIns="0">
            <a:spAutoFit/>
          </a:bodyPr>
          <a:lstStyle/>
          <a:p>
            <a:pPr algn="l">
              <a:lnSpc>
                <a:spcPts val="4479"/>
              </a:lnSpc>
            </a:pPr>
          </a:p>
          <a:p>
            <a:pPr algn="l">
              <a:lnSpc>
                <a:spcPts val="4479"/>
              </a:lnSpc>
            </a:pPr>
            <a:r>
              <a:rPr lang="en-US" sz="3199" b="true">
                <a:solidFill>
                  <a:srgbClr val="F8F0E6"/>
                </a:solidFill>
                <a:latin typeface="Quicksand Bold"/>
                <a:ea typeface="Quicksand Bold"/>
                <a:cs typeface="Quicksand Bold"/>
                <a:sym typeface="Quicksand Bold"/>
              </a:rPr>
              <a:t>•Su</a:t>
            </a:r>
            <a:r>
              <a:rPr lang="en-US" sz="3199" b="true">
                <a:solidFill>
                  <a:srgbClr val="F8F0E6"/>
                </a:solidFill>
                <a:latin typeface="Quicksand Bold"/>
                <a:ea typeface="Quicksand Bold"/>
                <a:cs typeface="Quicksand Bold"/>
                <a:sym typeface="Quicksand Bold"/>
              </a:rPr>
              <a:t>mber: Consumer Financial Protection Bureau (CFPB).</a:t>
            </a:r>
          </a:p>
          <a:p>
            <a:pPr algn="l">
              <a:lnSpc>
                <a:spcPts val="4479"/>
              </a:lnSpc>
            </a:pPr>
          </a:p>
          <a:p>
            <a:pPr algn="l">
              <a:lnSpc>
                <a:spcPts val="4479"/>
              </a:lnSpc>
            </a:pPr>
            <a:r>
              <a:rPr lang="en-US" sz="3199" b="true">
                <a:solidFill>
                  <a:srgbClr val="F8F0E6"/>
                </a:solidFill>
                <a:latin typeface="Quicksand Bold"/>
                <a:ea typeface="Quicksand Bold"/>
                <a:cs typeface="Quicksand Bold"/>
                <a:sym typeface="Quicksand Bold"/>
              </a:rPr>
              <a:t>•Jumlah data: ±1,28 juta keluhan.</a:t>
            </a:r>
          </a:p>
          <a:p>
            <a:pPr algn="l">
              <a:lnSpc>
                <a:spcPts val="4479"/>
              </a:lnSpc>
            </a:pPr>
          </a:p>
          <a:p>
            <a:pPr algn="l">
              <a:lnSpc>
                <a:spcPts val="4479"/>
              </a:lnSpc>
            </a:pPr>
            <a:r>
              <a:rPr lang="en-US" sz="3199" b="true">
                <a:solidFill>
                  <a:srgbClr val="F8F0E6"/>
                </a:solidFill>
                <a:latin typeface="Quicksand Bold"/>
                <a:ea typeface="Quicksand Bold"/>
                <a:cs typeface="Quicksand Bold"/>
                <a:sym typeface="Quicksand Bold"/>
              </a:rPr>
              <a:t>•Link: https:</a:t>
            </a:r>
            <a:r>
              <a:rPr lang="en-US" b="true" sz="3199" u="sng">
                <a:solidFill>
                  <a:srgbClr val="F8F0E6"/>
                </a:solidFill>
                <a:latin typeface="Quicksand Bold"/>
                <a:ea typeface="Quicksand Bold"/>
                <a:cs typeface="Quicksand Bold"/>
                <a:sym typeface="Quicksand Bold"/>
                <a:hlinkClick r:id="rId4" tooltip="https://www.kaggle.com/datasets/selener/consumer-complaint-database"/>
              </a:rPr>
              <a:t>//www.consumerfinance.gov/data-research/consumer-complaints/</a:t>
            </a:r>
          </a:p>
          <a:p>
            <a:pPr algn="l">
              <a:lnSpc>
                <a:spcPts val="4479"/>
              </a:lnSpc>
              <a:spcBef>
                <a:spcPct val="0"/>
              </a:spcBef>
            </a:pPr>
          </a:p>
        </p:txBody>
      </p:sp>
    </p:spTree>
  </p:cSld>
  <p:clrMapOvr>
    <a:masterClrMapping/>
  </p:clrMapOvr>
  <p:transition spd="slow">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D5E33"/>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114299" y="3314700"/>
            <a:ext cx="7315200" cy="3657600"/>
          </a:xfrm>
          <a:custGeom>
            <a:avLst/>
            <a:gdLst/>
            <a:ahLst/>
            <a:cxnLst/>
            <a:rect r="r" b="b" t="t" l="l"/>
            <a:pathLst>
              <a:path h="3657600" w="73152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81053" y="275471"/>
            <a:ext cx="12052996" cy="1344534"/>
          </a:xfrm>
          <a:prstGeom prst="rect">
            <a:avLst/>
          </a:prstGeom>
        </p:spPr>
        <p:txBody>
          <a:bodyPr anchor="t" rtlCol="false" tIns="0" lIns="0" bIns="0" rIns="0">
            <a:spAutoFit/>
          </a:bodyPr>
          <a:lstStyle/>
          <a:p>
            <a:pPr algn="l">
              <a:lnSpc>
                <a:spcPts val="10941"/>
              </a:lnSpc>
              <a:spcBef>
                <a:spcPct val="0"/>
              </a:spcBef>
            </a:pPr>
            <a:r>
              <a:rPr lang="en-US" sz="7815" i="true">
                <a:solidFill>
                  <a:srgbClr val="F8F0E6"/>
                </a:solidFill>
                <a:latin typeface="Arapey Bold Italics"/>
                <a:ea typeface="Arapey Bold Italics"/>
                <a:cs typeface="Arapey Bold Italics"/>
                <a:sym typeface="Arapey Bold Italics"/>
              </a:rPr>
              <a:t>Project overview</a:t>
            </a:r>
          </a:p>
        </p:txBody>
      </p:sp>
      <p:sp>
        <p:nvSpPr>
          <p:cNvPr name="TextBox 4" id="4"/>
          <p:cNvSpPr txBox="true"/>
          <p:nvPr/>
        </p:nvSpPr>
        <p:spPr>
          <a:xfrm rot="0">
            <a:off x="681053" y="2709209"/>
            <a:ext cx="14129264" cy="5793106"/>
          </a:xfrm>
          <a:prstGeom prst="rect">
            <a:avLst/>
          </a:prstGeom>
        </p:spPr>
        <p:txBody>
          <a:bodyPr anchor="t" rtlCol="false" tIns="0" lIns="0" bIns="0" rIns="0">
            <a:spAutoFit/>
          </a:bodyPr>
          <a:lstStyle/>
          <a:p>
            <a:pPr algn="l">
              <a:lnSpc>
                <a:spcPts val="4619"/>
              </a:lnSpc>
            </a:pPr>
            <a:r>
              <a:rPr lang="en-US" sz="3299" b="true">
                <a:solidFill>
                  <a:srgbClr val="F8F0E6"/>
                </a:solidFill>
                <a:latin typeface="Quicksand Bold"/>
                <a:ea typeface="Quicksand Bold"/>
                <a:cs typeface="Quicksand Bold"/>
                <a:sym typeface="Quicksand Bold"/>
              </a:rPr>
              <a:t>Keluhan konsumen di sektor finansial terus meningkat setiap tahun, mencakup produk perbankan, kartu kredit, hipotek, dan layanan keuangan lainnya. Namun, volume data keluhan yang sangat besar menyulitkan perusahaan maupun regulator untuk memahami pola masalah utama.</a:t>
            </a:r>
          </a:p>
          <a:p>
            <a:pPr algn="l">
              <a:lnSpc>
                <a:spcPts val="4619"/>
              </a:lnSpc>
            </a:pPr>
          </a:p>
          <a:p>
            <a:pPr algn="l">
              <a:lnSpc>
                <a:spcPts val="4619"/>
              </a:lnSpc>
            </a:pPr>
            <a:r>
              <a:rPr lang="en-US" sz="3299" b="true">
                <a:solidFill>
                  <a:srgbClr val="F8F0E6"/>
                </a:solidFill>
                <a:latin typeface="Quicksand Bold"/>
                <a:ea typeface="Quicksand Bold"/>
                <a:cs typeface="Quicksand Bold"/>
                <a:sym typeface="Quicksand Bold"/>
              </a:rPr>
              <a:t>Proyek ini bertujuan untuk mengklasifikasikan keluhan berdasarkan jenis produk/isu dan meringkas temuan utama dengan bantuan IBM Granite, sehingga dapat menghasilkan wawasan yang actionable untuk meningkatkan layanan dan mendukung kebijakan regulasi.</a:t>
            </a:r>
          </a:p>
        </p:txBody>
      </p:sp>
    </p:spTree>
  </p:cSld>
  <p:clrMapOvr>
    <a:masterClrMapping/>
  </p:clrMapOvr>
  <p:transition spd="slow">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389219"/>
            <a:ext cx="3401159" cy="6231196"/>
          </a:xfrm>
          <a:custGeom>
            <a:avLst/>
            <a:gdLst/>
            <a:ahLst/>
            <a:cxnLst/>
            <a:rect r="r" b="b" t="t" l="l"/>
            <a:pathLst>
              <a:path h="6231196" w="3401159">
                <a:moveTo>
                  <a:pt x="0" y="0"/>
                </a:moveTo>
                <a:lnTo>
                  <a:pt x="3401159" y="0"/>
                </a:lnTo>
                <a:lnTo>
                  <a:pt x="3401159" y="6231196"/>
                </a:lnTo>
                <a:lnTo>
                  <a:pt x="0" y="6231196"/>
                </a:lnTo>
                <a:lnTo>
                  <a:pt x="0" y="0"/>
                </a:lnTo>
                <a:close/>
              </a:path>
            </a:pathLst>
          </a:custGeom>
          <a:blipFill>
            <a:blip r:embed="rId2"/>
            <a:stretch>
              <a:fillRect l="0" t="0" r="0" b="0"/>
            </a:stretch>
          </a:blipFill>
        </p:spPr>
      </p:sp>
      <p:sp>
        <p:nvSpPr>
          <p:cNvPr name="Freeform 3" id="3"/>
          <p:cNvSpPr/>
          <p:nvPr/>
        </p:nvSpPr>
        <p:spPr>
          <a:xfrm flipH="false" flipV="false" rot="0">
            <a:off x="4901590" y="2389219"/>
            <a:ext cx="8484821" cy="2595813"/>
          </a:xfrm>
          <a:custGeom>
            <a:avLst/>
            <a:gdLst/>
            <a:ahLst/>
            <a:cxnLst/>
            <a:rect r="r" b="b" t="t" l="l"/>
            <a:pathLst>
              <a:path h="2595813" w="8484821">
                <a:moveTo>
                  <a:pt x="0" y="0"/>
                </a:moveTo>
                <a:lnTo>
                  <a:pt x="8484820" y="0"/>
                </a:lnTo>
                <a:lnTo>
                  <a:pt x="8484820" y="2595812"/>
                </a:lnTo>
                <a:lnTo>
                  <a:pt x="0" y="2595812"/>
                </a:lnTo>
                <a:lnTo>
                  <a:pt x="0" y="0"/>
                </a:lnTo>
                <a:close/>
              </a:path>
            </a:pathLst>
          </a:custGeom>
          <a:blipFill>
            <a:blip r:embed="rId3"/>
            <a:stretch>
              <a:fillRect l="0" t="0" r="0" b="0"/>
            </a:stretch>
          </a:blipFill>
        </p:spPr>
      </p:sp>
      <p:sp>
        <p:nvSpPr>
          <p:cNvPr name="TextBox 4" id="4"/>
          <p:cNvSpPr txBox="true"/>
          <p:nvPr/>
        </p:nvSpPr>
        <p:spPr>
          <a:xfrm rot="0">
            <a:off x="8038036" y="404028"/>
            <a:ext cx="3882113" cy="814059"/>
          </a:xfrm>
          <a:prstGeom prst="rect">
            <a:avLst/>
          </a:prstGeom>
        </p:spPr>
        <p:txBody>
          <a:bodyPr anchor="t" rtlCol="false" tIns="0" lIns="0" bIns="0" rIns="0">
            <a:spAutoFit/>
          </a:bodyPr>
          <a:lstStyle/>
          <a:p>
            <a:pPr algn="l">
              <a:lnSpc>
                <a:spcPts val="6580"/>
              </a:lnSpc>
              <a:spcBef>
                <a:spcPct val="0"/>
              </a:spcBef>
            </a:pPr>
            <a:r>
              <a:rPr lang="en-US" sz="4700">
                <a:solidFill>
                  <a:srgbClr val="202424"/>
                </a:solidFill>
                <a:latin typeface="Arapey Bold"/>
                <a:ea typeface="Arapey Bold"/>
                <a:cs typeface="Arapey Bold"/>
                <a:sym typeface="Arapey Bold"/>
              </a:rPr>
              <a:t>(Data Cleaning)</a:t>
            </a:r>
          </a:p>
        </p:txBody>
      </p:sp>
      <p:sp>
        <p:nvSpPr>
          <p:cNvPr name="TextBox 5" id="5"/>
          <p:cNvSpPr txBox="true"/>
          <p:nvPr/>
        </p:nvSpPr>
        <p:spPr>
          <a:xfrm rot="0">
            <a:off x="1028700" y="38419"/>
            <a:ext cx="10184924" cy="1344922"/>
          </a:xfrm>
          <a:prstGeom prst="rect">
            <a:avLst/>
          </a:prstGeom>
        </p:spPr>
        <p:txBody>
          <a:bodyPr anchor="t" rtlCol="false" tIns="0" lIns="0" bIns="0" rIns="0">
            <a:spAutoFit/>
          </a:bodyPr>
          <a:lstStyle/>
          <a:p>
            <a:pPr algn="l">
              <a:lnSpc>
                <a:spcPts val="10920"/>
              </a:lnSpc>
              <a:spcBef>
                <a:spcPct val="0"/>
              </a:spcBef>
            </a:pPr>
            <a:r>
              <a:rPr lang="en-US" sz="7800">
                <a:solidFill>
                  <a:srgbClr val="202424"/>
                </a:solidFill>
                <a:latin typeface="Arapey Bold"/>
                <a:ea typeface="Arapey Bold"/>
                <a:cs typeface="Arapey Bold"/>
                <a:sym typeface="Arapey Bold"/>
              </a:rPr>
              <a:t>Analysis process</a:t>
            </a:r>
          </a:p>
        </p:txBody>
      </p:sp>
      <p:sp>
        <p:nvSpPr>
          <p:cNvPr name="TextBox 6" id="6"/>
          <p:cNvSpPr txBox="true"/>
          <p:nvPr/>
        </p:nvSpPr>
        <p:spPr>
          <a:xfrm rot="0">
            <a:off x="4901590" y="5593313"/>
            <a:ext cx="9344369" cy="17367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000000"/>
                </a:solidFill>
                <a:latin typeface="Quicksand Bold"/>
                <a:ea typeface="Quicksand Bold"/>
                <a:cs typeface="Quicksand Bold"/>
                <a:sym typeface="Quicksand Bold"/>
              </a:rPr>
              <a:t>null value pada kolom state, zip code, dan company response to cunsumer diisi dengan 'unkwnon'</a:t>
            </a:r>
          </a:p>
          <a:p>
            <a:pPr algn="l">
              <a:lnSpc>
                <a:spcPts val="3499"/>
              </a:lnSpc>
            </a:pPr>
            <a:r>
              <a:rPr lang="en-US" sz="2499" b="true">
                <a:solidFill>
                  <a:srgbClr val="000000"/>
                </a:solidFill>
                <a:latin typeface="Quicksand Bold"/>
                <a:ea typeface="Quicksand Bold"/>
                <a:cs typeface="Quicksand Bold"/>
                <a:sym typeface="Quicksand Bold"/>
              </a:rPr>
              <a:t> </a:t>
            </a:r>
          </a:p>
          <a:p>
            <a:pPr algn="l" marL="539749" indent="-269875" lvl="1">
              <a:lnSpc>
                <a:spcPts val="3499"/>
              </a:lnSpc>
              <a:buFont typeface="Arial"/>
              <a:buChar char="•"/>
            </a:pPr>
            <a:r>
              <a:rPr lang="en-US" b="true" sz="2499">
                <a:solidFill>
                  <a:srgbClr val="000000"/>
                </a:solidFill>
                <a:latin typeface="Quicksand Bold"/>
                <a:ea typeface="Quicksand Bold"/>
                <a:cs typeface="Quicksand Bold"/>
                <a:sym typeface="Quicksand Bold"/>
              </a:rPr>
              <a:t>Column dengan missng value lebih dari 50% dihapus</a:t>
            </a:r>
          </a:p>
        </p:txBody>
      </p:sp>
      <p:sp>
        <p:nvSpPr>
          <p:cNvPr name="TextBox 7" id="7"/>
          <p:cNvSpPr txBox="true"/>
          <p:nvPr/>
        </p:nvSpPr>
        <p:spPr>
          <a:xfrm rot="0">
            <a:off x="1028700" y="1590385"/>
            <a:ext cx="5092462" cy="589903"/>
          </a:xfrm>
          <a:prstGeom prst="rect">
            <a:avLst/>
          </a:prstGeom>
        </p:spPr>
        <p:txBody>
          <a:bodyPr anchor="t" rtlCol="false" tIns="0" lIns="0" bIns="0" rIns="0">
            <a:spAutoFit/>
          </a:bodyPr>
          <a:lstStyle/>
          <a:p>
            <a:pPr algn="l">
              <a:lnSpc>
                <a:spcPts val="4760"/>
              </a:lnSpc>
              <a:spcBef>
                <a:spcPct val="0"/>
              </a:spcBef>
            </a:pPr>
            <a:r>
              <a:rPr lang="en-US" sz="3400">
                <a:solidFill>
                  <a:srgbClr val="202424"/>
                </a:solidFill>
                <a:latin typeface="Arapey Bold"/>
                <a:ea typeface="Arapey Bold"/>
                <a:cs typeface="Arapey Bold"/>
                <a:sym typeface="Arapey Bold"/>
              </a:rPr>
              <a:t>Total Missing Value</a:t>
            </a:r>
          </a:p>
        </p:txBody>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459295"/>
            <a:ext cx="8057720" cy="3061934"/>
          </a:xfrm>
          <a:custGeom>
            <a:avLst/>
            <a:gdLst/>
            <a:ahLst/>
            <a:cxnLst/>
            <a:rect r="r" b="b" t="t" l="l"/>
            <a:pathLst>
              <a:path h="3061934" w="8057720">
                <a:moveTo>
                  <a:pt x="0" y="0"/>
                </a:moveTo>
                <a:lnTo>
                  <a:pt x="8057720" y="0"/>
                </a:lnTo>
                <a:lnTo>
                  <a:pt x="8057720" y="3061934"/>
                </a:lnTo>
                <a:lnTo>
                  <a:pt x="0" y="3061934"/>
                </a:lnTo>
                <a:lnTo>
                  <a:pt x="0" y="0"/>
                </a:lnTo>
                <a:close/>
              </a:path>
            </a:pathLst>
          </a:custGeom>
          <a:blipFill>
            <a:blip r:embed="rId2"/>
            <a:stretch>
              <a:fillRect l="0" t="0" r="0" b="0"/>
            </a:stretch>
          </a:blipFill>
        </p:spPr>
      </p:sp>
      <p:sp>
        <p:nvSpPr>
          <p:cNvPr name="Freeform 3" id="3"/>
          <p:cNvSpPr/>
          <p:nvPr/>
        </p:nvSpPr>
        <p:spPr>
          <a:xfrm flipH="false" flipV="false" rot="0">
            <a:off x="1028700" y="6596272"/>
            <a:ext cx="8057720" cy="2306522"/>
          </a:xfrm>
          <a:custGeom>
            <a:avLst/>
            <a:gdLst/>
            <a:ahLst/>
            <a:cxnLst/>
            <a:rect r="r" b="b" t="t" l="l"/>
            <a:pathLst>
              <a:path h="2306522" w="8057720">
                <a:moveTo>
                  <a:pt x="0" y="0"/>
                </a:moveTo>
                <a:lnTo>
                  <a:pt x="8057720" y="0"/>
                </a:lnTo>
                <a:lnTo>
                  <a:pt x="8057720" y="2306522"/>
                </a:lnTo>
                <a:lnTo>
                  <a:pt x="0" y="2306522"/>
                </a:lnTo>
                <a:lnTo>
                  <a:pt x="0" y="0"/>
                </a:lnTo>
                <a:close/>
              </a:path>
            </a:pathLst>
          </a:custGeom>
          <a:blipFill>
            <a:blip r:embed="rId3"/>
            <a:stretch>
              <a:fillRect l="0" t="0" r="0" b="0"/>
            </a:stretch>
          </a:blipFill>
        </p:spPr>
      </p:sp>
      <p:sp>
        <p:nvSpPr>
          <p:cNvPr name="TextBox 4" id="4"/>
          <p:cNvSpPr txBox="true"/>
          <p:nvPr/>
        </p:nvSpPr>
        <p:spPr>
          <a:xfrm rot="0">
            <a:off x="7790426" y="641356"/>
            <a:ext cx="10249964" cy="688963"/>
          </a:xfrm>
          <a:prstGeom prst="rect">
            <a:avLst/>
          </a:prstGeom>
        </p:spPr>
        <p:txBody>
          <a:bodyPr anchor="t" rtlCol="false" tIns="0" lIns="0" bIns="0" rIns="0">
            <a:spAutoFit/>
          </a:bodyPr>
          <a:lstStyle/>
          <a:p>
            <a:pPr algn="l">
              <a:lnSpc>
                <a:spcPts val="5600"/>
              </a:lnSpc>
              <a:spcBef>
                <a:spcPct val="0"/>
              </a:spcBef>
            </a:pPr>
            <a:r>
              <a:rPr lang="en-US" sz="4000">
                <a:solidFill>
                  <a:srgbClr val="202424"/>
                </a:solidFill>
                <a:latin typeface="Arapey Bold"/>
                <a:ea typeface="Arapey Bold"/>
                <a:cs typeface="Arapey Bold"/>
                <a:sym typeface="Arapey Bold"/>
              </a:rPr>
              <a:t>Normalisasi teks (lowercasing, stopword removal)</a:t>
            </a:r>
          </a:p>
        </p:txBody>
      </p:sp>
      <p:sp>
        <p:nvSpPr>
          <p:cNvPr name="TextBox 5" id="5"/>
          <p:cNvSpPr txBox="true"/>
          <p:nvPr/>
        </p:nvSpPr>
        <p:spPr>
          <a:xfrm rot="0">
            <a:off x="1028700" y="38419"/>
            <a:ext cx="10184924" cy="1344922"/>
          </a:xfrm>
          <a:prstGeom prst="rect">
            <a:avLst/>
          </a:prstGeom>
        </p:spPr>
        <p:txBody>
          <a:bodyPr anchor="t" rtlCol="false" tIns="0" lIns="0" bIns="0" rIns="0">
            <a:spAutoFit/>
          </a:bodyPr>
          <a:lstStyle/>
          <a:p>
            <a:pPr algn="l">
              <a:lnSpc>
                <a:spcPts val="10920"/>
              </a:lnSpc>
              <a:spcBef>
                <a:spcPct val="0"/>
              </a:spcBef>
            </a:pPr>
            <a:r>
              <a:rPr lang="en-US" sz="7800">
                <a:solidFill>
                  <a:srgbClr val="202424"/>
                </a:solidFill>
                <a:latin typeface="Arapey Bold"/>
                <a:ea typeface="Arapey Bold"/>
                <a:cs typeface="Arapey Bold"/>
                <a:sym typeface="Arapey Bold"/>
              </a:rPr>
              <a:t>Analysis process</a:t>
            </a:r>
          </a:p>
        </p:txBody>
      </p:sp>
      <p:sp>
        <p:nvSpPr>
          <p:cNvPr name="TextBox 6" id="6"/>
          <p:cNvSpPr txBox="true"/>
          <p:nvPr/>
        </p:nvSpPr>
        <p:spPr>
          <a:xfrm rot="0">
            <a:off x="1086280" y="1575567"/>
            <a:ext cx="5092462" cy="665468"/>
          </a:xfrm>
          <a:prstGeom prst="rect">
            <a:avLst/>
          </a:prstGeom>
        </p:spPr>
        <p:txBody>
          <a:bodyPr anchor="t" rtlCol="false" tIns="0" lIns="0" bIns="0" rIns="0">
            <a:spAutoFit/>
          </a:bodyPr>
          <a:lstStyle/>
          <a:p>
            <a:pPr algn="l">
              <a:lnSpc>
                <a:spcPts val="5320"/>
              </a:lnSpc>
              <a:spcBef>
                <a:spcPct val="0"/>
              </a:spcBef>
            </a:pPr>
            <a:r>
              <a:rPr lang="en-US" sz="3800">
                <a:solidFill>
                  <a:srgbClr val="202424"/>
                </a:solidFill>
                <a:latin typeface="Arapey Bold"/>
                <a:ea typeface="Arapey Bold"/>
                <a:cs typeface="Arapey Bold"/>
                <a:sym typeface="Arapey Bold"/>
              </a:rPr>
              <a:t>Sebelum Di Normalisasi</a:t>
            </a:r>
          </a:p>
        </p:txBody>
      </p:sp>
      <p:sp>
        <p:nvSpPr>
          <p:cNvPr name="TextBox 7" id="7"/>
          <p:cNvSpPr txBox="true"/>
          <p:nvPr/>
        </p:nvSpPr>
        <p:spPr>
          <a:xfrm rot="0">
            <a:off x="1028700" y="5711729"/>
            <a:ext cx="5092462" cy="665468"/>
          </a:xfrm>
          <a:prstGeom prst="rect">
            <a:avLst/>
          </a:prstGeom>
        </p:spPr>
        <p:txBody>
          <a:bodyPr anchor="t" rtlCol="false" tIns="0" lIns="0" bIns="0" rIns="0">
            <a:spAutoFit/>
          </a:bodyPr>
          <a:lstStyle/>
          <a:p>
            <a:pPr algn="l">
              <a:lnSpc>
                <a:spcPts val="5320"/>
              </a:lnSpc>
              <a:spcBef>
                <a:spcPct val="0"/>
              </a:spcBef>
            </a:pPr>
            <a:r>
              <a:rPr lang="en-US" sz="3800">
                <a:solidFill>
                  <a:srgbClr val="202424"/>
                </a:solidFill>
                <a:latin typeface="Arapey Bold"/>
                <a:ea typeface="Arapey Bold"/>
                <a:cs typeface="Arapey Bold"/>
                <a:sym typeface="Arapey Bold"/>
              </a:rPr>
              <a:t>Sesudah Di Normalisasi</a:t>
            </a:r>
          </a:p>
        </p:txBody>
      </p:sp>
      <p:sp>
        <p:nvSpPr>
          <p:cNvPr name="TextBox 8" id="8"/>
          <p:cNvSpPr txBox="true"/>
          <p:nvPr/>
        </p:nvSpPr>
        <p:spPr>
          <a:xfrm rot="0">
            <a:off x="9144000" y="2193410"/>
            <a:ext cx="9018848" cy="69945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Lowercasing → Semua teks diubah ke huruf kecil agar seragam (Credit = credit).</a:t>
            </a:r>
          </a:p>
          <a:p>
            <a:pPr algn="l">
              <a:lnSpc>
                <a:spcPts val="3499"/>
              </a:lnSpc>
            </a:pP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Remove punctuation &amp; special characters → Hilangkan simbol yang tidak relevan (misalnya !, #, @).</a:t>
            </a:r>
          </a:p>
          <a:p>
            <a:pPr algn="l" marL="539749" indent="-269875" lvl="1">
              <a:lnSpc>
                <a:spcPts val="3499"/>
              </a:lnSpc>
              <a:buFont typeface="Arial"/>
              <a:buChar char="•"/>
            </a:pP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Tokenization → Pecah kalimat menjadi kata-kata.</a:t>
            </a:r>
          </a:p>
          <a:p>
            <a:pPr algn="l">
              <a:lnSpc>
                <a:spcPts val="3499"/>
              </a:lnSpc>
            </a:pP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Stopwords removal → Buang kata-kata umum yang tidak bermakna (misalnya: the, and, is).</a:t>
            </a:r>
          </a:p>
          <a:p>
            <a:pPr algn="l">
              <a:lnSpc>
                <a:spcPts val="3499"/>
              </a:lnSpc>
            </a:pP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Stemming/Lemmatization → Ubah kata ke bentuk dasar (running → run, payments → payment).</a:t>
            </a:r>
          </a:p>
          <a:p>
            <a:pPr algn="l">
              <a:lnSpc>
                <a:spcPts val="3499"/>
              </a:lnSpc>
            </a:pP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Handling whitespace → Bersihkan spasi ganda, newline, dll.</a:t>
            </a:r>
          </a:p>
        </p:txBody>
      </p:sp>
    </p:spTree>
  </p:cSld>
  <p:clrMapOvr>
    <a:masterClrMapping/>
  </p:clrMapOvr>
  <p:transition spd="slow">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2140471" y="-2400788"/>
            <a:ext cx="8070933" cy="8041584"/>
          </a:xfrm>
          <a:custGeom>
            <a:avLst/>
            <a:gdLst/>
            <a:ahLst/>
            <a:cxnLst/>
            <a:rect r="r" b="b" t="t" l="l"/>
            <a:pathLst>
              <a:path h="8041584" w="8070933">
                <a:moveTo>
                  <a:pt x="0" y="0"/>
                </a:moveTo>
                <a:lnTo>
                  <a:pt x="8070932" y="0"/>
                </a:lnTo>
                <a:lnTo>
                  <a:pt x="8070932" y="8041584"/>
                </a:lnTo>
                <a:lnTo>
                  <a:pt x="0" y="8041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0814" y="2362836"/>
            <a:ext cx="10076394" cy="6259960"/>
          </a:xfrm>
          <a:custGeom>
            <a:avLst/>
            <a:gdLst/>
            <a:ahLst/>
            <a:cxnLst/>
            <a:rect r="r" b="b" t="t" l="l"/>
            <a:pathLst>
              <a:path h="6259960" w="10076394">
                <a:moveTo>
                  <a:pt x="0" y="0"/>
                </a:moveTo>
                <a:lnTo>
                  <a:pt x="10076394" y="0"/>
                </a:lnTo>
                <a:lnTo>
                  <a:pt x="10076394" y="6259959"/>
                </a:lnTo>
                <a:lnTo>
                  <a:pt x="0" y="6259959"/>
                </a:lnTo>
                <a:lnTo>
                  <a:pt x="0" y="0"/>
                </a:lnTo>
                <a:close/>
              </a:path>
            </a:pathLst>
          </a:custGeom>
          <a:blipFill>
            <a:blip r:embed="rId4"/>
            <a:stretch>
              <a:fillRect l="0" t="0" r="0" b="0"/>
            </a:stretch>
          </a:blipFill>
        </p:spPr>
      </p:sp>
      <p:sp>
        <p:nvSpPr>
          <p:cNvPr name="TextBox 4" id="4"/>
          <p:cNvSpPr txBox="true"/>
          <p:nvPr/>
        </p:nvSpPr>
        <p:spPr>
          <a:xfrm rot="0">
            <a:off x="480814" y="176018"/>
            <a:ext cx="16240125" cy="2726047"/>
          </a:xfrm>
          <a:prstGeom prst="rect">
            <a:avLst/>
          </a:prstGeom>
        </p:spPr>
        <p:txBody>
          <a:bodyPr anchor="t" rtlCol="false" tIns="0" lIns="0" bIns="0" rIns="0">
            <a:spAutoFit/>
          </a:bodyPr>
          <a:lstStyle/>
          <a:p>
            <a:pPr algn="l">
              <a:lnSpc>
                <a:spcPts val="10920"/>
              </a:lnSpc>
            </a:pPr>
            <a:r>
              <a:rPr lang="en-US" sz="7800">
                <a:solidFill>
                  <a:srgbClr val="202424"/>
                </a:solidFill>
                <a:latin typeface="Arapey Bold"/>
                <a:ea typeface="Arapey Bold"/>
                <a:cs typeface="Arapey Bold"/>
                <a:sym typeface="Arapey Bold"/>
              </a:rPr>
              <a:t>Insight &amp; Findings</a:t>
            </a:r>
          </a:p>
          <a:p>
            <a:pPr algn="l">
              <a:lnSpc>
                <a:spcPts val="10920"/>
              </a:lnSpc>
              <a:spcBef>
                <a:spcPct val="0"/>
              </a:spcBef>
            </a:pPr>
            <a:r>
              <a:rPr lang="en-US" sz="7800">
                <a:solidFill>
                  <a:srgbClr val="202424"/>
                </a:solidFill>
                <a:latin typeface="Arapey Bold"/>
                <a:ea typeface="Arapey Bold"/>
                <a:cs typeface="Arapey Bold"/>
                <a:sym typeface="Arapey Bold"/>
              </a:rPr>
              <a:t> </a:t>
            </a:r>
          </a:p>
        </p:txBody>
      </p:sp>
      <p:sp>
        <p:nvSpPr>
          <p:cNvPr name="TextBox 5" id="5"/>
          <p:cNvSpPr txBox="true"/>
          <p:nvPr/>
        </p:nvSpPr>
        <p:spPr>
          <a:xfrm rot="0">
            <a:off x="10737289" y="2315211"/>
            <a:ext cx="7550711" cy="3489325"/>
          </a:xfrm>
          <a:prstGeom prst="rect">
            <a:avLst/>
          </a:prstGeom>
        </p:spPr>
        <p:txBody>
          <a:bodyPr anchor="t" rtlCol="false" tIns="0" lIns="0" bIns="0" rIns="0">
            <a:spAutoFit/>
          </a:bodyPr>
          <a:lstStyle/>
          <a:p>
            <a:pPr algn="l">
              <a:lnSpc>
                <a:spcPts val="3499"/>
              </a:lnSpc>
              <a:spcBef>
                <a:spcPct val="0"/>
              </a:spcBef>
            </a:pP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Masalah utama konsumen terpusat pada produk keuangan besar (Mortgage &amp; Credit reporting).</a:t>
            </a:r>
          </a:p>
          <a:p>
            <a:pPr algn="l">
              <a:lnSpc>
                <a:spcPts val="3499"/>
              </a:lnSpc>
            </a:pP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Banyak data masih masuk kategori unknown, menandakan perlunya perbaikan pada proses input/pelabelan data.</a:t>
            </a:r>
          </a:p>
        </p:txBody>
      </p:sp>
    </p:spTree>
  </p:cSld>
  <p:clrMapOvr>
    <a:masterClrMapping/>
  </p:clrMapOvr>
  <p:transition spd="slow">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2140471" y="-2400788"/>
            <a:ext cx="8070933" cy="8041584"/>
          </a:xfrm>
          <a:custGeom>
            <a:avLst/>
            <a:gdLst/>
            <a:ahLst/>
            <a:cxnLst/>
            <a:rect r="r" b="b" t="t" l="l"/>
            <a:pathLst>
              <a:path h="8041584" w="8070933">
                <a:moveTo>
                  <a:pt x="0" y="0"/>
                </a:moveTo>
                <a:lnTo>
                  <a:pt x="8070932" y="0"/>
                </a:lnTo>
                <a:lnTo>
                  <a:pt x="8070932" y="8041584"/>
                </a:lnTo>
                <a:lnTo>
                  <a:pt x="0" y="8041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0814" y="1437025"/>
            <a:ext cx="5595273" cy="4966707"/>
          </a:xfrm>
          <a:custGeom>
            <a:avLst/>
            <a:gdLst/>
            <a:ahLst/>
            <a:cxnLst/>
            <a:rect r="r" b="b" t="t" l="l"/>
            <a:pathLst>
              <a:path h="4966707" w="5595273">
                <a:moveTo>
                  <a:pt x="0" y="0"/>
                </a:moveTo>
                <a:lnTo>
                  <a:pt x="5595274" y="0"/>
                </a:lnTo>
                <a:lnTo>
                  <a:pt x="5595274" y="4966707"/>
                </a:lnTo>
                <a:lnTo>
                  <a:pt x="0" y="4966707"/>
                </a:lnTo>
                <a:lnTo>
                  <a:pt x="0" y="0"/>
                </a:lnTo>
                <a:close/>
              </a:path>
            </a:pathLst>
          </a:custGeom>
          <a:blipFill>
            <a:blip r:embed="rId4"/>
            <a:stretch>
              <a:fillRect l="0" t="0" r="0" b="0"/>
            </a:stretch>
          </a:blipFill>
        </p:spPr>
      </p:sp>
      <p:sp>
        <p:nvSpPr>
          <p:cNvPr name="Freeform 4" id="4"/>
          <p:cNvSpPr/>
          <p:nvPr/>
        </p:nvSpPr>
        <p:spPr>
          <a:xfrm flipH="false" flipV="false" rot="0">
            <a:off x="8787019" y="5143500"/>
            <a:ext cx="8663186" cy="4537343"/>
          </a:xfrm>
          <a:custGeom>
            <a:avLst/>
            <a:gdLst/>
            <a:ahLst/>
            <a:cxnLst/>
            <a:rect r="r" b="b" t="t" l="l"/>
            <a:pathLst>
              <a:path h="4537343" w="8663186">
                <a:moveTo>
                  <a:pt x="0" y="0"/>
                </a:moveTo>
                <a:lnTo>
                  <a:pt x="8663185" y="0"/>
                </a:lnTo>
                <a:lnTo>
                  <a:pt x="8663185" y="4537343"/>
                </a:lnTo>
                <a:lnTo>
                  <a:pt x="0" y="4537343"/>
                </a:lnTo>
                <a:lnTo>
                  <a:pt x="0" y="0"/>
                </a:lnTo>
                <a:close/>
              </a:path>
            </a:pathLst>
          </a:custGeom>
          <a:blipFill>
            <a:blip r:embed="rId5"/>
            <a:stretch>
              <a:fillRect l="0" t="0" r="0" b="0"/>
            </a:stretch>
          </a:blipFill>
        </p:spPr>
      </p:sp>
      <p:sp>
        <p:nvSpPr>
          <p:cNvPr name="TextBox 5" id="5"/>
          <p:cNvSpPr txBox="true"/>
          <p:nvPr/>
        </p:nvSpPr>
        <p:spPr>
          <a:xfrm rot="0">
            <a:off x="480814" y="-26572"/>
            <a:ext cx="16240125" cy="2726047"/>
          </a:xfrm>
          <a:prstGeom prst="rect">
            <a:avLst/>
          </a:prstGeom>
        </p:spPr>
        <p:txBody>
          <a:bodyPr anchor="t" rtlCol="false" tIns="0" lIns="0" bIns="0" rIns="0">
            <a:spAutoFit/>
          </a:bodyPr>
          <a:lstStyle/>
          <a:p>
            <a:pPr algn="l">
              <a:lnSpc>
                <a:spcPts val="10920"/>
              </a:lnSpc>
            </a:pPr>
            <a:r>
              <a:rPr lang="en-US" sz="7800">
                <a:solidFill>
                  <a:srgbClr val="202424"/>
                </a:solidFill>
                <a:latin typeface="Arapey Bold"/>
                <a:ea typeface="Arapey Bold"/>
                <a:cs typeface="Arapey Bold"/>
                <a:sym typeface="Arapey Bold"/>
              </a:rPr>
              <a:t>Insight &amp; Findings</a:t>
            </a:r>
          </a:p>
          <a:p>
            <a:pPr algn="l">
              <a:lnSpc>
                <a:spcPts val="10920"/>
              </a:lnSpc>
              <a:spcBef>
                <a:spcPct val="0"/>
              </a:spcBef>
            </a:pPr>
            <a:r>
              <a:rPr lang="en-US" sz="7800">
                <a:solidFill>
                  <a:srgbClr val="202424"/>
                </a:solidFill>
                <a:latin typeface="Arapey Bold"/>
                <a:ea typeface="Arapey Bold"/>
                <a:cs typeface="Arapey Bold"/>
                <a:sym typeface="Arapey Bold"/>
              </a:rPr>
              <a:t> </a:t>
            </a:r>
          </a:p>
        </p:txBody>
      </p:sp>
      <p:sp>
        <p:nvSpPr>
          <p:cNvPr name="TextBox 6" id="6"/>
          <p:cNvSpPr txBox="true"/>
          <p:nvPr/>
        </p:nvSpPr>
        <p:spPr>
          <a:xfrm rot="0">
            <a:off x="6076088" y="1389400"/>
            <a:ext cx="11872639" cy="2613025"/>
          </a:xfrm>
          <a:prstGeom prst="rect">
            <a:avLst/>
          </a:prstGeom>
        </p:spPr>
        <p:txBody>
          <a:bodyPr anchor="t" rtlCol="false" tIns="0" lIns="0" bIns="0" rIns="0">
            <a:spAutoFit/>
          </a:bodyPr>
          <a:lstStyle/>
          <a:p>
            <a:pPr algn="l">
              <a:lnSpc>
                <a:spcPts val="3499"/>
              </a:lnSpc>
            </a:pP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Perusahaan harus memprioritaskan layanan berbasis web karena mayoritas konsumen memilih kanal ini.</a:t>
            </a: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Namun, dukungan multi-channel tetap penting bagi konsumen yang lebih nyaman menggunakan telepon atau surat.</a:t>
            </a:r>
          </a:p>
          <a:p>
            <a:pPr algn="l">
              <a:lnSpc>
                <a:spcPts val="3499"/>
              </a:lnSpc>
            </a:pPr>
          </a:p>
        </p:txBody>
      </p:sp>
      <p:sp>
        <p:nvSpPr>
          <p:cNvPr name="TextBox 7" id="7"/>
          <p:cNvSpPr txBox="true"/>
          <p:nvPr/>
        </p:nvSpPr>
        <p:spPr>
          <a:xfrm rot="0">
            <a:off x="480814" y="6823086"/>
            <a:ext cx="8120062" cy="26130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Sebagian besar perusahaan hanya menutup kasus dengan penjelasan, tanpa memberikan kompensasi nyata.</a:t>
            </a: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Hal ini bisa berdampak pada kepuasan konsumen jangka panjang meskipun secara formal kasus dianggap selesai.</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2140471" y="-2400788"/>
            <a:ext cx="8070933" cy="8041584"/>
          </a:xfrm>
          <a:custGeom>
            <a:avLst/>
            <a:gdLst/>
            <a:ahLst/>
            <a:cxnLst/>
            <a:rect r="r" b="b" t="t" l="l"/>
            <a:pathLst>
              <a:path h="8041584" w="8070933">
                <a:moveTo>
                  <a:pt x="0" y="0"/>
                </a:moveTo>
                <a:lnTo>
                  <a:pt x="8070932" y="0"/>
                </a:lnTo>
                <a:lnTo>
                  <a:pt x="8070932" y="8041584"/>
                </a:lnTo>
                <a:lnTo>
                  <a:pt x="0" y="80415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0814" y="1470914"/>
            <a:ext cx="9118380" cy="4274241"/>
          </a:xfrm>
          <a:custGeom>
            <a:avLst/>
            <a:gdLst/>
            <a:ahLst/>
            <a:cxnLst/>
            <a:rect r="r" b="b" t="t" l="l"/>
            <a:pathLst>
              <a:path h="4274241" w="9118380">
                <a:moveTo>
                  <a:pt x="0" y="0"/>
                </a:moveTo>
                <a:lnTo>
                  <a:pt x="9118380" y="0"/>
                </a:lnTo>
                <a:lnTo>
                  <a:pt x="9118380" y="4274241"/>
                </a:lnTo>
                <a:lnTo>
                  <a:pt x="0" y="4274241"/>
                </a:lnTo>
                <a:lnTo>
                  <a:pt x="0" y="0"/>
                </a:lnTo>
                <a:close/>
              </a:path>
            </a:pathLst>
          </a:custGeom>
          <a:blipFill>
            <a:blip r:embed="rId4"/>
            <a:stretch>
              <a:fillRect l="0" t="0" r="0" b="0"/>
            </a:stretch>
          </a:blipFill>
        </p:spPr>
      </p:sp>
      <p:sp>
        <p:nvSpPr>
          <p:cNvPr name="Freeform 4" id="4"/>
          <p:cNvSpPr/>
          <p:nvPr/>
        </p:nvSpPr>
        <p:spPr>
          <a:xfrm flipH="false" flipV="false" rot="0">
            <a:off x="11890014" y="5423904"/>
            <a:ext cx="5841997" cy="4653625"/>
          </a:xfrm>
          <a:custGeom>
            <a:avLst/>
            <a:gdLst/>
            <a:ahLst/>
            <a:cxnLst/>
            <a:rect r="r" b="b" t="t" l="l"/>
            <a:pathLst>
              <a:path h="4653625" w="5841997">
                <a:moveTo>
                  <a:pt x="0" y="0"/>
                </a:moveTo>
                <a:lnTo>
                  <a:pt x="5841997" y="0"/>
                </a:lnTo>
                <a:lnTo>
                  <a:pt x="5841997" y="4653625"/>
                </a:lnTo>
                <a:lnTo>
                  <a:pt x="0" y="4653625"/>
                </a:lnTo>
                <a:lnTo>
                  <a:pt x="0" y="0"/>
                </a:lnTo>
                <a:close/>
              </a:path>
            </a:pathLst>
          </a:custGeom>
          <a:blipFill>
            <a:blip r:embed="rId5"/>
            <a:stretch>
              <a:fillRect l="0" t="0" r="0" b="0"/>
            </a:stretch>
          </a:blipFill>
        </p:spPr>
      </p:sp>
      <p:sp>
        <p:nvSpPr>
          <p:cNvPr name="TextBox 5" id="5"/>
          <p:cNvSpPr txBox="true"/>
          <p:nvPr/>
        </p:nvSpPr>
        <p:spPr>
          <a:xfrm rot="0">
            <a:off x="480814" y="-26572"/>
            <a:ext cx="16240125" cy="2726047"/>
          </a:xfrm>
          <a:prstGeom prst="rect">
            <a:avLst/>
          </a:prstGeom>
        </p:spPr>
        <p:txBody>
          <a:bodyPr anchor="t" rtlCol="false" tIns="0" lIns="0" bIns="0" rIns="0">
            <a:spAutoFit/>
          </a:bodyPr>
          <a:lstStyle/>
          <a:p>
            <a:pPr algn="l">
              <a:lnSpc>
                <a:spcPts val="10920"/>
              </a:lnSpc>
            </a:pPr>
            <a:r>
              <a:rPr lang="en-US" sz="7800">
                <a:solidFill>
                  <a:srgbClr val="202424"/>
                </a:solidFill>
                <a:latin typeface="Arapey Bold"/>
                <a:ea typeface="Arapey Bold"/>
                <a:cs typeface="Arapey Bold"/>
                <a:sym typeface="Arapey Bold"/>
              </a:rPr>
              <a:t>Insight &amp; Findings</a:t>
            </a:r>
          </a:p>
          <a:p>
            <a:pPr algn="l">
              <a:lnSpc>
                <a:spcPts val="10920"/>
              </a:lnSpc>
              <a:spcBef>
                <a:spcPct val="0"/>
              </a:spcBef>
            </a:pPr>
            <a:r>
              <a:rPr lang="en-US" sz="7800">
                <a:solidFill>
                  <a:srgbClr val="202424"/>
                </a:solidFill>
                <a:latin typeface="Arapey Bold"/>
                <a:ea typeface="Arapey Bold"/>
                <a:cs typeface="Arapey Bold"/>
                <a:sym typeface="Arapey Bold"/>
              </a:rPr>
              <a:t> </a:t>
            </a:r>
          </a:p>
        </p:txBody>
      </p:sp>
      <p:sp>
        <p:nvSpPr>
          <p:cNvPr name="TextBox 6" id="6"/>
          <p:cNvSpPr txBox="true"/>
          <p:nvPr/>
        </p:nvSpPr>
        <p:spPr>
          <a:xfrm rot="0">
            <a:off x="9745224" y="1817680"/>
            <a:ext cx="8248523" cy="3927475"/>
          </a:xfrm>
          <a:prstGeom prst="rect">
            <a:avLst/>
          </a:prstGeom>
        </p:spPr>
        <p:txBody>
          <a:bodyPr anchor="t" rtlCol="false" tIns="0" lIns="0" bIns="0" rIns="0">
            <a:spAutoFit/>
          </a:bodyPr>
          <a:lstStyle/>
          <a:p>
            <a:pPr algn="l">
              <a:lnSpc>
                <a:spcPts val="3499"/>
              </a:lnSpc>
            </a:pP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Tren naik menunjukkan isu layanan keuangan semakin kompleks dan awareness konsumen makin tinggi.</a:t>
            </a: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Perusahaan perlu proaktif meningkatkan kualitas layanan untuk mengurangi tren keluhan yang terus meningkat.</a:t>
            </a:r>
          </a:p>
          <a:p>
            <a:pPr algn="l">
              <a:lnSpc>
                <a:spcPts val="3499"/>
              </a:lnSpc>
            </a:pPr>
          </a:p>
          <a:p>
            <a:pPr algn="l">
              <a:lnSpc>
                <a:spcPts val="3499"/>
              </a:lnSpc>
            </a:pPr>
          </a:p>
        </p:txBody>
      </p:sp>
      <p:sp>
        <p:nvSpPr>
          <p:cNvPr name="TextBox 7" id="7"/>
          <p:cNvSpPr txBox="true"/>
          <p:nvPr/>
        </p:nvSpPr>
        <p:spPr>
          <a:xfrm rot="0">
            <a:off x="221810" y="6150054"/>
            <a:ext cx="11417303" cy="392747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Clos</a:t>
            </a:r>
            <a:r>
              <a:rPr lang="en-US" b="true" sz="2499">
                <a:solidFill>
                  <a:srgbClr val="202424"/>
                </a:solidFill>
                <a:latin typeface="Quicksand Bold"/>
                <a:ea typeface="Quicksand Bold"/>
                <a:cs typeface="Quicksand Bold"/>
                <a:sym typeface="Quicksand Bold"/>
              </a:rPr>
              <a:t>ed → 90% tepat waktu, 10% terlambat. Masih ada ruang perbaikan dalam penanganan kasus kategori ini.</a:t>
            </a: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Kategori lain (closed explanation/relief/monetary relief/nonmonetary relief/without relief) → Mayoritas 96–98% tepat waktu, menunjukkan konsistensi yang baik.</a:t>
            </a: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Progress &amp; Unknown → 100% tepat waktu, kemungkinan efek sistem pencatatan. Perlu verifikasi lebih lanjut.</a:t>
            </a:r>
          </a:p>
          <a:p>
            <a:pPr algn="l" marL="539749" indent="-269875" lvl="1">
              <a:lnSpc>
                <a:spcPts val="3499"/>
              </a:lnSpc>
              <a:buFont typeface="Arial"/>
              <a:buChar char="•"/>
            </a:pPr>
            <a:r>
              <a:rPr lang="en-US" b="true" sz="2499">
                <a:solidFill>
                  <a:srgbClr val="202424"/>
                </a:solidFill>
                <a:latin typeface="Quicksand Bold"/>
                <a:ea typeface="Quicksand Bold"/>
                <a:cs typeface="Quicksand Bold"/>
                <a:sym typeface="Quicksand Bold"/>
              </a:rPr>
              <a:t>Untimely response → 100% tidak tepat waktu (sesuai definisi kategori).</a:t>
            </a:r>
          </a:p>
          <a:p>
            <a:pPr algn="l">
              <a:lnSpc>
                <a:spcPts val="3499"/>
              </a:lnSpc>
            </a:pP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D5E33"/>
        </a:solidFill>
      </p:bgPr>
    </p:bg>
    <p:spTree>
      <p:nvGrpSpPr>
        <p:cNvPr id="1" name=""/>
        <p:cNvGrpSpPr/>
        <p:nvPr/>
      </p:nvGrpSpPr>
      <p:grpSpPr>
        <a:xfrm>
          <a:off x="0" y="0"/>
          <a:ext cx="0" cy="0"/>
          <a:chOff x="0" y="0"/>
          <a:chExt cx="0" cy="0"/>
        </a:xfrm>
      </p:grpSpPr>
      <p:sp>
        <p:nvSpPr>
          <p:cNvPr name="Freeform 2" id="2"/>
          <p:cNvSpPr/>
          <p:nvPr/>
        </p:nvSpPr>
        <p:spPr>
          <a:xfrm flipH="false" flipV="false" rot="0">
            <a:off x="292588" y="2829758"/>
            <a:ext cx="1166988" cy="1166988"/>
          </a:xfrm>
          <a:custGeom>
            <a:avLst/>
            <a:gdLst/>
            <a:ahLst/>
            <a:cxnLst/>
            <a:rect r="r" b="b" t="t" l="l"/>
            <a:pathLst>
              <a:path h="1166988" w="1166988">
                <a:moveTo>
                  <a:pt x="0" y="0"/>
                </a:moveTo>
                <a:lnTo>
                  <a:pt x="1166988" y="0"/>
                </a:lnTo>
                <a:lnTo>
                  <a:pt x="1166988" y="1166987"/>
                </a:lnTo>
                <a:lnTo>
                  <a:pt x="0" y="1166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2588" y="439084"/>
            <a:ext cx="13315119" cy="1344534"/>
          </a:xfrm>
          <a:prstGeom prst="rect">
            <a:avLst/>
          </a:prstGeom>
        </p:spPr>
        <p:txBody>
          <a:bodyPr anchor="t" rtlCol="false" tIns="0" lIns="0" bIns="0" rIns="0">
            <a:spAutoFit/>
          </a:bodyPr>
          <a:lstStyle/>
          <a:p>
            <a:pPr algn="l">
              <a:lnSpc>
                <a:spcPts val="10941"/>
              </a:lnSpc>
              <a:spcBef>
                <a:spcPct val="0"/>
              </a:spcBef>
            </a:pPr>
            <a:r>
              <a:rPr lang="en-US" sz="7815">
                <a:solidFill>
                  <a:srgbClr val="F8F0E6"/>
                </a:solidFill>
                <a:latin typeface="Arapey Bold"/>
                <a:ea typeface="Arapey Bold"/>
                <a:cs typeface="Arapey Bold"/>
                <a:sym typeface="Arapey Bold"/>
              </a:rPr>
              <a:t>Conclusion &amp; recommendations</a:t>
            </a:r>
          </a:p>
        </p:txBody>
      </p:sp>
      <p:sp>
        <p:nvSpPr>
          <p:cNvPr name="TextBox 4" id="4"/>
          <p:cNvSpPr txBox="true"/>
          <p:nvPr/>
        </p:nvSpPr>
        <p:spPr>
          <a:xfrm rot="0">
            <a:off x="292588" y="2263775"/>
            <a:ext cx="8851412" cy="7432675"/>
          </a:xfrm>
          <a:prstGeom prst="rect">
            <a:avLst/>
          </a:prstGeom>
        </p:spPr>
        <p:txBody>
          <a:bodyPr anchor="t" rtlCol="false" tIns="0" lIns="0" bIns="0" rIns="0">
            <a:spAutoFit/>
          </a:bodyPr>
          <a:lstStyle/>
          <a:p>
            <a:pPr algn="l">
              <a:lnSpc>
                <a:spcPts val="3500"/>
              </a:lnSpc>
            </a:pPr>
            <a:r>
              <a:rPr lang="en-US" sz="2500" b="true">
                <a:solidFill>
                  <a:srgbClr val="F8F0E6"/>
                </a:solidFill>
                <a:latin typeface="Quicksand Bold"/>
                <a:ea typeface="Quicksand Bold"/>
                <a:cs typeface="Quicksand Bold"/>
                <a:sym typeface="Quicksand Bold"/>
              </a:rPr>
              <a:t>Conclusion</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Mayoritas respons tepat waktu</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 Sebagian besar kategori closed (explanation, relief, monetary, nonmonetary, without relief) menunjukkan tingkat respons &gt;96% tepat waktu, mencerminkan performa respons perusahaan yang baik.</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Masih ada keterlambatan signifikan pada kategori “closed”</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 Sekitar 10% kasus di kategori closed ditangani tidak tepat waktu → area ini perlu perbaikan khusus.</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Kategori khusus konsisten dengan definisinya</a:t>
            </a:r>
          </a:p>
          <a:p>
            <a:pPr algn="l" marL="539753" indent="-269876" lvl="1">
              <a:lnSpc>
                <a:spcPts val="3500"/>
              </a:lnSpc>
              <a:buFont typeface="Arial"/>
              <a:buChar char="•"/>
            </a:pPr>
            <a:r>
              <a:rPr lang="en-US" b="true" sz="2500">
                <a:solidFill>
                  <a:srgbClr val="F8F0E6"/>
                </a:solidFill>
                <a:latin typeface="Quicksand Bold"/>
                <a:ea typeface="Quicksand Bold"/>
                <a:cs typeface="Quicksand Bold"/>
                <a:sym typeface="Quicksand Bold"/>
              </a:rPr>
              <a:t>Untimely response: 100% tidak tepat waktu (sesuai label).</a:t>
            </a:r>
          </a:p>
          <a:p>
            <a:pPr algn="l" marL="539753" indent="-269876" lvl="1">
              <a:lnSpc>
                <a:spcPts val="3500"/>
              </a:lnSpc>
              <a:buFont typeface="Arial"/>
              <a:buChar char="•"/>
            </a:pPr>
            <a:r>
              <a:rPr lang="en-US" b="true" sz="2500">
                <a:solidFill>
                  <a:srgbClr val="F8F0E6"/>
                </a:solidFill>
                <a:latin typeface="Quicksand Bold"/>
                <a:ea typeface="Quicksand Bold"/>
                <a:cs typeface="Quicksand Bold"/>
                <a:sym typeface="Quicksand Bold"/>
              </a:rPr>
              <a:t>Progress &amp; Unknown: 100% tepat waktu, kemungkinan efek pencatatan otomatis → memerlukan evaluasi keakuratan data.</a:t>
            </a:r>
          </a:p>
          <a:p>
            <a:pPr algn="l">
              <a:lnSpc>
                <a:spcPts val="3500"/>
              </a:lnSpc>
            </a:pPr>
          </a:p>
        </p:txBody>
      </p:sp>
      <p:sp>
        <p:nvSpPr>
          <p:cNvPr name="TextBox 5" id="5"/>
          <p:cNvSpPr txBox="true"/>
          <p:nvPr/>
        </p:nvSpPr>
        <p:spPr>
          <a:xfrm rot="0">
            <a:off x="9560533" y="2498725"/>
            <a:ext cx="8975077" cy="5241925"/>
          </a:xfrm>
          <a:prstGeom prst="rect">
            <a:avLst/>
          </a:prstGeom>
        </p:spPr>
        <p:txBody>
          <a:bodyPr anchor="t" rtlCol="false" tIns="0" lIns="0" bIns="0" rIns="0">
            <a:spAutoFit/>
          </a:bodyPr>
          <a:lstStyle/>
          <a:p>
            <a:pPr algn="l">
              <a:lnSpc>
                <a:spcPts val="3500"/>
              </a:lnSpc>
            </a:pPr>
            <a:r>
              <a:rPr lang="en-US" sz="2500" b="true">
                <a:solidFill>
                  <a:srgbClr val="F8F0E6"/>
                </a:solidFill>
                <a:latin typeface="Quicksand Bold"/>
                <a:ea typeface="Quicksand Bold"/>
                <a:cs typeface="Quicksand Bold"/>
                <a:sym typeface="Quicksand Bold"/>
              </a:rPr>
              <a:t>Recommendations</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Fokus perbaikan di kategori “closed”</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 Identifikasi faktor penyebab keterlambatan (misalnya beban kerja, kompleksitas kasus, atau bottleneck di divisi tertentu).</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Audit data pada Progress &amp; Unknown</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 Pastikan pencatatan otomatis tidak bias, agar analisis lebih valid.</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AI Support Implementation</a:t>
            </a:r>
          </a:p>
          <a:p>
            <a:pPr algn="l" marL="539753" indent="-269876" lvl="1">
              <a:lnSpc>
                <a:spcPts val="3500"/>
              </a:lnSpc>
              <a:buAutoNum type="arabicPeriod" startAt="1"/>
            </a:pPr>
            <a:r>
              <a:rPr lang="en-US" b="true" sz="2500">
                <a:solidFill>
                  <a:srgbClr val="F8F0E6"/>
                </a:solidFill>
                <a:latin typeface="Quicksand Bold"/>
                <a:ea typeface="Quicksand Bold"/>
                <a:cs typeface="Quicksand Bold"/>
                <a:sym typeface="Quicksand Bold"/>
              </a:rPr>
              <a:t>Continuous Monitoring</a:t>
            </a:r>
          </a:p>
          <a:p>
            <a:pPr algn="l">
              <a:lnSpc>
                <a:spcPts val="3500"/>
              </a:lnSpc>
            </a:pPr>
          </a:p>
          <a:p>
            <a:pPr algn="l">
              <a:lnSpc>
                <a:spcPts val="3500"/>
              </a:lnSpc>
            </a:pP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DAGyNV5PVPU</dc:identifier>
  <dcterms:modified xsi:type="dcterms:W3CDTF">2011-08-01T06:04:30Z</dcterms:modified>
  <cp:revision>1</cp:revision>
  <dc:title>IBM Capstone Project</dc:title>
</cp:coreProperties>
</file>