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009" r:id="rId4"/>
  </p:sldMasterIdLst>
  <p:sldIdLst>
    <p:sldId id="264" r:id="rId5"/>
    <p:sldId id="261" r:id="rId6"/>
    <p:sldId id="263" r:id="rId7"/>
    <p:sldId id="265" r:id="rId8"/>
    <p:sldId id="273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A0A96A"/>
    <a:srgbClr val="FF66CC"/>
    <a:srgbClr val="636B62"/>
    <a:srgbClr val="FFCCFF"/>
    <a:srgbClr val="DEEBF7"/>
    <a:srgbClr val="DD9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4929172-4BF7-429F-BA25-7E9D1A4215E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0" r:id="rId1"/>
    <p:sldLayoutId id="2147485011" r:id="rId2"/>
    <p:sldLayoutId id="2147485012" r:id="rId3"/>
    <p:sldLayoutId id="2147485013" r:id="rId4"/>
    <p:sldLayoutId id="2147485014" r:id="rId5"/>
    <p:sldLayoutId id="2147485015" r:id="rId6"/>
    <p:sldLayoutId id="2147485016" r:id="rId7"/>
    <p:sldLayoutId id="2147485017" r:id="rId8"/>
    <p:sldLayoutId id="2147485018" r:id="rId9"/>
    <p:sldLayoutId id="2147485019" r:id="rId10"/>
    <p:sldLayoutId id="2147485020" r:id="rId11"/>
    <p:sldLayoutId id="2147485021" r:id="rId12"/>
    <p:sldLayoutId id="2147485022" r:id="rId13"/>
    <p:sldLayoutId id="214748502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DFS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th-first_search" TargetMode="External"/><Relationship Id="rId2" Type="http://schemas.openxmlformats.org/officeDocument/2006/relationships/hyperlink" Target="http://minesweeperonlin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6720" y="4761404"/>
            <a:ext cx="3756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Kelompok 3</a:t>
            </a:r>
            <a:endParaRPr lang="en-US" sz="48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3002" y="2237328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/>
              <a:t>Andri I.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16108" y="2731520"/>
            <a:ext cx="150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5557" y="2760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17111322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93" y="2237328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/>
              <a:t>Aldimas FL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0685" y="2731520"/>
            <a:ext cx="150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0134" y="2760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17111322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06857" y="2208300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/>
              <a:t>Dendi H.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885836" y="2731520"/>
            <a:ext cx="150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35285" y="2760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17111322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02665" y="3528394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/>
              <a:t>Levani R.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516108" y="4022586"/>
            <a:ext cx="150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65557" y="405161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17111322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30411" y="3499366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/>
              <a:t>Resna M.</a:t>
            </a:r>
            <a:endParaRPr lang="en-US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60685" y="3993558"/>
            <a:ext cx="150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10134" y="40225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17111322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78621" y="3499366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/>
              <a:t>Salma F.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942369" y="3993558"/>
            <a:ext cx="1509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91818" y="40225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17111322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Ada Pertanyaan?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 dirty="0" smtClean="0">
                <a:solidFill>
                  <a:schemeClr val="tx1">
                    <a:alpha val="19000"/>
                  </a:schemeClr>
                </a:solidFill>
              </a:rPr>
              <a:t>Paham || Hampa || Paham || Hampa</a:t>
            </a:r>
            <a:endParaRPr lang="en-US" dirty="0">
              <a:solidFill>
                <a:schemeClr val="tx1">
                  <a:alpha val="19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574642" y="88900"/>
            <a:ext cx="3810001" cy="6731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>
                    <a:alpha val="14000"/>
                  </a:schemeClr>
                </a:solidFill>
              </a:rPr>
              <a:t>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</a:t>
            </a:r>
            <a:r>
              <a:rPr lang="id-ID" b="1" dirty="0" smtClean="0">
                <a:solidFill>
                  <a:schemeClr val="tx1">
                    <a:alpha val="10000"/>
                  </a:schemeClr>
                </a:solidFill>
              </a:rPr>
              <a:t>011101100</a:t>
            </a:r>
            <a:endParaRPr lang="en-US" dirty="0">
              <a:solidFill>
                <a:schemeClr val="tx1"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Terimaksih!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solidFill>
                <a:schemeClr val="tx1">
                  <a:alpha val="19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574642" y="88900"/>
            <a:ext cx="3810001" cy="6731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>
                    <a:alpha val="14000"/>
                  </a:schemeClr>
                </a:solidFill>
              </a:rPr>
              <a:t>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100001001101011111001101110110111101101000010111101</a:t>
            </a:r>
            <a:r>
              <a:rPr lang="id-ID" b="1" dirty="0" smtClean="0">
                <a:solidFill>
                  <a:schemeClr val="tx1">
                    <a:alpha val="10000"/>
                  </a:schemeClr>
                </a:solidFill>
              </a:rPr>
              <a:t>011101100</a:t>
            </a:r>
            <a:endParaRPr lang="en-US" dirty="0">
              <a:solidFill>
                <a:schemeClr val="tx1"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Depth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Pencarian Mendalam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Adalah..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 smtClean="0"/>
              <a:t>Sebuah Algoritma</a:t>
            </a:r>
            <a:r>
              <a:rPr lang="id-ID" i="1" dirty="0" smtClean="0"/>
              <a:t> </a:t>
            </a:r>
            <a:r>
              <a:rPr lang="en-US" b="1" i="1" dirty="0" smtClean="0"/>
              <a:t>recursion</a:t>
            </a:r>
            <a:r>
              <a:rPr lang="en-US" dirty="0"/>
              <a:t> yang </a:t>
            </a:r>
            <a:r>
              <a:rPr lang="en-US" dirty="0" err="1"/>
              <a:t>memanfaatkan</a:t>
            </a:r>
            <a:r>
              <a:rPr lang="en-US" dirty="0"/>
              <a:t> </a:t>
            </a:r>
            <a:r>
              <a:rPr lang="en-US" b="1" i="1" dirty="0"/>
              <a:t>backtracking</a:t>
            </a:r>
            <a:r>
              <a:rPr lang="en-US" dirty="0"/>
              <a:t>.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,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 </a:t>
            </a:r>
            <a:r>
              <a:rPr lang="en-US" b="1" i="1" dirty="0"/>
              <a:t>backtracking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2659" y="191666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Depth First Search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448232" y="1610054"/>
            <a:ext cx="1758086" cy="675946"/>
            <a:chOff x="8448232" y="1610054"/>
            <a:chExt cx="1758086" cy="675946"/>
          </a:xfrm>
        </p:grpSpPr>
        <p:sp>
          <p:nvSpPr>
            <p:cNvPr id="7" name="Freeform 6"/>
            <p:cNvSpPr/>
            <p:nvPr/>
          </p:nvSpPr>
          <p:spPr>
            <a:xfrm rot="10800000">
              <a:off x="8448232" y="1610054"/>
              <a:ext cx="1758086" cy="675946"/>
            </a:xfrm>
            <a:custGeom>
              <a:avLst/>
              <a:gdLst>
                <a:gd name="connsiteX0" fmla="*/ 2111188 w 2111188"/>
                <a:gd name="connsiteY0" fmla="*/ 675946 h 675946"/>
                <a:gd name="connsiteX1" fmla="*/ 0 w 2111188"/>
                <a:gd name="connsiteY1" fmla="*/ 675946 h 675946"/>
                <a:gd name="connsiteX2" fmla="*/ 0 w 2111188"/>
                <a:gd name="connsiteY2" fmla="*/ 184666 h 675946"/>
                <a:gd name="connsiteX3" fmla="*/ 1408697 w 2111188"/>
                <a:gd name="connsiteY3" fmla="*/ 184666 h 675946"/>
                <a:gd name="connsiteX4" fmla="*/ 1583508 w 2111188"/>
                <a:gd name="connsiteY4" fmla="*/ 0 h 675946"/>
                <a:gd name="connsiteX5" fmla="*/ 1758319 w 2111188"/>
                <a:gd name="connsiteY5" fmla="*/ 184666 h 675946"/>
                <a:gd name="connsiteX6" fmla="*/ 2111188 w 2111188"/>
                <a:gd name="connsiteY6" fmla="*/ 184666 h 6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1188" h="675946">
                  <a:moveTo>
                    <a:pt x="2111188" y="675946"/>
                  </a:moveTo>
                  <a:lnTo>
                    <a:pt x="0" y="675946"/>
                  </a:lnTo>
                  <a:lnTo>
                    <a:pt x="0" y="184666"/>
                  </a:lnTo>
                  <a:lnTo>
                    <a:pt x="1408697" y="184666"/>
                  </a:lnTo>
                  <a:lnTo>
                    <a:pt x="1583508" y="0"/>
                  </a:lnTo>
                  <a:lnTo>
                    <a:pt x="1758319" y="184666"/>
                  </a:lnTo>
                  <a:lnTo>
                    <a:pt x="2111188" y="18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48232" y="1650394"/>
              <a:ext cx="175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Pengulangan</a:t>
              </a:r>
              <a:endParaRPr lang="en-US" dirty="0"/>
            </a:p>
          </p:txBody>
        </p:sp>
      </p:grpSp>
      <p:sp>
        <p:nvSpPr>
          <p:cNvPr id="9" name="rek"/>
          <p:cNvSpPr/>
          <p:nvPr/>
        </p:nvSpPr>
        <p:spPr>
          <a:xfrm>
            <a:off x="8283388" y="2326340"/>
            <a:ext cx="1035424" cy="2823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">
            <a:hlinkClick r:id="rId2" action="ppaction://hlinksldjump"/>
          </p:cNvPr>
          <p:cNvSpPr/>
          <p:nvPr/>
        </p:nvSpPr>
        <p:spPr>
          <a:xfrm>
            <a:off x="7969276" y="4241260"/>
            <a:ext cx="1486009" cy="3402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k">
            <a:hlinkClick r:id="rId2" action="ppaction://hlinksldjump"/>
          </p:cNvPr>
          <p:cNvSpPr/>
          <p:nvPr/>
        </p:nvSpPr>
        <p:spPr>
          <a:xfrm>
            <a:off x="8058095" y="2608729"/>
            <a:ext cx="1486009" cy="3402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6000" y="4672696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/>
              <a:t>Source : </a:t>
            </a:r>
            <a:r>
              <a:rPr lang="en-US" sz="1600" i="1" dirty="0"/>
              <a:t>Even, Shimon (2011), Graph Algorithms (2nd ed</a:t>
            </a:r>
            <a:r>
              <a:rPr lang="en-US" sz="1600" i="1" dirty="0" smtClean="0"/>
              <a:t>.),</a:t>
            </a:r>
            <a:endParaRPr lang="id-ID" sz="1600" i="1" dirty="0" smtClean="0"/>
          </a:p>
          <a:p>
            <a:r>
              <a:rPr lang="en-US" sz="1600" i="1" dirty="0" smtClean="0"/>
              <a:t>Cambridge </a:t>
            </a:r>
            <a:r>
              <a:rPr lang="en-US" sz="1600" i="1" dirty="0"/>
              <a:t>University Press, </a:t>
            </a:r>
            <a:r>
              <a:rPr lang="id-ID" sz="1600" i="1" dirty="0" smtClean="0"/>
              <a:t>hal</a:t>
            </a:r>
            <a:r>
              <a:rPr lang="en-US" sz="1600" i="1" dirty="0" smtClean="0"/>
              <a:t>.</a:t>
            </a:r>
            <a:r>
              <a:rPr lang="en-US" sz="1600" i="1" dirty="0"/>
              <a:t> 46–48</a:t>
            </a:r>
          </a:p>
        </p:txBody>
      </p:sp>
    </p:spTree>
    <p:extLst>
      <p:ext uri="{BB962C8B-B14F-4D97-AF65-F5344CB8AC3E}">
        <p14:creationId xmlns:p14="http://schemas.microsoft.com/office/powerpoint/2010/main" val="12224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Backtracking?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node yang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backtracking</a:t>
            </a:r>
            <a:r>
              <a:rPr lang="en-US" dirty="0"/>
              <a:t>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node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9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(</a:t>
            </a:r>
            <a:r>
              <a:rPr lang="en-US" dirty="0" err="1"/>
              <a:t>akar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tumpukan</a:t>
            </a:r>
            <a:endParaRPr lang="id-ID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solusi</a:t>
            </a:r>
            <a:endParaRPr lang="id-ID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.</a:t>
            </a:r>
            <a:endParaRPr lang="id-ID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,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endParaRPr lang="id-ID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ditemukan</a:t>
            </a:r>
            <a:endParaRPr lang="id-ID" dirty="0"/>
          </a:p>
          <a:p>
            <a:pPr>
              <a:buFont typeface="+mj-lt"/>
              <a:buAutoNum type="arabicPeriod"/>
            </a:pPr>
            <a:r>
              <a:rPr lang="it-IT" dirty="0" smtClean="0"/>
              <a:t>Ulangi </a:t>
            </a:r>
            <a:r>
              <a:rPr lang="it-IT" dirty="0"/>
              <a:t>pencarian dari langkah kedua.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Pencarian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4" y="2288987"/>
            <a:ext cx="3547533" cy="35432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 Proses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mengunjungi</a:t>
            </a:r>
            <a:r>
              <a:rPr lang="en-US" sz="1600" dirty="0"/>
              <a:t> </a:t>
            </a:r>
            <a:r>
              <a:rPr lang="en-US" sz="1600" dirty="0" err="1"/>
              <a:t>cabang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tiba</a:t>
            </a:r>
            <a:r>
              <a:rPr lang="en-US" sz="1600" dirty="0"/>
              <a:t> di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tercapai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dilanjutkan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cabang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turun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memang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cabangnya</a:t>
            </a:r>
            <a:r>
              <a:rPr lang="en-US" sz="1600" dirty="0"/>
              <a:t>. </a:t>
            </a:r>
            <a:r>
              <a:rPr lang="en-US" sz="1600" dirty="0" err="1"/>
              <a:t>Begitu</a:t>
            </a:r>
            <a:r>
              <a:rPr lang="en-US" sz="1600" dirty="0"/>
              <a:t> </a:t>
            </a:r>
            <a:r>
              <a:rPr lang="en-US" sz="1600" dirty="0" err="1"/>
              <a:t>seterusnya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diperoleh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(goal).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semacam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dikenal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sebutan</a:t>
            </a:r>
            <a:r>
              <a:rPr lang="en-US" sz="1600" dirty="0"/>
              <a:t> </a:t>
            </a:r>
            <a:r>
              <a:rPr lang="en-US" sz="1600" dirty="0" smtClean="0"/>
              <a:t>backtracking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8162364" y="662505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Start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6225988" y="2194485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10098740" y="2194485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7194176" y="3543673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257800" y="3543673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6225988" y="4892861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G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>
          <a:xfrm>
            <a:off x="4289612" y="4892861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H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11066928" y="3543673"/>
            <a:ext cx="968188" cy="968188"/>
          </a:xfrm>
          <a:prstGeom prst="ellipse">
            <a:avLst/>
          </a:prstGeom>
          <a:solidFill>
            <a:srgbClr val="A0A96A"/>
          </a:solidFill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F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9130552" y="3543673"/>
            <a:ext cx="968188" cy="968188"/>
          </a:xfrm>
          <a:prstGeom prst="ellipse">
            <a:avLst/>
          </a:prstGeom>
          <a:noFill/>
          <a:ln w="28575">
            <a:solidFill>
              <a:srgbClr val="A0A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E</a:t>
            </a:r>
            <a:endParaRPr lang="en-US" sz="2400" b="1" dirty="0"/>
          </a:p>
        </p:txBody>
      </p:sp>
      <p:cxnSp>
        <p:nvCxnSpPr>
          <p:cNvPr id="15" name="Straight Connector 14"/>
          <p:cNvCxnSpPr>
            <a:stCxn id="6" idx="3"/>
            <a:endCxn id="7" idx="7"/>
          </p:cNvCxnSpPr>
          <p:nvPr/>
        </p:nvCxnSpPr>
        <p:spPr>
          <a:xfrm flipH="1">
            <a:off x="7052388" y="1488905"/>
            <a:ext cx="1251764" cy="84736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0"/>
          </p:cNvCxnSpPr>
          <p:nvPr/>
        </p:nvCxnSpPr>
        <p:spPr>
          <a:xfrm flipH="1">
            <a:off x="5741894" y="3020885"/>
            <a:ext cx="625882" cy="52278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9" idx="0"/>
          </p:cNvCxnSpPr>
          <p:nvPr/>
        </p:nvCxnSpPr>
        <p:spPr>
          <a:xfrm>
            <a:off x="7052388" y="3020885"/>
            <a:ext cx="625882" cy="52278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2" idx="0"/>
          </p:cNvCxnSpPr>
          <p:nvPr/>
        </p:nvCxnSpPr>
        <p:spPr>
          <a:xfrm flipH="1">
            <a:off x="4773706" y="4370073"/>
            <a:ext cx="625882" cy="52278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5"/>
            <a:endCxn id="11" idx="0"/>
          </p:cNvCxnSpPr>
          <p:nvPr/>
        </p:nvCxnSpPr>
        <p:spPr>
          <a:xfrm>
            <a:off x="6084200" y="4370073"/>
            <a:ext cx="625882" cy="52278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8" idx="1"/>
          </p:cNvCxnSpPr>
          <p:nvPr/>
        </p:nvCxnSpPr>
        <p:spPr>
          <a:xfrm>
            <a:off x="8988764" y="1488905"/>
            <a:ext cx="1251764" cy="84736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4" idx="0"/>
          </p:cNvCxnSpPr>
          <p:nvPr/>
        </p:nvCxnSpPr>
        <p:spPr>
          <a:xfrm flipH="1">
            <a:off x="9614646" y="3020885"/>
            <a:ext cx="625882" cy="52278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3" idx="0"/>
          </p:cNvCxnSpPr>
          <p:nvPr/>
        </p:nvCxnSpPr>
        <p:spPr>
          <a:xfrm>
            <a:off x="10925140" y="3020885"/>
            <a:ext cx="625882" cy="522788"/>
          </a:xfrm>
          <a:prstGeom prst="line">
            <a:avLst/>
          </a:prstGeom>
          <a:ln w="28575">
            <a:solidFill>
              <a:srgbClr val="A0A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"/>
          <p:cNvCxnSpPr/>
          <p:nvPr/>
        </p:nvCxnSpPr>
        <p:spPr>
          <a:xfrm flipH="1">
            <a:off x="6858000" y="1264024"/>
            <a:ext cx="1137497" cy="800460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"/>
          <p:cNvCxnSpPr/>
          <p:nvPr/>
        </p:nvCxnSpPr>
        <p:spPr>
          <a:xfrm flipH="1">
            <a:off x="5416676" y="2823882"/>
            <a:ext cx="646731" cy="578003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"/>
          <p:cNvCxnSpPr/>
          <p:nvPr/>
        </p:nvCxnSpPr>
        <p:spPr>
          <a:xfrm flipH="1">
            <a:off x="4448488" y="4167188"/>
            <a:ext cx="658046" cy="606518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"/>
          <p:cNvCxnSpPr/>
          <p:nvPr/>
        </p:nvCxnSpPr>
        <p:spPr>
          <a:xfrm flipV="1">
            <a:off x="5257800" y="4631017"/>
            <a:ext cx="342306" cy="285411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5"/>
          <p:cNvCxnSpPr/>
          <p:nvPr/>
        </p:nvCxnSpPr>
        <p:spPr>
          <a:xfrm>
            <a:off x="5600106" y="4631016"/>
            <a:ext cx="625882" cy="403633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6"/>
          <p:cNvCxnSpPr/>
          <p:nvPr/>
        </p:nvCxnSpPr>
        <p:spPr>
          <a:xfrm flipH="1" flipV="1">
            <a:off x="6291802" y="4167188"/>
            <a:ext cx="902374" cy="725675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7"/>
          <p:cNvCxnSpPr/>
          <p:nvPr/>
        </p:nvCxnSpPr>
        <p:spPr>
          <a:xfrm flipV="1">
            <a:off x="6291802" y="3243263"/>
            <a:ext cx="418280" cy="923925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8"/>
          <p:cNvCxnSpPr/>
          <p:nvPr/>
        </p:nvCxnSpPr>
        <p:spPr>
          <a:xfrm>
            <a:off x="6710082" y="3243263"/>
            <a:ext cx="571781" cy="404812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9"/>
          <p:cNvCxnSpPr/>
          <p:nvPr/>
        </p:nvCxnSpPr>
        <p:spPr>
          <a:xfrm flipH="1" flipV="1">
            <a:off x="7281863" y="2678579"/>
            <a:ext cx="880501" cy="865094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0"/>
          <p:cNvCxnSpPr/>
          <p:nvPr/>
        </p:nvCxnSpPr>
        <p:spPr>
          <a:xfrm flipV="1">
            <a:off x="7281863" y="1752600"/>
            <a:ext cx="1341437" cy="92598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1"/>
          <p:cNvCxnSpPr/>
          <p:nvPr/>
        </p:nvCxnSpPr>
        <p:spPr>
          <a:xfrm>
            <a:off x="8623300" y="1752600"/>
            <a:ext cx="1320800" cy="925979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"/>
          <p:cNvCxnSpPr/>
          <p:nvPr/>
        </p:nvCxnSpPr>
        <p:spPr>
          <a:xfrm flipH="1">
            <a:off x="9324040" y="2902016"/>
            <a:ext cx="698471" cy="578003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13"/>
          <p:cNvCxnSpPr/>
          <p:nvPr/>
        </p:nvCxnSpPr>
        <p:spPr>
          <a:xfrm flipV="1">
            <a:off x="10022511" y="3243263"/>
            <a:ext cx="398960" cy="30041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4"/>
          <p:cNvCxnSpPr/>
          <p:nvPr/>
        </p:nvCxnSpPr>
        <p:spPr>
          <a:xfrm>
            <a:off x="10421471" y="3243263"/>
            <a:ext cx="645457" cy="461962"/>
          </a:xfrm>
          <a:prstGeom prst="straightConnector1">
            <a:avLst/>
          </a:prstGeom>
          <a:ln w="190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hlinkClick r:id="rId2"/>
          </p:cNvPr>
          <p:cNvSpPr/>
          <p:nvPr/>
        </p:nvSpPr>
        <p:spPr>
          <a:xfrm rot="5400000">
            <a:off x="913655" y="6088539"/>
            <a:ext cx="457200" cy="393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648" y="446088"/>
            <a:ext cx="6722078" cy="541496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Begin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Open:=[start</a:t>
            </a:r>
            <a:r>
              <a:rPr lang="en-US" dirty="0" smtClean="0"/>
              <a:t>];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Closed:=[ </a:t>
            </a:r>
            <a:r>
              <a:rPr lang="en-US" dirty="0" smtClean="0"/>
              <a:t>];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While Open ≠ [ ] </a:t>
            </a:r>
            <a:r>
              <a:rPr lang="en-US" dirty="0" smtClean="0"/>
              <a:t>do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en-US" dirty="0" smtClean="0"/>
              <a:t>  </a:t>
            </a:r>
            <a:r>
              <a:rPr lang="en-US" dirty="0"/>
              <a:t>Begin  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  <a:r>
              <a:rPr lang="en-US" dirty="0" smtClean="0"/>
              <a:t>Remove </a:t>
            </a:r>
            <a:r>
              <a:rPr lang="en-US" dirty="0"/>
              <a:t>leftmost state from Open, call it </a:t>
            </a:r>
            <a:r>
              <a:rPr lang="en-US" dirty="0" smtClean="0"/>
              <a:t>X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  <a:r>
              <a:rPr lang="en-US" dirty="0" smtClean="0"/>
              <a:t>   </a:t>
            </a:r>
            <a:r>
              <a:rPr lang="en-US" dirty="0"/>
              <a:t>If X is a goal then return </a:t>
            </a:r>
            <a:r>
              <a:rPr lang="en-US" dirty="0" smtClean="0"/>
              <a:t>SUCCESS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  <a:r>
              <a:rPr lang="en-US" dirty="0" smtClean="0"/>
              <a:t>      </a:t>
            </a:r>
            <a:r>
              <a:rPr lang="en-US" dirty="0"/>
              <a:t>Else </a:t>
            </a:r>
            <a:r>
              <a:rPr lang="en-US" dirty="0" smtClean="0"/>
              <a:t>begin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	</a:t>
            </a:r>
            <a:r>
              <a:rPr lang="en-US" dirty="0" smtClean="0"/>
              <a:t>    </a:t>
            </a:r>
            <a:r>
              <a:rPr lang="en-US" dirty="0"/>
              <a:t>Generate children of X</a:t>
            </a:r>
            <a:r>
              <a:rPr lang="en-US" dirty="0" smtClean="0"/>
              <a:t>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	</a:t>
            </a:r>
            <a:r>
              <a:rPr lang="en-US" dirty="0" smtClean="0"/>
              <a:t>    </a:t>
            </a:r>
            <a:r>
              <a:rPr lang="en-US" dirty="0"/>
              <a:t>Put X on closed</a:t>
            </a:r>
            <a:r>
              <a:rPr lang="en-US" dirty="0" smtClean="0"/>
              <a:t>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	</a:t>
            </a:r>
            <a:r>
              <a:rPr lang="en-US" dirty="0" smtClean="0"/>
              <a:t>    </a:t>
            </a:r>
            <a:r>
              <a:rPr lang="en-US" dirty="0"/>
              <a:t>Discard children of X is already on Open or Closed</a:t>
            </a:r>
            <a:r>
              <a:rPr lang="en-US" dirty="0" smtClean="0"/>
              <a:t>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	</a:t>
            </a:r>
            <a:r>
              <a:rPr lang="en-US" dirty="0" smtClean="0"/>
              <a:t>    </a:t>
            </a:r>
            <a:r>
              <a:rPr lang="en-US" dirty="0"/>
              <a:t>Put remaining children on left end of Open</a:t>
            </a:r>
            <a:r>
              <a:rPr lang="en-US" dirty="0" smtClean="0"/>
              <a:t>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  <a:r>
              <a:rPr lang="en-US" dirty="0" smtClean="0"/>
              <a:t>      </a:t>
            </a:r>
            <a:r>
              <a:rPr lang="en-US" dirty="0"/>
              <a:t>end</a:t>
            </a:r>
            <a:r>
              <a:rPr lang="en-US" dirty="0" smtClean="0"/>
              <a:t>;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</a:t>
            </a:r>
            <a:r>
              <a:rPr lang="en-US" dirty="0" smtClean="0"/>
              <a:t>  end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</a:t>
            </a:r>
            <a:r>
              <a:rPr lang="en-US" dirty="0"/>
              <a:t>Return </a:t>
            </a:r>
            <a:r>
              <a:rPr lang="en-US" dirty="0" smtClean="0"/>
              <a:t>FAIL</a:t>
            </a:r>
            <a:endParaRPr lang="id-ID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end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83699"/>
            <a:ext cx="3782482" cy="3695070"/>
          </a:xfrm>
        </p:spPr>
        <p:txBody>
          <a:bodyPr>
            <a:normAutofit fontScale="92500" lnSpcReduction="10000"/>
          </a:bodyPr>
          <a:lstStyle/>
          <a:p>
            <a:r>
              <a:rPr lang="id-ID" sz="1500" b="1" dirty="0" smtClean="0"/>
              <a:t>Unruk Memeriksa Pseudo Code Disamping dengan asumsi F adalah goals nya.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[Start]; closed</a:t>
            </a:r>
            <a:r>
              <a:rPr lang="en-US" dirty="0" smtClean="0"/>
              <a:t>=[</a:t>
            </a:r>
            <a:r>
              <a:rPr lang="id-ID" dirty="0" smtClean="0"/>
              <a:t> </a:t>
            </a:r>
            <a:r>
              <a:rPr lang="en-US" dirty="0" smtClean="0"/>
              <a:t>] 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[A,B]; closed=[</a:t>
            </a:r>
            <a:r>
              <a:rPr lang="en-US" dirty="0" smtClean="0"/>
              <a:t>Start]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[C,D,B]; closed=[A, </a:t>
            </a:r>
            <a:r>
              <a:rPr lang="en-US" dirty="0" smtClean="0"/>
              <a:t>Start]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[H,G,D,B</a:t>
            </a:r>
            <a:r>
              <a:rPr lang="en-US" dirty="0" smtClean="0"/>
              <a:t>];</a:t>
            </a:r>
            <a:r>
              <a:rPr lang="id-ID" dirty="0" smtClean="0"/>
              <a:t> </a:t>
            </a:r>
            <a:r>
              <a:rPr lang="en-US" dirty="0" smtClean="0"/>
              <a:t>closed</a:t>
            </a:r>
            <a:r>
              <a:rPr lang="id-ID" dirty="0" smtClean="0"/>
              <a:t> </a:t>
            </a:r>
            <a:r>
              <a:rPr lang="en-US" dirty="0" smtClean="0"/>
              <a:t>=</a:t>
            </a:r>
            <a:r>
              <a:rPr lang="id-ID" dirty="0" smtClean="0"/>
              <a:t> </a:t>
            </a:r>
            <a:r>
              <a:rPr lang="en-US" dirty="0" smtClean="0"/>
              <a:t>[</a:t>
            </a:r>
            <a:r>
              <a:rPr lang="en-US" dirty="0" err="1"/>
              <a:t>C,A,Start</a:t>
            </a:r>
            <a:r>
              <a:rPr lang="en-US" dirty="0" smtClean="0"/>
              <a:t>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/>
              <a:t>Open = [G,D.B]; closed=[</a:t>
            </a:r>
            <a:r>
              <a:rPr lang="en-US" dirty="0" err="1" smtClean="0"/>
              <a:t>H,C,A,Start</a:t>
            </a:r>
            <a:r>
              <a:rPr lang="en-US" dirty="0" smtClean="0"/>
              <a:t>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[D.B]; closed=[</a:t>
            </a:r>
            <a:r>
              <a:rPr lang="en-US" dirty="0" err="1" smtClean="0"/>
              <a:t>G,H,C,A,Start</a:t>
            </a:r>
            <a:r>
              <a:rPr lang="en-US" dirty="0" smtClean="0"/>
              <a:t>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[B]; closed=[</a:t>
            </a:r>
            <a:r>
              <a:rPr lang="en-US" dirty="0" err="1" smtClean="0"/>
              <a:t>D,G,H,C,A,Start</a:t>
            </a:r>
            <a:r>
              <a:rPr lang="en-US" dirty="0" smtClean="0"/>
              <a:t>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[E,F]; closed=[</a:t>
            </a:r>
            <a:r>
              <a:rPr lang="en-US" dirty="0" err="1" smtClean="0"/>
              <a:t>B,D,G,H,C,A,Start</a:t>
            </a:r>
            <a:r>
              <a:rPr lang="en-US" dirty="0" smtClean="0"/>
              <a:t>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[F]; closed=[</a:t>
            </a:r>
            <a:r>
              <a:rPr lang="en-US" dirty="0" err="1" smtClean="0"/>
              <a:t>E,B,D,G,H,C,A,Start</a:t>
            </a:r>
            <a:r>
              <a:rPr lang="en-US" dirty="0" smtClean="0"/>
              <a:t>]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= []; closed=[</a:t>
            </a:r>
            <a:r>
              <a:rPr lang="en-US" dirty="0" err="1"/>
              <a:t>F,E,B,D,G,H,C,A,Start</a:t>
            </a:r>
            <a:r>
              <a:rPr lang="en-US" dirty="0"/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38255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Penggunaan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583542"/>
            <a:ext cx="4760685" cy="297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810000" y="5675086"/>
            <a:ext cx="4760685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Minesweeper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332685" y="2583542"/>
            <a:ext cx="4760685" cy="297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/>
          </p:cNvPr>
          <p:cNvSpPr/>
          <p:nvPr/>
        </p:nvSpPr>
        <p:spPr>
          <a:xfrm>
            <a:off x="6332685" y="5675086"/>
            <a:ext cx="4760685" cy="6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Mazee Generator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368" t="19196" r="42971" b="19296"/>
          <a:stretch/>
        </p:blipFill>
        <p:spPr>
          <a:xfrm>
            <a:off x="810000" y="2583542"/>
            <a:ext cx="4760685" cy="2975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3227" t="27728" r="24566" b="9970"/>
          <a:stretch/>
        </p:blipFill>
        <p:spPr>
          <a:xfrm>
            <a:off x="6332685" y="2583542"/>
            <a:ext cx="4760685" cy="29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Plus Minus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id-ID" b="1" dirty="0" smtClean="0"/>
              <a:t>Kelebihan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DFS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memboroskan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‘</a:t>
            </a:r>
            <a:r>
              <a:rPr lang="en-US" dirty="0" err="1"/>
              <a:t>dangkal</a:t>
            </a:r>
            <a:r>
              <a:rPr lang="en-US" dirty="0"/>
              <a:t>’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/</a:t>
            </a:r>
            <a:r>
              <a:rPr lang="en-US" dirty="0" err="1"/>
              <a:t>pohon</a:t>
            </a:r>
            <a:r>
              <a:rPr lang="en-US" dirty="0"/>
              <a:t>. DFS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level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open.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DFS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relative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node-node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id-ID" b="1" dirty="0" smtClean="0"/>
              <a:t>Kekurangan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ditemukannya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26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857EDA-311A-4347-A668-7F4377E3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7D7A17-86F0-479A-99ED-25A5B5927E3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84D18DA-07F0-42AA-A4D8-DA1A93EE2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437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PowerPoint Presentation</vt:lpstr>
      <vt:lpstr>Depth First Search</vt:lpstr>
      <vt:lpstr>Adalah..</vt:lpstr>
      <vt:lpstr>Backtracking?</vt:lpstr>
      <vt:lpstr>Cara Kerja</vt:lpstr>
      <vt:lpstr>Pohon Pencarian</vt:lpstr>
      <vt:lpstr>Pseudo Code</vt:lpstr>
      <vt:lpstr>Penggunaan</vt:lpstr>
      <vt:lpstr>Plus Minus</vt:lpstr>
      <vt:lpstr>Ada Pertanyaan?</vt:lpstr>
      <vt:lpstr>Terimaksih!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2018-12-12T16:45:21Z</dcterms:created>
  <dcterms:modified xsi:type="dcterms:W3CDTF">2018-12-20T03:02:01Z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