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0EF5-D995-455E-AFB6-8851083AA48D}" type="datetimeFigureOut">
              <a:rPr lang="id-ID" smtClean="0"/>
              <a:t>09/10/2018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0332-A1B2-44C7-8093-7535FB0EE78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Apa itu AI? (4 of 4)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133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pemikiran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diluar</a:t>
            </a:r>
            <a:r>
              <a:rPr lang="en-US" sz="2400" dirty="0" smtClean="0"/>
              <a:t> </a:t>
            </a:r>
            <a:r>
              <a:rPr lang="en-US" sz="2400" dirty="0" err="1" smtClean="0"/>
              <a:t>rasionalitas</a:t>
            </a:r>
            <a:r>
              <a:rPr lang="en-US" sz="2400" dirty="0" smtClean="0"/>
              <a:t>, </a:t>
            </a:r>
            <a:r>
              <a:rPr lang="en-US" sz="2400" dirty="0" err="1" smtClean="0"/>
              <a:t>yakni</a:t>
            </a:r>
            <a:r>
              <a:rPr lang="en-US" sz="2400" dirty="0" smtClean="0"/>
              <a:t> </a:t>
            </a:r>
            <a:r>
              <a:rPr lang="en-US" sz="2400" dirty="0" err="1" smtClean="0"/>
              <a:t>refleks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intuitif</a:t>
            </a:r>
            <a:r>
              <a:rPr lang="en-US" sz="2400" dirty="0" smtClean="0"/>
              <a:t> (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perasaan</a:t>
            </a:r>
            <a:r>
              <a:rPr lang="en-US" sz="2400" dirty="0" smtClean="0"/>
              <a:t>)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sepenuhnya</a:t>
            </a:r>
            <a:r>
              <a:rPr lang="en-US" sz="2400" dirty="0" smtClean="0"/>
              <a:t> </a:t>
            </a:r>
            <a:r>
              <a:rPr lang="en-US" sz="2400" dirty="0" err="1" smtClean="0"/>
              <a:t>ditirukan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914400" lvl="1" indent="-514350" eaLnBrk="1" hangingPunct="1">
              <a:buFont typeface="Courier New" pitchFamily="49" charset="0"/>
              <a:buChar char="o"/>
              <a:defRPr/>
            </a:pP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definisi</a:t>
            </a:r>
            <a:r>
              <a:rPr lang="en-US" sz="2000" dirty="0" smtClean="0"/>
              <a:t> </a:t>
            </a:r>
            <a:r>
              <a:rPr lang="en-US" sz="2000" dirty="0" err="1" smtClean="0"/>
              <a:t>diatas</a:t>
            </a:r>
            <a:r>
              <a:rPr lang="en-US" sz="2000" dirty="0" smtClean="0"/>
              <a:t> </a:t>
            </a:r>
            <a:r>
              <a:rPr lang="en-US" sz="2000" dirty="0" err="1" smtClean="0"/>
              <a:t>dirasa</a:t>
            </a:r>
            <a:r>
              <a:rPr lang="en-US" sz="2000" dirty="0" smtClean="0"/>
              <a:t>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tepat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</a:t>
            </a:r>
          </a:p>
          <a:p>
            <a:pPr marL="914400" lvl="1" indent="-514350" eaLnBrk="1" hangingPunct="1">
              <a:buFont typeface="Courier New" pitchFamily="49" charset="0"/>
              <a:buChar char="o"/>
              <a:defRPr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definisi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 AI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layak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piranti</a:t>
            </a:r>
            <a:r>
              <a:rPr lang="en-US" sz="2000" dirty="0" smtClean="0"/>
              <a:t> </a:t>
            </a:r>
            <a:r>
              <a:rPr lang="en-US" sz="2000" dirty="0" err="1" smtClean="0"/>
              <a:t>cerdas</a:t>
            </a:r>
            <a:r>
              <a:rPr lang="en-US" sz="2000" dirty="0" smtClean="0"/>
              <a:t>.</a:t>
            </a:r>
          </a:p>
          <a:p>
            <a:pPr marL="914400" lvl="1" indent="-514350" eaLnBrk="1" hangingPunct="1">
              <a:buFont typeface="Courier New" pitchFamily="49" charset="0"/>
              <a:buChar char="o"/>
              <a:defRPr/>
            </a:pPr>
            <a:r>
              <a:rPr lang="en-US" sz="2000" dirty="0" err="1" smtClean="0"/>
              <a:t>Definisi</a:t>
            </a:r>
            <a:r>
              <a:rPr lang="en-US" sz="2000" dirty="0" smtClean="0"/>
              <a:t> AI yang paling </a:t>
            </a:r>
            <a:r>
              <a:rPr lang="en-US" sz="2000" dirty="0" err="1" smtClean="0"/>
              <a:t>tepat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acting rationally.</a:t>
            </a:r>
            <a:endParaRPr lang="en-US" sz="2400" dirty="0" smtClean="0"/>
          </a:p>
          <a:p>
            <a:pPr marL="514350" indent="-514350" eaLnBrk="1" hangingPunct="1">
              <a:buFont typeface="Wingdings" pitchFamily="2" charset="2"/>
              <a:buChar char="§"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Fondasi AI (1 of 2 )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133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dibekali</a:t>
            </a:r>
            <a:r>
              <a:rPr lang="en-US" sz="2400" dirty="0" smtClean="0"/>
              <a:t> </a:t>
            </a:r>
            <a:r>
              <a:rPr lang="en-US" sz="2400" dirty="0" err="1" smtClean="0"/>
              <a:t>kecerdasan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r>
              <a:rPr lang="en-US" sz="2400" dirty="0" smtClean="0"/>
              <a:t>.</a:t>
            </a:r>
          </a:p>
          <a:p>
            <a:pPr marL="914400" lvl="1" indent="-514350" eaLnBrk="1" hangingPunct="1">
              <a:buFont typeface="Courier New" pitchFamily="49" charset="0"/>
              <a:buChar char="o"/>
              <a:defRPr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usia</a:t>
            </a:r>
            <a:r>
              <a:rPr lang="en-US" sz="2000" dirty="0"/>
              <a:t> 3 </a:t>
            </a:r>
            <a:r>
              <a:rPr lang="en-US" sz="2000" dirty="0" err="1"/>
              <a:t>tahun</a:t>
            </a:r>
            <a:r>
              <a:rPr lang="en-US" sz="2000" dirty="0"/>
              <a:t>,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mengenali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 </a:t>
            </a:r>
            <a:r>
              <a:rPr lang="en-US" sz="2000" dirty="0" err="1"/>
              <a:t>walaupun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.</a:t>
            </a:r>
          </a:p>
          <a:p>
            <a:pPr marL="914400" lvl="1" indent="-514350" eaLnBrk="1" hangingPunct="1">
              <a:buFont typeface="Courier New" pitchFamily="49" charset="0"/>
              <a:buChar char="o"/>
              <a:defRPr/>
            </a:pP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ekor</a:t>
            </a:r>
            <a:r>
              <a:rPr lang="en-US" sz="2000" dirty="0"/>
              <a:t> </a:t>
            </a:r>
            <a:r>
              <a:rPr lang="en-US" sz="2000" dirty="0" err="1"/>
              <a:t>cicak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mengenali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hewan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cicak</a:t>
            </a:r>
            <a:r>
              <a:rPr lang="en-US" sz="2000" dirty="0"/>
              <a:t> yang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bersembunyi</a:t>
            </a:r>
            <a:r>
              <a:rPr lang="en-US" sz="2000" dirty="0"/>
              <a:t> </a:t>
            </a:r>
            <a:r>
              <a:rPr lang="en-US" sz="2000" dirty="0" err="1"/>
              <a:t>dibalik</a:t>
            </a:r>
            <a:r>
              <a:rPr lang="en-US" sz="2000" dirty="0"/>
              <a:t> </a:t>
            </a:r>
            <a:r>
              <a:rPr lang="en-US" sz="2000" dirty="0" err="1"/>
              <a:t>bingkai</a:t>
            </a:r>
            <a:r>
              <a:rPr lang="en-US" sz="2000" dirty="0"/>
              <a:t> </a:t>
            </a:r>
            <a:r>
              <a:rPr lang="en-US" sz="2000" dirty="0" err="1"/>
              <a:t>lukisan</a:t>
            </a:r>
            <a:r>
              <a:rPr lang="en-US" sz="2000" dirty="0"/>
              <a:t>.</a:t>
            </a:r>
          </a:p>
          <a:p>
            <a:pPr marL="914400" lvl="1" indent="-514350" eaLnBrk="1" hangingPunct="1">
              <a:buFont typeface="Courier New" pitchFamily="49" charset="0"/>
              <a:buChar char="o"/>
              <a:defRPr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usia</a:t>
            </a:r>
            <a:r>
              <a:rPr lang="en-US" sz="2000" dirty="0"/>
              <a:t> </a:t>
            </a:r>
            <a:r>
              <a:rPr lang="en-US" sz="2000" dirty="0" err="1"/>
              <a:t>dewasa</a:t>
            </a:r>
            <a:r>
              <a:rPr lang="en-US" sz="2000" dirty="0"/>
              <a:t>, </a:t>
            </a:r>
            <a:r>
              <a:rPr lang="en-US" sz="2000" dirty="0" err="1"/>
              <a:t>kecerdasannya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berkembang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pesat</a:t>
            </a:r>
            <a:r>
              <a:rPr lang="en-US" sz="2000" dirty="0"/>
              <a:t>,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kecerdasan</a:t>
            </a:r>
            <a:r>
              <a:rPr lang="en-US" sz="2000" dirty="0"/>
              <a:t> </a:t>
            </a:r>
            <a:r>
              <a:rPr lang="en-US" sz="2000" dirty="0" err="1"/>
              <a:t>kognitif</a:t>
            </a:r>
            <a:r>
              <a:rPr lang="en-US" sz="2000" dirty="0"/>
              <a:t>, </a:t>
            </a:r>
            <a:r>
              <a:rPr lang="en-US" sz="2000" dirty="0" err="1"/>
              <a:t>emosional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spiritual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mesinpun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menyamai</a:t>
            </a:r>
            <a:r>
              <a:rPr lang="en-US" sz="2400" dirty="0" smtClean="0"/>
              <a:t> </a:t>
            </a:r>
            <a:r>
              <a:rPr lang="en-US" sz="2400" dirty="0" err="1" smtClean="0"/>
              <a:t>kecerdasan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keseluruhan</a:t>
            </a:r>
            <a:r>
              <a:rPr lang="en-US" sz="2400" dirty="0" smtClean="0"/>
              <a:t>.</a:t>
            </a: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 smtClean="0"/>
              <a:t>bertahun-tahun</a:t>
            </a:r>
            <a:r>
              <a:rPr lang="en-US" sz="2000" dirty="0" smtClean="0"/>
              <a:t>,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ilmuwan</a:t>
            </a:r>
            <a:r>
              <a:rPr lang="en-US" sz="2000" dirty="0" smtClean="0"/>
              <a:t> </a:t>
            </a:r>
            <a:r>
              <a:rPr lang="en-US" sz="2000" dirty="0" err="1" smtClean="0"/>
              <a:t>berusaha</a:t>
            </a:r>
            <a:r>
              <a:rPr lang="en-US" sz="2000" dirty="0" smtClean="0"/>
              <a:t> </a:t>
            </a:r>
            <a:r>
              <a:rPr lang="en-US" sz="2000" dirty="0" err="1" smtClean="0"/>
              <a:t>mempelajari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kecerdasan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.</a:t>
            </a: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US" sz="2000" dirty="0" smtClean="0"/>
              <a:t>Dari </a:t>
            </a:r>
            <a:r>
              <a:rPr lang="en-US" sz="2000" dirty="0" err="1" smtClean="0"/>
              <a:t>pemikiran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ilmuwan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lahirlah</a:t>
            </a:r>
            <a:r>
              <a:rPr lang="en-US" sz="2000" dirty="0" smtClean="0"/>
              <a:t> AI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cabang</a:t>
            </a:r>
            <a:r>
              <a:rPr lang="en-US" sz="2000" dirty="0" smtClean="0"/>
              <a:t> </a:t>
            </a:r>
            <a:r>
              <a:rPr lang="en-US" sz="2000" dirty="0" err="1" smtClean="0"/>
              <a:t>ilmu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berusaha</a:t>
            </a:r>
            <a:r>
              <a:rPr lang="en-US" sz="2000" dirty="0" smtClean="0"/>
              <a:t>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</a:t>
            </a:r>
            <a:r>
              <a:rPr lang="en-US" sz="2000" dirty="0" err="1" smtClean="0"/>
              <a:t>kecerdasan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indent="-514350" eaLnBrk="1" hangingPunct="1">
              <a:buFont typeface="Wingdings" pitchFamily="2" charset="2"/>
              <a:buChar char="§"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Fondasi AI (2 of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133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400" smtClean="0"/>
              <a:t>Dukungan perkembangan teknologi, baik hardware maupun software yang sangat beragam.</a:t>
            </a:r>
          </a:p>
          <a:p>
            <a:pPr marL="914400" lvl="1" indent="-514350" eaLnBrk="1" hangingPunct="1">
              <a:buFont typeface="Courier New" pitchFamily="49" charset="0"/>
              <a:buChar char="o"/>
            </a:pPr>
            <a:r>
              <a:rPr lang="en-US" sz="2000" smtClean="0"/>
              <a:t>Hingga saat ini AI telah menghasilkan banyak piranti cerdas yang sangat berguna bagi kehidupan manusia.</a:t>
            </a:r>
          </a:p>
          <a:p>
            <a:pPr marL="914400" lvl="1" indent="-514350" eaLnBrk="1" hangingPunct="1">
              <a:buFont typeface="Courier New" pitchFamily="49" charset="0"/>
              <a:buChar char="o"/>
            </a:pPr>
            <a:r>
              <a:rPr lang="en-US" sz="2000" smtClean="0"/>
              <a:t>Hingga saat ini pula AI terus dipelajari dan dikembangkan secara meluas maupun mendalam.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Sejarah AI (1 of 3)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13300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§"/>
              <a:defRPr/>
            </a:pPr>
            <a:r>
              <a:rPr lang="en-US" sz="2400" dirty="0" err="1" smtClean="0"/>
              <a:t>Istilah</a:t>
            </a:r>
            <a:r>
              <a:rPr lang="en-US" sz="2400" dirty="0" smtClean="0"/>
              <a:t> AI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kali </a:t>
            </a:r>
            <a:r>
              <a:rPr lang="en-US" sz="2400" dirty="0" err="1" smtClean="0"/>
              <a:t>dikemukakan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1956 di </a:t>
            </a:r>
            <a:r>
              <a:rPr lang="en-US" sz="2400" dirty="0" err="1" smtClean="0"/>
              <a:t>konferensi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Darthmouth</a:t>
            </a:r>
            <a:r>
              <a:rPr lang="en-US" sz="2400" dirty="0" smtClean="0"/>
              <a:t>.</a:t>
            </a:r>
          </a:p>
          <a:p>
            <a:pPr marL="514350" indent="-514350" eaLnBrk="1" hangingPunct="1">
              <a:buFont typeface="Wingdings" pitchFamily="2" charset="2"/>
              <a:buChar char="§"/>
              <a:defRPr/>
            </a:pPr>
            <a:r>
              <a:rPr lang="en-US" sz="2400" dirty="0" err="1" smtClean="0"/>
              <a:t>Tahapan</a:t>
            </a:r>
            <a:r>
              <a:rPr lang="en-US" sz="2400" dirty="0" smtClean="0"/>
              <a:t> </a:t>
            </a:r>
            <a:r>
              <a:rPr lang="en-US" sz="2400" dirty="0" err="1" smtClean="0"/>
              <a:t>sejarah</a:t>
            </a:r>
            <a:r>
              <a:rPr lang="en-US" sz="2400" dirty="0" smtClean="0"/>
              <a:t> </a:t>
            </a:r>
            <a:r>
              <a:rPr lang="en-US" sz="2400" dirty="0" err="1" smtClean="0"/>
              <a:t>perkembangan</a:t>
            </a:r>
            <a:r>
              <a:rPr lang="en-US" sz="2400" dirty="0" smtClean="0"/>
              <a:t> AI :</a:t>
            </a:r>
          </a:p>
          <a:p>
            <a:pPr lvl="1" indent="-342900" eaLnBrk="1" hangingPunct="1">
              <a:buFont typeface="Courier New" pitchFamily="49" charset="0"/>
              <a:buChar char="o"/>
              <a:defRPr/>
            </a:pPr>
            <a:r>
              <a:rPr lang="en-US" sz="2000" dirty="0" smtClean="0"/>
              <a:t>Era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elektronik</a:t>
            </a:r>
            <a:r>
              <a:rPr lang="en-US" sz="2000" dirty="0" smtClean="0"/>
              <a:t> (1941)</a:t>
            </a:r>
          </a:p>
          <a:p>
            <a:pPr lvl="2" indent="-342900" eaLnBrk="1" hangingPunct="1">
              <a:buFont typeface="Wingdings" pitchFamily="2" charset="2"/>
              <a:buChar char="§"/>
              <a:defRPr/>
            </a:pPr>
            <a:r>
              <a:rPr lang="en-US" sz="1600" dirty="0" err="1" smtClean="0"/>
              <a:t>Telah</a:t>
            </a:r>
            <a:r>
              <a:rPr lang="en-US" sz="1600" dirty="0" smtClean="0"/>
              <a:t> di </a:t>
            </a:r>
            <a:r>
              <a:rPr lang="en-US" sz="1600" dirty="0" err="1" smtClean="0"/>
              <a:t>temukan</a:t>
            </a:r>
            <a:r>
              <a:rPr lang="en-US" sz="1600" dirty="0" smtClean="0"/>
              <a:t> </a:t>
            </a:r>
            <a:r>
              <a:rPr lang="en-US" sz="1600" dirty="0" err="1" smtClean="0"/>
              <a:t>alat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 </a:t>
            </a:r>
            <a:r>
              <a:rPr lang="en-US" sz="1600" dirty="0" err="1" smtClean="0"/>
              <a:t>elektronik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dikembangkan</a:t>
            </a:r>
            <a:r>
              <a:rPr lang="en-US" sz="1600" dirty="0" smtClean="0"/>
              <a:t> di USA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Jerman</a:t>
            </a:r>
            <a:r>
              <a:rPr lang="en-US" sz="1600" dirty="0" smtClean="0"/>
              <a:t>.</a:t>
            </a:r>
          </a:p>
          <a:p>
            <a:pPr lvl="2" indent="-342900" eaLnBrk="1" hangingPunct="1">
              <a:buFont typeface="Wingdings" pitchFamily="2" charset="2"/>
              <a:buChar char="§"/>
              <a:defRPr/>
            </a:pPr>
            <a:r>
              <a:rPr lang="en-US" sz="1600" dirty="0" err="1" smtClean="0"/>
              <a:t>Komputer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/>
              <a:t> </a:t>
            </a:r>
            <a:r>
              <a:rPr lang="en-US" sz="1600" dirty="0" err="1" smtClean="0"/>
              <a:t>memerlukan</a:t>
            </a:r>
            <a:r>
              <a:rPr lang="en-US" sz="1600" dirty="0" smtClean="0"/>
              <a:t> </a:t>
            </a:r>
            <a:r>
              <a:rPr lang="en-US" sz="1600" dirty="0" err="1" smtClean="0"/>
              <a:t>ruangan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luas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ruang</a:t>
            </a:r>
            <a:r>
              <a:rPr lang="en-US" sz="1600" dirty="0" smtClean="0"/>
              <a:t> AC yang </a:t>
            </a:r>
            <a:r>
              <a:rPr lang="en-US" sz="1600" dirty="0" err="1" smtClean="0"/>
              <a:t>terpisah</a:t>
            </a:r>
            <a:r>
              <a:rPr lang="en-US" sz="1600" dirty="0" smtClean="0"/>
              <a:t>.</a:t>
            </a:r>
          </a:p>
          <a:p>
            <a:pPr lvl="2" indent="-342900" eaLnBrk="1" hangingPunct="1">
              <a:buFont typeface="Wingdings" pitchFamily="2" charset="2"/>
              <a:buChar char="§"/>
              <a:defRPr/>
            </a:pPr>
            <a:r>
              <a:rPr lang="en-US" sz="1600" dirty="0" err="1" smtClean="0"/>
              <a:t>Melibatkan</a:t>
            </a:r>
            <a:r>
              <a:rPr lang="en-US" sz="1600" dirty="0" smtClean="0"/>
              <a:t> </a:t>
            </a:r>
            <a:r>
              <a:rPr lang="en-US" sz="1600" dirty="0" err="1" smtClean="0"/>
              <a:t>konfigurasi</a:t>
            </a:r>
            <a:r>
              <a:rPr lang="en-US" sz="1600" dirty="0" smtClean="0"/>
              <a:t> </a:t>
            </a:r>
            <a:r>
              <a:rPr lang="en-US" sz="1600" dirty="0" err="1" smtClean="0"/>
              <a:t>ribuan</a:t>
            </a:r>
            <a:r>
              <a:rPr lang="en-US" sz="1600" dirty="0" smtClean="0"/>
              <a:t> </a:t>
            </a:r>
            <a:r>
              <a:rPr lang="en-US" sz="1600" dirty="0" err="1" smtClean="0"/>
              <a:t>kabel</a:t>
            </a:r>
            <a:r>
              <a:rPr lang="en-US" sz="1600" dirty="0"/>
              <a:t>.</a:t>
            </a:r>
            <a:endParaRPr lang="en-US" sz="1600" dirty="0" smtClean="0"/>
          </a:p>
          <a:p>
            <a:pPr lvl="2" indent="-342900" eaLnBrk="1" hangingPunct="1">
              <a:buFont typeface="Wingdings" pitchFamily="2" charset="2"/>
              <a:buChar char="§"/>
              <a:defRPr/>
            </a:pPr>
            <a:r>
              <a:rPr lang="en-US" sz="1600" dirty="0" err="1" smtClean="0"/>
              <a:t>Penemuan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dasar</a:t>
            </a:r>
            <a:r>
              <a:rPr lang="en-US" sz="1600" dirty="0" smtClean="0"/>
              <a:t> </a:t>
            </a:r>
            <a:r>
              <a:rPr lang="en-US" sz="1600" dirty="0" err="1" smtClean="0"/>
              <a:t>pengembangan</a:t>
            </a:r>
            <a:r>
              <a:rPr lang="en-US" sz="1600" dirty="0" smtClean="0"/>
              <a:t> program yang </a:t>
            </a:r>
            <a:r>
              <a:rPr lang="en-US" sz="1600" dirty="0" err="1" smtClean="0"/>
              <a:t>mengarah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AI.</a:t>
            </a:r>
          </a:p>
          <a:p>
            <a:pPr lvl="1" indent="-342900" eaLnBrk="1" hangingPunct="1">
              <a:buFont typeface="Courier New" pitchFamily="49" charset="0"/>
              <a:buChar char="o"/>
              <a:defRPr/>
            </a:pPr>
            <a:r>
              <a:rPr lang="en-US" sz="2000" dirty="0" err="1" smtClean="0"/>
              <a:t>Masa</a:t>
            </a:r>
            <a:r>
              <a:rPr lang="en-US" sz="2000" dirty="0" smtClean="0"/>
              <a:t> </a:t>
            </a:r>
            <a:r>
              <a:rPr lang="en-US" sz="2000" dirty="0" err="1" smtClean="0"/>
              <a:t>Persiapan</a:t>
            </a:r>
            <a:r>
              <a:rPr lang="en-US" sz="2000" dirty="0" smtClean="0"/>
              <a:t> AI (1943-1956)</a:t>
            </a:r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r>
              <a:rPr lang="en-US" sz="1600" dirty="0" smtClean="0"/>
              <a:t>Warren McCulloch &amp; Walter Pitts </a:t>
            </a:r>
            <a:r>
              <a:rPr lang="en-US" sz="1600" dirty="0" err="1" smtClean="0"/>
              <a:t>berhasil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model </a:t>
            </a:r>
            <a:r>
              <a:rPr lang="en-US" sz="1600" dirty="0" err="1" smtClean="0"/>
              <a:t>sel</a:t>
            </a:r>
            <a:r>
              <a:rPr lang="en-US" sz="1600" dirty="0" smtClean="0"/>
              <a:t> </a:t>
            </a:r>
            <a:r>
              <a:rPr lang="en-US" sz="1600" dirty="0" err="1" smtClean="0"/>
              <a:t>syaraf</a:t>
            </a:r>
            <a:r>
              <a:rPr lang="en-US" sz="1600" dirty="0" smtClean="0"/>
              <a:t> </a:t>
            </a:r>
            <a:r>
              <a:rPr lang="en-US" sz="1600" dirty="0" err="1" smtClean="0"/>
              <a:t>tiruan</a:t>
            </a:r>
            <a:r>
              <a:rPr lang="en-US" sz="1600" dirty="0" smtClean="0"/>
              <a:t> (1943).</a:t>
            </a:r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r>
              <a:rPr lang="en-US" sz="1600" dirty="0" smtClean="0"/>
              <a:t>Norbert Wiener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penelitian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mengenai</a:t>
            </a:r>
            <a:r>
              <a:rPr lang="en-US" sz="1600" dirty="0" smtClean="0"/>
              <a:t> </a:t>
            </a:r>
            <a:r>
              <a:rPr lang="en-US" sz="1600" dirty="0" err="1" smtClean="0"/>
              <a:t>prinsip</a:t>
            </a:r>
            <a:r>
              <a:rPr lang="en-US" sz="1600" dirty="0" smtClean="0"/>
              <a:t> </a:t>
            </a:r>
            <a:r>
              <a:rPr lang="en-US" sz="1600" dirty="0" err="1" smtClean="0"/>
              <a:t>teori</a:t>
            </a:r>
            <a:r>
              <a:rPr lang="en-US" sz="1600" dirty="0" smtClean="0"/>
              <a:t> feedback (1950).</a:t>
            </a:r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r>
              <a:rPr lang="en-US" sz="1600" dirty="0" smtClean="0"/>
              <a:t>John McCarthy (</a:t>
            </a:r>
            <a:r>
              <a:rPr lang="en-US" sz="1600" dirty="0" err="1" smtClean="0"/>
              <a:t>bapak</a:t>
            </a:r>
            <a:r>
              <a:rPr lang="en-US" sz="1600" dirty="0" smtClean="0"/>
              <a:t> AI)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penelitian</a:t>
            </a:r>
            <a:r>
              <a:rPr lang="en-US" sz="1600" dirty="0" smtClean="0"/>
              <a:t> </a:t>
            </a:r>
            <a:r>
              <a:rPr lang="en-US" sz="1600" dirty="0" err="1" smtClean="0"/>
              <a:t>bidang</a:t>
            </a:r>
            <a:r>
              <a:rPr lang="en-US" sz="1600" dirty="0" smtClean="0"/>
              <a:t> Automata, JST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pembelajaran</a:t>
            </a:r>
            <a:r>
              <a:rPr lang="en-US" sz="1600" dirty="0" smtClean="0"/>
              <a:t> </a:t>
            </a:r>
            <a:r>
              <a:rPr lang="en-US" sz="1600" dirty="0" err="1" smtClean="0"/>
              <a:t>intelijensia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program yang </a:t>
            </a:r>
            <a:r>
              <a:rPr lang="en-US" sz="1600" dirty="0" err="1" smtClean="0"/>
              <a:t>mampu</a:t>
            </a:r>
            <a:r>
              <a:rPr lang="en-US" sz="1600" dirty="0" smtClean="0"/>
              <a:t> </a:t>
            </a:r>
            <a:r>
              <a:rPr lang="en-US" sz="1600" dirty="0" err="1" smtClean="0"/>
              <a:t>berfikir</a:t>
            </a:r>
            <a:r>
              <a:rPr lang="en-US" sz="1600" dirty="0" smtClean="0"/>
              <a:t>.</a:t>
            </a:r>
            <a:endParaRPr lang="en-US" sz="1600" dirty="0"/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endParaRPr lang="en-US" sz="1600" dirty="0" smtClean="0"/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endParaRPr lang="en-US" sz="1600" dirty="0"/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endParaRPr lang="en-US" sz="1600" dirty="0" smtClean="0"/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endParaRPr lang="en-US" sz="1600" dirty="0"/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endParaRPr lang="en-US" sz="1600" dirty="0" smtClean="0"/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endParaRPr lang="en-US" sz="1600" dirty="0"/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endParaRPr lang="en-US" sz="1600" dirty="0" smtClean="0"/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endParaRPr lang="en-US" sz="1600" dirty="0"/>
          </a:p>
          <a:p>
            <a:pPr marL="1085850" lvl="2" indent="-285750" eaLnBrk="1" hangingPunct="1">
              <a:buFont typeface="Wingdings" pitchFamily="2" charset="2"/>
              <a:buChar char="§"/>
              <a:defRPr/>
            </a:pPr>
            <a:endParaRPr lang="en-US" sz="1600" dirty="0" smtClean="0"/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Apa itu AI? (4 of 4)</vt:lpstr>
      <vt:lpstr>Fondasi AI (1 of 2 )</vt:lpstr>
      <vt:lpstr>Fondasi AI (2 of 2)</vt:lpstr>
      <vt:lpstr>Sejarah AI (1 of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AI? (4 of 4)</dc:title>
  <dc:creator>arief</dc:creator>
  <cp:lastModifiedBy>arief</cp:lastModifiedBy>
  <cp:revision>1</cp:revision>
  <dcterms:created xsi:type="dcterms:W3CDTF">2018-10-09T03:31:03Z</dcterms:created>
  <dcterms:modified xsi:type="dcterms:W3CDTF">2018-10-09T03:34:37Z</dcterms:modified>
</cp:coreProperties>
</file>