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071785-205F-4A46-9395-50D16B515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97E4"/>
    <a:srgbClr val="0BB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2705" autoAdjust="0"/>
  </p:normalViewPr>
  <p:slideViewPr>
    <p:cSldViewPr>
      <p:cViewPr>
        <p:scale>
          <a:sx n="75" d="100"/>
          <a:sy n="75" d="100"/>
        </p:scale>
        <p:origin x="-882" y="-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249D-4FA6-4A06-8711-FA204D10A576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09DB-7754-4C35-AD64-98DD330653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09DB-7754-4C35-AD64-98DD3306533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976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09DB-7754-4C35-AD64-98DD33065335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7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09DB-7754-4C35-AD64-98DD33065335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701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4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7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73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59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5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44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7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70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59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38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2322-7A6C-44AF-8278-7D38A37C9B8C}" type="datetimeFigureOut">
              <a:rPr lang="id-ID" smtClean="0"/>
              <a:t>08/12/2019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EEAD-46BE-446D-BDBF-822BA24E4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3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5" y="1079838"/>
            <a:ext cx="6048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Arial" pitchFamily="34" charset="0"/>
                <a:ea typeface="Segoe UI Black" pitchFamily="34" charset="0"/>
                <a:cs typeface="Arial" pitchFamily="34" charset="0"/>
              </a:rPr>
              <a:t>RANCANG BANGUN </a:t>
            </a:r>
          </a:p>
          <a:p>
            <a:r>
              <a:rPr lang="id-ID" sz="6600" dirty="0" smtClean="0">
                <a:solidFill>
                  <a:schemeClr val="bg1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E-COMMERCE</a:t>
            </a:r>
          </a:p>
          <a:p>
            <a:pPr algn="r"/>
            <a:r>
              <a:rPr lang="id-ID" sz="2800" dirty="0" smtClean="0">
                <a:latin typeface="Arial" pitchFamily="34" charset="0"/>
                <a:ea typeface="Segoe UI Black" pitchFamily="34" charset="0"/>
                <a:cs typeface="Arial" pitchFamily="34" charset="0"/>
              </a:rPr>
              <a:t>MENGUNAKAN </a:t>
            </a:r>
            <a:r>
              <a:rPr lang="id-ID" sz="2800" dirty="0" smtClean="0">
                <a:solidFill>
                  <a:schemeClr val="bg1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QR CODE </a:t>
            </a:r>
          </a:p>
          <a:p>
            <a:r>
              <a:rPr lang="id-ID" dirty="0" smtClean="0">
                <a:latin typeface="Arial" pitchFamily="34" charset="0"/>
                <a:ea typeface="Segoe UI Black" pitchFamily="34" charset="0"/>
                <a:cs typeface="Arial" pitchFamily="34" charset="0"/>
              </a:rPr>
              <a:t>PADA PERUSAHAAN RETAIL BERBASIS </a:t>
            </a:r>
            <a:r>
              <a:rPr lang="id-ID" dirty="0" smtClean="0">
                <a:solidFill>
                  <a:schemeClr val="bg1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ANDROID</a:t>
            </a:r>
            <a:endParaRPr lang="id-ID" dirty="0">
              <a:solidFill>
                <a:schemeClr val="bg1"/>
              </a:solidFill>
              <a:latin typeface="Arial" pitchFamily="34" charset="0"/>
              <a:ea typeface="Segoe UI Black" pitchFamily="34" charset="0"/>
              <a:cs typeface="Arial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38" name="Picture 14" descr="Hasil gambar untuk Gambar android transparant e-commerc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99040"/>
            <a:ext cx="2165778" cy="4012105"/>
          </a:xfrm>
          <a:prstGeom prst="rect">
            <a:avLst/>
          </a:prstGeom>
          <a:noFill/>
          <a:effectLst>
            <a:outerShdw blurRad="228600" dist="215900" dir="2400000" sx="101000" sy="101000" algn="tl" rotWithShape="0">
              <a:prstClr val="black">
                <a:alpha val="51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771800" y="3579862"/>
            <a:ext cx="2952329" cy="1224136"/>
          </a:xfrm>
          <a:prstGeom prst="roundRect">
            <a:avLst>
              <a:gd name="adj" fmla="val 31545"/>
            </a:avLst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Cambria" pitchFamily="18" charset="0"/>
              </a:rPr>
              <a:t>PEMBIMBING I</a:t>
            </a:r>
          </a:p>
          <a:p>
            <a:pPr algn="ctr"/>
            <a:r>
              <a:rPr lang="id-ID" sz="1600" dirty="0" smtClean="0">
                <a:solidFill>
                  <a:schemeClr val="tx1"/>
                </a:solidFill>
                <a:latin typeface="Cambria" pitchFamily="18" charset="0"/>
              </a:rPr>
              <a:t>Hari Toha Hidayat, S.Si., M.Cs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12401" y="3579862"/>
            <a:ext cx="2808312" cy="1224136"/>
          </a:xfrm>
          <a:prstGeom prst="roundRect">
            <a:avLst>
              <a:gd name="adj" fmla="val 31545"/>
            </a:avLst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Cambria" pitchFamily="18" charset="0"/>
              </a:rPr>
              <a:t>PEMBIMBING II</a:t>
            </a:r>
          </a:p>
          <a:p>
            <a:pPr algn="ctr"/>
            <a:r>
              <a:rPr lang="id-ID" sz="1600" dirty="0" smtClean="0">
                <a:solidFill>
                  <a:schemeClr val="tx1"/>
                </a:solidFill>
                <a:latin typeface="Cambria" pitchFamily="18" charset="0"/>
              </a:rPr>
              <a:t>Aswandi, S.Kom., M.Kom</a:t>
            </a:r>
            <a:endParaRPr lang="id-ID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2" y="3003798"/>
            <a:ext cx="1044025" cy="104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6231" y="1361280"/>
            <a:ext cx="142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Cambria" pitchFamily="18" charset="0"/>
              </a:rPr>
              <a:t>Andri Irwan Zahri (1690343024)</a:t>
            </a:r>
            <a:endParaRPr lang="id-ID" sz="1200" dirty="0">
              <a:latin typeface="Cambria" pitchFamily="18" charset="0"/>
            </a:endParaRPr>
          </a:p>
        </p:txBody>
      </p:sp>
      <p:pic>
        <p:nvPicPr>
          <p:cNvPr id="1026" name="Picture 2" descr="Hasil gambar untuk qr co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69" y="1738952"/>
            <a:ext cx="1261834" cy="12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e-commerc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5DAFDF"/>
              </a:clrFrom>
              <a:clrTo>
                <a:srgbClr val="5DA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39" y="-43880"/>
            <a:ext cx="3169479" cy="17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07" y="12410"/>
            <a:ext cx="5079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rial Black" pitchFamily="34" charset="0"/>
              </a:rPr>
              <a:t>Validasi</a:t>
            </a:r>
            <a:r>
              <a:rPr lang="en-US" sz="3200" dirty="0">
                <a:latin typeface="Arial Black" pitchFamily="34" charset="0"/>
              </a:rPr>
              <a:t> </a:t>
            </a:r>
            <a:r>
              <a:rPr lang="en-US" sz="3200" dirty="0" err="1">
                <a:latin typeface="Arial Black" pitchFamily="34" charset="0"/>
              </a:rPr>
              <a:t>Pembelian</a:t>
            </a:r>
            <a:endParaRPr lang="id-ID" sz="3200" b="1" dirty="0">
              <a:solidFill>
                <a:schemeClr val="bg1"/>
              </a:solidFill>
              <a:latin typeface="Arial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Hasil gambar untuk Gambar android transparant e-commer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713" y="-1161299"/>
            <a:ext cx="4526864" cy="7909121"/>
          </a:xfrm>
          <a:prstGeom prst="rect">
            <a:avLst/>
          </a:prstGeom>
          <a:noFill/>
          <a:effectLst>
            <a:outerShdw blurRad="228600" dist="215900" dir="2400000" sx="101000" sy="101000" algn="tl" rotWithShape="0">
              <a:prstClr val="black">
                <a:alpha val="51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9245" y="1051641"/>
            <a:ext cx="2345799" cy="3571159"/>
          </a:xfrm>
          <a:prstGeom prst="rect">
            <a:avLst/>
          </a:prstGeom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6402359" y="2275163"/>
            <a:ext cx="1526875" cy="174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1611856" y="2919933"/>
            <a:ext cx="1307933" cy="14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81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07" y="12410"/>
            <a:ext cx="507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V</a:t>
            </a:r>
            <a:r>
              <a:rPr lang="id-ID" sz="2400" dirty="0" smtClean="0">
                <a:latin typeface="Arial Black" pitchFamily="34" charset="0"/>
              </a:rPr>
              <a:t>erifikasi Penerimaan Barang</a:t>
            </a:r>
            <a:endParaRPr lang="id-ID" sz="2400" b="1" dirty="0">
              <a:solidFill>
                <a:schemeClr val="bg1"/>
              </a:solidFill>
              <a:latin typeface="Arial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Hasil gambar untuk Gambar android transparant e-commer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12" y="751527"/>
            <a:ext cx="2559548" cy="4471921"/>
          </a:xfrm>
          <a:prstGeom prst="rect">
            <a:avLst/>
          </a:prstGeom>
          <a:noFill/>
          <a:effectLst>
            <a:outerShdw blurRad="228600" dist="215900" dir="2400000" sx="101000" sy="101000" algn="tl" rotWithShape="0">
              <a:prstClr val="black">
                <a:alpha val="51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asus\Downloads\Untitled Diagram (7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69" y="1207652"/>
            <a:ext cx="1182300" cy="355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 descr="Hasil gambar untuk e-commerc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5DAFDF"/>
              </a:clrFrom>
              <a:clrTo>
                <a:srgbClr val="5DA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12" y="1491630"/>
            <a:ext cx="4601305" cy="25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sil gambar untuk qr co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37" y="1555015"/>
            <a:ext cx="2461463" cy="24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07" y="12410"/>
            <a:ext cx="507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D</a:t>
            </a:r>
            <a:r>
              <a:rPr lang="id-ID" sz="2400" dirty="0" smtClean="0">
                <a:latin typeface="Arial Black" pitchFamily="34" charset="0"/>
              </a:rPr>
              <a:t>aftar Pustaka</a:t>
            </a:r>
            <a:endParaRPr lang="id-ID" sz="2400" b="1" dirty="0">
              <a:solidFill>
                <a:schemeClr val="bg1"/>
              </a:solidFill>
              <a:latin typeface="Arial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474075"/>
            <a:ext cx="8676580" cy="410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</a:pPr>
            <a:r>
              <a:rPr lang="id-ID" sz="1600" dirty="0">
                <a:latin typeface="Cambria" pitchFamily="18" charset="0"/>
              </a:rPr>
              <a:t>Aan Tri Wibowo</a:t>
            </a:r>
            <a:r>
              <a:rPr lang="en-US" sz="1600" dirty="0">
                <a:latin typeface="Cambria" pitchFamily="18" charset="0"/>
              </a:rPr>
              <a:t> (20</a:t>
            </a:r>
            <a:r>
              <a:rPr lang="id-ID" sz="1600" dirty="0">
                <a:latin typeface="Cambria" pitchFamily="18" charset="0"/>
              </a:rPr>
              <a:t>13</a:t>
            </a:r>
            <a:r>
              <a:rPr lang="en-US" sz="1600" dirty="0">
                <a:latin typeface="Cambria" pitchFamily="18" charset="0"/>
              </a:rPr>
              <a:t>). </a:t>
            </a:r>
            <a:r>
              <a:rPr lang="id-ID" sz="1600" dirty="0">
                <a:latin typeface="Cambria" pitchFamily="18" charset="0"/>
              </a:rPr>
              <a:t>“</a:t>
            </a:r>
            <a:r>
              <a:rPr lang="en-US" sz="1600" dirty="0" err="1">
                <a:latin typeface="Cambria" pitchFamily="18" charset="0"/>
              </a:rPr>
              <a:t>Pembuatan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aplikasi</a:t>
            </a:r>
            <a:r>
              <a:rPr lang="en-US" sz="1600" dirty="0">
                <a:latin typeface="Cambria" pitchFamily="18" charset="0"/>
              </a:rPr>
              <a:t> e-commerce </a:t>
            </a:r>
            <a:r>
              <a:rPr lang="en-US" sz="1600" dirty="0" err="1">
                <a:latin typeface="Cambria" pitchFamily="18" charset="0"/>
              </a:rPr>
              <a:t>pusat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oleh-oleh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khas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pacitan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pada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toko</a:t>
            </a:r>
            <a:r>
              <a:rPr lang="en-US" sz="1600" dirty="0">
                <a:latin typeface="Cambria" pitchFamily="18" charset="0"/>
              </a:rPr>
              <a:t> sari rasa </a:t>
            </a:r>
            <a:r>
              <a:rPr lang="en-US" sz="1600" dirty="0" err="1">
                <a:latin typeface="Cambria" pitchFamily="18" charset="0"/>
              </a:rPr>
              <a:t>pacitan</a:t>
            </a:r>
            <a:r>
              <a:rPr lang="id-ID" sz="1600" dirty="0">
                <a:latin typeface="Cambria" pitchFamily="18" charset="0"/>
              </a:rPr>
              <a:t>” </a:t>
            </a:r>
            <a:r>
              <a:rPr lang="en-US" sz="1600" i="1" dirty="0">
                <a:latin typeface="Cambria" pitchFamily="18" charset="0"/>
              </a:rPr>
              <a:t>Journal on Networking and Security</a:t>
            </a:r>
            <a:r>
              <a:rPr lang="id-ID" sz="1600" i="1" dirty="0">
                <a:latin typeface="Cambria" pitchFamily="18" charset="0"/>
              </a:rPr>
              <a:t>,</a:t>
            </a:r>
            <a:r>
              <a:rPr lang="id-ID" sz="1600" dirty="0">
                <a:latin typeface="Cambria" pitchFamily="18" charset="0"/>
              </a:rPr>
              <a:t> </a:t>
            </a:r>
            <a:r>
              <a:rPr lang="en-US" sz="1600" dirty="0">
                <a:latin typeface="Cambria" pitchFamily="18" charset="0"/>
              </a:rPr>
              <a:t>IJNS Volume 2 No 4</a:t>
            </a:r>
            <a:endParaRPr lang="id-ID" sz="1600" dirty="0">
              <a:latin typeface="Cambria" pitchFamily="18" charset="0"/>
            </a:endParaRPr>
          </a:p>
          <a:p>
            <a:pPr marL="533400" indent="-533400">
              <a:lnSpc>
                <a:spcPct val="150000"/>
              </a:lnSpc>
            </a:pPr>
            <a:r>
              <a:rPr lang="en-US" sz="1600" dirty="0" err="1">
                <a:latin typeface="Cambria" pitchFamily="18" charset="0"/>
              </a:rPr>
              <a:t>Abdi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Pandu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Kusuma</a:t>
            </a:r>
            <a:r>
              <a:rPr lang="id-ID" sz="1600" dirty="0">
                <a:latin typeface="Cambria" pitchFamily="18" charset="0"/>
              </a:rPr>
              <a:t> (2017).”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Perancangan</a:t>
            </a:r>
            <a:r>
              <a:rPr lang="en-US" sz="1600" dirty="0">
                <a:latin typeface="Cambria" pitchFamily="18" charset="0"/>
              </a:rPr>
              <a:t> Dan </a:t>
            </a:r>
            <a:r>
              <a:rPr lang="en-US" sz="1600" dirty="0" err="1">
                <a:latin typeface="Cambria" pitchFamily="18" charset="0"/>
              </a:rPr>
              <a:t>Implementasi</a:t>
            </a:r>
            <a:r>
              <a:rPr lang="en-US" sz="1600" dirty="0">
                <a:latin typeface="Cambria" pitchFamily="18" charset="0"/>
              </a:rPr>
              <a:t> E-Commerce </a:t>
            </a:r>
            <a:r>
              <a:rPr lang="en-US" sz="1600" dirty="0" err="1">
                <a:latin typeface="Cambria" pitchFamily="18" charset="0"/>
              </a:rPr>
              <a:t>Untuk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Penjualan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Baju</a:t>
            </a:r>
            <a:r>
              <a:rPr lang="en-US" sz="1600" dirty="0">
                <a:latin typeface="Cambria" pitchFamily="18" charset="0"/>
              </a:rPr>
              <a:t> Online </a:t>
            </a:r>
            <a:r>
              <a:rPr lang="en-US" sz="1600" dirty="0" err="1">
                <a:latin typeface="Cambria" pitchFamily="18" charset="0"/>
              </a:rPr>
              <a:t>Berbasis</a:t>
            </a:r>
            <a:r>
              <a:rPr lang="en-US" sz="1600" dirty="0">
                <a:latin typeface="Cambria" pitchFamily="18" charset="0"/>
              </a:rPr>
              <a:t> Android</a:t>
            </a:r>
            <a:r>
              <a:rPr lang="id-ID" sz="1600" dirty="0">
                <a:latin typeface="Cambria" pitchFamily="18" charset="0"/>
              </a:rPr>
              <a:t>” </a:t>
            </a:r>
            <a:r>
              <a:rPr lang="en-US" sz="1600" dirty="0" err="1">
                <a:latin typeface="Cambria" pitchFamily="18" charset="0"/>
              </a:rPr>
              <a:t>Jurnal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Ilmiah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dan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Teknik</a:t>
            </a:r>
            <a:r>
              <a:rPr lang="en-US" sz="1600" dirty="0">
                <a:latin typeface="Cambria" pitchFamily="18" charset="0"/>
              </a:rPr>
              <a:t> Informatika,Vol.11, No. 1</a:t>
            </a:r>
            <a:endParaRPr lang="id-ID" sz="1600" dirty="0">
              <a:latin typeface="Cambria" pitchFamily="18" charset="0"/>
            </a:endParaRPr>
          </a:p>
          <a:p>
            <a:pPr marL="533400" indent="-533400">
              <a:lnSpc>
                <a:spcPct val="150000"/>
              </a:lnSpc>
            </a:pPr>
            <a:r>
              <a:rPr lang="en-US" sz="1600" dirty="0" err="1">
                <a:latin typeface="Cambria" pitchFamily="18" charset="0"/>
              </a:rPr>
              <a:t>Dewi</a:t>
            </a:r>
            <a:r>
              <a:rPr lang="en-US" sz="1600" dirty="0">
                <a:latin typeface="Cambria" pitchFamily="18" charset="0"/>
              </a:rPr>
              <a:t> Martini</a:t>
            </a:r>
            <a:r>
              <a:rPr lang="id-ID" sz="1600" dirty="0">
                <a:latin typeface="Cambria" pitchFamily="18" charset="0"/>
              </a:rPr>
              <a:t>(2017). “Rancang Bangun E- Marketplace Hortikultura Berbasis Web (Studi Kasus : Kabupaten Barito Kuala)”</a:t>
            </a:r>
          </a:p>
          <a:p>
            <a:pPr marL="533400" indent="-533400">
              <a:lnSpc>
                <a:spcPct val="150000"/>
              </a:lnSpc>
            </a:pPr>
            <a:r>
              <a:rPr lang="en-US" sz="1600" dirty="0" err="1">
                <a:latin typeface="Cambria" pitchFamily="18" charset="0"/>
              </a:rPr>
              <a:t>Hadi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Sunarko</a:t>
            </a:r>
            <a:r>
              <a:rPr lang="id-ID" sz="1600" dirty="0">
                <a:latin typeface="Cambria" pitchFamily="18" charset="0"/>
              </a:rPr>
              <a:t>(2013). “</a:t>
            </a:r>
            <a:r>
              <a:rPr lang="en-US" sz="1600" dirty="0" err="1">
                <a:latin typeface="Cambria" pitchFamily="18" charset="0"/>
              </a:rPr>
              <a:t>Rancang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Bangun</a:t>
            </a:r>
            <a:r>
              <a:rPr lang="en-US" sz="1600" dirty="0">
                <a:latin typeface="Cambria" pitchFamily="18" charset="0"/>
              </a:rPr>
              <a:t> E-Commerce </a:t>
            </a:r>
            <a:r>
              <a:rPr lang="en-US" sz="1600" dirty="0" err="1">
                <a:latin typeface="Cambria" pitchFamily="18" charset="0"/>
              </a:rPr>
              <a:t>Pada</a:t>
            </a:r>
            <a:r>
              <a:rPr lang="en-US" sz="1600" dirty="0">
                <a:latin typeface="Cambria" pitchFamily="18" charset="0"/>
              </a:rPr>
              <a:t> Usaha </a:t>
            </a:r>
            <a:r>
              <a:rPr lang="en-US" sz="1600" dirty="0" err="1">
                <a:latin typeface="Cambria" pitchFamily="18" charset="0"/>
              </a:rPr>
              <a:t>Dagang</a:t>
            </a:r>
            <a:r>
              <a:rPr lang="en-US" sz="1600" dirty="0">
                <a:latin typeface="Cambria" pitchFamily="18" charset="0"/>
              </a:rPr>
              <a:t> (UD) </a:t>
            </a:r>
            <a:r>
              <a:rPr lang="en-US" sz="1600" dirty="0" err="1">
                <a:latin typeface="Cambria" pitchFamily="18" charset="0"/>
              </a:rPr>
              <a:t>Harapan</a:t>
            </a:r>
            <a:r>
              <a:rPr lang="en-US" sz="1600" dirty="0">
                <a:latin typeface="Cambria" pitchFamily="18" charset="0"/>
              </a:rPr>
              <a:t> Jaya </a:t>
            </a:r>
            <a:r>
              <a:rPr lang="en-US" sz="1600" dirty="0" err="1">
                <a:latin typeface="Cambria" pitchFamily="18" charset="0"/>
              </a:rPr>
              <a:t>Meubel</a:t>
            </a:r>
            <a:r>
              <a:rPr lang="id-ID" sz="1600" dirty="0">
                <a:latin typeface="Cambria" pitchFamily="18" charset="0"/>
              </a:rPr>
              <a:t>” </a:t>
            </a:r>
            <a:r>
              <a:rPr lang="en-US" sz="1600" i="1" dirty="0">
                <a:latin typeface="Cambria" pitchFamily="18" charset="0"/>
              </a:rPr>
              <a:t>Journal on Networking and Security</a:t>
            </a:r>
            <a:endParaRPr lang="id-ID" sz="1600" dirty="0">
              <a:latin typeface="Cambria" pitchFamily="18" charset="0"/>
            </a:endParaRPr>
          </a:p>
          <a:p>
            <a:pPr marL="533400" indent="-533400">
              <a:lnSpc>
                <a:spcPct val="150000"/>
              </a:lnSpc>
            </a:pPr>
            <a:r>
              <a:rPr lang="en-US" sz="1600" dirty="0">
                <a:latin typeface="Cambria" pitchFamily="18" charset="0"/>
              </a:rPr>
              <a:t>Sri </a:t>
            </a:r>
            <a:r>
              <a:rPr lang="en-US" sz="1600" dirty="0" err="1">
                <a:latin typeface="Cambria" pitchFamily="18" charset="0"/>
              </a:rPr>
              <a:t>Haryanti</a:t>
            </a:r>
            <a:r>
              <a:rPr lang="id-ID" sz="1600" dirty="0">
                <a:latin typeface="Cambria" pitchFamily="18" charset="0"/>
              </a:rPr>
              <a:t>(2011).”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Rancang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Bangun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Sistem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Informasi</a:t>
            </a:r>
            <a:r>
              <a:rPr lang="en-US" sz="1600" dirty="0">
                <a:latin typeface="Cambria" pitchFamily="18" charset="0"/>
              </a:rPr>
              <a:t> E-Commerce </a:t>
            </a:r>
            <a:r>
              <a:rPr lang="en-US" sz="1600" dirty="0" err="1">
                <a:latin typeface="Cambria" pitchFamily="18" charset="0"/>
              </a:rPr>
              <a:t>Untuk</a:t>
            </a:r>
            <a:r>
              <a:rPr lang="en-US" sz="1600" dirty="0">
                <a:latin typeface="Cambria" pitchFamily="18" charset="0"/>
              </a:rPr>
              <a:t> Usaha Fashion </a:t>
            </a:r>
            <a:r>
              <a:rPr lang="en-US" sz="1600" dirty="0" err="1">
                <a:latin typeface="Cambria" pitchFamily="18" charset="0"/>
              </a:rPr>
              <a:t>Studi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Kasus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Omah</a:t>
            </a:r>
            <a:r>
              <a:rPr lang="en-US" sz="1600" dirty="0">
                <a:latin typeface="Cambria" pitchFamily="18" charset="0"/>
              </a:rPr>
              <a:t> Mode Kudus</a:t>
            </a:r>
            <a:r>
              <a:rPr lang="id-ID" sz="1600" dirty="0">
                <a:latin typeface="Cambria" pitchFamily="18" charset="0"/>
              </a:rPr>
              <a:t>" </a:t>
            </a:r>
            <a:r>
              <a:rPr lang="en-US" sz="1600" dirty="0">
                <a:latin typeface="Cambria" pitchFamily="18" charset="0"/>
              </a:rPr>
              <a:t>Journal Speed – Sentra </a:t>
            </a:r>
            <a:r>
              <a:rPr lang="en-US" sz="1600" dirty="0" err="1">
                <a:latin typeface="Cambria" pitchFamily="18" charset="0"/>
              </a:rPr>
              <a:t>Penelitian</a:t>
            </a:r>
            <a:r>
              <a:rPr lang="en-US" sz="1600" dirty="0">
                <a:latin typeface="Cambria" pitchFamily="18" charset="0"/>
              </a:rPr>
              <a:t> Engineering </a:t>
            </a:r>
            <a:r>
              <a:rPr lang="en-US" sz="1600" dirty="0" err="1">
                <a:latin typeface="Cambria" pitchFamily="18" charset="0"/>
              </a:rPr>
              <a:t>dan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Edukasi</a:t>
            </a:r>
            <a:r>
              <a:rPr lang="en-US" sz="1600" dirty="0">
                <a:latin typeface="Cambria" pitchFamily="18" charset="0"/>
              </a:rPr>
              <a:t> – Volume 3 No 1</a:t>
            </a:r>
            <a:endParaRPr lang="id-ID" sz="1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8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9236"/>
            <a:ext cx="3238698" cy="3238698"/>
          </a:xfrm>
          <a:prstGeom prst="rect">
            <a:avLst/>
          </a:prstGeom>
          <a:noFill/>
          <a:ln>
            <a:noFill/>
          </a:ln>
          <a:effectLst>
            <a:outerShdw blurRad="152400" dist="25400" dir="11580000" sx="106000" sy="106000" algn="ctr" rotWithShape="0">
              <a:schemeClr val="tx1">
                <a:alpha val="7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989236"/>
            <a:ext cx="5112568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d-ID" sz="7200" spc="-300" dirty="0" smtClean="0">
                <a:solidFill>
                  <a:schemeClr val="bg1"/>
                </a:solidFill>
                <a:latin typeface="Arial Black" pitchFamily="34" charset="0"/>
              </a:rPr>
              <a:t>TERIMA </a:t>
            </a:r>
          </a:p>
          <a:p>
            <a:pPr algn="ctr"/>
            <a:r>
              <a:rPr lang="id-ID" sz="7200" spc="-300" dirty="0" smtClean="0">
                <a:latin typeface="Arial Black" pitchFamily="34" charset="0"/>
              </a:rPr>
              <a:t>KASIH</a:t>
            </a:r>
            <a:endParaRPr lang="id-ID" sz="7200" spc="-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356520" y="3075806"/>
            <a:ext cx="6319936" cy="936104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50800" dist="50800" dir="7680000" sx="106000" sy="106000" algn="ctr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2204120" y="2139702"/>
            <a:ext cx="6796880" cy="720080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50800" dist="63500" dir="2154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2051720" y="1131590"/>
            <a:ext cx="6949280" cy="936104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dir="21540000" sx="102000" sy="102000" algn="b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-2420404" y="525950"/>
            <a:ext cx="4559274" cy="5198973"/>
          </a:xfrm>
          <a:prstGeom prst="rect">
            <a:avLst/>
          </a:prstGeom>
          <a:noFill/>
          <a:ln>
            <a:noFill/>
          </a:ln>
          <a:effectLst>
            <a:outerShdw blurRad="101600" dist="88900" dir="5580000" sx="102000" sy="102000" algn="ctr" rotWithShape="0">
              <a:schemeClr val="tx2">
                <a:lumMod val="75000"/>
                <a:alpha val="8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60338"/>
            <a:ext cx="39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Latar Belakang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699792" y="806669"/>
            <a:ext cx="3384376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248" y="1131590"/>
            <a:ext cx="6768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latin typeface="Cambria" pitchFamily="18" charset="0"/>
              </a:rPr>
              <a:t>E-Commerce</a:t>
            </a:r>
            <a:r>
              <a:rPr lang="id-ID" dirty="0" smtClean="0">
                <a:latin typeface="Cambria" pitchFamily="18" charset="0"/>
              </a:rPr>
              <a:t> </a:t>
            </a:r>
            <a:r>
              <a:rPr lang="id-ID" sz="1600" dirty="0" smtClean="0">
                <a:latin typeface="Cambria" pitchFamily="18" charset="0"/>
              </a:rPr>
              <a:t>(Elektronik </a:t>
            </a:r>
            <a:r>
              <a:rPr lang="id-ID" sz="1600" dirty="0">
                <a:latin typeface="Cambria" pitchFamily="18" charset="0"/>
              </a:rPr>
              <a:t>C</a:t>
            </a:r>
            <a:r>
              <a:rPr lang="id-ID" sz="1600" dirty="0" smtClean="0">
                <a:latin typeface="Cambria" pitchFamily="18" charset="0"/>
              </a:rPr>
              <a:t>ommerce) sebuah proses jual beli melalui internet yang memudahkan para penjual dan pembeli tanpa terhambatnya jarak dan waktu</a:t>
            </a:r>
            <a:endParaRPr lang="id-ID" sz="1600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2067694"/>
            <a:ext cx="64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mbria" pitchFamily="18" charset="0"/>
              </a:rPr>
              <a:t>Saat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ini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para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penjual</a:t>
            </a:r>
            <a:r>
              <a:rPr lang="en-US" sz="1600" dirty="0" smtClean="0">
                <a:latin typeface="Cambria" pitchFamily="18" charset="0"/>
              </a:rPr>
              <a:t> di </a:t>
            </a:r>
            <a:r>
              <a:rPr lang="en-US" sz="1600" dirty="0" err="1" smtClean="0">
                <a:latin typeface="Cambria" pitchFamily="18" charset="0"/>
              </a:rPr>
              <a:t>kota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lhokseumawe</a:t>
            </a:r>
            <a:r>
              <a:rPr lang="en-US" sz="1600" dirty="0" smtClean="0">
                <a:latin typeface="Cambria" pitchFamily="18" charset="0"/>
              </a:rPr>
              <a:t>, </a:t>
            </a:r>
            <a:r>
              <a:rPr lang="en-US" sz="1600" dirty="0" err="1" smtClean="0">
                <a:latin typeface="Cambria" pitchFamily="18" charset="0"/>
              </a:rPr>
              <a:t>masih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banyak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para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penjual</a:t>
            </a:r>
            <a:r>
              <a:rPr lang="en-US" sz="1600" dirty="0" smtClean="0">
                <a:latin typeface="Cambria" pitchFamily="18" charset="0"/>
              </a:rPr>
              <a:t> yang </a:t>
            </a:r>
            <a:r>
              <a:rPr lang="en-US" sz="1600" dirty="0" err="1" smtClean="0">
                <a:latin typeface="Cambria" pitchFamily="18" charset="0"/>
              </a:rPr>
              <a:t>melakukan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jasa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penjualannya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secara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konvensional</a:t>
            </a:r>
            <a:r>
              <a:rPr lang="en-US" sz="1600" dirty="0" smtClean="0">
                <a:latin typeface="Cambria" pitchFamily="18" charset="0"/>
              </a:rPr>
              <a:t>. </a:t>
            </a:r>
            <a:endParaRPr lang="id-ID" sz="1600" dirty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3219822"/>
            <a:ext cx="540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Cambria" pitchFamily="18" charset="0"/>
              </a:rPr>
              <a:t>Dirancangnya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aplikasi</a:t>
            </a:r>
            <a:r>
              <a:rPr lang="en-US" sz="1600" dirty="0">
                <a:latin typeface="Cambria" pitchFamily="18" charset="0"/>
              </a:rPr>
              <a:t>  </a:t>
            </a:r>
            <a:r>
              <a:rPr lang="id-ID" sz="1600" b="1" dirty="0" smtClean="0">
                <a:solidFill>
                  <a:schemeClr val="bg1"/>
                </a:solidFill>
                <a:latin typeface="Cambria" pitchFamily="18" charset="0"/>
              </a:rPr>
              <a:t>E</a:t>
            </a:r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-</a:t>
            </a:r>
            <a:r>
              <a:rPr lang="id-ID" sz="1600" b="1" dirty="0" smtClean="0">
                <a:solidFill>
                  <a:schemeClr val="bg1"/>
                </a:solidFill>
                <a:latin typeface="Cambria" pitchFamily="18" charset="0"/>
              </a:rPr>
              <a:t>C</a:t>
            </a:r>
            <a:r>
              <a:rPr lang="en-US" sz="1600" b="1" dirty="0" err="1" smtClean="0">
                <a:solidFill>
                  <a:schemeClr val="bg1"/>
                </a:solidFill>
                <a:latin typeface="Cambria" pitchFamily="18" charset="0"/>
              </a:rPr>
              <a:t>ommerce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1600" dirty="0">
                <a:latin typeface="Cambria" pitchFamily="18" charset="0"/>
              </a:rPr>
              <a:t>yang </a:t>
            </a:r>
            <a:r>
              <a:rPr lang="en-US" sz="1600" dirty="0" err="1">
                <a:latin typeface="Cambria" pitchFamily="18" charset="0"/>
              </a:rPr>
              <a:t>berbasis</a:t>
            </a:r>
            <a:r>
              <a:rPr lang="en-US" sz="1600" dirty="0">
                <a:latin typeface="Cambria" pitchFamily="18" charset="0"/>
              </a:rPr>
              <a:t> android </a:t>
            </a:r>
            <a:r>
              <a:rPr lang="en-US" sz="1600" dirty="0" err="1">
                <a:latin typeface="Cambria" pitchFamily="18" charset="0"/>
              </a:rPr>
              <a:t>ini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dapat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membantu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pembeli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melakukan</a:t>
            </a:r>
            <a:r>
              <a:rPr lang="en-US" sz="1600" dirty="0">
                <a:latin typeface="Cambria" pitchFamily="18" charset="0"/>
              </a:rPr>
              <a:t> proses </a:t>
            </a:r>
            <a:r>
              <a:rPr lang="en-US" sz="1600" dirty="0" err="1">
                <a:latin typeface="Cambria" pitchFamily="18" charset="0"/>
              </a:rPr>
              <a:t>pembelian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secara</a:t>
            </a:r>
            <a:r>
              <a:rPr lang="en-US" sz="1600" dirty="0">
                <a:latin typeface="Cambria" pitchFamily="18" charset="0"/>
              </a:rPr>
              <a:t> online yang </a:t>
            </a:r>
            <a:r>
              <a:rPr lang="en-US" sz="1600" dirty="0" err="1">
                <a:latin typeface="Cambria" pitchFamily="18" charset="0"/>
              </a:rPr>
              <a:t>aman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dan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nyaman</a:t>
            </a:r>
            <a:r>
              <a:rPr lang="en-US" sz="1600" dirty="0">
                <a:latin typeface="Cambria" pitchFamily="18" charset="0"/>
              </a:rPr>
              <a:t>.</a:t>
            </a:r>
            <a:endParaRPr lang="id-ID" sz="1600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9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6" grpId="0" animBg="1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1979907" y="504268"/>
            <a:ext cx="4298212" cy="490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499992" y="1719948"/>
            <a:ext cx="2016224" cy="2232248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50800" dist="38100" dir="36000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 flipH="1">
            <a:off x="6674066" y="2540011"/>
            <a:ext cx="1930382" cy="1499874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1619672" y="1023981"/>
            <a:ext cx="2808312" cy="2736303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353586" y="16033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Rumusan Masalah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806669"/>
            <a:ext cx="3744416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7186" y="1765170"/>
            <a:ext cx="2013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latin typeface="Cambria" pitchFamily="18" charset="0"/>
              </a:rPr>
              <a:t>Bagaimana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merancang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dan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membangun</a:t>
            </a:r>
            <a:r>
              <a:rPr lang="en-US" sz="1600" dirty="0">
                <a:latin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</a:rPr>
              <a:t>aplikasi</a:t>
            </a:r>
            <a:r>
              <a:rPr lang="en-US" sz="1600" dirty="0">
                <a:latin typeface="Cambria" pitchFamily="18" charset="0"/>
              </a:rPr>
              <a:t> e-commerce </a:t>
            </a:r>
            <a:r>
              <a:rPr lang="en-US" sz="1600" dirty="0" err="1">
                <a:latin typeface="Cambria" pitchFamily="18" charset="0"/>
              </a:rPr>
              <a:t>berbasis</a:t>
            </a:r>
            <a:r>
              <a:rPr lang="en-US" sz="1600" dirty="0">
                <a:latin typeface="Cambria" pitchFamily="18" charset="0"/>
              </a:rPr>
              <a:t> android</a:t>
            </a:r>
            <a:endParaRPr lang="id-ID" sz="1600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56" y="2709186"/>
            <a:ext cx="1886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memvalidasi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.</a:t>
            </a:r>
            <a:endParaRPr lang="id-ID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99363" y="2011392"/>
            <a:ext cx="208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dirty="0">
                <a:latin typeface="Cambria" pitchFamily="18" charset="0"/>
              </a:rPr>
              <a:t>Bagaimana validasi penerimaan barang pada pembeli </a:t>
            </a:r>
          </a:p>
        </p:txBody>
      </p:sp>
      <p:sp>
        <p:nvSpPr>
          <p:cNvPr id="9" name="Oval 8"/>
          <p:cNvSpPr/>
          <p:nvPr/>
        </p:nvSpPr>
        <p:spPr>
          <a:xfrm>
            <a:off x="1763688" y="422963"/>
            <a:ext cx="978109" cy="1032315"/>
          </a:xfrm>
          <a:custGeom>
            <a:avLst/>
            <a:gdLst>
              <a:gd name="connsiteX0" fmla="*/ 0 w 828092"/>
              <a:gd name="connsiteY0" fmla="*/ 414046 h 828092"/>
              <a:gd name="connsiteX1" fmla="*/ 414046 w 828092"/>
              <a:gd name="connsiteY1" fmla="*/ 0 h 828092"/>
              <a:gd name="connsiteX2" fmla="*/ 828092 w 828092"/>
              <a:gd name="connsiteY2" fmla="*/ 414046 h 828092"/>
              <a:gd name="connsiteX3" fmla="*/ 414046 w 828092"/>
              <a:gd name="connsiteY3" fmla="*/ 828092 h 828092"/>
              <a:gd name="connsiteX4" fmla="*/ 0 w 828092"/>
              <a:gd name="connsiteY4" fmla="*/ 414046 h 828092"/>
              <a:gd name="connsiteX0" fmla="*/ 0 w 657972"/>
              <a:gd name="connsiteY0" fmla="*/ 424691 h 828117"/>
              <a:gd name="connsiteX1" fmla="*/ 243926 w 657972"/>
              <a:gd name="connsiteY1" fmla="*/ 12 h 828117"/>
              <a:gd name="connsiteX2" fmla="*/ 657972 w 657972"/>
              <a:gd name="connsiteY2" fmla="*/ 414058 h 828117"/>
              <a:gd name="connsiteX3" fmla="*/ 243926 w 657972"/>
              <a:gd name="connsiteY3" fmla="*/ 828104 h 828117"/>
              <a:gd name="connsiteX4" fmla="*/ 0 w 657972"/>
              <a:gd name="connsiteY4" fmla="*/ 424691 h 828117"/>
              <a:gd name="connsiteX0" fmla="*/ 0 w 455953"/>
              <a:gd name="connsiteY0" fmla="*/ 424730 h 828194"/>
              <a:gd name="connsiteX1" fmla="*/ 243926 w 455953"/>
              <a:gd name="connsiteY1" fmla="*/ 51 h 828194"/>
              <a:gd name="connsiteX2" fmla="*/ 455953 w 455953"/>
              <a:gd name="connsiteY2" fmla="*/ 403464 h 828194"/>
              <a:gd name="connsiteX3" fmla="*/ 243926 w 455953"/>
              <a:gd name="connsiteY3" fmla="*/ 828143 h 828194"/>
              <a:gd name="connsiteX4" fmla="*/ 0 w 455953"/>
              <a:gd name="connsiteY4" fmla="*/ 424730 h 828194"/>
              <a:gd name="connsiteX0" fmla="*/ 0 w 978109"/>
              <a:gd name="connsiteY0" fmla="*/ 424730 h 1032315"/>
              <a:gd name="connsiteX1" fmla="*/ 243926 w 978109"/>
              <a:gd name="connsiteY1" fmla="*/ 51 h 1032315"/>
              <a:gd name="connsiteX2" fmla="*/ 455953 w 978109"/>
              <a:gd name="connsiteY2" fmla="*/ 403464 h 1032315"/>
              <a:gd name="connsiteX3" fmla="*/ 243926 w 978109"/>
              <a:gd name="connsiteY3" fmla="*/ 828143 h 1032315"/>
              <a:gd name="connsiteX4" fmla="*/ 0 w 978109"/>
              <a:gd name="connsiteY4" fmla="*/ 424730 h 103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09" h="1032315">
                <a:moveTo>
                  <a:pt x="0" y="424730"/>
                </a:moveTo>
                <a:cubicBezTo>
                  <a:pt x="0" y="196059"/>
                  <a:pt x="167934" y="3595"/>
                  <a:pt x="243926" y="51"/>
                </a:cubicBezTo>
                <a:cubicBezTo>
                  <a:pt x="319918" y="-3493"/>
                  <a:pt x="455953" y="174793"/>
                  <a:pt x="455953" y="403464"/>
                </a:cubicBezTo>
                <a:cubicBezTo>
                  <a:pt x="1710595" y="1504004"/>
                  <a:pt x="319918" y="824599"/>
                  <a:pt x="243926" y="828143"/>
                </a:cubicBezTo>
                <a:cubicBezTo>
                  <a:pt x="167934" y="831687"/>
                  <a:pt x="0" y="653401"/>
                  <a:pt x="0" y="424730"/>
                </a:cubicBezTo>
                <a:close/>
              </a:path>
            </a:pathLst>
          </a:custGeom>
          <a:ln>
            <a:noFill/>
          </a:ln>
          <a:effectLst>
            <a:outerShdw blurRad="215900" dist="38100" sx="106000" sy="1060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8"/>
          <p:cNvSpPr/>
          <p:nvPr/>
        </p:nvSpPr>
        <p:spPr>
          <a:xfrm>
            <a:off x="4920569" y="1270202"/>
            <a:ext cx="692717" cy="741190"/>
          </a:xfrm>
          <a:custGeom>
            <a:avLst/>
            <a:gdLst>
              <a:gd name="connsiteX0" fmla="*/ 0 w 828092"/>
              <a:gd name="connsiteY0" fmla="*/ 414046 h 828092"/>
              <a:gd name="connsiteX1" fmla="*/ 414046 w 828092"/>
              <a:gd name="connsiteY1" fmla="*/ 0 h 828092"/>
              <a:gd name="connsiteX2" fmla="*/ 828092 w 828092"/>
              <a:gd name="connsiteY2" fmla="*/ 414046 h 828092"/>
              <a:gd name="connsiteX3" fmla="*/ 414046 w 828092"/>
              <a:gd name="connsiteY3" fmla="*/ 828092 h 828092"/>
              <a:gd name="connsiteX4" fmla="*/ 0 w 828092"/>
              <a:gd name="connsiteY4" fmla="*/ 414046 h 828092"/>
              <a:gd name="connsiteX0" fmla="*/ 0 w 657972"/>
              <a:gd name="connsiteY0" fmla="*/ 424691 h 828117"/>
              <a:gd name="connsiteX1" fmla="*/ 243926 w 657972"/>
              <a:gd name="connsiteY1" fmla="*/ 12 h 828117"/>
              <a:gd name="connsiteX2" fmla="*/ 657972 w 657972"/>
              <a:gd name="connsiteY2" fmla="*/ 414058 h 828117"/>
              <a:gd name="connsiteX3" fmla="*/ 243926 w 657972"/>
              <a:gd name="connsiteY3" fmla="*/ 828104 h 828117"/>
              <a:gd name="connsiteX4" fmla="*/ 0 w 657972"/>
              <a:gd name="connsiteY4" fmla="*/ 424691 h 828117"/>
              <a:gd name="connsiteX0" fmla="*/ 0 w 455953"/>
              <a:gd name="connsiteY0" fmla="*/ 424730 h 828194"/>
              <a:gd name="connsiteX1" fmla="*/ 243926 w 455953"/>
              <a:gd name="connsiteY1" fmla="*/ 51 h 828194"/>
              <a:gd name="connsiteX2" fmla="*/ 455953 w 455953"/>
              <a:gd name="connsiteY2" fmla="*/ 403464 h 828194"/>
              <a:gd name="connsiteX3" fmla="*/ 243926 w 455953"/>
              <a:gd name="connsiteY3" fmla="*/ 828143 h 828194"/>
              <a:gd name="connsiteX4" fmla="*/ 0 w 455953"/>
              <a:gd name="connsiteY4" fmla="*/ 424730 h 828194"/>
              <a:gd name="connsiteX0" fmla="*/ 0 w 978109"/>
              <a:gd name="connsiteY0" fmla="*/ 424730 h 1032315"/>
              <a:gd name="connsiteX1" fmla="*/ 243926 w 978109"/>
              <a:gd name="connsiteY1" fmla="*/ 51 h 1032315"/>
              <a:gd name="connsiteX2" fmla="*/ 455953 w 978109"/>
              <a:gd name="connsiteY2" fmla="*/ 403464 h 1032315"/>
              <a:gd name="connsiteX3" fmla="*/ 243926 w 978109"/>
              <a:gd name="connsiteY3" fmla="*/ 828143 h 1032315"/>
              <a:gd name="connsiteX4" fmla="*/ 0 w 978109"/>
              <a:gd name="connsiteY4" fmla="*/ 424730 h 103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09" h="1032315">
                <a:moveTo>
                  <a:pt x="0" y="424730"/>
                </a:moveTo>
                <a:cubicBezTo>
                  <a:pt x="0" y="196059"/>
                  <a:pt x="167934" y="3595"/>
                  <a:pt x="243926" y="51"/>
                </a:cubicBezTo>
                <a:cubicBezTo>
                  <a:pt x="319918" y="-3493"/>
                  <a:pt x="455953" y="174793"/>
                  <a:pt x="455953" y="403464"/>
                </a:cubicBezTo>
                <a:cubicBezTo>
                  <a:pt x="1710595" y="1504004"/>
                  <a:pt x="319918" y="824599"/>
                  <a:pt x="243926" y="828143"/>
                </a:cubicBezTo>
                <a:cubicBezTo>
                  <a:pt x="167934" y="831687"/>
                  <a:pt x="0" y="653401"/>
                  <a:pt x="0" y="424730"/>
                </a:cubicBezTo>
                <a:close/>
              </a:path>
            </a:pathLst>
          </a:custGeom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8"/>
          <p:cNvSpPr/>
          <p:nvPr/>
        </p:nvSpPr>
        <p:spPr>
          <a:xfrm>
            <a:off x="6975209" y="2011392"/>
            <a:ext cx="733399" cy="695968"/>
          </a:xfrm>
          <a:custGeom>
            <a:avLst/>
            <a:gdLst>
              <a:gd name="connsiteX0" fmla="*/ 0 w 828092"/>
              <a:gd name="connsiteY0" fmla="*/ 414046 h 828092"/>
              <a:gd name="connsiteX1" fmla="*/ 414046 w 828092"/>
              <a:gd name="connsiteY1" fmla="*/ 0 h 828092"/>
              <a:gd name="connsiteX2" fmla="*/ 828092 w 828092"/>
              <a:gd name="connsiteY2" fmla="*/ 414046 h 828092"/>
              <a:gd name="connsiteX3" fmla="*/ 414046 w 828092"/>
              <a:gd name="connsiteY3" fmla="*/ 828092 h 828092"/>
              <a:gd name="connsiteX4" fmla="*/ 0 w 828092"/>
              <a:gd name="connsiteY4" fmla="*/ 414046 h 828092"/>
              <a:gd name="connsiteX0" fmla="*/ 0 w 657972"/>
              <a:gd name="connsiteY0" fmla="*/ 424691 h 828117"/>
              <a:gd name="connsiteX1" fmla="*/ 243926 w 657972"/>
              <a:gd name="connsiteY1" fmla="*/ 12 h 828117"/>
              <a:gd name="connsiteX2" fmla="*/ 657972 w 657972"/>
              <a:gd name="connsiteY2" fmla="*/ 414058 h 828117"/>
              <a:gd name="connsiteX3" fmla="*/ 243926 w 657972"/>
              <a:gd name="connsiteY3" fmla="*/ 828104 h 828117"/>
              <a:gd name="connsiteX4" fmla="*/ 0 w 657972"/>
              <a:gd name="connsiteY4" fmla="*/ 424691 h 828117"/>
              <a:gd name="connsiteX0" fmla="*/ 0 w 455953"/>
              <a:gd name="connsiteY0" fmla="*/ 424730 h 828194"/>
              <a:gd name="connsiteX1" fmla="*/ 243926 w 455953"/>
              <a:gd name="connsiteY1" fmla="*/ 51 h 828194"/>
              <a:gd name="connsiteX2" fmla="*/ 455953 w 455953"/>
              <a:gd name="connsiteY2" fmla="*/ 403464 h 828194"/>
              <a:gd name="connsiteX3" fmla="*/ 243926 w 455953"/>
              <a:gd name="connsiteY3" fmla="*/ 828143 h 828194"/>
              <a:gd name="connsiteX4" fmla="*/ 0 w 455953"/>
              <a:gd name="connsiteY4" fmla="*/ 424730 h 828194"/>
              <a:gd name="connsiteX0" fmla="*/ 0 w 978109"/>
              <a:gd name="connsiteY0" fmla="*/ 424730 h 1032315"/>
              <a:gd name="connsiteX1" fmla="*/ 243926 w 978109"/>
              <a:gd name="connsiteY1" fmla="*/ 51 h 1032315"/>
              <a:gd name="connsiteX2" fmla="*/ 455953 w 978109"/>
              <a:gd name="connsiteY2" fmla="*/ 403464 h 1032315"/>
              <a:gd name="connsiteX3" fmla="*/ 243926 w 978109"/>
              <a:gd name="connsiteY3" fmla="*/ 828143 h 1032315"/>
              <a:gd name="connsiteX4" fmla="*/ 0 w 978109"/>
              <a:gd name="connsiteY4" fmla="*/ 424730 h 103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09" h="1032315">
                <a:moveTo>
                  <a:pt x="0" y="424730"/>
                </a:moveTo>
                <a:cubicBezTo>
                  <a:pt x="0" y="196059"/>
                  <a:pt x="167934" y="3595"/>
                  <a:pt x="243926" y="51"/>
                </a:cubicBezTo>
                <a:cubicBezTo>
                  <a:pt x="319918" y="-3493"/>
                  <a:pt x="455953" y="174793"/>
                  <a:pt x="455953" y="403464"/>
                </a:cubicBezTo>
                <a:cubicBezTo>
                  <a:pt x="1710595" y="1504004"/>
                  <a:pt x="319918" y="824599"/>
                  <a:pt x="243926" y="828143"/>
                </a:cubicBezTo>
                <a:cubicBezTo>
                  <a:pt x="167934" y="831687"/>
                  <a:pt x="0" y="653401"/>
                  <a:pt x="0" y="424730"/>
                </a:cubicBezTo>
                <a:close/>
              </a:path>
            </a:pathLst>
          </a:custGeom>
          <a:ln>
            <a:noFill/>
          </a:ln>
          <a:effectLst>
            <a:outerShdw blurRad="1651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850313" y="708287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endParaRPr lang="id-ID" sz="24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8162" y="2128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3</a:t>
            </a:r>
            <a:endParaRPr lang="id-ID" sz="24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81" y="140996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2</a:t>
            </a:r>
            <a:endParaRPr lang="id-ID" sz="24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1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6" grpId="0" animBg="1"/>
      <p:bldP spid="12" grpId="0"/>
      <p:bldP spid="13" grpId="0"/>
      <p:bldP spid="15" grpId="0"/>
      <p:bldP spid="9" grpId="0" animBg="1"/>
      <p:bldP spid="17" grpId="0" animBg="1"/>
      <p:bldP spid="18" grpId="0" animBg="1"/>
      <p:bldP spid="10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915816" y="1188691"/>
            <a:ext cx="2618933" cy="3502902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 flipH="1">
            <a:off x="6042032" y="1271392"/>
            <a:ext cx="2375724" cy="2956542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161004" y="1271392"/>
            <a:ext cx="2355333" cy="3164564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50800" dist="38100" dir="215400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7888333" y="49345"/>
            <a:ext cx="1058846" cy="12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3586" y="16033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Batasan Masalah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806669"/>
            <a:ext cx="3744416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978" y="1906268"/>
            <a:ext cx="2247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Cambria" pitchFamily="18" charset="0"/>
              </a:rPr>
              <a:t>Mengakomodir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tiga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toko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yaitu</a:t>
            </a:r>
            <a:r>
              <a:rPr lang="id-ID" sz="1400" dirty="0" smtClean="0">
                <a:latin typeface="Cambria" pitchFamily="18" charset="0"/>
              </a:rPr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toko</a:t>
            </a: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belanja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kebutuhan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pokok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toko</a:t>
            </a: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bahan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bangunan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toko</a:t>
            </a: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pembelian</a:t>
            </a:r>
            <a:r>
              <a:rPr lang="en-US" sz="1400" dirty="0">
                <a:latin typeface="Cambria" pitchFamily="18" charset="0"/>
              </a:rPr>
              <a:t> ATK).</a:t>
            </a:r>
            <a:endParaRPr lang="id-ID" sz="1400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9802" y="1894379"/>
            <a:ext cx="2050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di </a:t>
            </a:r>
            <a:r>
              <a:rPr lang="en-US" sz="1600" dirty="0" err="1"/>
              <a:t>inputkan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puluh</a:t>
            </a:r>
            <a:r>
              <a:rPr lang="en-US" sz="1600" dirty="0"/>
              <a:t> item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.</a:t>
            </a:r>
            <a:endParaRPr lang="id-ID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0707" y="1760370"/>
            <a:ext cx="2089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Cambria" pitchFamily="18" charset="0"/>
              </a:rPr>
              <a:t>Data yang </a:t>
            </a:r>
            <a:r>
              <a:rPr lang="en-US" sz="1400" dirty="0" err="1">
                <a:latin typeface="Cambria" pitchFamily="18" charset="0"/>
              </a:rPr>
              <a:t>digunakan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dalam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pembangunan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aplikasi</a:t>
            </a:r>
            <a:r>
              <a:rPr lang="en-US" sz="1400" dirty="0">
                <a:latin typeface="Cambria" pitchFamily="18" charset="0"/>
              </a:rPr>
              <a:t> e-commerce </a:t>
            </a:r>
            <a:r>
              <a:rPr lang="en-US" sz="1400" dirty="0" err="1">
                <a:latin typeface="Cambria" pitchFamily="18" charset="0"/>
              </a:rPr>
              <a:t>ini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adalah</a:t>
            </a:r>
            <a:r>
              <a:rPr lang="id-ID" sz="1400" dirty="0" smtClean="0">
                <a:latin typeface="Cambria" pitchFamily="18" charset="0"/>
              </a:rPr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data </a:t>
            </a:r>
            <a:r>
              <a:rPr lang="en-US" sz="1400" dirty="0" err="1">
                <a:latin typeface="Cambria" pitchFamily="18" charset="0"/>
              </a:rPr>
              <a:t>produk</a:t>
            </a:r>
            <a:r>
              <a:rPr lang="en-US" sz="1400" dirty="0">
                <a:latin typeface="Cambria" pitchFamily="18" charset="0"/>
              </a:rPr>
              <a:t>, 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data </a:t>
            </a:r>
            <a:r>
              <a:rPr lang="en-US" sz="1400" dirty="0" err="1">
                <a:latin typeface="Cambria" pitchFamily="18" charset="0"/>
              </a:rPr>
              <a:t>kategori</a:t>
            </a:r>
            <a:r>
              <a:rPr lang="en-US" sz="1400" dirty="0" smtClean="0">
                <a:latin typeface="Cambria" pitchFamily="18" charset="0"/>
              </a:rPr>
              <a:t>,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>
                <a:latin typeface="Cambria" pitchFamily="18" charset="0"/>
              </a:rPr>
              <a:t>detail </a:t>
            </a:r>
            <a:r>
              <a:rPr lang="en-US" sz="1400" dirty="0" err="1">
                <a:latin typeface="Cambria" pitchFamily="18" charset="0"/>
              </a:rPr>
              <a:t>produk</a:t>
            </a:r>
            <a:r>
              <a:rPr lang="en-US" sz="1400" dirty="0" smtClean="0">
                <a:latin typeface="Cambria" pitchFamily="18" charset="0"/>
              </a:rPr>
              <a:t>,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harga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produk</a:t>
            </a:r>
            <a:r>
              <a:rPr lang="en-US" sz="1400" dirty="0" smtClean="0">
                <a:latin typeface="Cambria" pitchFamily="18" charset="0"/>
              </a:rPr>
              <a:t>,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gambar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produk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stok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 smtClean="0">
                <a:latin typeface="Cambria" pitchFamily="18" charset="0"/>
              </a:rPr>
              <a:t>produk</a:t>
            </a:r>
            <a:endParaRPr lang="id-ID" sz="1400" dirty="0" smtClean="0">
              <a:latin typeface="Cambria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Cambria" pitchFamily="18" charset="0"/>
              </a:rPr>
              <a:t>tanggal</a:t>
            </a:r>
            <a:r>
              <a:rPr lang="en-US" sz="1400" dirty="0" smtClean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kadarluarsa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barang</a:t>
            </a:r>
            <a:r>
              <a:rPr lang="en-US" sz="1400" dirty="0">
                <a:latin typeface="Cambria" pitchFamily="18" charset="0"/>
              </a:rPr>
              <a:t>.</a:t>
            </a:r>
            <a:endParaRPr lang="id-ID" sz="1400" dirty="0">
              <a:latin typeface="Cambria" pitchFamily="18" charset="0"/>
            </a:endParaRP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6850758" y="890919"/>
            <a:ext cx="758274" cy="86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3828381" y="947450"/>
            <a:ext cx="793801" cy="9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905968" y="915047"/>
            <a:ext cx="865406" cy="9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6" grpId="0" animBg="1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826289" y="1159153"/>
            <a:ext cx="2618933" cy="3502902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1450117" y="1243924"/>
            <a:ext cx="2355333" cy="3164564"/>
          </a:xfrm>
          <a:prstGeom prst="roundRect">
            <a:avLst>
              <a:gd name="adj" fmla="val 28025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8018632" y="-8569"/>
            <a:ext cx="742442" cy="8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3586" y="16033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Batasan Masalah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806669"/>
            <a:ext cx="3744416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4091" y="2182663"/>
            <a:ext cx="224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Cambria" pitchFamily="18" charset="0"/>
              </a:rPr>
              <a:t>Aplikasi</a:t>
            </a:r>
            <a:r>
              <a:rPr lang="en-US" sz="1400" dirty="0">
                <a:latin typeface="Cambria" pitchFamily="18" charset="0"/>
              </a:rPr>
              <a:t> yang </a:t>
            </a:r>
            <a:r>
              <a:rPr lang="en-US" sz="1400" dirty="0" err="1">
                <a:latin typeface="Cambria" pitchFamily="18" charset="0"/>
              </a:rPr>
              <a:t>dibangun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hanya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beroperasi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id-ID" sz="1400" dirty="0">
                <a:latin typeface="Cambria" pitchFamily="18" charset="0"/>
              </a:rPr>
              <a:t>didaerah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kota</a:t>
            </a:r>
            <a:r>
              <a:rPr lang="en-US" sz="1400" dirty="0">
                <a:latin typeface="Cambria" pitchFamily="18" charset="0"/>
              </a:rPr>
              <a:t> </a:t>
            </a:r>
            <a:r>
              <a:rPr lang="en-US" sz="1400" dirty="0" err="1">
                <a:latin typeface="Cambria" pitchFamily="18" charset="0"/>
              </a:rPr>
              <a:t>lhokseumawe</a:t>
            </a:r>
            <a:r>
              <a:rPr lang="id-ID" sz="1400" dirty="0">
                <a:latin typeface="Cambria" pitchFamily="18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1179" y="2218106"/>
            <a:ext cx="2089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400" dirty="0">
                <a:latin typeface="Cambria" pitchFamily="18" charset="0"/>
              </a:rPr>
              <a:t>Sistem QR Code hanya dapat discan saat adanya pemesanan barang pada pembeli.</a:t>
            </a:r>
          </a:p>
          <a:p>
            <a:r>
              <a:rPr lang="id-ID" sz="1400" dirty="0"/>
              <a:t/>
            </a:r>
            <a:br>
              <a:rPr lang="id-ID" sz="1400" dirty="0"/>
            </a:br>
            <a:endParaRPr lang="id-ID" sz="1400" dirty="0">
              <a:latin typeface="Cambria" pitchFamily="18" charset="0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197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5782153" y="828326"/>
            <a:ext cx="793801" cy="9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2195081" y="887579"/>
            <a:ext cx="865406" cy="9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73" y="189059"/>
            <a:ext cx="4370015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931941" y="1465618"/>
            <a:ext cx="3251679" cy="3164564"/>
          </a:xfrm>
          <a:prstGeom prst="roundRect">
            <a:avLst>
              <a:gd name="adj" fmla="val 5000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Melakukan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verifikasi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informasi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pelanggan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sehingga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dapat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mengetahui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kebenaran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dari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pelanggan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asli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atau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palsu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.</a:t>
            </a:r>
            <a:endParaRPr lang="id-ID" sz="1600" dirty="0">
              <a:solidFill>
                <a:schemeClr val="bg2">
                  <a:lumMod val="10000"/>
                </a:schemeClr>
              </a:solidFill>
              <a:latin typeface="Cambria" pitchFamily="18" charset="0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8259622" y="1036264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2773" y="1241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Tujuan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0" y="1465618"/>
            <a:ext cx="3251679" cy="3164564"/>
          </a:xfrm>
          <a:prstGeom prst="roundRect">
            <a:avLst>
              <a:gd name="adj" fmla="val 50000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Terbentuknya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Aplikasi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e-commerce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sebagai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sarana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mempromosikan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produk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secara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digital di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daerah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kota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lhokseumawe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id-ID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92321" y="1465618"/>
            <a:ext cx="3251679" cy="3164564"/>
          </a:xfrm>
          <a:prstGeom prst="roundRect">
            <a:avLst>
              <a:gd name="adj" fmla="val 50000"/>
            </a:avLst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</a:rPr>
              <a:t>Melakukan verifikasi penerimaan barang mengunakan QR Code</a:t>
            </a:r>
          </a:p>
        </p:txBody>
      </p:sp>
      <p:sp>
        <p:nvSpPr>
          <p:cNvPr id="9" name="Sun 8"/>
          <p:cNvSpPr/>
          <p:nvPr/>
        </p:nvSpPr>
        <p:spPr>
          <a:xfrm>
            <a:off x="1194398" y="1465618"/>
            <a:ext cx="862881" cy="832082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un 18"/>
          <p:cNvSpPr/>
          <p:nvPr/>
        </p:nvSpPr>
        <p:spPr>
          <a:xfrm>
            <a:off x="7086719" y="1465618"/>
            <a:ext cx="862881" cy="832082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Sun 20"/>
          <p:cNvSpPr/>
          <p:nvPr/>
        </p:nvSpPr>
        <p:spPr>
          <a:xfrm>
            <a:off x="4126339" y="1465618"/>
            <a:ext cx="862881" cy="832082"/>
          </a:xfrm>
          <a:prstGeom prst="sun">
            <a:avLst>
              <a:gd name="adj" fmla="val 46676"/>
            </a:avLst>
          </a:prstGeom>
          <a:ln w="76200" cmpd="dbl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0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019235"/>
            <a:ext cx="5331385" cy="3496730"/>
          </a:xfrm>
          <a:custGeom>
            <a:avLst/>
            <a:gdLst>
              <a:gd name="connsiteX0" fmla="*/ 0 w 5287661"/>
              <a:gd name="connsiteY0" fmla="*/ 0 h 3487197"/>
              <a:gd name="connsiteX1" fmla="*/ 5287661 w 5287661"/>
              <a:gd name="connsiteY1" fmla="*/ 0 h 3487197"/>
              <a:gd name="connsiteX2" fmla="*/ 5287661 w 5287661"/>
              <a:gd name="connsiteY2" fmla="*/ 3487197 h 3487197"/>
              <a:gd name="connsiteX3" fmla="*/ 0 w 5287661"/>
              <a:gd name="connsiteY3" fmla="*/ 3487197 h 3487197"/>
              <a:gd name="connsiteX4" fmla="*/ 0 w 5287661"/>
              <a:gd name="connsiteY4" fmla="*/ 0 h 3487197"/>
              <a:gd name="connsiteX0" fmla="*/ 43543 w 5287661"/>
              <a:gd name="connsiteY0" fmla="*/ 43543 h 3487197"/>
              <a:gd name="connsiteX1" fmla="*/ 5287661 w 5287661"/>
              <a:gd name="connsiteY1" fmla="*/ 0 h 3487197"/>
              <a:gd name="connsiteX2" fmla="*/ 5287661 w 5287661"/>
              <a:gd name="connsiteY2" fmla="*/ 3487197 h 3487197"/>
              <a:gd name="connsiteX3" fmla="*/ 0 w 5287661"/>
              <a:gd name="connsiteY3" fmla="*/ 3487197 h 3487197"/>
              <a:gd name="connsiteX4" fmla="*/ 43543 w 5287661"/>
              <a:gd name="connsiteY4" fmla="*/ 43543 h 3487197"/>
              <a:gd name="connsiteX0" fmla="*/ 43543 w 5287661"/>
              <a:gd name="connsiteY0" fmla="*/ 43543 h 3487197"/>
              <a:gd name="connsiteX1" fmla="*/ 5287661 w 5287661"/>
              <a:gd name="connsiteY1" fmla="*/ 0 h 3487197"/>
              <a:gd name="connsiteX2" fmla="*/ 5287661 w 5287661"/>
              <a:gd name="connsiteY2" fmla="*/ 3487197 h 3487197"/>
              <a:gd name="connsiteX3" fmla="*/ 0 w 5287661"/>
              <a:gd name="connsiteY3" fmla="*/ 3487197 h 3487197"/>
              <a:gd name="connsiteX4" fmla="*/ 43543 w 5287661"/>
              <a:gd name="connsiteY4" fmla="*/ 43543 h 3487197"/>
              <a:gd name="connsiteX0" fmla="*/ 43543 w 5287661"/>
              <a:gd name="connsiteY0" fmla="*/ 43543 h 3487197"/>
              <a:gd name="connsiteX1" fmla="*/ 5287661 w 5287661"/>
              <a:gd name="connsiteY1" fmla="*/ 0 h 3487197"/>
              <a:gd name="connsiteX2" fmla="*/ 5287661 w 5287661"/>
              <a:gd name="connsiteY2" fmla="*/ 3487197 h 3487197"/>
              <a:gd name="connsiteX3" fmla="*/ 0 w 5287661"/>
              <a:gd name="connsiteY3" fmla="*/ 3487197 h 3487197"/>
              <a:gd name="connsiteX4" fmla="*/ 43543 w 5287661"/>
              <a:gd name="connsiteY4" fmla="*/ 43543 h 3487197"/>
              <a:gd name="connsiteX0" fmla="*/ 43543 w 5287661"/>
              <a:gd name="connsiteY0" fmla="*/ 43543 h 3487197"/>
              <a:gd name="connsiteX1" fmla="*/ 5287661 w 5287661"/>
              <a:gd name="connsiteY1" fmla="*/ 0 h 3487197"/>
              <a:gd name="connsiteX2" fmla="*/ 5287661 w 5287661"/>
              <a:gd name="connsiteY2" fmla="*/ 3487197 h 3487197"/>
              <a:gd name="connsiteX3" fmla="*/ 0 w 5287661"/>
              <a:gd name="connsiteY3" fmla="*/ 3487197 h 3487197"/>
              <a:gd name="connsiteX4" fmla="*/ 43543 w 5287661"/>
              <a:gd name="connsiteY4" fmla="*/ 43543 h 3487197"/>
              <a:gd name="connsiteX0" fmla="*/ 43543 w 5287661"/>
              <a:gd name="connsiteY0" fmla="*/ 33359 h 3477013"/>
              <a:gd name="connsiteX1" fmla="*/ 5244118 w 5287661"/>
              <a:gd name="connsiteY1" fmla="*/ 11588 h 3477013"/>
              <a:gd name="connsiteX2" fmla="*/ 5287661 w 5287661"/>
              <a:gd name="connsiteY2" fmla="*/ 3477013 h 3477013"/>
              <a:gd name="connsiteX3" fmla="*/ 0 w 5287661"/>
              <a:gd name="connsiteY3" fmla="*/ 3477013 h 3477013"/>
              <a:gd name="connsiteX4" fmla="*/ 43543 w 5287661"/>
              <a:gd name="connsiteY4" fmla="*/ 33359 h 3477013"/>
              <a:gd name="connsiteX0" fmla="*/ 43543 w 5287661"/>
              <a:gd name="connsiteY0" fmla="*/ 27661 h 3471315"/>
              <a:gd name="connsiteX1" fmla="*/ 5244118 w 5287661"/>
              <a:gd name="connsiteY1" fmla="*/ 27662 h 3471315"/>
              <a:gd name="connsiteX2" fmla="*/ 5287661 w 5287661"/>
              <a:gd name="connsiteY2" fmla="*/ 3471315 h 3471315"/>
              <a:gd name="connsiteX3" fmla="*/ 0 w 5287661"/>
              <a:gd name="connsiteY3" fmla="*/ 3471315 h 3471315"/>
              <a:gd name="connsiteX4" fmla="*/ 43543 w 5287661"/>
              <a:gd name="connsiteY4" fmla="*/ 27661 h 3471315"/>
              <a:gd name="connsiteX0" fmla="*/ 43543 w 5290454"/>
              <a:gd name="connsiteY0" fmla="*/ 27661 h 3471315"/>
              <a:gd name="connsiteX1" fmla="*/ 5244118 w 5290454"/>
              <a:gd name="connsiteY1" fmla="*/ 27662 h 3471315"/>
              <a:gd name="connsiteX2" fmla="*/ 5287661 w 5290454"/>
              <a:gd name="connsiteY2" fmla="*/ 3471315 h 3471315"/>
              <a:gd name="connsiteX3" fmla="*/ 0 w 5290454"/>
              <a:gd name="connsiteY3" fmla="*/ 3471315 h 3471315"/>
              <a:gd name="connsiteX4" fmla="*/ 43543 w 5290454"/>
              <a:gd name="connsiteY4" fmla="*/ 27661 h 3471315"/>
              <a:gd name="connsiteX0" fmla="*/ 43543 w 5290454"/>
              <a:gd name="connsiteY0" fmla="*/ 53076 h 3496730"/>
              <a:gd name="connsiteX1" fmla="*/ 5244118 w 5290454"/>
              <a:gd name="connsiteY1" fmla="*/ 53077 h 3496730"/>
              <a:gd name="connsiteX2" fmla="*/ 5287661 w 5290454"/>
              <a:gd name="connsiteY2" fmla="*/ 3496730 h 3496730"/>
              <a:gd name="connsiteX3" fmla="*/ 0 w 5290454"/>
              <a:gd name="connsiteY3" fmla="*/ 3496730 h 3496730"/>
              <a:gd name="connsiteX4" fmla="*/ 43543 w 5290454"/>
              <a:gd name="connsiteY4" fmla="*/ 53076 h 34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454" h="3496730">
                <a:moveTo>
                  <a:pt x="43543" y="53076"/>
                </a:moveTo>
                <a:cubicBezTo>
                  <a:pt x="213153" y="-15867"/>
                  <a:pt x="5118050" y="-19495"/>
                  <a:pt x="5244118" y="53077"/>
                </a:cubicBezTo>
                <a:cubicBezTo>
                  <a:pt x="5323946" y="145046"/>
                  <a:pt x="5273147" y="2348846"/>
                  <a:pt x="5287661" y="3496730"/>
                </a:cubicBezTo>
                <a:lnTo>
                  <a:pt x="0" y="3496730"/>
                </a:lnTo>
                <a:cubicBezTo>
                  <a:pt x="14514" y="2348845"/>
                  <a:pt x="-3629" y="166818"/>
                  <a:pt x="43543" y="53076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6721028" y="100476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8007" y="12410"/>
            <a:ext cx="507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Tahapan Penelitian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AutoShape 6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10" descr="Hasil gambar untuk Gambar android transpara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1641481" y="100475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Gambar terkait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6"/>
          <a:stretch/>
        </p:blipFill>
        <p:spPr bwMode="auto">
          <a:xfrm>
            <a:off x="460375" y="0"/>
            <a:ext cx="8268468" cy="5476483"/>
          </a:xfrm>
          <a:prstGeom prst="rect">
            <a:avLst/>
          </a:prstGeom>
          <a:noFill/>
          <a:effectLst>
            <a:outerShdw blurRad="139700" dist="38100" dir="3720000" sx="101000" sy="1010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52456" y="1779662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Pengumpulan data</a:t>
            </a:r>
            <a:endParaRPr lang="id-ID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3873704" y="1779662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Perancangan sistem</a:t>
            </a:r>
            <a:endParaRPr lang="id-ID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5364088" y="1779662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Pembuatan sistem</a:t>
            </a:r>
            <a:endParaRPr lang="id-ID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880492" y="2884934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Kesimpulan</a:t>
            </a:r>
            <a:endParaRPr lang="id-ID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364088" y="2898575"/>
            <a:ext cx="136815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Pengujian sistem</a:t>
            </a:r>
            <a:endParaRPr lang="id-ID" sz="1400" dirty="0"/>
          </a:p>
        </p:txBody>
      </p: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3720608" y="2103698"/>
            <a:ext cx="1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41856" y="2103698"/>
            <a:ext cx="1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8644" y="3214480"/>
            <a:ext cx="1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6" idx="0"/>
          </p:cNvCxnSpPr>
          <p:nvPr/>
        </p:nvCxnSpPr>
        <p:spPr>
          <a:xfrm>
            <a:off x="6048164" y="2427734"/>
            <a:ext cx="0" cy="470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6721028" y="100476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8007" y="12410"/>
            <a:ext cx="507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Rancangan Sistem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1641481" y="100475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Gambar terkai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999A4"/>
              </a:clrFrom>
              <a:clrTo>
                <a:srgbClr val="099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7363"/>
            <a:ext cx="6624736" cy="57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bar terkai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6"/>
          <a:stretch/>
        </p:blipFill>
        <p:spPr bwMode="auto">
          <a:xfrm>
            <a:off x="460375" y="26228"/>
            <a:ext cx="8268468" cy="5476483"/>
          </a:xfrm>
          <a:prstGeom prst="rect">
            <a:avLst/>
          </a:prstGeom>
          <a:noFill/>
          <a:effectLst>
            <a:outerShdw blurRad="139700" dist="38100" dir="3720000" sx="101000" sy="1010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C:\Users\asus\Downloads\Untitled Diagram (8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81" y="1566838"/>
            <a:ext cx="4816613" cy="287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21D6E0"/>
            </a:gs>
            <a:gs pos="77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6721028" y="100476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8007" y="12410"/>
            <a:ext cx="507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Rancangan Aplikasi</a:t>
            </a:r>
            <a:endParaRPr lang="id-ID" sz="3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51474" y="806669"/>
            <a:ext cx="1612614" cy="0"/>
          </a:xfrm>
          <a:prstGeom prst="line">
            <a:avLst/>
          </a:prstGeom>
          <a:ln w="31750" cmpd="sng">
            <a:solidFill>
              <a:schemeClr val="tx1">
                <a:alpha val="45000"/>
              </a:schemeClr>
            </a:solidFill>
          </a:ln>
          <a:effectLst>
            <a:innerShdw blurRad="1041400" dir="2940000">
              <a:prstClr val="black">
                <a:alpha val="42000"/>
              </a:prstClr>
            </a:innerShdw>
          </a:effectLst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70">
            <a:off x="1641481" y="100475"/>
            <a:ext cx="753051" cy="8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C:\Users\asus\Downloads\Untitled Diagram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6770836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.3|0.2|0.2|0.8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3|0.3|0.3|0.3|0.3|0.3|0.3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416</Words>
  <Application>Microsoft Office PowerPoint</Application>
  <PresentationFormat>On-screen Show (16:9)</PresentationFormat>
  <Paragraphs>63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43</cp:revision>
  <dcterms:created xsi:type="dcterms:W3CDTF">2019-12-06T11:42:56Z</dcterms:created>
  <dcterms:modified xsi:type="dcterms:W3CDTF">2019-12-08T08:39:02Z</dcterms:modified>
</cp:coreProperties>
</file>