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0.xml" ContentType="application/vnd.openxmlformats-officedocument.presentationml.slide+xml"/>
  <Override PartName="/ppt/presentation.xml" ContentType="application/vnd.openxmlformats-officedocument.presentationml.presentation.main+xml"/>
  <Override PartName="/ppt/slideLayouts/slideLayout13.xml" ContentType="application/vnd.openxmlformats-officedocument.presentationml.slideLayou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4.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27.xml" ContentType="application/vnd.openxmlformats-officedocument.presentationml.notes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customXml/itemProps2.xml" ContentType="application/vnd.openxmlformats-officedocument.customXmlProperties+xml"/>
  <Override PartName="/docProps/custom.xml" ContentType="application/vnd.openxmlformats-officedocument.custom-properties+xml"/>
  <Override PartName="/customXml/itemProps3.xml" ContentType="application/vnd.openxmlformats-officedocument.customXmlProperties+xml"/>
  <Override PartName="/customXml/itemProps1.xml" ContentType="application/vnd.openxmlformats-officedocument.customXmlProperties+xml"/>
  <Override PartName="/docProps/app.xml" ContentType="application/vnd.openxmlformats-officedocument.extended-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41"/>
  </p:notesMasterIdLst>
  <p:handoutMasterIdLst>
    <p:handoutMasterId r:id="rId42"/>
  </p:handoutMasterIdLst>
  <p:sldIdLst>
    <p:sldId id="464" r:id="rId5"/>
    <p:sldId id="507" r:id="rId6"/>
    <p:sldId id="508" r:id="rId7"/>
    <p:sldId id="492" r:id="rId8"/>
    <p:sldId id="493" r:id="rId9"/>
    <p:sldId id="512" r:id="rId10"/>
    <p:sldId id="494" r:id="rId11"/>
    <p:sldId id="513" r:id="rId12"/>
    <p:sldId id="514" r:id="rId13"/>
    <p:sldId id="515" r:id="rId14"/>
    <p:sldId id="516" r:id="rId15"/>
    <p:sldId id="517" r:id="rId16"/>
    <p:sldId id="518" r:id="rId17"/>
    <p:sldId id="521" r:id="rId18"/>
    <p:sldId id="519" r:id="rId19"/>
    <p:sldId id="520" r:id="rId20"/>
    <p:sldId id="511" r:id="rId21"/>
    <p:sldId id="527" r:id="rId22"/>
    <p:sldId id="528" r:id="rId23"/>
    <p:sldId id="529" r:id="rId24"/>
    <p:sldId id="531" r:id="rId25"/>
    <p:sldId id="530" r:id="rId26"/>
    <p:sldId id="523" r:id="rId27"/>
    <p:sldId id="522" r:id="rId28"/>
    <p:sldId id="524" r:id="rId29"/>
    <p:sldId id="525" r:id="rId30"/>
    <p:sldId id="526" r:id="rId31"/>
    <p:sldId id="532" r:id="rId32"/>
    <p:sldId id="533" r:id="rId33"/>
    <p:sldId id="534" r:id="rId34"/>
    <p:sldId id="535" r:id="rId35"/>
    <p:sldId id="536" r:id="rId36"/>
    <p:sldId id="537" r:id="rId37"/>
    <p:sldId id="538" r:id="rId38"/>
    <p:sldId id="539" r:id="rId39"/>
    <p:sldId id="472" r:id="rId40"/>
  </p:sldIdLst>
  <p:sldSz cx="9144000" cy="5143500" type="screen16x9"/>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guide id="18" orient="horz" pos="280">
          <p15:clr>
            <a:srgbClr val="A4A3A4"/>
          </p15:clr>
        </p15:guide>
        <p15:guide id="19" orient="horz" pos="573">
          <p15:clr>
            <a:srgbClr val="A4A3A4"/>
          </p15:clr>
        </p15:guide>
        <p15:guide id="20" orient="horz" pos="2658">
          <p15:clr>
            <a:srgbClr val="A4A3A4"/>
          </p15:clr>
        </p15:guide>
        <p15:guide id="21" orient="horz" pos="1619">
          <p15:clr>
            <a:srgbClr val="A4A3A4"/>
          </p15:clr>
        </p15:guide>
        <p15:guide id="22" orient="horz" pos="1031">
          <p15:clr>
            <a:srgbClr val="A4A3A4"/>
          </p15:clr>
        </p15:guide>
        <p15:guide id="23" orient="horz" pos="2774">
          <p15:clr>
            <a:srgbClr val="A4A3A4"/>
          </p15:clr>
        </p15:guide>
        <p15:guide id="24" orient="horz" pos="863">
          <p15:clr>
            <a:srgbClr val="A4A3A4"/>
          </p15:clr>
        </p15:guide>
        <p15:guide id="25" pos="2922">
          <p15:clr>
            <a:srgbClr val="A4A3A4"/>
          </p15:clr>
        </p15:guide>
        <p15:guide id="26" pos="391">
          <p15:clr>
            <a:srgbClr val="A4A3A4"/>
          </p15:clr>
        </p15:guide>
        <p15:guide id="27" pos="3158">
          <p15:clr>
            <a:srgbClr val="A4A3A4"/>
          </p15:clr>
        </p15:guide>
        <p15:guide id="28" pos="5474">
          <p15:clr>
            <a:srgbClr val="A4A3A4"/>
          </p15:clr>
        </p15:guide>
        <p15:guide id="29" pos="3987">
          <p15:clr>
            <a:srgbClr val="A4A3A4"/>
          </p15:clr>
        </p15:guide>
        <p15:guide id="30" pos="218">
          <p15:clr>
            <a:srgbClr val="A4A3A4"/>
          </p15:clr>
        </p15:guide>
        <p15:guide id="31" pos="257">
          <p15:clr>
            <a:srgbClr val="A4A3A4"/>
          </p15:clr>
        </p15:guide>
        <p15:guide id="32" pos="5107">
          <p15:clr>
            <a:srgbClr val="A4A3A4"/>
          </p15:clr>
        </p15:guide>
        <p15:guide id="33" pos="5166">
          <p15:clr>
            <a:srgbClr val="A4A3A4"/>
          </p15:clr>
        </p15:guide>
        <p15:guide id="34" pos="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 id="3" name="Matsvei Rahachou" initials="MR" lastIdx="1" clrIdx="2">
    <p:extLst>
      <p:ext uri="{19B8F6BF-5375-455C-9EA6-DF929625EA0E}">
        <p15:presenceInfo xmlns:p15="http://schemas.microsoft.com/office/powerpoint/2012/main" userId="S-1-5-21-6361574-293082422-13007618-3966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C2D9"/>
    <a:srgbClr val="B22746"/>
    <a:srgbClr val="1A9CB0"/>
    <a:srgbClr val="444444"/>
    <a:srgbClr val="E6E6E6"/>
    <a:srgbClr val="A3C644"/>
    <a:srgbClr val="464547"/>
    <a:srgbClr val="666666"/>
    <a:srgbClr val="CCCCCC"/>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07" autoAdjust="0"/>
    <p:restoredTop sz="82857" autoAdjust="0"/>
  </p:normalViewPr>
  <p:slideViewPr>
    <p:cSldViewPr snapToGrid="0">
      <p:cViewPr varScale="1">
        <p:scale>
          <a:sx n="140" d="100"/>
          <a:sy n="140" d="100"/>
        </p:scale>
        <p:origin x="1480" y="184"/>
      </p:cViewPr>
      <p:guideLst>
        <p:guide orient="horz" pos="373"/>
        <p:guide orient="horz" pos="764"/>
        <p:guide orient="horz" pos="3544"/>
        <p:guide orient="horz" pos="2159"/>
        <p:guide orient="horz" pos="1374"/>
        <p:guide orient="horz" pos="3699"/>
        <p:guide orient="horz" pos="1151"/>
        <p:guide pos="3896"/>
        <p:guide pos="521"/>
        <p:guide pos="4211"/>
        <p:guide pos="7299"/>
        <p:guide pos="5316"/>
        <p:guide pos="291"/>
        <p:guide pos="343"/>
        <p:guide pos="6809"/>
        <p:guide pos="6888"/>
        <p:guide pos="647"/>
        <p:guide orient="horz" pos="280"/>
        <p:guide orient="horz" pos="573"/>
        <p:guide orient="horz" pos="2658"/>
        <p:guide orient="horz" pos="1619"/>
        <p:guide orient="horz" pos="1031"/>
        <p:guide orient="horz" pos="2774"/>
        <p:guide orient="horz" pos="863"/>
        <p:guide pos="2922"/>
        <p:guide pos="391"/>
        <p:guide pos="3158"/>
        <p:guide pos="5474"/>
        <p:guide pos="3987"/>
        <p:guide pos="218"/>
        <p:guide pos="257"/>
        <p:guide pos="5107"/>
        <p:guide pos="5166"/>
        <p:guide pos="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48" Type="http://schemas.openxmlformats.org/officeDocument/2006/relationships/customXml" Target="../customXml/item4.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pPr/>
              <a:t>2/17/20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pPr/>
              <a:t>‹#›</a:t>
            </a:fld>
            <a:endParaRPr lang="en-US" dirty="0"/>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pPr/>
              <a:t>2/17/20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pPr/>
              <a:t>‹#›</a:t>
            </a:fld>
            <a:endParaRPr lang="en-US" dirty="0"/>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1</a:t>
            </a:fld>
            <a:endParaRPr lang="en-US" dirty="0"/>
          </a:p>
        </p:txBody>
      </p:sp>
    </p:spTree>
    <p:extLst>
      <p:ext uri="{BB962C8B-B14F-4D97-AF65-F5344CB8AC3E}">
        <p14:creationId xmlns:p14="http://schemas.microsoft.com/office/powerpoint/2010/main" val="4259546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10</a:t>
            </a:fld>
            <a:endParaRPr lang="en-US" dirty="0"/>
          </a:p>
        </p:txBody>
      </p:sp>
    </p:spTree>
    <p:extLst>
      <p:ext uri="{BB962C8B-B14F-4D97-AF65-F5344CB8AC3E}">
        <p14:creationId xmlns:p14="http://schemas.microsoft.com/office/powerpoint/2010/main" val="323753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Context manager guarantee close file or resource</a:t>
            </a:r>
          </a:p>
        </p:txBody>
      </p:sp>
      <p:sp>
        <p:nvSpPr>
          <p:cNvPr id="4" name="Slide Number Placeholder 3"/>
          <p:cNvSpPr>
            <a:spLocks noGrp="1"/>
          </p:cNvSpPr>
          <p:nvPr>
            <p:ph type="sldNum" sz="quarter" idx="10"/>
          </p:nvPr>
        </p:nvSpPr>
        <p:spPr/>
        <p:txBody>
          <a:bodyPr/>
          <a:lstStyle/>
          <a:p>
            <a:fld id="{7AE90029-A909-AD4E-9775-A0D64990AD22}" type="slidenum">
              <a:rPr lang="en-US" smtClean="0"/>
              <a:pPr/>
              <a:t>11</a:t>
            </a:fld>
            <a:endParaRPr lang="en-US" dirty="0"/>
          </a:p>
        </p:txBody>
      </p:sp>
    </p:spTree>
    <p:extLst>
      <p:ext uri="{BB962C8B-B14F-4D97-AF65-F5344CB8AC3E}">
        <p14:creationId xmlns:p14="http://schemas.microsoft.com/office/powerpoint/2010/main" val="1212566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a:t>Также есть </a:t>
            </a:r>
            <a:r>
              <a:rPr lang="en-US" dirty="0" err="1"/>
              <a:t>aenter</a:t>
            </a:r>
            <a:r>
              <a:rPr lang="en-US" dirty="0"/>
              <a:t>, </a:t>
            </a:r>
            <a:r>
              <a:rPr lang="en-US" dirty="0" err="1"/>
              <a:t>aexit</a:t>
            </a:r>
            <a:r>
              <a:rPr lang="ru-RU" dirty="0"/>
              <a:t> для асинка</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12</a:t>
            </a:fld>
            <a:endParaRPr lang="en-US" dirty="0"/>
          </a:p>
        </p:txBody>
      </p:sp>
    </p:spTree>
    <p:extLst>
      <p:ext uri="{BB962C8B-B14F-4D97-AF65-F5344CB8AC3E}">
        <p14:creationId xmlns:p14="http://schemas.microsoft.com/office/powerpoint/2010/main" val="1138992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900" b="0" i="0" kern="1200" dirty="0">
                <a:solidFill>
                  <a:schemeClr val="tx1"/>
                </a:solidFill>
                <a:effectLst/>
                <a:latin typeface="+mn-lt"/>
                <a:ea typeface="+mn-ea"/>
                <a:cs typeface="+mn-cs"/>
              </a:rPr>
              <a:t>raise allows you to throw an exception at any time.</a:t>
            </a:r>
          </a:p>
          <a:p>
            <a:r>
              <a:rPr lang="en-US" sz="900" b="0" i="0" kern="1200" dirty="0">
                <a:solidFill>
                  <a:schemeClr val="tx1"/>
                </a:solidFill>
                <a:effectLst/>
                <a:latin typeface="+mn-lt"/>
                <a:ea typeface="+mn-ea"/>
                <a:cs typeface="+mn-cs"/>
              </a:rPr>
              <a:t>assert enables you to verify if a certain condition is met and throw an exception if it isn’t.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13</a:t>
            </a:fld>
            <a:endParaRPr lang="en-US" dirty="0"/>
          </a:p>
        </p:txBody>
      </p:sp>
    </p:spTree>
    <p:extLst>
      <p:ext uri="{BB962C8B-B14F-4D97-AF65-F5344CB8AC3E}">
        <p14:creationId xmlns:p14="http://schemas.microsoft.com/office/powerpoint/2010/main" val="1844215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900" b="0" i="0" kern="1200" dirty="0">
                <a:solidFill>
                  <a:schemeClr val="tx1"/>
                </a:solidFill>
                <a:effectLst/>
                <a:latin typeface="+mn-lt"/>
                <a:ea typeface="+mn-ea"/>
                <a:cs typeface="+mn-cs"/>
              </a:rPr>
              <a:t>In the try clause, all statements are executed until an exception is encountered.</a:t>
            </a:r>
          </a:p>
          <a:p>
            <a:r>
              <a:rPr lang="en-US" sz="900" b="0" i="0" kern="1200" dirty="0">
                <a:solidFill>
                  <a:schemeClr val="tx1"/>
                </a:solidFill>
                <a:effectLst/>
                <a:latin typeface="+mn-lt"/>
                <a:ea typeface="+mn-ea"/>
                <a:cs typeface="+mn-cs"/>
              </a:rPr>
              <a:t>except is used to catch and handle the exception(s) that are encountered in the try clause.</a:t>
            </a:r>
          </a:p>
          <a:p>
            <a:r>
              <a:rPr lang="en-US" sz="900" b="0" i="0" kern="1200" dirty="0">
                <a:solidFill>
                  <a:schemeClr val="tx1"/>
                </a:solidFill>
                <a:effectLst/>
                <a:latin typeface="+mn-lt"/>
                <a:ea typeface="+mn-ea"/>
                <a:cs typeface="+mn-cs"/>
              </a:rPr>
              <a:t>else lets you code sections that should run only when no exceptions are encountered in the try clause.</a:t>
            </a:r>
          </a:p>
          <a:p>
            <a:r>
              <a:rPr lang="en-US" sz="900" b="0" i="0" kern="1200" dirty="0">
                <a:solidFill>
                  <a:schemeClr val="tx1"/>
                </a:solidFill>
                <a:effectLst/>
                <a:latin typeface="+mn-lt"/>
                <a:ea typeface="+mn-ea"/>
                <a:cs typeface="+mn-cs"/>
              </a:rPr>
              <a:t>finally enables you to execute sections of code that should always run, with or without any previously encountered exceptions.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14</a:t>
            </a:fld>
            <a:endParaRPr lang="en-US" dirty="0"/>
          </a:p>
        </p:txBody>
      </p:sp>
    </p:spTree>
    <p:extLst>
      <p:ext uri="{BB962C8B-B14F-4D97-AF65-F5344CB8AC3E}">
        <p14:creationId xmlns:p14="http://schemas.microsoft.com/office/powerpoint/2010/main" val="999496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a:t>Если линукс то выведет: </a:t>
            </a:r>
            <a:r>
              <a:rPr lang="en-US" dirty="0"/>
              <a:t>Doing something.</a:t>
            </a:r>
            <a:endParaRPr lang="ru-RU" dirty="0"/>
          </a:p>
          <a:p>
            <a:pPr marL="0" marR="0" indent="0" algn="l" defTabSz="914400" rtl="0" eaLnBrk="1" fontAlgn="auto" latinLnBrk="0" hangingPunct="1">
              <a:lnSpc>
                <a:spcPct val="100000"/>
              </a:lnSpc>
              <a:spcBef>
                <a:spcPts val="0"/>
              </a:spcBef>
              <a:spcAft>
                <a:spcPts val="0"/>
              </a:spcAft>
              <a:buClrTx/>
              <a:buSzTx/>
              <a:buFontTx/>
              <a:buNone/>
              <a:tabLst/>
              <a:defRPr/>
            </a:pPr>
            <a:r>
              <a:rPr lang="ru-RU" dirty="0"/>
              <a:t>Далее проверка есть ли файл или нет (</a:t>
            </a:r>
            <a:r>
              <a:rPr lang="uk-UA" dirty="0"/>
              <a:t>тут или есть или нет файла тогда: </a:t>
            </a:r>
            <a:r>
              <a:rPr lang="en-US" dirty="0"/>
              <a:t>[</a:t>
            </a:r>
            <a:r>
              <a:rPr lang="en-US" dirty="0" err="1"/>
              <a:t>Errno</a:t>
            </a:r>
            <a:r>
              <a:rPr lang="en-US" dirty="0"/>
              <a:t> 2] No such file or directory: 'file.log'</a:t>
            </a:r>
            <a:r>
              <a:rPr lang="ru-RU" dirty="0"/>
              <a:t>)</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a:t> </a:t>
            </a:r>
            <a:r>
              <a:rPr lang="en-US" dirty="0"/>
              <a:t>Finally: </a:t>
            </a:r>
            <a:r>
              <a:rPr lang="en-US" sz="900" kern="1200" dirty="0">
                <a:solidFill>
                  <a:schemeClr val="tx1"/>
                </a:solidFill>
                <a:effectLst/>
                <a:latin typeface="+mn-lt"/>
                <a:ea typeface="+mn-ea"/>
                <a:cs typeface="+mn-cs"/>
              </a:rPr>
              <a:t>Cleaning up, irrespective of any exceptions.</a:t>
            </a:r>
            <a:endParaRPr lang="ru-RU" sz="9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ru-RU" sz="9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900" kern="1200" dirty="0">
                <a:solidFill>
                  <a:schemeClr val="tx1"/>
                </a:solidFill>
                <a:effectLst/>
                <a:latin typeface="+mn-lt"/>
                <a:ea typeface="+mn-ea"/>
                <a:cs typeface="+mn-cs"/>
              </a:rPr>
              <a:t>Если виндовс то: </a:t>
            </a:r>
            <a:r>
              <a:rPr lang="en-US" sz="900" kern="1200" dirty="0">
                <a:solidFill>
                  <a:schemeClr val="tx1"/>
                </a:solidFill>
                <a:effectLst/>
                <a:latin typeface="+mn-lt"/>
                <a:ea typeface="+mn-ea"/>
                <a:cs typeface="+mn-cs"/>
              </a:rPr>
              <a:t>Function can only run on Linux systems.</a:t>
            </a:r>
            <a:endParaRPr lang="ru-RU" sz="9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 </a:t>
            </a:r>
            <a:r>
              <a:rPr lang="en-US" dirty="0"/>
              <a:t>Finally: </a:t>
            </a:r>
            <a:r>
              <a:rPr lang="en-US" sz="900" kern="1200" dirty="0">
                <a:solidFill>
                  <a:schemeClr val="tx1"/>
                </a:solidFill>
                <a:effectLst/>
                <a:latin typeface="+mn-lt"/>
                <a:ea typeface="+mn-ea"/>
                <a:cs typeface="+mn-cs"/>
              </a:rPr>
              <a:t>Cleaning up, irrespective of any exceptions.</a:t>
            </a:r>
            <a:endParaRPr lang="ru-RU" sz="9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15</a:t>
            </a:fld>
            <a:endParaRPr lang="en-US" dirty="0"/>
          </a:p>
        </p:txBody>
      </p:sp>
    </p:spTree>
    <p:extLst>
      <p:ext uri="{BB962C8B-B14F-4D97-AF65-F5344CB8AC3E}">
        <p14:creationId xmlns:p14="http://schemas.microsoft.com/office/powerpoint/2010/main" val="2591318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16</a:t>
            </a:fld>
            <a:endParaRPr lang="en-US" dirty="0"/>
          </a:p>
        </p:txBody>
      </p:sp>
    </p:spTree>
    <p:extLst>
      <p:ext uri="{BB962C8B-B14F-4D97-AF65-F5344CB8AC3E}">
        <p14:creationId xmlns:p14="http://schemas.microsoft.com/office/powerpoint/2010/main" val="28037154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17</a:t>
            </a:fld>
            <a:endParaRPr lang="en-US" dirty="0"/>
          </a:p>
        </p:txBody>
      </p:sp>
    </p:spTree>
    <p:extLst>
      <p:ext uri="{BB962C8B-B14F-4D97-AF65-F5344CB8AC3E}">
        <p14:creationId xmlns:p14="http://schemas.microsoft.com/office/powerpoint/2010/main" val="2045200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18</a:t>
            </a:fld>
            <a:endParaRPr lang="en-US" dirty="0"/>
          </a:p>
        </p:txBody>
      </p:sp>
    </p:spTree>
    <p:extLst>
      <p:ext uri="{BB962C8B-B14F-4D97-AF65-F5344CB8AC3E}">
        <p14:creationId xmlns:p14="http://schemas.microsoft.com/office/powerpoint/2010/main" val="31057814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19</a:t>
            </a:fld>
            <a:endParaRPr lang="en-US" dirty="0"/>
          </a:p>
        </p:txBody>
      </p:sp>
    </p:spTree>
    <p:extLst>
      <p:ext uri="{BB962C8B-B14F-4D97-AF65-F5344CB8AC3E}">
        <p14:creationId xmlns:p14="http://schemas.microsoft.com/office/powerpoint/2010/main" val="3059970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fontAlgn="base"/>
            <a:r>
              <a:rPr lang="en-US" sz="900" b="1" i="0" kern="1200" dirty="0">
                <a:solidFill>
                  <a:schemeClr val="tx1"/>
                </a:solidFill>
                <a:effectLst/>
                <a:latin typeface="+mn-lt"/>
                <a:ea typeface="+mn-ea"/>
                <a:cs typeface="+mn-cs"/>
              </a:rPr>
              <a:t>__</a:t>
            </a:r>
            <a:r>
              <a:rPr lang="en-US" sz="900" b="1" i="0" kern="1200" dirty="0" err="1">
                <a:solidFill>
                  <a:schemeClr val="tx1"/>
                </a:solidFill>
                <a:effectLst/>
                <a:latin typeface="+mn-lt"/>
                <a:ea typeface="+mn-ea"/>
                <a:cs typeface="+mn-cs"/>
              </a:rPr>
              <a:t>iter</a:t>
            </a:r>
            <a:r>
              <a:rPr lang="en-US" sz="900" b="1" i="0" kern="1200" dirty="0">
                <a:solidFill>
                  <a:schemeClr val="tx1"/>
                </a:solidFill>
                <a:effectLst/>
                <a:latin typeface="+mn-lt"/>
                <a:ea typeface="+mn-ea"/>
                <a:cs typeface="+mn-cs"/>
              </a:rPr>
              <a:t>__</a:t>
            </a:r>
            <a:r>
              <a:rPr lang="en-US" sz="900" b="0" i="0" kern="1200" dirty="0">
                <a:solidFill>
                  <a:schemeClr val="tx1"/>
                </a:solidFill>
                <a:effectLst/>
                <a:latin typeface="+mn-lt"/>
                <a:ea typeface="+mn-ea"/>
                <a:cs typeface="+mn-cs"/>
              </a:rPr>
              <a:t> method that is called on initialization of an iterator. This should return an object that has a next or __next__ (in Python 3) method.</a:t>
            </a:r>
          </a:p>
          <a:p>
            <a:pPr fontAlgn="base"/>
            <a:r>
              <a:rPr lang="en-US" sz="900" b="1" i="0" kern="1200" dirty="0">
                <a:solidFill>
                  <a:schemeClr val="tx1"/>
                </a:solidFill>
                <a:effectLst/>
                <a:latin typeface="+mn-lt"/>
                <a:ea typeface="+mn-ea"/>
                <a:cs typeface="+mn-cs"/>
              </a:rPr>
              <a:t>next ( __next__ in Python 3)</a:t>
            </a:r>
            <a:r>
              <a:rPr lang="en-US" sz="900" b="0" i="0" kern="1200" dirty="0">
                <a:solidFill>
                  <a:schemeClr val="tx1"/>
                </a:solidFill>
                <a:effectLst/>
                <a:latin typeface="+mn-lt"/>
                <a:ea typeface="+mn-ea"/>
                <a:cs typeface="+mn-cs"/>
              </a:rPr>
              <a:t> The iterator next method should return the next value for the </a:t>
            </a:r>
            <a:r>
              <a:rPr lang="en-US" sz="900" b="0" i="0" kern="1200" dirty="0" err="1">
                <a:solidFill>
                  <a:schemeClr val="tx1"/>
                </a:solidFill>
                <a:effectLst/>
                <a:latin typeface="+mn-lt"/>
                <a:ea typeface="+mn-ea"/>
                <a:cs typeface="+mn-cs"/>
              </a:rPr>
              <a:t>iterable</a:t>
            </a:r>
            <a:r>
              <a:rPr lang="en-US" sz="900" b="0" i="0" kern="1200" dirty="0">
                <a:solidFill>
                  <a:schemeClr val="tx1"/>
                </a:solidFill>
                <a:effectLst/>
                <a:latin typeface="+mn-lt"/>
                <a:ea typeface="+mn-ea"/>
                <a:cs typeface="+mn-cs"/>
              </a:rPr>
              <a:t>. When an iterator is used with a ‘for in’ loop, the for loop implicitly calls next() on the iterator object. This method should raise a </a:t>
            </a:r>
            <a:r>
              <a:rPr lang="en-US" sz="900" b="0" i="0" kern="1200" dirty="0" err="1">
                <a:solidFill>
                  <a:schemeClr val="tx1"/>
                </a:solidFill>
                <a:effectLst/>
                <a:latin typeface="+mn-lt"/>
                <a:ea typeface="+mn-ea"/>
                <a:cs typeface="+mn-cs"/>
              </a:rPr>
              <a:t>StopIteration</a:t>
            </a:r>
            <a:r>
              <a:rPr lang="en-US" sz="900" b="0" i="0" kern="1200" dirty="0">
                <a:solidFill>
                  <a:schemeClr val="tx1"/>
                </a:solidFill>
                <a:effectLst/>
                <a:latin typeface="+mn-lt"/>
                <a:ea typeface="+mn-ea"/>
                <a:cs typeface="+mn-cs"/>
              </a:rPr>
              <a:t> to signal the end of the iteration.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2</a:t>
            </a:fld>
            <a:endParaRPr lang="en-US" dirty="0"/>
          </a:p>
        </p:txBody>
      </p:sp>
    </p:spTree>
    <p:extLst>
      <p:ext uri="{BB962C8B-B14F-4D97-AF65-F5344CB8AC3E}">
        <p14:creationId xmlns:p14="http://schemas.microsoft.com/office/powerpoint/2010/main" val="37656935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20</a:t>
            </a:fld>
            <a:endParaRPr lang="en-US" dirty="0"/>
          </a:p>
        </p:txBody>
      </p:sp>
    </p:spTree>
    <p:extLst>
      <p:ext uri="{BB962C8B-B14F-4D97-AF65-F5344CB8AC3E}">
        <p14:creationId xmlns:p14="http://schemas.microsoft.com/office/powerpoint/2010/main" val="5446998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21</a:t>
            </a:fld>
            <a:endParaRPr lang="en-US" dirty="0"/>
          </a:p>
        </p:txBody>
      </p:sp>
    </p:spTree>
    <p:extLst>
      <p:ext uri="{BB962C8B-B14F-4D97-AF65-F5344CB8AC3E}">
        <p14:creationId xmlns:p14="http://schemas.microsoft.com/office/powerpoint/2010/main" val="29183584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22</a:t>
            </a:fld>
            <a:endParaRPr lang="en-US" dirty="0"/>
          </a:p>
        </p:txBody>
      </p:sp>
    </p:spTree>
    <p:extLst>
      <p:ext uri="{BB962C8B-B14F-4D97-AF65-F5344CB8AC3E}">
        <p14:creationId xmlns:p14="http://schemas.microsoft.com/office/powerpoint/2010/main" val="3490835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23</a:t>
            </a:fld>
            <a:endParaRPr lang="en-US" dirty="0"/>
          </a:p>
        </p:txBody>
      </p:sp>
    </p:spTree>
    <p:extLst>
      <p:ext uri="{BB962C8B-B14F-4D97-AF65-F5344CB8AC3E}">
        <p14:creationId xmlns:p14="http://schemas.microsoft.com/office/powerpoint/2010/main" val="28360016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24</a:t>
            </a:fld>
            <a:endParaRPr lang="en-US" dirty="0"/>
          </a:p>
        </p:txBody>
      </p:sp>
    </p:spTree>
    <p:extLst>
      <p:ext uri="{BB962C8B-B14F-4D97-AF65-F5344CB8AC3E}">
        <p14:creationId xmlns:p14="http://schemas.microsoft.com/office/powerpoint/2010/main" val="34494203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25</a:t>
            </a:fld>
            <a:endParaRPr lang="en-US" dirty="0"/>
          </a:p>
        </p:txBody>
      </p:sp>
    </p:spTree>
    <p:extLst>
      <p:ext uri="{BB962C8B-B14F-4D97-AF65-F5344CB8AC3E}">
        <p14:creationId xmlns:p14="http://schemas.microsoft.com/office/powerpoint/2010/main" val="34308876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26</a:t>
            </a:fld>
            <a:endParaRPr lang="en-US" dirty="0"/>
          </a:p>
        </p:txBody>
      </p:sp>
    </p:spTree>
    <p:extLst>
      <p:ext uri="{BB962C8B-B14F-4D97-AF65-F5344CB8AC3E}">
        <p14:creationId xmlns:p14="http://schemas.microsoft.com/office/powerpoint/2010/main" val="32506992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tx1"/>
                </a:solidFill>
                <a:effectLst/>
                <a:latin typeface="+mn-lt"/>
                <a:ea typeface="+mn-ea"/>
                <a:cs typeface="+mn-cs"/>
              </a:rPr>
              <a:t>This is because when you use the </a:t>
            </a:r>
            <a:r>
              <a:rPr lang="en-US" dirty="0">
                <a:effectLst/>
              </a:rPr>
              <a:t>@</a:t>
            </a:r>
            <a:r>
              <a:rPr lang="en-US" dirty="0" err="1">
                <a:effectLst/>
              </a:rPr>
              <a:t>my_decorator</a:t>
            </a:r>
            <a:r>
              <a:rPr lang="en-US" sz="900" b="0" i="0" kern="1200" dirty="0">
                <a:solidFill>
                  <a:schemeClr val="tx1"/>
                </a:solidFill>
                <a:effectLst/>
                <a:latin typeface="+mn-lt"/>
                <a:ea typeface="+mn-ea"/>
                <a:cs typeface="+mn-cs"/>
              </a:rPr>
              <a:t> syntax, you are applying a wrapper function with a single function as a parameter Remember, everything in Python is an object, and this includes functions! With that in mind, we can write a function that returns a wrapper function.</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27</a:t>
            </a:fld>
            <a:endParaRPr lang="en-US" dirty="0"/>
          </a:p>
        </p:txBody>
      </p:sp>
    </p:spTree>
    <p:extLst>
      <p:ext uri="{BB962C8B-B14F-4D97-AF65-F5344CB8AC3E}">
        <p14:creationId xmlns:p14="http://schemas.microsoft.com/office/powerpoint/2010/main" val="2031454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28</a:t>
            </a:fld>
            <a:endParaRPr lang="en-US" dirty="0"/>
          </a:p>
        </p:txBody>
      </p:sp>
    </p:spTree>
    <p:extLst>
      <p:ext uri="{BB962C8B-B14F-4D97-AF65-F5344CB8AC3E}">
        <p14:creationId xmlns:p14="http://schemas.microsoft.com/office/powerpoint/2010/main" val="37526153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29</a:t>
            </a:fld>
            <a:endParaRPr lang="en-US" dirty="0"/>
          </a:p>
        </p:txBody>
      </p:sp>
    </p:spTree>
    <p:extLst>
      <p:ext uri="{BB962C8B-B14F-4D97-AF65-F5344CB8AC3E}">
        <p14:creationId xmlns:p14="http://schemas.microsoft.com/office/powerpoint/2010/main" val="646405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3</a:t>
            </a:fld>
            <a:endParaRPr lang="en-US" dirty="0"/>
          </a:p>
        </p:txBody>
      </p:sp>
    </p:spTree>
    <p:extLst>
      <p:ext uri="{BB962C8B-B14F-4D97-AF65-F5344CB8AC3E}">
        <p14:creationId xmlns:p14="http://schemas.microsoft.com/office/powerpoint/2010/main" val="4945372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30</a:t>
            </a:fld>
            <a:endParaRPr lang="en-US" dirty="0"/>
          </a:p>
        </p:txBody>
      </p:sp>
    </p:spTree>
    <p:extLst>
      <p:ext uri="{BB962C8B-B14F-4D97-AF65-F5344CB8AC3E}">
        <p14:creationId xmlns:p14="http://schemas.microsoft.com/office/powerpoint/2010/main" val="1709121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31</a:t>
            </a:fld>
            <a:endParaRPr lang="en-US" dirty="0"/>
          </a:p>
        </p:txBody>
      </p:sp>
    </p:spTree>
    <p:extLst>
      <p:ext uri="{BB962C8B-B14F-4D97-AF65-F5344CB8AC3E}">
        <p14:creationId xmlns:p14="http://schemas.microsoft.com/office/powerpoint/2010/main" val="17799706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32</a:t>
            </a:fld>
            <a:endParaRPr lang="en-US" dirty="0"/>
          </a:p>
        </p:txBody>
      </p:sp>
    </p:spTree>
    <p:extLst>
      <p:ext uri="{BB962C8B-B14F-4D97-AF65-F5344CB8AC3E}">
        <p14:creationId xmlns:p14="http://schemas.microsoft.com/office/powerpoint/2010/main" val="28576829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33</a:t>
            </a:fld>
            <a:endParaRPr lang="en-US" dirty="0"/>
          </a:p>
        </p:txBody>
      </p:sp>
    </p:spTree>
    <p:extLst>
      <p:ext uri="{BB962C8B-B14F-4D97-AF65-F5344CB8AC3E}">
        <p14:creationId xmlns:p14="http://schemas.microsoft.com/office/powerpoint/2010/main" val="31385435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34</a:t>
            </a:fld>
            <a:endParaRPr lang="en-US" dirty="0"/>
          </a:p>
        </p:txBody>
      </p:sp>
    </p:spTree>
    <p:extLst>
      <p:ext uri="{BB962C8B-B14F-4D97-AF65-F5344CB8AC3E}">
        <p14:creationId xmlns:p14="http://schemas.microsoft.com/office/powerpoint/2010/main" val="32596026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35</a:t>
            </a:fld>
            <a:endParaRPr lang="en-US" dirty="0"/>
          </a:p>
        </p:txBody>
      </p:sp>
    </p:spTree>
    <p:extLst>
      <p:ext uri="{BB962C8B-B14F-4D97-AF65-F5344CB8AC3E}">
        <p14:creationId xmlns:p14="http://schemas.microsoft.com/office/powerpoint/2010/main" val="41775091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Вопрос</a:t>
            </a:r>
            <a:r>
              <a:rPr lang="ru-RU" dirty="0"/>
              <a:t>ы</a:t>
            </a:r>
            <a:r>
              <a:rPr lang="uk-UA" dirty="0"/>
              <a:t>?</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36</a:t>
            </a:fld>
            <a:endParaRPr lang="en-US" dirty="0"/>
          </a:p>
        </p:txBody>
      </p:sp>
    </p:spTree>
    <p:extLst>
      <p:ext uri="{BB962C8B-B14F-4D97-AF65-F5344CB8AC3E}">
        <p14:creationId xmlns:p14="http://schemas.microsoft.com/office/powerpoint/2010/main" val="2791495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tx1"/>
                </a:solidFill>
                <a:effectLst/>
                <a:latin typeface="+mn-lt"/>
                <a:ea typeface="+mn-ea"/>
                <a:cs typeface="+mn-cs"/>
              </a:rPr>
              <a:t>we show an example that will give us next power of 2 in each iteration. Power exponent starts from zero up to a user set number.</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4</a:t>
            </a:fld>
            <a:endParaRPr lang="en-US" dirty="0"/>
          </a:p>
        </p:txBody>
      </p:sp>
    </p:spTree>
    <p:extLst>
      <p:ext uri="{BB962C8B-B14F-4D97-AF65-F5344CB8AC3E}">
        <p14:creationId xmlns:p14="http://schemas.microsoft.com/office/powerpoint/2010/main" val="1706009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5</a:t>
            </a:fld>
            <a:endParaRPr lang="en-US" dirty="0"/>
          </a:p>
        </p:txBody>
      </p:sp>
    </p:spTree>
    <p:extLst>
      <p:ext uri="{BB962C8B-B14F-4D97-AF65-F5344CB8AC3E}">
        <p14:creationId xmlns:p14="http://schemas.microsoft.com/office/powerpoint/2010/main" val="3697171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6</a:t>
            </a:fld>
            <a:endParaRPr lang="en-US" dirty="0"/>
          </a:p>
        </p:txBody>
      </p:sp>
    </p:spTree>
    <p:extLst>
      <p:ext uri="{BB962C8B-B14F-4D97-AF65-F5344CB8AC3E}">
        <p14:creationId xmlns:p14="http://schemas.microsoft.com/office/powerpoint/2010/main" val="460960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i="0" u="none" strike="noStrike" kern="1200" dirty="0">
                <a:solidFill>
                  <a:schemeClr val="tx1"/>
                </a:solidFill>
                <a:effectLst/>
                <a:latin typeface="+mn-lt"/>
                <a:ea typeface="+mn-ea"/>
                <a:cs typeface="+mn-cs"/>
              </a:rPr>
              <a:t>&gt;</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7</a:t>
            </a:fld>
            <a:endParaRPr lang="en-US" dirty="0"/>
          </a:p>
        </p:txBody>
      </p:sp>
    </p:spTree>
    <p:extLst>
      <p:ext uri="{BB962C8B-B14F-4D97-AF65-F5344CB8AC3E}">
        <p14:creationId xmlns:p14="http://schemas.microsoft.com/office/powerpoint/2010/main" val="1427767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i="0" u="none" strike="noStrike" kern="1200" dirty="0">
                <a:solidFill>
                  <a:schemeClr val="tx1"/>
                </a:solidFill>
                <a:effectLst/>
                <a:latin typeface="+mn-lt"/>
                <a:ea typeface="+mn-ea"/>
                <a:cs typeface="+mn-cs"/>
              </a:rPr>
              <a:t>&gt;</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8</a:t>
            </a:fld>
            <a:endParaRPr lang="en-US" dirty="0"/>
          </a:p>
        </p:txBody>
      </p:sp>
    </p:spTree>
    <p:extLst>
      <p:ext uri="{BB962C8B-B14F-4D97-AF65-F5344CB8AC3E}">
        <p14:creationId xmlns:p14="http://schemas.microsoft.com/office/powerpoint/2010/main" val="1326854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i="0" u="none" strike="noStrike" kern="1200" dirty="0" err="1">
                <a:solidFill>
                  <a:schemeClr val="tx1"/>
                </a:solidFill>
                <a:effectLst/>
                <a:latin typeface="+mn-lt"/>
                <a:ea typeface="+mn-ea"/>
                <a:cs typeface="+mn-cs"/>
              </a:rPr>
              <a:t>Readline</a:t>
            </a:r>
            <a:r>
              <a:rPr lang="en-US" sz="900" b="1" i="0" u="none" strike="noStrike" kern="1200" dirty="0">
                <a:solidFill>
                  <a:schemeClr val="tx1"/>
                </a:solidFill>
                <a:effectLst/>
                <a:latin typeface="+mn-lt"/>
                <a:ea typeface="+mn-ea"/>
                <a:cs typeface="+mn-cs"/>
              </a:rPr>
              <a:t> returns empty row if file is end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tx1"/>
                </a:solidFill>
                <a:effectLst/>
                <a:latin typeface="+mn-lt"/>
                <a:ea typeface="+mn-ea"/>
                <a:cs typeface="+mn-cs"/>
              </a:rPr>
              <a:t>You should always close your files, in some cases, due to buffering, changes made to a file may not show until you close the file.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9</a:t>
            </a:fld>
            <a:endParaRPr lang="en-US" dirty="0"/>
          </a:p>
        </p:txBody>
      </p:sp>
    </p:spTree>
    <p:extLst>
      <p:ext uri="{BB962C8B-B14F-4D97-AF65-F5344CB8AC3E}">
        <p14:creationId xmlns:p14="http://schemas.microsoft.com/office/powerpoint/2010/main" val="1478035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632881" y="1417371"/>
            <a:ext cx="7450669"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a:t>Click to add title</a:t>
            </a:r>
          </a:p>
        </p:txBody>
      </p:sp>
      <p:sp>
        <p:nvSpPr>
          <p:cNvPr id="9" name="Text Placeholder 5"/>
          <p:cNvSpPr>
            <a:spLocks noGrp="1"/>
          </p:cNvSpPr>
          <p:nvPr>
            <p:ph type="body" sz="quarter" idx="11" hasCustomPrompt="1"/>
          </p:nvPr>
        </p:nvSpPr>
        <p:spPr>
          <a:xfrm>
            <a:off x="658067" y="2879524"/>
            <a:ext cx="2626059"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a:t>CLICK TO ADD SUBTITLE</a:t>
            </a:r>
          </a:p>
        </p:txBody>
      </p:sp>
      <p:sp>
        <p:nvSpPr>
          <p:cNvPr id="11"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a:t>MONTH DATE, YEAR</a:t>
            </a:r>
          </a:p>
        </p:txBody>
      </p:sp>
      <p:sp>
        <p:nvSpPr>
          <p:cNvPr id="3"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a:t>logo</a:t>
            </a:r>
          </a:p>
        </p:txBody>
      </p:sp>
      <p:sp>
        <p:nvSpPr>
          <p:cNvPr id="17"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dirty="0"/>
              <a:t>logo</a:t>
            </a:r>
          </a:p>
        </p:txBody>
      </p:sp>
      <p:cxnSp>
        <p:nvCxnSpPr>
          <p:cNvPr id="5" name="Straight Connector 4"/>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Bullets and Image">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4568265" y="704273"/>
            <a:ext cx="4575735" cy="4156364"/>
          </a:xfrm>
          <a:prstGeom prst="rect">
            <a:avLst/>
          </a:prstGeom>
        </p:spPr>
        <p:txBody>
          <a:bodyPr vert="horz" anchor="ctr"/>
          <a:lstStyle>
            <a:lvl1pPr marL="0" indent="0" algn="ctr">
              <a:buNone/>
              <a:defRPr/>
            </a:lvl1pPr>
          </a:lstStyle>
          <a:p>
            <a:r>
              <a:rPr lang="en-US" dirty="0"/>
              <a:t> </a:t>
            </a:r>
          </a:p>
        </p:txBody>
      </p:sp>
      <p:sp>
        <p:nvSpPr>
          <p:cNvPr id="3" name="Text Placeholder 2"/>
          <p:cNvSpPr>
            <a:spLocks noGrp="1"/>
          </p:cNvSpPr>
          <p:nvPr>
            <p:ph idx="1" hasCustomPrompt="1"/>
          </p:nvPr>
        </p:nvSpPr>
        <p:spPr>
          <a:xfrm>
            <a:off x="360364" y="1079898"/>
            <a:ext cx="3810584"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200" baseline="0"/>
            </a:lvl1pPr>
            <a:lvl2pPr>
              <a:defRPr sz="1200"/>
            </a:lvl2pPr>
            <a:lvl3pPr>
              <a:defRPr sz="1200"/>
            </a:lvl3pPr>
            <a:lvl4pPr>
              <a:defRPr sz="1200"/>
            </a:lvl4pPr>
            <a:lvl5pPr>
              <a:defRPr sz="1200"/>
            </a:lvl5pPr>
          </a:lstStyle>
          <a:p>
            <a:pPr lvl="0"/>
            <a:r>
              <a:rPr lang="en-US" dirty="0"/>
              <a:t>Click to add bulleted list</a:t>
            </a:r>
          </a:p>
          <a:p>
            <a:pPr lvl="0"/>
            <a:r>
              <a:rPr lang="en-US" dirty="0"/>
              <a:t>Click to add bulleted list</a:t>
            </a:r>
          </a:p>
          <a:p>
            <a:pPr lvl="0"/>
            <a:r>
              <a:rPr lang="en-US" dirty="0"/>
              <a:t>Click to add bulleted list</a:t>
            </a:r>
          </a:p>
        </p:txBody>
      </p:sp>
      <p:sp>
        <p:nvSpPr>
          <p:cNvPr id="4"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389217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801400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4 Steps">
    <p:spTree>
      <p:nvGrpSpPr>
        <p:cNvPr id="1" name=""/>
        <p:cNvGrpSpPr/>
        <p:nvPr/>
      </p:nvGrpSpPr>
      <p:grpSpPr>
        <a:xfrm>
          <a:off x="0" y="0"/>
          <a:ext cx="0" cy="0"/>
          <a:chOff x="0" y="0"/>
          <a:chExt cx="0" cy="0"/>
        </a:xfrm>
      </p:grpSpPr>
      <p:sp>
        <p:nvSpPr>
          <p:cNvPr id="15" name="Rectangle 14"/>
          <p:cNvSpPr/>
          <p:nvPr userDrawn="1"/>
        </p:nvSpPr>
        <p:spPr>
          <a:xfrm>
            <a:off x="-1" y="704274"/>
            <a:ext cx="9144000" cy="283464"/>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rgbClr val="2FC2D9"/>
              </a:solidFill>
            </a:endParaRPr>
          </a:p>
        </p:txBody>
      </p:sp>
      <p:sp>
        <p:nvSpPr>
          <p:cNvPr id="5" name="Oval 4"/>
          <p:cNvSpPr/>
          <p:nvPr/>
        </p:nvSpPr>
        <p:spPr>
          <a:xfrm>
            <a:off x="950590" y="844038"/>
            <a:ext cx="374223" cy="348437"/>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chemeClr val="bg1"/>
                </a:solidFill>
                <a:latin typeface="Arial Black"/>
                <a:cs typeface="Arial Black"/>
              </a:rPr>
              <a:t>1</a:t>
            </a:r>
          </a:p>
        </p:txBody>
      </p:sp>
      <p:cxnSp>
        <p:nvCxnSpPr>
          <p:cNvPr id="9" name="Straight Connector 8"/>
          <p:cNvCxnSpPr/>
          <p:nvPr userDrawn="1"/>
        </p:nvCxnSpPr>
        <p:spPr>
          <a:xfrm flipV="1">
            <a:off x="2284359" y="699517"/>
            <a:ext cx="0" cy="4152154"/>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flipV="1">
            <a:off x="4570359" y="708318"/>
            <a:ext cx="1" cy="4143353"/>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flipV="1">
            <a:off x="6854717" y="699516"/>
            <a:ext cx="1" cy="41521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3233307" y="844038"/>
            <a:ext cx="374223" cy="348437"/>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hu-HU" sz="1500" dirty="0">
                <a:solidFill>
                  <a:schemeClr val="bg1"/>
                </a:solidFill>
                <a:latin typeface="Arial Black"/>
                <a:cs typeface="Arial Black"/>
              </a:rPr>
              <a:t>2</a:t>
            </a:r>
            <a:endParaRPr lang="en-US" sz="1500" dirty="0">
              <a:solidFill>
                <a:schemeClr val="bg1"/>
              </a:solidFill>
              <a:latin typeface="Arial Black"/>
              <a:cs typeface="Arial Black"/>
            </a:endParaRPr>
          </a:p>
        </p:txBody>
      </p:sp>
      <p:sp>
        <p:nvSpPr>
          <p:cNvPr id="18" name="Oval 17"/>
          <p:cNvSpPr/>
          <p:nvPr/>
        </p:nvSpPr>
        <p:spPr>
          <a:xfrm>
            <a:off x="5527516" y="844038"/>
            <a:ext cx="374223" cy="348437"/>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hu-HU" sz="1500" dirty="0">
                <a:solidFill>
                  <a:schemeClr val="bg1"/>
                </a:solidFill>
                <a:latin typeface="Arial Black"/>
                <a:cs typeface="Arial Black"/>
              </a:rPr>
              <a:t>3</a:t>
            </a:r>
            <a:endParaRPr lang="en-US" sz="1500" dirty="0">
              <a:solidFill>
                <a:schemeClr val="bg1"/>
              </a:solidFill>
              <a:latin typeface="Arial Black"/>
              <a:cs typeface="Arial Black"/>
            </a:endParaRPr>
          </a:p>
        </p:txBody>
      </p:sp>
      <p:sp>
        <p:nvSpPr>
          <p:cNvPr id="23" name="Oval 22"/>
          <p:cNvSpPr/>
          <p:nvPr/>
        </p:nvSpPr>
        <p:spPr>
          <a:xfrm>
            <a:off x="7802023" y="844038"/>
            <a:ext cx="374223" cy="348437"/>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hu-HU" sz="1500" dirty="0">
                <a:solidFill>
                  <a:schemeClr val="bg1"/>
                </a:solidFill>
                <a:latin typeface="Arial Black"/>
                <a:cs typeface="Arial Black"/>
              </a:rPr>
              <a:t>4</a:t>
            </a:r>
            <a:endParaRPr lang="en-US" sz="1500" dirty="0">
              <a:solidFill>
                <a:schemeClr val="bg1"/>
              </a:solidFill>
              <a:latin typeface="Arial Black"/>
              <a:cs typeface="Arial Black"/>
            </a:endParaRPr>
          </a:p>
        </p:txBody>
      </p:sp>
      <p:sp>
        <p:nvSpPr>
          <p:cNvPr id="27" name="Text Placeholder 6"/>
          <p:cNvSpPr>
            <a:spLocks noGrp="1"/>
          </p:cNvSpPr>
          <p:nvPr userDrawn="1">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
        <p:nvSpPr>
          <p:cNvPr id="29" name="Text Placeholder 28"/>
          <p:cNvSpPr>
            <a:spLocks noGrp="1"/>
          </p:cNvSpPr>
          <p:nvPr>
            <p:ph type="body" sz="quarter" idx="11" hasCustomPrompt="1"/>
          </p:nvPr>
        </p:nvSpPr>
        <p:spPr>
          <a:xfrm>
            <a:off x="242888" y="1373188"/>
            <a:ext cx="1800225" cy="2921000"/>
          </a:xfrm>
          <a:prstGeom prst="rect">
            <a:avLst/>
          </a:prstGeom>
        </p:spPr>
        <p:txBody>
          <a:bodyPr vert="horz"/>
          <a:lstStyle>
            <a:lvl1pPr marL="0" indent="0">
              <a:lnSpc>
                <a:spcPct val="120000"/>
              </a:lnSpc>
              <a:spcBef>
                <a:spcPts val="0"/>
              </a:spcBef>
              <a:spcAft>
                <a:spcPts val="750"/>
              </a:spcAft>
              <a:buClr>
                <a:srgbClr val="2FC2D9"/>
              </a:buClr>
              <a:buFont typeface="Arial"/>
              <a:buNone/>
              <a:defRPr sz="1200"/>
            </a:lvl1pPr>
          </a:lstStyle>
          <a:p>
            <a:pPr algn="ctr">
              <a:lnSpc>
                <a:spcPts val="1350"/>
              </a:lnSpc>
            </a:pPr>
            <a:r>
              <a:rPr lang="en-US" sz="1200" cap="all" dirty="0" err="1">
                <a:solidFill>
                  <a:srgbClr val="444444"/>
                </a:solidFill>
                <a:latin typeface="Arial Black"/>
                <a:cs typeface="Arial Black"/>
              </a:rPr>
              <a:t>Lorem</a:t>
            </a:r>
            <a:r>
              <a:rPr lang="en-US" sz="1200" cap="all" dirty="0">
                <a:solidFill>
                  <a:srgbClr val="444444"/>
                </a:solidFill>
                <a:latin typeface="Arial Black"/>
                <a:cs typeface="Arial Black"/>
              </a:rPr>
              <a:t> </a:t>
            </a:r>
            <a:br>
              <a:rPr lang="en-US" sz="1200" cap="all" dirty="0">
                <a:solidFill>
                  <a:srgbClr val="444444"/>
                </a:solidFill>
                <a:latin typeface="Arial Black"/>
                <a:cs typeface="Arial Black"/>
              </a:rPr>
            </a:br>
            <a:r>
              <a:rPr lang="en-US" sz="1200" cap="all" dirty="0" err="1">
                <a:solidFill>
                  <a:srgbClr val="444444"/>
                </a:solidFill>
                <a:latin typeface="Arial Black"/>
                <a:cs typeface="Arial Black"/>
              </a:rPr>
              <a:t>ipsum</a:t>
            </a:r>
            <a:r>
              <a:rPr lang="en-US" sz="1200" cap="all" dirty="0">
                <a:solidFill>
                  <a:srgbClr val="444444"/>
                </a:solidFill>
                <a:latin typeface="Arial Black"/>
                <a:cs typeface="Arial Black"/>
              </a:rPr>
              <a:t> dolor </a:t>
            </a:r>
            <a:br>
              <a:rPr lang="en-US" sz="1200" cap="all" dirty="0">
                <a:solidFill>
                  <a:srgbClr val="444444"/>
                </a:solidFill>
                <a:latin typeface="Arial Black"/>
                <a:cs typeface="Arial Black"/>
              </a:rPr>
            </a:br>
            <a:r>
              <a:rPr lang="en-US" sz="1200" cap="all" dirty="0">
                <a:solidFill>
                  <a:srgbClr val="444444"/>
                </a:solidFill>
                <a:latin typeface="Arial Black"/>
                <a:cs typeface="Arial Black"/>
              </a:rPr>
              <a:t>sit </a:t>
            </a:r>
            <a:r>
              <a:rPr lang="en-US" sz="1200" cap="all" dirty="0" err="1">
                <a:solidFill>
                  <a:srgbClr val="444444"/>
                </a:solidFill>
                <a:latin typeface="Arial Black"/>
                <a:cs typeface="Arial Black"/>
              </a:rPr>
              <a:t>amet</a:t>
            </a:r>
            <a:endParaRPr lang="en-US" sz="1200" cap="all" dirty="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100" dirty="0" err="1">
                <a:solidFill>
                  <a:srgbClr val="444444"/>
                </a:solidFill>
                <a:latin typeface="Trebuchet MS"/>
                <a:cs typeface="Trebuchet MS"/>
              </a:rPr>
              <a:t>Lorem</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ipsum</a:t>
            </a:r>
            <a:r>
              <a:rPr lang="en-US" sz="1100" dirty="0">
                <a:solidFill>
                  <a:srgbClr val="444444"/>
                </a:solidFill>
                <a:latin typeface="Trebuchet MS"/>
                <a:cs typeface="Trebuchet MS"/>
              </a:rPr>
              <a:t> dolor sit </a:t>
            </a:r>
            <a:r>
              <a:rPr lang="en-US" sz="1100" dirty="0" err="1">
                <a:solidFill>
                  <a:srgbClr val="444444"/>
                </a:solidFill>
                <a:latin typeface="Trebuchet MS"/>
                <a:cs typeface="Trebuchet MS"/>
              </a:rPr>
              <a:t>amet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consec</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tetuer</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adipiscing</a:t>
            </a:r>
            <a:r>
              <a:rPr lang="en-US" sz="1100" dirty="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a:solidFill>
                  <a:srgbClr val="444444"/>
                </a:solidFill>
                <a:latin typeface="Trebuchet MS"/>
                <a:cs typeface="Trebuchet MS"/>
              </a:rPr>
              <a:t>Sed</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diam</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nonummy</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nibh</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tincidunt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ut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laoreet</a:t>
            </a:r>
            <a:r>
              <a:rPr lang="en-US" sz="1100" dirty="0">
                <a:solidFill>
                  <a:srgbClr val="444444"/>
                </a:solidFill>
                <a:latin typeface="Trebuchet MS"/>
                <a:cs typeface="Trebuchet MS"/>
              </a:rPr>
              <a:t> magna </a:t>
            </a:r>
            <a:r>
              <a:rPr lang="en-US" sz="1100" dirty="0" err="1">
                <a:solidFill>
                  <a:srgbClr val="444444"/>
                </a:solidFill>
                <a:latin typeface="Trebuchet MS"/>
                <a:cs typeface="Trebuchet MS"/>
              </a:rPr>
              <a:t>erat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volutpat</a:t>
            </a:r>
            <a:endParaRPr lang="en-US" sz="1100" dirty="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a:solidFill>
                  <a:srgbClr val="444444"/>
                </a:solidFill>
                <a:latin typeface="Trebuchet MS"/>
                <a:cs typeface="Trebuchet MS"/>
              </a:rPr>
              <a:t>Lorem</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ipsum</a:t>
            </a:r>
            <a:r>
              <a:rPr lang="en-US" sz="1100" dirty="0">
                <a:solidFill>
                  <a:srgbClr val="444444"/>
                </a:solidFill>
                <a:latin typeface="Trebuchet MS"/>
                <a:cs typeface="Trebuchet MS"/>
              </a:rPr>
              <a:t> dolor sit </a:t>
            </a:r>
            <a:r>
              <a:rPr lang="en-US" sz="1100" dirty="0" err="1">
                <a:solidFill>
                  <a:srgbClr val="444444"/>
                </a:solidFill>
                <a:latin typeface="Trebuchet MS"/>
                <a:cs typeface="Trebuchet MS"/>
              </a:rPr>
              <a:t>amet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consec</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tetuer</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adipiscing</a:t>
            </a:r>
            <a:r>
              <a:rPr lang="en-US" sz="1100" dirty="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sp>
        <p:nvSpPr>
          <p:cNvPr id="30" name="Text Placeholder 28"/>
          <p:cNvSpPr>
            <a:spLocks noGrp="1"/>
          </p:cNvSpPr>
          <p:nvPr>
            <p:ph type="body" sz="quarter" idx="12" hasCustomPrompt="1"/>
          </p:nvPr>
        </p:nvSpPr>
        <p:spPr>
          <a:xfrm>
            <a:off x="2528888" y="1373188"/>
            <a:ext cx="1800225" cy="2921000"/>
          </a:xfrm>
          <a:prstGeom prst="rect">
            <a:avLst/>
          </a:prstGeom>
        </p:spPr>
        <p:txBody>
          <a:bodyPr vert="horz"/>
          <a:lstStyle>
            <a:lvl1pPr marL="0" indent="0" algn="l" defTabSz="342900" rtl="0" eaLnBrk="1" latinLnBrk="0" hangingPunct="1">
              <a:lnSpc>
                <a:spcPts val="1200"/>
              </a:lnSpc>
              <a:spcBef>
                <a:spcPts val="0"/>
              </a:spcBef>
              <a:spcAft>
                <a:spcPts val="975"/>
              </a:spcAft>
              <a:buClr>
                <a:srgbClr val="2FC2D9"/>
              </a:buClr>
              <a:buFont typeface="Arial"/>
              <a:buNone/>
              <a:defRPr lang="en-US" sz="1100" kern="1200" dirty="0" smtClean="0">
                <a:solidFill>
                  <a:srgbClr val="444444"/>
                </a:solidFill>
                <a:latin typeface="Trebuchet MS"/>
                <a:ea typeface="+mn-ea"/>
                <a:cs typeface="Trebuchet MS"/>
              </a:defRPr>
            </a:lvl1pPr>
          </a:lstStyle>
          <a:p>
            <a:pPr algn="ctr">
              <a:lnSpc>
                <a:spcPts val="1350"/>
              </a:lnSpc>
            </a:pPr>
            <a:r>
              <a:rPr lang="en-US" sz="1200" cap="all" dirty="0" err="1">
                <a:solidFill>
                  <a:srgbClr val="444444"/>
                </a:solidFill>
                <a:latin typeface="Arial Black"/>
                <a:cs typeface="Arial Black"/>
              </a:rPr>
              <a:t>Lorem</a:t>
            </a:r>
            <a:r>
              <a:rPr lang="en-US" sz="1200" cap="all" dirty="0">
                <a:solidFill>
                  <a:srgbClr val="444444"/>
                </a:solidFill>
                <a:latin typeface="Arial Black"/>
                <a:cs typeface="Arial Black"/>
              </a:rPr>
              <a:t> </a:t>
            </a:r>
            <a:br>
              <a:rPr lang="en-US" sz="1200" cap="all" dirty="0">
                <a:solidFill>
                  <a:srgbClr val="444444"/>
                </a:solidFill>
                <a:latin typeface="Arial Black"/>
                <a:cs typeface="Arial Black"/>
              </a:rPr>
            </a:br>
            <a:r>
              <a:rPr lang="en-US" sz="1200" cap="all" dirty="0" err="1">
                <a:solidFill>
                  <a:srgbClr val="444444"/>
                </a:solidFill>
                <a:latin typeface="Arial Black"/>
                <a:cs typeface="Arial Black"/>
              </a:rPr>
              <a:t>ipsum</a:t>
            </a:r>
            <a:r>
              <a:rPr lang="en-US" sz="1200" cap="all" dirty="0">
                <a:solidFill>
                  <a:srgbClr val="444444"/>
                </a:solidFill>
                <a:latin typeface="Arial Black"/>
                <a:cs typeface="Arial Black"/>
              </a:rPr>
              <a:t> dolor </a:t>
            </a:r>
            <a:br>
              <a:rPr lang="en-US" sz="1200" cap="all" dirty="0">
                <a:solidFill>
                  <a:srgbClr val="444444"/>
                </a:solidFill>
                <a:latin typeface="Arial Black"/>
                <a:cs typeface="Arial Black"/>
              </a:rPr>
            </a:br>
            <a:r>
              <a:rPr lang="en-US" sz="1200" cap="all" dirty="0">
                <a:solidFill>
                  <a:srgbClr val="444444"/>
                </a:solidFill>
                <a:latin typeface="Arial Black"/>
                <a:cs typeface="Arial Black"/>
              </a:rPr>
              <a:t>sit </a:t>
            </a:r>
            <a:r>
              <a:rPr lang="en-US" sz="1200" cap="all" dirty="0" err="1">
                <a:solidFill>
                  <a:srgbClr val="444444"/>
                </a:solidFill>
                <a:latin typeface="Arial Black"/>
                <a:cs typeface="Arial Black"/>
              </a:rPr>
              <a:t>amet</a:t>
            </a:r>
            <a:endParaRPr lang="en-US" sz="1200" cap="all" dirty="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100" dirty="0" err="1">
                <a:solidFill>
                  <a:srgbClr val="444444"/>
                </a:solidFill>
                <a:latin typeface="Trebuchet MS"/>
                <a:cs typeface="Trebuchet MS"/>
              </a:rPr>
              <a:t>Lorem</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ipsum</a:t>
            </a:r>
            <a:r>
              <a:rPr lang="en-US" sz="1100" dirty="0">
                <a:solidFill>
                  <a:srgbClr val="444444"/>
                </a:solidFill>
                <a:latin typeface="Trebuchet MS"/>
                <a:cs typeface="Trebuchet MS"/>
              </a:rPr>
              <a:t> dolor sit </a:t>
            </a:r>
            <a:r>
              <a:rPr lang="en-US" sz="1100" dirty="0" err="1">
                <a:solidFill>
                  <a:srgbClr val="444444"/>
                </a:solidFill>
                <a:latin typeface="Trebuchet MS"/>
                <a:cs typeface="Trebuchet MS"/>
              </a:rPr>
              <a:t>amet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consec</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tetuer</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adipiscing</a:t>
            </a:r>
            <a:r>
              <a:rPr lang="en-US" sz="1100" dirty="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a:solidFill>
                  <a:srgbClr val="444444"/>
                </a:solidFill>
                <a:latin typeface="Trebuchet MS"/>
                <a:cs typeface="Trebuchet MS"/>
              </a:rPr>
              <a:t>Sed</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diam</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nonummy</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nibh</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tincidunt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ut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laoreet</a:t>
            </a:r>
            <a:r>
              <a:rPr lang="en-US" sz="1100" dirty="0">
                <a:solidFill>
                  <a:srgbClr val="444444"/>
                </a:solidFill>
                <a:latin typeface="Trebuchet MS"/>
                <a:cs typeface="Trebuchet MS"/>
              </a:rPr>
              <a:t> magna </a:t>
            </a:r>
            <a:r>
              <a:rPr lang="en-US" sz="1100" dirty="0" err="1">
                <a:solidFill>
                  <a:srgbClr val="444444"/>
                </a:solidFill>
                <a:latin typeface="Trebuchet MS"/>
                <a:cs typeface="Trebuchet MS"/>
              </a:rPr>
              <a:t>erat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volutpat</a:t>
            </a:r>
            <a:endParaRPr lang="en-US" sz="1100" dirty="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a:solidFill>
                  <a:srgbClr val="444444"/>
                </a:solidFill>
                <a:latin typeface="Trebuchet MS"/>
                <a:cs typeface="Trebuchet MS"/>
              </a:rPr>
              <a:t>Lorem</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ipsum</a:t>
            </a:r>
            <a:r>
              <a:rPr lang="en-US" sz="1100" dirty="0">
                <a:solidFill>
                  <a:srgbClr val="444444"/>
                </a:solidFill>
                <a:latin typeface="Trebuchet MS"/>
                <a:cs typeface="Trebuchet MS"/>
              </a:rPr>
              <a:t> dolor sit </a:t>
            </a:r>
            <a:r>
              <a:rPr lang="en-US" sz="1100" dirty="0" err="1">
                <a:solidFill>
                  <a:srgbClr val="444444"/>
                </a:solidFill>
                <a:latin typeface="Trebuchet MS"/>
                <a:cs typeface="Trebuchet MS"/>
              </a:rPr>
              <a:t>amet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consec</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tetuer</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adipiscing</a:t>
            </a:r>
            <a:r>
              <a:rPr lang="en-US" sz="1100" dirty="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sp>
        <p:nvSpPr>
          <p:cNvPr id="31" name="Text Placeholder 28"/>
          <p:cNvSpPr>
            <a:spLocks noGrp="1"/>
          </p:cNvSpPr>
          <p:nvPr>
            <p:ph type="body" sz="quarter" idx="13" hasCustomPrompt="1"/>
          </p:nvPr>
        </p:nvSpPr>
        <p:spPr>
          <a:xfrm>
            <a:off x="4814888" y="1373188"/>
            <a:ext cx="1800225" cy="2921000"/>
          </a:xfrm>
          <a:prstGeom prst="rect">
            <a:avLst/>
          </a:prstGeom>
        </p:spPr>
        <p:txBody>
          <a:bodyPr vert="horz"/>
          <a:lstStyle>
            <a:lvl1pPr marL="0" indent="0" algn="l" defTabSz="342900" rtl="0" eaLnBrk="1" latinLnBrk="0" hangingPunct="1">
              <a:lnSpc>
                <a:spcPts val="1200"/>
              </a:lnSpc>
              <a:spcBef>
                <a:spcPts val="0"/>
              </a:spcBef>
              <a:spcAft>
                <a:spcPts val="975"/>
              </a:spcAft>
              <a:buClr>
                <a:srgbClr val="2FC2D9"/>
              </a:buClr>
              <a:buFont typeface="Arial"/>
              <a:buNone/>
              <a:defRPr lang="en-US" sz="1100" kern="1200" dirty="0" smtClean="0">
                <a:solidFill>
                  <a:srgbClr val="444444"/>
                </a:solidFill>
                <a:latin typeface="Trebuchet MS"/>
                <a:ea typeface="+mn-ea"/>
                <a:cs typeface="Trebuchet MS"/>
              </a:defRPr>
            </a:lvl1pPr>
          </a:lstStyle>
          <a:p>
            <a:pPr algn="ctr">
              <a:lnSpc>
                <a:spcPts val="1350"/>
              </a:lnSpc>
            </a:pPr>
            <a:r>
              <a:rPr lang="en-US" sz="1200" cap="all" dirty="0" err="1">
                <a:solidFill>
                  <a:srgbClr val="444444"/>
                </a:solidFill>
                <a:latin typeface="Arial Black"/>
                <a:cs typeface="Arial Black"/>
              </a:rPr>
              <a:t>Lorem</a:t>
            </a:r>
            <a:r>
              <a:rPr lang="en-US" sz="1200" cap="all" dirty="0">
                <a:solidFill>
                  <a:srgbClr val="444444"/>
                </a:solidFill>
                <a:latin typeface="Arial Black"/>
                <a:cs typeface="Arial Black"/>
              </a:rPr>
              <a:t> </a:t>
            </a:r>
            <a:br>
              <a:rPr lang="en-US" sz="1200" cap="all" dirty="0">
                <a:solidFill>
                  <a:srgbClr val="444444"/>
                </a:solidFill>
                <a:latin typeface="Arial Black"/>
                <a:cs typeface="Arial Black"/>
              </a:rPr>
            </a:br>
            <a:r>
              <a:rPr lang="en-US" sz="1200" cap="all" dirty="0" err="1">
                <a:solidFill>
                  <a:srgbClr val="444444"/>
                </a:solidFill>
                <a:latin typeface="Arial Black"/>
                <a:cs typeface="Arial Black"/>
              </a:rPr>
              <a:t>ipsum</a:t>
            </a:r>
            <a:r>
              <a:rPr lang="en-US" sz="1200" cap="all" dirty="0">
                <a:solidFill>
                  <a:srgbClr val="444444"/>
                </a:solidFill>
                <a:latin typeface="Arial Black"/>
                <a:cs typeface="Arial Black"/>
              </a:rPr>
              <a:t> dolor </a:t>
            </a:r>
            <a:br>
              <a:rPr lang="en-US" sz="1200" cap="all" dirty="0">
                <a:solidFill>
                  <a:srgbClr val="444444"/>
                </a:solidFill>
                <a:latin typeface="Arial Black"/>
                <a:cs typeface="Arial Black"/>
              </a:rPr>
            </a:br>
            <a:r>
              <a:rPr lang="en-US" sz="1200" cap="all" dirty="0">
                <a:solidFill>
                  <a:srgbClr val="444444"/>
                </a:solidFill>
                <a:latin typeface="Arial Black"/>
                <a:cs typeface="Arial Black"/>
              </a:rPr>
              <a:t>sit </a:t>
            </a:r>
            <a:r>
              <a:rPr lang="en-US" sz="1200" cap="all" dirty="0" err="1">
                <a:solidFill>
                  <a:srgbClr val="444444"/>
                </a:solidFill>
                <a:latin typeface="Arial Black"/>
                <a:cs typeface="Arial Black"/>
              </a:rPr>
              <a:t>amet</a:t>
            </a:r>
            <a:endParaRPr lang="en-US" sz="1200" cap="all" dirty="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100" dirty="0" err="1">
                <a:solidFill>
                  <a:srgbClr val="444444"/>
                </a:solidFill>
                <a:latin typeface="Trebuchet MS"/>
                <a:cs typeface="Trebuchet MS"/>
              </a:rPr>
              <a:t>Lorem</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ipsum</a:t>
            </a:r>
            <a:r>
              <a:rPr lang="en-US" sz="1100" dirty="0">
                <a:solidFill>
                  <a:srgbClr val="444444"/>
                </a:solidFill>
                <a:latin typeface="Trebuchet MS"/>
                <a:cs typeface="Trebuchet MS"/>
              </a:rPr>
              <a:t> dolor sit </a:t>
            </a:r>
            <a:r>
              <a:rPr lang="en-US" sz="1100" dirty="0" err="1">
                <a:solidFill>
                  <a:srgbClr val="444444"/>
                </a:solidFill>
                <a:latin typeface="Trebuchet MS"/>
                <a:cs typeface="Trebuchet MS"/>
              </a:rPr>
              <a:t>amet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consec</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tetuer</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adipiscing</a:t>
            </a:r>
            <a:r>
              <a:rPr lang="en-US" sz="1100" dirty="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a:solidFill>
                  <a:srgbClr val="444444"/>
                </a:solidFill>
                <a:latin typeface="Trebuchet MS"/>
                <a:cs typeface="Trebuchet MS"/>
              </a:rPr>
              <a:t>Sed</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diam</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nonummy</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nibh</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tincidunt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ut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laoreet</a:t>
            </a:r>
            <a:r>
              <a:rPr lang="en-US" sz="1100" dirty="0">
                <a:solidFill>
                  <a:srgbClr val="444444"/>
                </a:solidFill>
                <a:latin typeface="Trebuchet MS"/>
                <a:cs typeface="Trebuchet MS"/>
              </a:rPr>
              <a:t> magna </a:t>
            </a:r>
            <a:r>
              <a:rPr lang="en-US" sz="1100" dirty="0" err="1">
                <a:solidFill>
                  <a:srgbClr val="444444"/>
                </a:solidFill>
                <a:latin typeface="Trebuchet MS"/>
                <a:cs typeface="Trebuchet MS"/>
              </a:rPr>
              <a:t>erat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volutpat</a:t>
            </a:r>
            <a:endParaRPr lang="en-US" sz="1100" dirty="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a:solidFill>
                  <a:srgbClr val="444444"/>
                </a:solidFill>
                <a:latin typeface="Trebuchet MS"/>
                <a:cs typeface="Trebuchet MS"/>
              </a:rPr>
              <a:t>Lorem</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ipsum</a:t>
            </a:r>
            <a:r>
              <a:rPr lang="en-US" sz="1100" dirty="0">
                <a:solidFill>
                  <a:srgbClr val="444444"/>
                </a:solidFill>
                <a:latin typeface="Trebuchet MS"/>
                <a:cs typeface="Trebuchet MS"/>
              </a:rPr>
              <a:t> dolor sit </a:t>
            </a:r>
            <a:r>
              <a:rPr lang="en-US" sz="1100" dirty="0" err="1">
                <a:solidFill>
                  <a:srgbClr val="444444"/>
                </a:solidFill>
                <a:latin typeface="Trebuchet MS"/>
                <a:cs typeface="Trebuchet MS"/>
              </a:rPr>
              <a:t>amet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consec</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tetuer</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adipiscing</a:t>
            </a:r>
            <a:r>
              <a:rPr lang="en-US" sz="1100" dirty="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sp>
        <p:nvSpPr>
          <p:cNvPr id="32" name="Text Placeholder 28"/>
          <p:cNvSpPr>
            <a:spLocks noGrp="1"/>
          </p:cNvSpPr>
          <p:nvPr>
            <p:ph type="body" sz="quarter" idx="14" hasCustomPrompt="1"/>
          </p:nvPr>
        </p:nvSpPr>
        <p:spPr>
          <a:xfrm>
            <a:off x="7100888" y="1373188"/>
            <a:ext cx="1800225" cy="2921000"/>
          </a:xfrm>
          <a:prstGeom prst="rect">
            <a:avLst/>
          </a:prstGeom>
        </p:spPr>
        <p:txBody>
          <a:bodyPr vert="horz"/>
          <a:lstStyle>
            <a:lvl1pPr marL="0" indent="0" algn="l" defTabSz="342900" rtl="0" eaLnBrk="1" latinLnBrk="0" hangingPunct="1">
              <a:lnSpc>
                <a:spcPts val="1200"/>
              </a:lnSpc>
              <a:spcBef>
                <a:spcPts val="0"/>
              </a:spcBef>
              <a:spcAft>
                <a:spcPts val="975"/>
              </a:spcAft>
              <a:buClr>
                <a:srgbClr val="2FC2D9"/>
              </a:buClr>
              <a:buFont typeface="Arial"/>
              <a:buNone/>
              <a:defRPr lang="en-US" sz="1100" kern="1200" dirty="0" smtClean="0">
                <a:solidFill>
                  <a:srgbClr val="444444"/>
                </a:solidFill>
                <a:latin typeface="Trebuchet MS"/>
                <a:ea typeface="+mn-ea"/>
                <a:cs typeface="Trebuchet MS"/>
              </a:defRPr>
            </a:lvl1pPr>
          </a:lstStyle>
          <a:p>
            <a:pPr algn="ctr">
              <a:lnSpc>
                <a:spcPts val="1350"/>
              </a:lnSpc>
            </a:pPr>
            <a:r>
              <a:rPr lang="en-US" sz="1200" cap="all" dirty="0" err="1">
                <a:solidFill>
                  <a:srgbClr val="444444"/>
                </a:solidFill>
                <a:latin typeface="Arial Black"/>
                <a:cs typeface="Arial Black"/>
              </a:rPr>
              <a:t>Lorem</a:t>
            </a:r>
            <a:r>
              <a:rPr lang="en-US" sz="1200" cap="all" dirty="0">
                <a:solidFill>
                  <a:srgbClr val="444444"/>
                </a:solidFill>
                <a:latin typeface="Arial Black"/>
                <a:cs typeface="Arial Black"/>
              </a:rPr>
              <a:t> </a:t>
            </a:r>
            <a:br>
              <a:rPr lang="en-US" sz="1200" cap="all" dirty="0">
                <a:solidFill>
                  <a:srgbClr val="444444"/>
                </a:solidFill>
                <a:latin typeface="Arial Black"/>
                <a:cs typeface="Arial Black"/>
              </a:rPr>
            </a:br>
            <a:r>
              <a:rPr lang="en-US" sz="1200" cap="all" dirty="0" err="1">
                <a:solidFill>
                  <a:srgbClr val="444444"/>
                </a:solidFill>
                <a:latin typeface="Arial Black"/>
                <a:cs typeface="Arial Black"/>
              </a:rPr>
              <a:t>ipsum</a:t>
            </a:r>
            <a:r>
              <a:rPr lang="en-US" sz="1200" cap="all" dirty="0">
                <a:solidFill>
                  <a:srgbClr val="444444"/>
                </a:solidFill>
                <a:latin typeface="Arial Black"/>
                <a:cs typeface="Arial Black"/>
              </a:rPr>
              <a:t> dolor </a:t>
            </a:r>
            <a:br>
              <a:rPr lang="en-US" sz="1200" cap="all" dirty="0">
                <a:solidFill>
                  <a:srgbClr val="444444"/>
                </a:solidFill>
                <a:latin typeface="Arial Black"/>
                <a:cs typeface="Arial Black"/>
              </a:rPr>
            </a:br>
            <a:r>
              <a:rPr lang="en-US" sz="1200" cap="all" dirty="0">
                <a:solidFill>
                  <a:srgbClr val="444444"/>
                </a:solidFill>
                <a:latin typeface="Arial Black"/>
                <a:cs typeface="Arial Black"/>
              </a:rPr>
              <a:t>sit </a:t>
            </a:r>
            <a:r>
              <a:rPr lang="en-US" sz="1200" cap="all" dirty="0" err="1">
                <a:solidFill>
                  <a:srgbClr val="444444"/>
                </a:solidFill>
                <a:latin typeface="Arial Black"/>
                <a:cs typeface="Arial Black"/>
              </a:rPr>
              <a:t>amet</a:t>
            </a:r>
            <a:endParaRPr lang="en-US" sz="1200" cap="all" dirty="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100" dirty="0" err="1">
                <a:solidFill>
                  <a:srgbClr val="444444"/>
                </a:solidFill>
                <a:latin typeface="Trebuchet MS"/>
                <a:cs typeface="Trebuchet MS"/>
              </a:rPr>
              <a:t>Lorem</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ipsum</a:t>
            </a:r>
            <a:r>
              <a:rPr lang="en-US" sz="1100" dirty="0">
                <a:solidFill>
                  <a:srgbClr val="444444"/>
                </a:solidFill>
                <a:latin typeface="Trebuchet MS"/>
                <a:cs typeface="Trebuchet MS"/>
              </a:rPr>
              <a:t> dolor sit </a:t>
            </a:r>
            <a:r>
              <a:rPr lang="en-US" sz="1100" dirty="0" err="1">
                <a:solidFill>
                  <a:srgbClr val="444444"/>
                </a:solidFill>
                <a:latin typeface="Trebuchet MS"/>
                <a:cs typeface="Trebuchet MS"/>
              </a:rPr>
              <a:t>amet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consec</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tetuer</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adipiscing</a:t>
            </a:r>
            <a:r>
              <a:rPr lang="en-US" sz="1100" dirty="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a:solidFill>
                  <a:srgbClr val="444444"/>
                </a:solidFill>
                <a:latin typeface="Trebuchet MS"/>
                <a:cs typeface="Trebuchet MS"/>
              </a:rPr>
              <a:t>Sed</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diam</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nonummy</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nibh</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tincidunt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ut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laoreet</a:t>
            </a:r>
            <a:r>
              <a:rPr lang="en-US" sz="1100" dirty="0">
                <a:solidFill>
                  <a:srgbClr val="444444"/>
                </a:solidFill>
                <a:latin typeface="Trebuchet MS"/>
                <a:cs typeface="Trebuchet MS"/>
              </a:rPr>
              <a:t> magna </a:t>
            </a:r>
            <a:r>
              <a:rPr lang="en-US" sz="1100" dirty="0" err="1">
                <a:solidFill>
                  <a:srgbClr val="444444"/>
                </a:solidFill>
                <a:latin typeface="Trebuchet MS"/>
                <a:cs typeface="Trebuchet MS"/>
              </a:rPr>
              <a:t>erat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volutpat</a:t>
            </a:r>
            <a:endParaRPr lang="en-US" sz="1100" dirty="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a:solidFill>
                  <a:srgbClr val="444444"/>
                </a:solidFill>
                <a:latin typeface="Trebuchet MS"/>
                <a:cs typeface="Trebuchet MS"/>
              </a:rPr>
              <a:t>Lorem</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ipsum</a:t>
            </a:r>
            <a:r>
              <a:rPr lang="en-US" sz="1100" dirty="0">
                <a:solidFill>
                  <a:srgbClr val="444444"/>
                </a:solidFill>
                <a:latin typeface="Trebuchet MS"/>
                <a:cs typeface="Trebuchet MS"/>
              </a:rPr>
              <a:t> dolor sit </a:t>
            </a:r>
            <a:r>
              <a:rPr lang="en-US" sz="1100" dirty="0" err="1">
                <a:solidFill>
                  <a:srgbClr val="444444"/>
                </a:solidFill>
                <a:latin typeface="Trebuchet MS"/>
                <a:cs typeface="Trebuchet MS"/>
              </a:rPr>
              <a:t>amet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consec</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tetuer</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adipiscing</a:t>
            </a:r>
            <a:r>
              <a:rPr lang="en-US" sz="1100" dirty="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spTree>
    <p:extLst>
      <p:ext uri="{BB962C8B-B14F-4D97-AF65-F5344CB8AC3E}">
        <p14:creationId xmlns:p14="http://schemas.microsoft.com/office/powerpoint/2010/main" val="3256605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Title">
    <p:spTree>
      <p:nvGrpSpPr>
        <p:cNvPr id="1" name=""/>
        <p:cNvGrpSpPr/>
        <p:nvPr/>
      </p:nvGrpSpPr>
      <p:grpSpPr>
        <a:xfrm>
          <a:off x="0" y="0"/>
          <a:ext cx="0" cy="0"/>
          <a:chOff x="0" y="0"/>
          <a:chExt cx="0" cy="0"/>
        </a:xfrm>
      </p:grpSpPr>
      <p:sp>
        <p:nvSpPr>
          <p:cNvPr id="14" name="Rectangle 13"/>
          <p:cNvSpPr/>
          <p:nvPr userDrawn="1"/>
        </p:nvSpPr>
        <p:spPr>
          <a:xfrm>
            <a:off x="0" y="4762306"/>
            <a:ext cx="9144000" cy="3811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12" name="Picture Placeholder 5"/>
          <p:cNvSpPr>
            <a:spLocks noGrp="1"/>
          </p:cNvSpPr>
          <p:nvPr>
            <p:ph type="pic" sz="quarter" idx="10" hasCustomPrompt="1"/>
          </p:nvPr>
        </p:nvSpPr>
        <p:spPr>
          <a:xfrm>
            <a:off x="0" y="0"/>
            <a:ext cx="9144000" cy="5143500"/>
          </a:xfrm>
          <a:prstGeom prst="rect">
            <a:avLst/>
          </a:prstGeom>
        </p:spPr>
        <p:txBody>
          <a:bodyPr lIns="68580" tIns="34290" rIns="68580" bIns="34290" anchor="t"/>
          <a:lstStyle>
            <a:lvl1pPr marL="0" indent="0" algn="ctr">
              <a:buNone/>
              <a:defRPr/>
            </a:lvl1pPr>
          </a:lstStyle>
          <a:p>
            <a:pPr lvl="0"/>
            <a:r>
              <a:rPr lang="en-US" dirty="0"/>
              <a:t>Insert Image</a:t>
            </a:r>
          </a:p>
        </p:txBody>
      </p:sp>
      <p:sp>
        <p:nvSpPr>
          <p:cNvPr id="7" name="Text Placeholder 12"/>
          <p:cNvSpPr>
            <a:spLocks noGrp="1"/>
          </p:cNvSpPr>
          <p:nvPr>
            <p:ph type="body" sz="quarter" idx="13" hasCustomPrompt="1"/>
          </p:nvPr>
        </p:nvSpPr>
        <p:spPr>
          <a:xfrm>
            <a:off x="872404" y="3947727"/>
            <a:ext cx="5014975"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And Line 3 Here</a:t>
            </a:r>
          </a:p>
        </p:txBody>
      </p:sp>
      <p:sp>
        <p:nvSpPr>
          <p:cNvPr id="13" name="Text Placeholder 12"/>
          <p:cNvSpPr>
            <a:spLocks noGrp="1"/>
          </p:cNvSpPr>
          <p:nvPr>
            <p:ph type="body" sz="quarter" idx="11" hasCustomPrompt="1"/>
          </p:nvPr>
        </p:nvSpPr>
        <p:spPr>
          <a:xfrm>
            <a:off x="872404" y="3394370"/>
            <a:ext cx="368842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Line 2 Here</a:t>
            </a:r>
          </a:p>
        </p:txBody>
      </p:sp>
      <p:sp>
        <p:nvSpPr>
          <p:cNvPr id="2" name="Title 1"/>
          <p:cNvSpPr>
            <a:spLocks noGrp="1"/>
          </p:cNvSpPr>
          <p:nvPr>
            <p:ph type="title" hasCustomPrompt="1"/>
          </p:nvPr>
        </p:nvSpPr>
        <p:spPr>
          <a:xfrm>
            <a:off x="872404" y="2869953"/>
            <a:ext cx="5285757" cy="647100"/>
          </a:xfrm>
          <a:prstGeom prst="rect">
            <a:avLst/>
          </a:prstGeom>
          <a:solidFill>
            <a:srgbClr val="2FC2D9"/>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a:t>Type line 1 here</a:t>
            </a:r>
          </a:p>
        </p:txBody>
      </p:sp>
      <p:sp>
        <p:nvSpPr>
          <p:cNvPr id="8" name="Text Placeholder 13"/>
          <p:cNvSpPr txBox="1">
            <a:spLocks/>
          </p:cNvSpPr>
          <p:nvPr userDrawn="1"/>
        </p:nvSpPr>
        <p:spPr>
          <a:xfrm>
            <a:off x="781354" y="2496458"/>
            <a:ext cx="6488113" cy="692498"/>
          </a:xfrm>
          <a:prstGeom prst="rect">
            <a:avLst/>
          </a:prstGeom>
        </p:spPr>
        <p:txBody>
          <a:bodyPr lIns="68580" tIns="34290" rIns="68580" bIns="34290"/>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500" dirty="0"/>
          </a:p>
        </p:txBody>
      </p:sp>
      <p:sp>
        <p:nvSpPr>
          <p:cNvPr id="15" name="Text Placeholder 14"/>
          <p:cNvSpPr>
            <a:spLocks noGrp="1"/>
          </p:cNvSpPr>
          <p:nvPr>
            <p:ph type="body" sz="quarter" idx="14" hasCustomPrompt="1"/>
          </p:nvPr>
        </p:nvSpPr>
        <p:spPr>
          <a:xfrm>
            <a:off x="866628" y="2457127"/>
            <a:ext cx="3731155"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a:t>OPTIONAL EYEBROW HEADER HERE</a:t>
            </a:r>
          </a:p>
        </p:txBody>
      </p:sp>
    </p:spTree>
    <p:extLst>
      <p:ext uri="{BB962C8B-B14F-4D97-AF65-F5344CB8AC3E}">
        <p14:creationId xmlns:p14="http://schemas.microsoft.com/office/powerpoint/2010/main" val="2554639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a:lvl1pPr>
          </a:lstStyle>
          <a:p>
            <a:r>
              <a:rPr lang="en-US" dirty="0"/>
              <a:t>Background Image</a:t>
            </a:r>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a:t>CLICK TO ADD SUBTITLE</a:t>
            </a:r>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accent2"/>
                </a:solidFill>
              </a:defRPr>
            </a:lvl1pPr>
          </a:lstStyle>
          <a:p>
            <a:pPr lvl="0"/>
            <a:r>
              <a:rPr lang="en-US" dirty="0"/>
              <a:t>MONTH DATE, YEAR</a:t>
            </a:r>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342547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079898"/>
            <a:ext cx="8339328"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solidFill>
                  <a:schemeClr val="tx1"/>
                </a:solidFill>
              </a:defRPr>
            </a:lvl1pPr>
            <a:lvl2pPr marL="557213" indent="-214313">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754562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3014551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14" name="Rectangle 13"/>
          <p:cNvSpPr/>
          <p:nvPr userDrawn="1"/>
        </p:nvSpPr>
        <p:spPr>
          <a:xfrm>
            <a:off x="0" y="4762306"/>
            <a:ext cx="9144000" cy="3811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12" name="Picture Placeholder 5"/>
          <p:cNvSpPr>
            <a:spLocks noGrp="1"/>
          </p:cNvSpPr>
          <p:nvPr>
            <p:ph type="pic" sz="quarter" idx="10" hasCustomPrompt="1"/>
          </p:nvPr>
        </p:nvSpPr>
        <p:spPr>
          <a:xfrm>
            <a:off x="0" y="0"/>
            <a:ext cx="9144000" cy="5143500"/>
          </a:xfrm>
          <a:prstGeom prst="rect">
            <a:avLst/>
          </a:prstGeom>
        </p:spPr>
        <p:txBody>
          <a:bodyPr lIns="68580" tIns="34290" rIns="68580" bIns="34290" anchor="t"/>
          <a:lstStyle>
            <a:lvl1pPr marL="0" indent="0" algn="ctr">
              <a:buNone/>
              <a:defRPr/>
            </a:lvl1pPr>
          </a:lstStyle>
          <a:p>
            <a:pPr lvl="0"/>
            <a:r>
              <a:rPr lang="en-US" dirty="0"/>
              <a:t>Insert Image</a:t>
            </a:r>
          </a:p>
        </p:txBody>
      </p:sp>
      <p:sp>
        <p:nvSpPr>
          <p:cNvPr id="7" name="Text Placeholder 12"/>
          <p:cNvSpPr>
            <a:spLocks noGrp="1"/>
          </p:cNvSpPr>
          <p:nvPr>
            <p:ph type="body" sz="quarter" idx="13" hasCustomPrompt="1"/>
          </p:nvPr>
        </p:nvSpPr>
        <p:spPr>
          <a:xfrm>
            <a:off x="872404" y="3947727"/>
            <a:ext cx="5014975"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And Line 3 Here</a:t>
            </a:r>
          </a:p>
        </p:txBody>
      </p:sp>
      <p:sp>
        <p:nvSpPr>
          <p:cNvPr id="13" name="Text Placeholder 12"/>
          <p:cNvSpPr>
            <a:spLocks noGrp="1"/>
          </p:cNvSpPr>
          <p:nvPr>
            <p:ph type="body" sz="quarter" idx="11" hasCustomPrompt="1"/>
          </p:nvPr>
        </p:nvSpPr>
        <p:spPr>
          <a:xfrm>
            <a:off x="872404" y="3394370"/>
            <a:ext cx="368842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Line 2 Here</a:t>
            </a:r>
          </a:p>
        </p:txBody>
      </p:sp>
      <p:sp>
        <p:nvSpPr>
          <p:cNvPr id="2" name="Title 1"/>
          <p:cNvSpPr>
            <a:spLocks noGrp="1"/>
          </p:cNvSpPr>
          <p:nvPr>
            <p:ph type="title" hasCustomPrompt="1"/>
          </p:nvPr>
        </p:nvSpPr>
        <p:spPr>
          <a:xfrm>
            <a:off x="872404" y="2869953"/>
            <a:ext cx="5285757" cy="647100"/>
          </a:xfrm>
          <a:prstGeom prst="rect">
            <a:avLst/>
          </a:prstGeom>
          <a:solidFill>
            <a:srgbClr val="2FC2D9"/>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a:t>Type line 1 here</a:t>
            </a:r>
          </a:p>
        </p:txBody>
      </p:sp>
      <p:sp>
        <p:nvSpPr>
          <p:cNvPr id="8" name="Text Placeholder 13"/>
          <p:cNvSpPr txBox="1">
            <a:spLocks/>
          </p:cNvSpPr>
          <p:nvPr userDrawn="1"/>
        </p:nvSpPr>
        <p:spPr>
          <a:xfrm>
            <a:off x="781354" y="2496458"/>
            <a:ext cx="6488113" cy="692498"/>
          </a:xfrm>
          <a:prstGeom prst="rect">
            <a:avLst/>
          </a:prstGeom>
        </p:spPr>
        <p:txBody>
          <a:bodyPr lIns="68580" tIns="34290" rIns="68580" bIns="34290"/>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500" dirty="0"/>
          </a:p>
        </p:txBody>
      </p:sp>
      <p:sp>
        <p:nvSpPr>
          <p:cNvPr id="15" name="Text Placeholder 14"/>
          <p:cNvSpPr>
            <a:spLocks noGrp="1"/>
          </p:cNvSpPr>
          <p:nvPr>
            <p:ph type="body" sz="quarter" idx="14" hasCustomPrompt="1"/>
          </p:nvPr>
        </p:nvSpPr>
        <p:spPr>
          <a:xfrm>
            <a:off x="866628" y="2457127"/>
            <a:ext cx="3731155"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a:t>OPTIONAL EYEBROW HEADER HERE</a:t>
            </a:r>
          </a:p>
        </p:txBody>
      </p:sp>
    </p:spTree>
    <p:extLst>
      <p:ext uri="{BB962C8B-B14F-4D97-AF65-F5344CB8AC3E}">
        <p14:creationId xmlns:p14="http://schemas.microsoft.com/office/powerpoint/2010/main" val="1239565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868671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a:lvl1pPr>
          </a:lstStyle>
          <a:p>
            <a:r>
              <a:rPr lang="en-US" dirty="0"/>
              <a:t>Background Image</a:t>
            </a:r>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a:t>CLICK TO ADD SUBTITLE</a:t>
            </a:r>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accent2"/>
                </a:solidFill>
              </a:defRPr>
            </a:lvl1pPr>
          </a:lstStyle>
          <a:p>
            <a:pPr lvl="0"/>
            <a:r>
              <a:rPr lang="en-US" dirty="0"/>
              <a:t>MONTH DATE, YEAR</a:t>
            </a:r>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2196373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l="86000" t="88000" r="1000" b="6000"/>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4856480"/>
            <a:ext cx="9155206"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3" name="TextBox 2"/>
          <p:cNvSpPr txBox="1"/>
          <p:nvPr userDrawn="1"/>
        </p:nvSpPr>
        <p:spPr>
          <a:xfrm>
            <a:off x="7421113" y="4900039"/>
            <a:ext cx="1493520" cy="192360"/>
          </a:xfrm>
          <a:prstGeom prst="rect">
            <a:avLst/>
          </a:prstGeom>
          <a:noFill/>
        </p:spPr>
        <p:txBody>
          <a:bodyPr wrap="square" lIns="68580" tIns="34290" rIns="68580" bIns="34290"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880559" y="4921739"/>
            <a:ext cx="2316480" cy="161583"/>
          </a:xfrm>
          <a:prstGeom prst="rect">
            <a:avLst/>
          </a:prstGeom>
          <a:noFill/>
        </p:spPr>
        <p:txBody>
          <a:bodyPr wrap="square" lIns="68580" tIns="34290" rIns="68580" bIns="34290" rtlCol="0">
            <a:spAutoFit/>
          </a:bodyPr>
          <a:lstStyle/>
          <a:p>
            <a:r>
              <a:rPr lang="en-US" sz="600" b="0" i="0" kern="0" spc="15" dirty="0">
                <a:solidFill>
                  <a:schemeClr val="accent1"/>
                </a:solidFill>
                <a:latin typeface="Trebuchet MS"/>
                <a:cs typeface="Trebuchet MS"/>
              </a:rPr>
              <a:t>CONFIDENTIAL</a:t>
            </a:r>
          </a:p>
        </p:txBody>
      </p:sp>
      <p:cxnSp>
        <p:nvCxnSpPr>
          <p:cNvPr id="5" name="Straight Connector 4"/>
          <p:cNvCxnSpPr/>
          <p:nvPr userDrawn="1"/>
        </p:nvCxnSpPr>
        <p:spPr>
          <a:xfrm>
            <a:off x="813249"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a:off x="232224" y="4931433"/>
            <a:ext cx="476250" cy="169417"/>
          </a:xfrm>
          <a:prstGeom prst="rect">
            <a:avLst/>
          </a:prstGeom>
        </p:spPr>
      </p:pic>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11" r:id="rId4"/>
    <p:sldLayoutId id="2147483749" r:id="rId5"/>
    <p:sldLayoutId id="2147483751" r:id="rId6"/>
    <p:sldLayoutId id="2147483756" r:id="rId7"/>
    <p:sldLayoutId id="2147483778" r:id="rId8"/>
    <p:sldLayoutId id="2147483769" r:id="rId9"/>
    <p:sldLayoutId id="2147483771" r:id="rId10"/>
    <p:sldLayoutId id="2147483772" r:id="rId11"/>
    <p:sldLayoutId id="2147483776" r:id="rId12"/>
    <p:sldLayoutId id="2147483777" r:id="rId13"/>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www.programiz.com/python-programming/exceptions"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www.programiz.com/python-programming/class"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8"/>
          </p:nvPr>
        </p:nvPicPr>
        <p:blipFill rotWithShape="1">
          <a:blip r:embed="rId3"/>
          <a:srcRect l="5301" t="4100" r="3570" b="311"/>
          <a:stretch/>
        </p:blipFill>
        <p:spPr>
          <a:xfrm>
            <a:off x="0" y="0"/>
            <a:ext cx="9144000" cy="4851892"/>
          </a:xfrm>
        </p:spPr>
      </p:pic>
      <p:sp>
        <p:nvSpPr>
          <p:cNvPr id="3" name="Text Placeholder 2"/>
          <p:cNvSpPr>
            <a:spLocks noGrp="1"/>
          </p:cNvSpPr>
          <p:nvPr>
            <p:ph type="body" sz="quarter" idx="15"/>
          </p:nvPr>
        </p:nvSpPr>
        <p:spPr>
          <a:xfrm>
            <a:off x="4420364" y="2770479"/>
            <a:ext cx="4655056" cy="2048638"/>
          </a:xfrm>
        </p:spPr>
        <p:txBody>
          <a:bodyPr/>
          <a:lstStyle/>
          <a:p>
            <a:pPr algn="ctr"/>
            <a:r>
              <a:rPr lang="en-US" sz="3200" dirty="0"/>
              <a:t>Switch To Python</a:t>
            </a:r>
          </a:p>
          <a:p>
            <a:pPr algn="ctr"/>
            <a:r>
              <a:rPr lang="en-US" sz="3200" dirty="0"/>
              <a:t>Module 4</a:t>
            </a:r>
          </a:p>
          <a:p>
            <a:pPr algn="ctr"/>
            <a:r>
              <a:rPr lang="en-US" sz="3200" dirty="0"/>
              <a:t>Metaprogramming and Embedded Patterns</a:t>
            </a:r>
          </a:p>
        </p:txBody>
      </p:sp>
      <p:sp>
        <p:nvSpPr>
          <p:cNvPr id="2" name="Text Placeholder 1"/>
          <p:cNvSpPr>
            <a:spLocks noGrp="1"/>
          </p:cNvSpPr>
          <p:nvPr>
            <p:ph type="body" sz="quarter" idx="16"/>
          </p:nvPr>
        </p:nvSpPr>
        <p:spPr>
          <a:xfrm>
            <a:off x="0" y="4534424"/>
            <a:ext cx="6488113" cy="284693"/>
          </a:xfrm>
        </p:spPr>
        <p:txBody>
          <a:bodyPr/>
          <a:lstStyle/>
          <a:p>
            <a:r>
              <a:rPr lang="en-US" dirty="0"/>
              <a:t>Authors: Anton Lysenko</a:t>
            </a:r>
            <a:r>
              <a:rPr lang="uk-UA" dirty="0"/>
              <a:t>,</a:t>
            </a:r>
            <a:r>
              <a:rPr lang="en-US" dirty="0"/>
              <a:t> </a:t>
            </a:r>
            <a:r>
              <a:rPr lang="en-US" dirty="0" err="1"/>
              <a:t>Borys</a:t>
            </a:r>
            <a:r>
              <a:rPr lang="en-US" dirty="0"/>
              <a:t> </a:t>
            </a:r>
            <a:r>
              <a:rPr lang="en-US" dirty="0" err="1"/>
              <a:t>Vorona</a:t>
            </a:r>
            <a:r>
              <a:rPr lang="en-US" dirty="0"/>
              <a:t>	</a:t>
            </a:r>
          </a:p>
        </p:txBody>
      </p:sp>
      <p:pic>
        <p:nvPicPr>
          <p:cNvPr id="18" name="Picture Placeholder 17" descr="logo_cover_5.png"/>
          <p:cNvPicPr>
            <a:picLocks noGrp="1" noChangeAspect="1"/>
          </p:cNvPicPr>
          <p:nvPr>
            <p:ph type="pic" sz="quarter" idx="19"/>
          </p:nvPr>
        </p:nvPicPr>
        <p:blipFill>
          <a:blip r:embed="rId4" cstate="screen">
            <a:extLst>
              <a:ext uri="{28A0092B-C50C-407E-A947-70E740481C1C}">
                <a14:useLocalDpi xmlns:a14="http://schemas.microsoft.com/office/drawing/2010/main"/>
              </a:ext>
            </a:extLst>
          </a:blip>
          <a:srcRect t="3538" b="3538"/>
          <a:stretch>
            <a:fillRect/>
          </a:stretch>
        </p:blipFill>
        <p:spPr>
          <a:xfrm>
            <a:off x="7577718" y="291608"/>
            <a:ext cx="1243502" cy="458237"/>
          </a:xfrm>
        </p:spPr>
      </p:pic>
    </p:spTree>
    <p:extLst>
      <p:ext uri="{BB962C8B-B14F-4D97-AF65-F5344CB8AC3E}">
        <p14:creationId xmlns:p14="http://schemas.microsoft.com/office/powerpoint/2010/main" val="1100645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Write File</a:t>
            </a:r>
          </a:p>
        </p:txBody>
      </p:sp>
      <p:sp>
        <p:nvSpPr>
          <p:cNvPr id="4" name="Rectangle 3">
            <a:extLst>
              <a:ext uri="{FF2B5EF4-FFF2-40B4-BE49-F238E27FC236}">
                <a16:creationId xmlns:a16="http://schemas.microsoft.com/office/drawing/2014/main" id="{01EDB9A7-54C3-45CB-8B3A-87CBD28792AA}"/>
              </a:ext>
            </a:extLst>
          </p:cNvPr>
          <p:cNvSpPr/>
          <p:nvPr/>
        </p:nvSpPr>
        <p:spPr>
          <a:xfrm>
            <a:off x="133350" y="815681"/>
            <a:ext cx="8877300" cy="1600438"/>
          </a:xfrm>
          <a:prstGeom prst="rect">
            <a:avLst/>
          </a:prstGeom>
        </p:spPr>
        <p:txBody>
          <a:bodyPr wrap="square">
            <a:spAutoFit/>
          </a:bodyPr>
          <a:lstStyle/>
          <a:p>
            <a:r>
              <a:rPr lang="en-US" dirty="0"/>
              <a:t>To write to an existing file, you must add a parameter to the open() function:</a:t>
            </a:r>
          </a:p>
          <a:p>
            <a:endParaRPr lang="en-US" dirty="0"/>
          </a:p>
          <a:p>
            <a:r>
              <a:rPr lang="en-US" dirty="0"/>
              <a:t>"a" - Append - will append to the end of the file</a:t>
            </a:r>
          </a:p>
          <a:p>
            <a:endParaRPr lang="en-US" dirty="0"/>
          </a:p>
          <a:p>
            <a:r>
              <a:rPr lang="en-US" dirty="0"/>
              <a:t>"w" - Write - will overwrite any existing content</a:t>
            </a:r>
          </a:p>
          <a:p>
            <a:endParaRPr lang="en-US" dirty="0"/>
          </a:p>
          <a:p>
            <a:r>
              <a:rPr lang="en-US" dirty="0"/>
              <a:t>Create a file called "myfile.txt":</a:t>
            </a:r>
          </a:p>
        </p:txBody>
      </p:sp>
      <p:pic>
        <p:nvPicPr>
          <p:cNvPr id="6" name="Picture 5" descr="A close up of a logo&#10;&#10;Description automatically generated">
            <a:extLst>
              <a:ext uri="{FF2B5EF4-FFF2-40B4-BE49-F238E27FC236}">
                <a16:creationId xmlns:a16="http://schemas.microsoft.com/office/drawing/2014/main" id="{DDDC3B09-CADB-4399-89E1-BC816F785D13}"/>
              </a:ext>
            </a:extLst>
          </p:cNvPr>
          <p:cNvPicPr>
            <a:picLocks noChangeAspect="1"/>
          </p:cNvPicPr>
          <p:nvPr/>
        </p:nvPicPr>
        <p:blipFill>
          <a:blip r:embed="rId3"/>
          <a:stretch>
            <a:fillRect/>
          </a:stretch>
        </p:blipFill>
        <p:spPr>
          <a:xfrm>
            <a:off x="76200" y="2416700"/>
            <a:ext cx="2895600" cy="393505"/>
          </a:xfrm>
          <a:prstGeom prst="rect">
            <a:avLst/>
          </a:prstGeom>
        </p:spPr>
      </p:pic>
      <p:sp>
        <p:nvSpPr>
          <p:cNvPr id="9" name="Rectangle 8">
            <a:extLst>
              <a:ext uri="{FF2B5EF4-FFF2-40B4-BE49-F238E27FC236}">
                <a16:creationId xmlns:a16="http://schemas.microsoft.com/office/drawing/2014/main" id="{6B1AB2C5-1E7E-4741-B772-3328A9ED08BB}"/>
              </a:ext>
            </a:extLst>
          </p:cNvPr>
          <p:cNvSpPr/>
          <p:nvPr/>
        </p:nvSpPr>
        <p:spPr>
          <a:xfrm>
            <a:off x="133350" y="2890302"/>
            <a:ext cx="3825086" cy="307777"/>
          </a:xfrm>
          <a:prstGeom prst="rect">
            <a:avLst/>
          </a:prstGeom>
        </p:spPr>
        <p:txBody>
          <a:bodyPr wrap="none">
            <a:spAutoFit/>
          </a:bodyPr>
          <a:lstStyle/>
          <a:p>
            <a:r>
              <a:rPr lang="en-US" dirty="0"/>
              <a:t>If file exists, you receive exception </a:t>
            </a:r>
            <a:r>
              <a:rPr lang="en-US" dirty="0" err="1"/>
              <a:t>FileExists</a:t>
            </a:r>
            <a:endParaRPr lang="en-US" dirty="0"/>
          </a:p>
        </p:txBody>
      </p:sp>
      <p:pic>
        <p:nvPicPr>
          <p:cNvPr id="12" name="Picture 11">
            <a:extLst>
              <a:ext uri="{FF2B5EF4-FFF2-40B4-BE49-F238E27FC236}">
                <a16:creationId xmlns:a16="http://schemas.microsoft.com/office/drawing/2014/main" id="{30B4C5BF-1289-4E11-92CA-A6D1BADEE1F0}"/>
              </a:ext>
            </a:extLst>
          </p:cNvPr>
          <p:cNvPicPr>
            <a:picLocks noChangeAspect="1"/>
          </p:cNvPicPr>
          <p:nvPr/>
        </p:nvPicPr>
        <p:blipFill>
          <a:blip r:embed="rId4"/>
          <a:stretch>
            <a:fillRect/>
          </a:stretch>
        </p:blipFill>
        <p:spPr>
          <a:xfrm>
            <a:off x="133350" y="3879844"/>
            <a:ext cx="3533775" cy="342900"/>
          </a:xfrm>
          <a:prstGeom prst="rect">
            <a:avLst/>
          </a:prstGeom>
        </p:spPr>
      </p:pic>
      <p:sp>
        <p:nvSpPr>
          <p:cNvPr id="16" name="Rectangle 15">
            <a:extLst>
              <a:ext uri="{FF2B5EF4-FFF2-40B4-BE49-F238E27FC236}">
                <a16:creationId xmlns:a16="http://schemas.microsoft.com/office/drawing/2014/main" id="{C5B9B1AB-5F26-42A1-821E-5241364A2378}"/>
              </a:ext>
            </a:extLst>
          </p:cNvPr>
          <p:cNvSpPr/>
          <p:nvPr/>
        </p:nvSpPr>
        <p:spPr>
          <a:xfrm>
            <a:off x="76200" y="3514198"/>
            <a:ext cx="5349240" cy="307777"/>
          </a:xfrm>
          <a:prstGeom prst="rect">
            <a:avLst/>
          </a:prstGeom>
        </p:spPr>
        <p:txBody>
          <a:bodyPr wrap="square">
            <a:spAutoFit/>
          </a:bodyPr>
          <a:lstStyle/>
          <a:p>
            <a:r>
              <a:rPr lang="en-US" dirty="0"/>
              <a:t>Create a new file if it does not exist or rewrite exist file:</a:t>
            </a:r>
          </a:p>
        </p:txBody>
      </p:sp>
    </p:spTree>
    <p:extLst>
      <p:ext uri="{BB962C8B-B14F-4D97-AF65-F5344CB8AC3E}">
        <p14:creationId xmlns:p14="http://schemas.microsoft.com/office/powerpoint/2010/main" val="1234827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Context manager</a:t>
            </a:r>
          </a:p>
        </p:txBody>
      </p:sp>
      <p:sp>
        <p:nvSpPr>
          <p:cNvPr id="5" name="Rectangle 4">
            <a:extLst>
              <a:ext uri="{FF2B5EF4-FFF2-40B4-BE49-F238E27FC236}">
                <a16:creationId xmlns:a16="http://schemas.microsoft.com/office/drawing/2014/main" id="{BF5D8D73-4D8C-4915-AD37-89C65CC5762D}"/>
              </a:ext>
            </a:extLst>
          </p:cNvPr>
          <p:cNvSpPr/>
          <p:nvPr/>
        </p:nvSpPr>
        <p:spPr>
          <a:xfrm>
            <a:off x="0" y="768817"/>
            <a:ext cx="9144000" cy="523220"/>
          </a:xfrm>
          <a:prstGeom prst="rect">
            <a:avLst/>
          </a:prstGeom>
        </p:spPr>
        <p:txBody>
          <a:bodyPr wrap="square">
            <a:spAutoFit/>
          </a:bodyPr>
          <a:lstStyle/>
          <a:p>
            <a:r>
              <a:rPr lang="en-US" dirty="0"/>
              <a:t>Context managers allow you to allocate and release resources precisely when you want to. The most widely used example of context managers is the </a:t>
            </a:r>
            <a:r>
              <a:rPr lang="en-US" dirty="0">
                <a:solidFill>
                  <a:schemeClr val="accent2"/>
                </a:solidFill>
              </a:rPr>
              <a:t>with</a:t>
            </a:r>
            <a:r>
              <a:rPr lang="en-US" dirty="0"/>
              <a:t> statement.</a:t>
            </a:r>
          </a:p>
        </p:txBody>
      </p:sp>
      <p:pic>
        <p:nvPicPr>
          <p:cNvPr id="11" name="Picture 10" descr="A picture containing orange, clock, white&#10;&#10;Description automatically generated">
            <a:extLst>
              <a:ext uri="{FF2B5EF4-FFF2-40B4-BE49-F238E27FC236}">
                <a16:creationId xmlns:a16="http://schemas.microsoft.com/office/drawing/2014/main" id="{06F49CCF-D92C-4C8F-A14F-918479EE4993}"/>
              </a:ext>
            </a:extLst>
          </p:cNvPr>
          <p:cNvPicPr>
            <a:picLocks noChangeAspect="1"/>
          </p:cNvPicPr>
          <p:nvPr/>
        </p:nvPicPr>
        <p:blipFill>
          <a:blip r:embed="rId3"/>
          <a:stretch>
            <a:fillRect/>
          </a:stretch>
        </p:blipFill>
        <p:spPr>
          <a:xfrm>
            <a:off x="360997" y="1406866"/>
            <a:ext cx="4505325" cy="609600"/>
          </a:xfrm>
          <a:prstGeom prst="rect">
            <a:avLst/>
          </a:prstGeom>
        </p:spPr>
      </p:pic>
      <p:sp>
        <p:nvSpPr>
          <p:cNvPr id="14" name="Rectangle 13">
            <a:extLst>
              <a:ext uri="{FF2B5EF4-FFF2-40B4-BE49-F238E27FC236}">
                <a16:creationId xmlns:a16="http://schemas.microsoft.com/office/drawing/2014/main" id="{9CB0D327-A335-4B5E-9759-08D3D2D0364E}"/>
              </a:ext>
            </a:extLst>
          </p:cNvPr>
          <p:cNvSpPr/>
          <p:nvPr/>
        </p:nvSpPr>
        <p:spPr>
          <a:xfrm>
            <a:off x="238342" y="2349282"/>
            <a:ext cx="2738955" cy="307777"/>
          </a:xfrm>
          <a:prstGeom prst="rect">
            <a:avLst/>
          </a:prstGeom>
        </p:spPr>
        <p:txBody>
          <a:bodyPr wrap="none">
            <a:spAutoFit/>
          </a:bodyPr>
          <a:lstStyle/>
          <a:p>
            <a:r>
              <a:rPr lang="en-US" dirty="0">
                <a:solidFill>
                  <a:srgbClr val="404040"/>
                </a:solidFill>
                <a:latin typeface="Lato"/>
              </a:rPr>
              <a:t>The above code is equivalent to:</a:t>
            </a:r>
            <a:endParaRPr lang="en-US" dirty="0"/>
          </a:p>
        </p:txBody>
      </p:sp>
      <p:pic>
        <p:nvPicPr>
          <p:cNvPr id="17" name="Picture 16" descr="A screenshot of a cell phone&#10;&#10;Description automatically generated">
            <a:extLst>
              <a:ext uri="{FF2B5EF4-FFF2-40B4-BE49-F238E27FC236}">
                <a16:creationId xmlns:a16="http://schemas.microsoft.com/office/drawing/2014/main" id="{972E1CEB-2AD1-4571-9526-DCADB284A434}"/>
              </a:ext>
            </a:extLst>
          </p:cNvPr>
          <p:cNvPicPr>
            <a:picLocks noChangeAspect="1"/>
          </p:cNvPicPr>
          <p:nvPr/>
        </p:nvPicPr>
        <p:blipFill>
          <a:blip r:embed="rId4"/>
          <a:stretch>
            <a:fillRect/>
          </a:stretch>
        </p:blipFill>
        <p:spPr>
          <a:xfrm>
            <a:off x="360997" y="2907982"/>
            <a:ext cx="2895600" cy="1323975"/>
          </a:xfrm>
          <a:prstGeom prst="rect">
            <a:avLst/>
          </a:prstGeom>
        </p:spPr>
      </p:pic>
    </p:spTree>
    <p:extLst>
      <p:ext uri="{BB962C8B-B14F-4D97-AF65-F5344CB8AC3E}">
        <p14:creationId xmlns:p14="http://schemas.microsoft.com/office/powerpoint/2010/main" val="1755453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Magic methods enter exit</a:t>
            </a:r>
          </a:p>
        </p:txBody>
      </p:sp>
      <p:sp>
        <p:nvSpPr>
          <p:cNvPr id="2" name="Rectangle 1">
            <a:extLst>
              <a:ext uri="{FF2B5EF4-FFF2-40B4-BE49-F238E27FC236}">
                <a16:creationId xmlns:a16="http://schemas.microsoft.com/office/drawing/2014/main" id="{D15797D5-C23C-4027-81EA-1969449DE271}"/>
              </a:ext>
            </a:extLst>
          </p:cNvPr>
          <p:cNvSpPr/>
          <p:nvPr/>
        </p:nvSpPr>
        <p:spPr>
          <a:xfrm>
            <a:off x="60960" y="777806"/>
            <a:ext cx="9083040" cy="1384995"/>
          </a:xfrm>
          <a:prstGeom prst="rect">
            <a:avLst/>
          </a:prstGeom>
        </p:spPr>
        <p:txBody>
          <a:bodyPr wrap="square">
            <a:spAutoFit/>
          </a:bodyPr>
          <a:lstStyle/>
          <a:p>
            <a:r>
              <a:rPr lang="en-US" dirty="0">
                <a:latin typeface="Roboto"/>
              </a:rPr>
              <a:t>When creating context managers using classes, user need to ensure that the class has the methods:</a:t>
            </a:r>
            <a:r>
              <a:rPr lang="en-US" dirty="0">
                <a:solidFill>
                  <a:schemeClr val="accent2"/>
                </a:solidFill>
                <a:latin typeface="Roboto"/>
              </a:rPr>
              <a:t> </a:t>
            </a:r>
            <a:r>
              <a:rPr lang="en-US" i="1" dirty="0">
                <a:solidFill>
                  <a:schemeClr val="accent2"/>
                </a:solidFill>
                <a:latin typeface="Roboto"/>
              </a:rPr>
              <a:t>__enter__()</a:t>
            </a:r>
            <a:r>
              <a:rPr lang="en-US" dirty="0">
                <a:solidFill>
                  <a:schemeClr val="accent2"/>
                </a:solidFill>
                <a:latin typeface="Roboto"/>
              </a:rPr>
              <a:t> </a:t>
            </a:r>
            <a:r>
              <a:rPr lang="en-US" dirty="0">
                <a:latin typeface="Roboto"/>
              </a:rPr>
              <a:t>and </a:t>
            </a:r>
            <a:r>
              <a:rPr lang="en-US" i="1" dirty="0">
                <a:solidFill>
                  <a:schemeClr val="accent2"/>
                </a:solidFill>
                <a:latin typeface="Roboto"/>
              </a:rPr>
              <a:t>__exit__()</a:t>
            </a:r>
            <a:r>
              <a:rPr lang="en-US" dirty="0">
                <a:latin typeface="Roboto"/>
              </a:rPr>
              <a:t>. The </a:t>
            </a:r>
            <a:r>
              <a:rPr lang="en-US" dirty="0">
                <a:solidFill>
                  <a:schemeClr val="accent2"/>
                </a:solidFill>
                <a:latin typeface="Roboto"/>
              </a:rPr>
              <a:t>__enter__() </a:t>
            </a:r>
            <a:r>
              <a:rPr lang="en-US" dirty="0">
                <a:latin typeface="Roboto"/>
              </a:rPr>
              <a:t>returns the resource that needs to be managed and the </a:t>
            </a:r>
            <a:r>
              <a:rPr lang="en-US" dirty="0">
                <a:solidFill>
                  <a:schemeClr val="accent2"/>
                </a:solidFill>
                <a:latin typeface="Roboto"/>
              </a:rPr>
              <a:t>__exit__() </a:t>
            </a:r>
            <a:r>
              <a:rPr lang="en-US" dirty="0">
                <a:latin typeface="Roboto"/>
              </a:rPr>
              <a:t>does not return anything but performs the cleanup operations.</a:t>
            </a:r>
          </a:p>
          <a:p>
            <a:br>
              <a:rPr lang="en-US" dirty="0"/>
            </a:br>
            <a:endParaRPr lang="en-US" dirty="0">
              <a:latin typeface="Roboto"/>
            </a:endParaRPr>
          </a:p>
          <a:p>
            <a:endParaRPr lang="en-US" dirty="0"/>
          </a:p>
        </p:txBody>
      </p:sp>
      <p:pic>
        <p:nvPicPr>
          <p:cNvPr id="9" name="Picture 8" descr="A screenshot of a cell phone&#10;&#10;Description automatically generated">
            <a:extLst>
              <a:ext uri="{FF2B5EF4-FFF2-40B4-BE49-F238E27FC236}">
                <a16:creationId xmlns:a16="http://schemas.microsoft.com/office/drawing/2014/main" id="{2E51D641-813E-4C2B-A41E-19783FFFFEF7}"/>
              </a:ext>
            </a:extLst>
          </p:cNvPr>
          <p:cNvPicPr>
            <a:picLocks noChangeAspect="1"/>
          </p:cNvPicPr>
          <p:nvPr/>
        </p:nvPicPr>
        <p:blipFill>
          <a:blip r:embed="rId3"/>
          <a:stretch>
            <a:fillRect/>
          </a:stretch>
        </p:blipFill>
        <p:spPr>
          <a:xfrm>
            <a:off x="304800" y="1586750"/>
            <a:ext cx="4134802" cy="2322670"/>
          </a:xfrm>
          <a:prstGeom prst="rect">
            <a:avLst/>
          </a:prstGeom>
        </p:spPr>
      </p:pic>
      <p:sp>
        <p:nvSpPr>
          <p:cNvPr id="11" name="Rectangle 10">
            <a:extLst>
              <a:ext uri="{FF2B5EF4-FFF2-40B4-BE49-F238E27FC236}">
                <a16:creationId xmlns:a16="http://schemas.microsoft.com/office/drawing/2014/main" id="{41C8E264-2D51-4747-BC70-F35231B76C69}"/>
              </a:ext>
            </a:extLst>
          </p:cNvPr>
          <p:cNvSpPr/>
          <p:nvPr/>
        </p:nvSpPr>
        <p:spPr>
          <a:xfrm>
            <a:off x="4495800" y="3075593"/>
            <a:ext cx="4572000" cy="1384995"/>
          </a:xfrm>
          <a:prstGeom prst="rect">
            <a:avLst/>
          </a:prstGeom>
        </p:spPr>
        <p:txBody>
          <a:bodyPr>
            <a:spAutoFit/>
          </a:bodyPr>
          <a:lstStyle/>
          <a:p>
            <a:r>
              <a:rPr lang="en-US" dirty="0"/>
              <a:t>Output:</a:t>
            </a:r>
          </a:p>
          <a:p>
            <a:endParaRPr lang="en-US" dirty="0"/>
          </a:p>
          <a:p>
            <a:r>
              <a:rPr lang="en-US" dirty="0" err="1"/>
              <a:t>init</a:t>
            </a:r>
            <a:r>
              <a:rPr lang="en-US" dirty="0"/>
              <a:t> method called</a:t>
            </a:r>
          </a:p>
          <a:p>
            <a:r>
              <a:rPr lang="en-US" dirty="0"/>
              <a:t>enter method called</a:t>
            </a:r>
          </a:p>
          <a:p>
            <a:r>
              <a:rPr lang="en-US" dirty="0"/>
              <a:t>with statement block</a:t>
            </a:r>
          </a:p>
          <a:p>
            <a:r>
              <a:rPr lang="en-US" dirty="0"/>
              <a:t>exit method called</a:t>
            </a:r>
          </a:p>
        </p:txBody>
      </p:sp>
    </p:spTree>
    <p:extLst>
      <p:ext uri="{BB962C8B-B14F-4D97-AF65-F5344CB8AC3E}">
        <p14:creationId xmlns:p14="http://schemas.microsoft.com/office/powerpoint/2010/main" val="1869758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Exceptions</a:t>
            </a:r>
          </a:p>
        </p:txBody>
      </p:sp>
      <p:sp>
        <p:nvSpPr>
          <p:cNvPr id="2" name="Rectangle 1">
            <a:extLst>
              <a:ext uri="{FF2B5EF4-FFF2-40B4-BE49-F238E27FC236}">
                <a16:creationId xmlns:a16="http://schemas.microsoft.com/office/drawing/2014/main" id="{D15797D5-C23C-4027-81EA-1969449DE271}"/>
              </a:ext>
            </a:extLst>
          </p:cNvPr>
          <p:cNvSpPr/>
          <p:nvPr/>
        </p:nvSpPr>
        <p:spPr>
          <a:xfrm>
            <a:off x="60960" y="777806"/>
            <a:ext cx="9083040" cy="738664"/>
          </a:xfrm>
          <a:prstGeom prst="rect">
            <a:avLst/>
          </a:prstGeom>
        </p:spPr>
        <p:txBody>
          <a:bodyPr wrap="square">
            <a:spAutoFit/>
          </a:bodyPr>
          <a:lstStyle/>
          <a:p>
            <a:br>
              <a:rPr lang="en-US" dirty="0"/>
            </a:br>
            <a:endParaRPr lang="en-US" dirty="0">
              <a:latin typeface="Roboto"/>
            </a:endParaRPr>
          </a:p>
          <a:p>
            <a:endParaRPr lang="en-US" dirty="0"/>
          </a:p>
        </p:txBody>
      </p:sp>
      <p:sp>
        <p:nvSpPr>
          <p:cNvPr id="4" name="Rectangle 3">
            <a:extLst>
              <a:ext uri="{FF2B5EF4-FFF2-40B4-BE49-F238E27FC236}">
                <a16:creationId xmlns:a16="http://schemas.microsoft.com/office/drawing/2014/main" id="{C1173AA2-B274-4A29-86F9-45E84D4C760D}"/>
              </a:ext>
            </a:extLst>
          </p:cNvPr>
          <p:cNvSpPr/>
          <p:nvPr/>
        </p:nvSpPr>
        <p:spPr>
          <a:xfrm>
            <a:off x="0" y="860786"/>
            <a:ext cx="8862060" cy="523220"/>
          </a:xfrm>
          <a:prstGeom prst="rect">
            <a:avLst/>
          </a:prstGeom>
        </p:spPr>
        <p:txBody>
          <a:bodyPr wrap="square">
            <a:spAutoFit/>
          </a:bodyPr>
          <a:lstStyle/>
          <a:p>
            <a:r>
              <a:rPr lang="en-US" dirty="0">
                <a:solidFill>
                  <a:srgbClr val="252830"/>
                </a:solidFill>
                <a:latin typeface="Open Sans"/>
              </a:rPr>
              <a:t>Python has many </a:t>
            </a:r>
            <a:r>
              <a:rPr lang="en-US" dirty="0">
                <a:solidFill>
                  <a:srgbClr val="2B6DAD"/>
                </a:solidFill>
                <a:latin typeface="Open Sans"/>
                <a:hlinkClick r:id="rId3" tooltip="Python built-in exceptions"/>
              </a:rPr>
              <a:t>built-in exceptions</a:t>
            </a:r>
            <a:r>
              <a:rPr lang="en-US" dirty="0">
                <a:solidFill>
                  <a:srgbClr val="252830"/>
                </a:solidFill>
                <a:latin typeface="Open Sans"/>
              </a:rPr>
              <a:t> which forces your program to output an error when something in it goes wrong.</a:t>
            </a:r>
            <a:endParaRPr lang="en-US" dirty="0"/>
          </a:p>
        </p:txBody>
      </p:sp>
      <p:pic>
        <p:nvPicPr>
          <p:cNvPr id="8" name="Picture 7" descr="A close up of a device&#10;&#10;Description automatically generated">
            <a:extLst>
              <a:ext uri="{FF2B5EF4-FFF2-40B4-BE49-F238E27FC236}">
                <a16:creationId xmlns:a16="http://schemas.microsoft.com/office/drawing/2014/main" id="{7F082457-986F-4FBE-B19C-E4B0AC00EE11}"/>
              </a:ext>
            </a:extLst>
          </p:cNvPr>
          <p:cNvPicPr>
            <a:picLocks noChangeAspect="1"/>
          </p:cNvPicPr>
          <p:nvPr/>
        </p:nvPicPr>
        <p:blipFill>
          <a:blip r:embed="rId4"/>
          <a:stretch>
            <a:fillRect/>
          </a:stretch>
        </p:blipFill>
        <p:spPr>
          <a:xfrm>
            <a:off x="761999" y="1466986"/>
            <a:ext cx="6284175" cy="2165334"/>
          </a:xfrm>
          <a:prstGeom prst="rect">
            <a:avLst/>
          </a:prstGeom>
        </p:spPr>
      </p:pic>
    </p:spTree>
    <p:extLst>
      <p:ext uri="{BB962C8B-B14F-4D97-AF65-F5344CB8AC3E}">
        <p14:creationId xmlns:p14="http://schemas.microsoft.com/office/powerpoint/2010/main" val="3557485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Exceptions</a:t>
            </a:r>
          </a:p>
        </p:txBody>
      </p:sp>
      <p:sp>
        <p:nvSpPr>
          <p:cNvPr id="2" name="Rectangle 1">
            <a:extLst>
              <a:ext uri="{FF2B5EF4-FFF2-40B4-BE49-F238E27FC236}">
                <a16:creationId xmlns:a16="http://schemas.microsoft.com/office/drawing/2014/main" id="{D15797D5-C23C-4027-81EA-1969449DE271}"/>
              </a:ext>
            </a:extLst>
          </p:cNvPr>
          <p:cNvSpPr/>
          <p:nvPr/>
        </p:nvSpPr>
        <p:spPr>
          <a:xfrm>
            <a:off x="60960" y="777806"/>
            <a:ext cx="9083040" cy="738664"/>
          </a:xfrm>
          <a:prstGeom prst="rect">
            <a:avLst/>
          </a:prstGeom>
        </p:spPr>
        <p:txBody>
          <a:bodyPr wrap="square">
            <a:spAutoFit/>
          </a:bodyPr>
          <a:lstStyle/>
          <a:p>
            <a:br>
              <a:rPr lang="en-US" dirty="0"/>
            </a:br>
            <a:endParaRPr lang="en-US" dirty="0">
              <a:latin typeface="Roboto"/>
            </a:endParaRPr>
          </a:p>
          <a:p>
            <a:endParaRPr lang="en-US" dirty="0"/>
          </a:p>
        </p:txBody>
      </p:sp>
      <p:sp>
        <p:nvSpPr>
          <p:cNvPr id="4" name="Rectangle 3">
            <a:extLst>
              <a:ext uri="{FF2B5EF4-FFF2-40B4-BE49-F238E27FC236}">
                <a16:creationId xmlns:a16="http://schemas.microsoft.com/office/drawing/2014/main" id="{C1173AA2-B274-4A29-86F9-45E84D4C760D}"/>
              </a:ext>
            </a:extLst>
          </p:cNvPr>
          <p:cNvSpPr/>
          <p:nvPr/>
        </p:nvSpPr>
        <p:spPr>
          <a:xfrm>
            <a:off x="0" y="860786"/>
            <a:ext cx="8862060" cy="307777"/>
          </a:xfrm>
          <a:prstGeom prst="rect">
            <a:avLst/>
          </a:prstGeom>
        </p:spPr>
        <p:txBody>
          <a:bodyPr wrap="square">
            <a:spAutoFit/>
          </a:bodyPr>
          <a:lstStyle/>
          <a:p>
            <a:r>
              <a:rPr lang="en-US" dirty="0"/>
              <a:t>Pseudocode of the try-exception construction</a:t>
            </a:r>
          </a:p>
        </p:txBody>
      </p:sp>
      <p:pic>
        <p:nvPicPr>
          <p:cNvPr id="3074" name="Picture 2">
            <a:extLst>
              <a:ext uri="{FF2B5EF4-FFF2-40B4-BE49-F238E27FC236}">
                <a16:creationId xmlns:a16="http://schemas.microsoft.com/office/drawing/2014/main" id="{173DB2E3-1A39-49AA-8897-C4A62210E6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700" y="1334396"/>
            <a:ext cx="4503036" cy="3229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449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Exceptions</a:t>
            </a:r>
          </a:p>
        </p:txBody>
      </p:sp>
      <p:sp>
        <p:nvSpPr>
          <p:cNvPr id="2" name="Rectangle 1">
            <a:extLst>
              <a:ext uri="{FF2B5EF4-FFF2-40B4-BE49-F238E27FC236}">
                <a16:creationId xmlns:a16="http://schemas.microsoft.com/office/drawing/2014/main" id="{D15797D5-C23C-4027-81EA-1969449DE271}"/>
              </a:ext>
            </a:extLst>
          </p:cNvPr>
          <p:cNvSpPr/>
          <p:nvPr/>
        </p:nvSpPr>
        <p:spPr>
          <a:xfrm>
            <a:off x="60960" y="777806"/>
            <a:ext cx="9083040" cy="738664"/>
          </a:xfrm>
          <a:prstGeom prst="rect">
            <a:avLst/>
          </a:prstGeom>
        </p:spPr>
        <p:txBody>
          <a:bodyPr wrap="square">
            <a:spAutoFit/>
          </a:bodyPr>
          <a:lstStyle/>
          <a:p>
            <a:br>
              <a:rPr lang="en-US" dirty="0"/>
            </a:br>
            <a:endParaRPr lang="en-US" dirty="0">
              <a:latin typeface="Roboto"/>
            </a:endParaRPr>
          </a:p>
          <a:p>
            <a:endParaRPr lang="en-US" dirty="0"/>
          </a:p>
        </p:txBody>
      </p:sp>
      <p:sp>
        <p:nvSpPr>
          <p:cNvPr id="4" name="Rectangle 3">
            <a:extLst>
              <a:ext uri="{FF2B5EF4-FFF2-40B4-BE49-F238E27FC236}">
                <a16:creationId xmlns:a16="http://schemas.microsoft.com/office/drawing/2014/main" id="{C1173AA2-B274-4A29-86F9-45E84D4C760D}"/>
              </a:ext>
            </a:extLst>
          </p:cNvPr>
          <p:cNvSpPr/>
          <p:nvPr/>
        </p:nvSpPr>
        <p:spPr>
          <a:xfrm>
            <a:off x="0" y="860786"/>
            <a:ext cx="8862060" cy="307777"/>
          </a:xfrm>
          <a:prstGeom prst="rect">
            <a:avLst/>
          </a:prstGeom>
        </p:spPr>
        <p:txBody>
          <a:bodyPr wrap="square">
            <a:spAutoFit/>
          </a:bodyPr>
          <a:lstStyle/>
          <a:p>
            <a:r>
              <a:rPr lang="en-US" dirty="0">
                <a:solidFill>
                  <a:srgbClr val="252830"/>
                </a:solidFill>
                <a:latin typeface="Open Sans"/>
              </a:rPr>
              <a:t>Example of using try-except block</a:t>
            </a:r>
            <a:endParaRPr lang="en-US" dirty="0"/>
          </a:p>
        </p:txBody>
      </p:sp>
      <p:sp>
        <p:nvSpPr>
          <p:cNvPr id="6" name="Rectangle 5">
            <a:extLst>
              <a:ext uri="{FF2B5EF4-FFF2-40B4-BE49-F238E27FC236}">
                <a16:creationId xmlns:a16="http://schemas.microsoft.com/office/drawing/2014/main" id="{757FCAE4-D6F3-49ED-9288-666D0BAB82ED}"/>
              </a:ext>
            </a:extLst>
          </p:cNvPr>
          <p:cNvSpPr/>
          <p:nvPr/>
        </p:nvSpPr>
        <p:spPr>
          <a:xfrm>
            <a:off x="533400" y="1605058"/>
            <a:ext cx="4572000" cy="2677656"/>
          </a:xfrm>
          <a:prstGeom prst="rect">
            <a:avLst/>
          </a:prstGeom>
        </p:spPr>
        <p:txBody>
          <a:bodyPr>
            <a:spAutoFit/>
          </a:bodyPr>
          <a:lstStyle/>
          <a:p>
            <a:r>
              <a:rPr lang="en-US" dirty="0">
                <a:solidFill>
                  <a:schemeClr val="accent2"/>
                </a:solidFill>
              </a:rPr>
              <a:t>try</a:t>
            </a:r>
            <a:r>
              <a:rPr lang="en-US" dirty="0"/>
              <a:t>:</a:t>
            </a:r>
          </a:p>
          <a:p>
            <a:r>
              <a:rPr lang="en-US" dirty="0"/>
              <a:t>    </a:t>
            </a:r>
            <a:r>
              <a:rPr lang="en-US" dirty="0" err="1"/>
              <a:t>linux_interaction</a:t>
            </a:r>
            <a:r>
              <a:rPr lang="en-US" dirty="0"/>
              <a:t>()</a:t>
            </a:r>
          </a:p>
          <a:p>
            <a:r>
              <a:rPr lang="en-US" dirty="0">
                <a:solidFill>
                  <a:schemeClr val="accent2"/>
                </a:solidFill>
              </a:rPr>
              <a:t>except</a:t>
            </a:r>
            <a:r>
              <a:rPr lang="en-US" dirty="0"/>
              <a:t> </a:t>
            </a:r>
            <a:r>
              <a:rPr lang="en-US" dirty="0" err="1"/>
              <a:t>AssertionError</a:t>
            </a:r>
            <a:r>
              <a:rPr lang="en-US" dirty="0"/>
              <a:t> as error:</a:t>
            </a:r>
          </a:p>
          <a:p>
            <a:r>
              <a:rPr lang="en-US" dirty="0"/>
              <a:t>    </a:t>
            </a:r>
            <a:r>
              <a:rPr lang="en-US" dirty="0">
                <a:solidFill>
                  <a:schemeClr val="accent2"/>
                </a:solidFill>
              </a:rPr>
              <a:t>print</a:t>
            </a:r>
            <a:r>
              <a:rPr lang="en-US" dirty="0"/>
              <a:t>(error)</a:t>
            </a:r>
          </a:p>
          <a:p>
            <a:r>
              <a:rPr lang="en-US" dirty="0">
                <a:solidFill>
                  <a:schemeClr val="accent2"/>
                </a:solidFill>
              </a:rPr>
              <a:t>else</a:t>
            </a:r>
            <a:r>
              <a:rPr lang="en-US" dirty="0"/>
              <a:t>:</a:t>
            </a:r>
          </a:p>
          <a:p>
            <a:r>
              <a:rPr lang="en-US" dirty="0"/>
              <a:t>    </a:t>
            </a:r>
            <a:r>
              <a:rPr lang="en-US" dirty="0">
                <a:solidFill>
                  <a:schemeClr val="accent2"/>
                </a:solidFill>
              </a:rPr>
              <a:t>try</a:t>
            </a:r>
            <a:r>
              <a:rPr lang="en-US" dirty="0"/>
              <a:t>:</a:t>
            </a:r>
          </a:p>
          <a:p>
            <a:r>
              <a:rPr lang="en-US" dirty="0"/>
              <a:t>        </a:t>
            </a:r>
            <a:r>
              <a:rPr lang="en-US" dirty="0">
                <a:solidFill>
                  <a:schemeClr val="accent2"/>
                </a:solidFill>
              </a:rPr>
              <a:t>with</a:t>
            </a:r>
            <a:r>
              <a:rPr lang="en-US" dirty="0"/>
              <a:t> open('file.log') </a:t>
            </a:r>
            <a:r>
              <a:rPr lang="en-US" dirty="0">
                <a:solidFill>
                  <a:schemeClr val="accent2"/>
                </a:solidFill>
              </a:rPr>
              <a:t>as</a:t>
            </a:r>
            <a:r>
              <a:rPr lang="en-US" dirty="0"/>
              <a:t> file:</a:t>
            </a:r>
          </a:p>
          <a:p>
            <a:r>
              <a:rPr lang="en-US" dirty="0"/>
              <a:t>            </a:t>
            </a:r>
            <a:r>
              <a:rPr lang="en-US" dirty="0" err="1"/>
              <a:t>read_data</a:t>
            </a:r>
            <a:r>
              <a:rPr lang="en-US" dirty="0"/>
              <a:t> = </a:t>
            </a:r>
            <a:r>
              <a:rPr lang="en-US" dirty="0" err="1"/>
              <a:t>file.read</a:t>
            </a:r>
            <a:r>
              <a:rPr lang="en-US" dirty="0"/>
              <a:t>()</a:t>
            </a:r>
          </a:p>
          <a:p>
            <a:r>
              <a:rPr lang="en-US" dirty="0"/>
              <a:t>    </a:t>
            </a:r>
            <a:r>
              <a:rPr lang="en-US" dirty="0">
                <a:solidFill>
                  <a:schemeClr val="accent2"/>
                </a:solidFill>
              </a:rPr>
              <a:t>except</a:t>
            </a:r>
            <a:r>
              <a:rPr lang="en-US" dirty="0"/>
              <a:t> </a:t>
            </a:r>
            <a:r>
              <a:rPr lang="en-US" dirty="0" err="1"/>
              <a:t>FileNotFoundError</a:t>
            </a:r>
            <a:r>
              <a:rPr lang="en-US" dirty="0"/>
              <a:t> </a:t>
            </a:r>
            <a:r>
              <a:rPr lang="en-US" dirty="0">
                <a:solidFill>
                  <a:schemeClr val="accent2"/>
                </a:solidFill>
              </a:rPr>
              <a:t>as</a:t>
            </a:r>
            <a:r>
              <a:rPr lang="en-US" dirty="0"/>
              <a:t> </a:t>
            </a:r>
            <a:r>
              <a:rPr lang="en-US" dirty="0" err="1"/>
              <a:t>fnf_error</a:t>
            </a:r>
            <a:r>
              <a:rPr lang="en-US" dirty="0"/>
              <a:t>:</a:t>
            </a:r>
          </a:p>
          <a:p>
            <a:r>
              <a:rPr lang="en-US" dirty="0"/>
              <a:t>        </a:t>
            </a:r>
            <a:r>
              <a:rPr lang="en-US" dirty="0">
                <a:solidFill>
                  <a:schemeClr val="accent2"/>
                </a:solidFill>
              </a:rPr>
              <a:t>print</a:t>
            </a:r>
            <a:r>
              <a:rPr lang="en-US" dirty="0"/>
              <a:t>(</a:t>
            </a:r>
            <a:r>
              <a:rPr lang="en-US" dirty="0" err="1"/>
              <a:t>fnf_error</a:t>
            </a:r>
            <a:r>
              <a:rPr lang="en-US" dirty="0"/>
              <a:t>)</a:t>
            </a:r>
          </a:p>
          <a:p>
            <a:r>
              <a:rPr lang="en-US" dirty="0">
                <a:solidFill>
                  <a:schemeClr val="accent2"/>
                </a:solidFill>
              </a:rPr>
              <a:t>finally</a:t>
            </a:r>
            <a:r>
              <a:rPr lang="en-US" dirty="0"/>
              <a:t>:</a:t>
            </a:r>
          </a:p>
          <a:p>
            <a:r>
              <a:rPr lang="en-US" dirty="0"/>
              <a:t>    </a:t>
            </a:r>
            <a:r>
              <a:rPr lang="en-US" dirty="0">
                <a:solidFill>
                  <a:schemeClr val="accent2"/>
                </a:solidFill>
              </a:rPr>
              <a:t>print</a:t>
            </a:r>
            <a:r>
              <a:rPr lang="en-US" dirty="0"/>
              <a:t>('Cleaning up, irrespective of any exceptions.’)</a:t>
            </a:r>
          </a:p>
        </p:txBody>
      </p:sp>
      <p:sp>
        <p:nvSpPr>
          <p:cNvPr id="7" name="Rectangle 6">
            <a:extLst>
              <a:ext uri="{FF2B5EF4-FFF2-40B4-BE49-F238E27FC236}">
                <a16:creationId xmlns:a16="http://schemas.microsoft.com/office/drawing/2014/main" id="{EE855BD0-C5EF-41C2-86D4-D90AB41B180A}"/>
              </a:ext>
            </a:extLst>
          </p:cNvPr>
          <p:cNvSpPr/>
          <p:nvPr/>
        </p:nvSpPr>
        <p:spPr>
          <a:xfrm>
            <a:off x="4290060" y="1545276"/>
            <a:ext cx="4572000" cy="954107"/>
          </a:xfrm>
          <a:prstGeom prst="rect">
            <a:avLst/>
          </a:prstGeom>
        </p:spPr>
        <p:txBody>
          <a:bodyPr>
            <a:spAutoFit/>
          </a:bodyPr>
          <a:lstStyle/>
          <a:p>
            <a:r>
              <a:rPr lang="en-US" dirty="0">
                <a:solidFill>
                  <a:schemeClr val="accent2"/>
                </a:solidFill>
              </a:rPr>
              <a:t>def</a:t>
            </a:r>
            <a:r>
              <a:rPr lang="en-US" dirty="0"/>
              <a:t> </a:t>
            </a:r>
            <a:r>
              <a:rPr lang="en-US" dirty="0" err="1"/>
              <a:t>linux_interaction</a:t>
            </a:r>
            <a:r>
              <a:rPr lang="en-US" dirty="0"/>
              <a:t>():</a:t>
            </a:r>
          </a:p>
          <a:p>
            <a:r>
              <a:rPr lang="en-US" dirty="0"/>
              <a:t>    </a:t>
            </a:r>
            <a:r>
              <a:rPr lang="en-US" dirty="0">
                <a:solidFill>
                  <a:schemeClr val="accent2"/>
                </a:solidFill>
              </a:rPr>
              <a:t>assert</a:t>
            </a:r>
            <a:r>
              <a:rPr lang="en-US" dirty="0"/>
              <a:t> ('</a:t>
            </a:r>
            <a:r>
              <a:rPr lang="en-US" dirty="0" err="1"/>
              <a:t>linux</a:t>
            </a:r>
            <a:r>
              <a:rPr lang="en-US" dirty="0"/>
              <a:t>' </a:t>
            </a:r>
            <a:r>
              <a:rPr lang="en-US" dirty="0">
                <a:solidFill>
                  <a:schemeClr val="accent2"/>
                </a:solidFill>
              </a:rPr>
              <a:t>in</a:t>
            </a:r>
            <a:r>
              <a:rPr lang="en-US" dirty="0"/>
              <a:t> </a:t>
            </a:r>
            <a:r>
              <a:rPr lang="en-US" dirty="0" err="1"/>
              <a:t>sys.platform</a:t>
            </a:r>
            <a:r>
              <a:rPr lang="en-US" dirty="0"/>
              <a:t>), "Function can only 		run on Linux systems."</a:t>
            </a:r>
          </a:p>
          <a:p>
            <a:r>
              <a:rPr lang="en-US" dirty="0"/>
              <a:t>    </a:t>
            </a:r>
            <a:r>
              <a:rPr lang="en-US" dirty="0">
                <a:solidFill>
                  <a:schemeClr val="accent2"/>
                </a:solidFill>
              </a:rPr>
              <a:t>print</a:t>
            </a:r>
            <a:r>
              <a:rPr lang="en-US" dirty="0"/>
              <a:t>('Doing something.')</a:t>
            </a:r>
          </a:p>
        </p:txBody>
      </p:sp>
    </p:spTree>
    <p:extLst>
      <p:ext uri="{BB962C8B-B14F-4D97-AF65-F5344CB8AC3E}">
        <p14:creationId xmlns:p14="http://schemas.microsoft.com/office/powerpoint/2010/main" val="4058673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Hierarchy of Exceptions in Python</a:t>
            </a:r>
          </a:p>
        </p:txBody>
      </p:sp>
      <p:sp>
        <p:nvSpPr>
          <p:cNvPr id="2" name="Rectangle 1">
            <a:extLst>
              <a:ext uri="{FF2B5EF4-FFF2-40B4-BE49-F238E27FC236}">
                <a16:creationId xmlns:a16="http://schemas.microsoft.com/office/drawing/2014/main" id="{D15797D5-C23C-4027-81EA-1969449DE271}"/>
              </a:ext>
            </a:extLst>
          </p:cNvPr>
          <p:cNvSpPr/>
          <p:nvPr/>
        </p:nvSpPr>
        <p:spPr>
          <a:xfrm>
            <a:off x="60960" y="777806"/>
            <a:ext cx="9083040" cy="738664"/>
          </a:xfrm>
          <a:prstGeom prst="rect">
            <a:avLst/>
          </a:prstGeom>
        </p:spPr>
        <p:txBody>
          <a:bodyPr wrap="square">
            <a:spAutoFit/>
          </a:bodyPr>
          <a:lstStyle/>
          <a:p>
            <a:br>
              <a:rPr lang="en-US" dirty="0"/>
            </a:br>
            <a:endParaRPr lang="en-US" dirty="0">
              <a:latin typeface="Roboto"/>
            </a:endParaRPr>
          </a:p>
          <a:p>
            <a:endParaRPr lang="en-US" dirty="0"/>
          </a:p>
        </p:txBody>
      </p:sp>
      <p:pic>
        <p:nvPicPr>
          <p:cNvPr id="1026" name="Picture 2">
            <a:extLst>
              <a:ext uri="{FF2B5EF4-FFF2-40B4-BE49-F238E27FC236}">
                <a16:creationId xmlns:a16="http://schemas.microsoft.com/office/drawing/2014/main" id="{7F3714D1-2F81-4D13-87BF-BC1A119EF5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195" y="1082334"/>
            <a:ext cx="6047095" cy="3299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542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err="1"/>
              <a:t>Metaclasses</a:t>
            </a:r>
            <a:endParaRPr lang="en-US" dirty="0"/>
          </a:p>
        </p:txBody>
      </p:sp>
      <p:sp>
        <p:nvSpPr>
          <p:cNvPr id="2" name="Прямоугольник 1"/>
          <p:cNvSpPr/>
          <p:nvPr/>
        </p:nvSpPr>
        <p:spPr>
          <a:xfrm>
            <a:off x="388620" y="845344"/>
            <a:ext cx="5958840" cy="2246769"/>
          </a:xfrm>
          <a:prstGeom prst="rect">
            <a:avLst/>
          </a:prstGeom>
        </p:spPr>
        <p:txBody>
          <a:bodyPr wrap="square">
            <a:spAutoFit/>
          </a:bodyPr>
          <a:lstStyle/>
          <a:p>
            <a:pPr algn="just"/>
            <a:r>
              <a:rPr lang="en-US" dirty="0">
                <a:latin typeface="Calibri" panose="020F0502020204030204" pitchFamily="34" charset="0"/>
                <a:cs typeface="Calibri" panose="020F0502020204030204" pitchFamily="34" charset="0"/>
              </a:rPr>
              <a:t>The use of custom </a:t>
            </a:r>
            <a:r>
              <a:rPr lang="en-US" dirty="0" err="1">
                <a:latin typeface="Calibri" panose="020F0502020204030204" pitchFamily="34" charset="0"/>
                <a:cs typeface="Calibri" panose="020F0502020204030204" pitchFamily="34" charset="0"/>
              </a:rPr>
              <a:t>metaclasses</a:t>
            </a:r>
            <a:r>
              <a:rPr lang="en-US" dirty="0">
                <a:latin typeface="Calibri" panose="020F0502020204030204" pitchFamily="34" charset="0"/>
                <a:cs typeface="Calibri" panose="020F0502020204030204" pitchFamily="34" charset="0"/>
              </a:rPr>
              <a:t> is somewhat controversial, as suggested by the following quote from Tim Peters, the Python guru who authored the Zen of Python:</a:t>
            </a:r>
          </a:p>
          <a:p>
            <a:pPr algn="just"/>
            <a:endParaRPr lang="en-US" dirty="0">
              <a:latin typeface="Calibri" panose="020F0502020204030204" pitchFamily="34" charset="0"/>
              <a:cs typeface="Calibri" panose="020F0502020204030204" pitchFamily="34" charset="0"/>
            </a:endParaRPr>
          </a:p>
          <a:p>
            <a:pPr algn="just"/>
            <a:r>
              <a:rPr lang="en-US" i="1" dirty="0">
                <a:latin typeface="Calibri" panose="020F0502020204030204" pitchFamily="34" charset="0"/>
                <a:cs typeface="Calibri" panose="020F0502020204030204" pitchFamily="34" charset="0"/>
              </a:rPr>
              <a:t>“</a:t>
            </a:r>
            <a:r>
              <a:rPr lang="en-US" i="1" dirty="0" err="1">
                <a:latin typeface="Calibri" panose="020F0502020204030204" pitchFamily="34" charset="0"/>
                <a:cs typeface="Calibri" panose="020F0502020204030204" pitchFamily="34" charset="0"/>
              </a:rPr>
              <a:t>Metaclasses</a:t>
            </a:r>
            <a:r>
              <a:rPr lang="en-US" i="1" dirty="0">
                <a:latin typeface="Calibri" panose="020F0502020204030204" pitchFamily="34" charset="0"/>
                <a:cs typeface="Calibri" panose="020F0502020204030204" pitchFamily="34" charset="0"/>
              </a:rPr>
              <a:t> are deeper magic than 99% of users should ever worry about. If you wonder whether you need them, you don’t (the people who actually need them know with certainty that they need them, and don’t need an explanation about why).”</a:t>
            </a:r>
          </a:p>
          <a:p>
            <a:pPr algn="just"/>
            <a:endParaRPr lang="en-US" i="1" dirty="0">
              <a:latin typeface="Calibri" panose="020F0502020204030204" pitchFamily="34" charset="0"/>
              <a:cs typeface="Calibri" panose="020F0502020204030204" pitchFamily="34" charset="0"/>
            </a:endParaRPr>
          </a:p>
          <a:p>
            <a:pPr algn="just"/>
            <a:r>
              <a:rPr lang="en-US" i="1" dirty="0">
                <a:latin typeface="Calibri" panose="020F0502020204030204" pitchFamily="34" charset="0"/>
                <a:cs typeface="Calibri" panose="020F0502020204030204" pitchFamily="34" charset="0"/>
              </a:rPr>
              <a:t>— Tim Peters</a:t>
            </a:r>
          </a:p>
        </p:txBody>
      </p:sp>
    </p:spTree>
    <p:extLst>
      <p:ext uri="{BB962C8B-B14F-4D97-AF65-F5344CB8AC3E}">
        <p14:creationId xmlns:p14="http://schemas.microsoft.com/office/powerpoint/2010/main" val="1677430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What is a </a:t>
            </a:r>
            <a:r>
              <a:rPr lang="en-US" dirty="0" err="1"/>
              <a:t>Metaclass</a:t>
            </a:r>
            <a:r>
              <a:rPr lang="en-US" dirty="0"/>
              <a:t> in Python?</a:t>
            </a:r>
          </a:p>
        </p:txBody>
      </p:sp>
      <p:sp>
        <p:nvSpPr>
          <p:cNvPr id="2" name="Прямоугольник 1"/>
          <p:cNvSpPr/>
          <p:nvPr/>
        </p:nvSpPr>
        <p:spPr>
          <a:xfrm>
            <a:off x="929124" y="1329262"/>
            <a:ext cx="5958840" cy="1384995"/>
          </a:xfrm>
          <a:prstGeom prst="rect">
            <a:avLst/>
          </a:prstGeom>
        </p:spPr>
        <p:txBody>
          <a:bodyPr wrap="square">
            <a:spAutoFit/>
          </a:bodyPr>
          <a:lstStyle/>
          <a:p>
            <a:pPr algn="just"/>
            <a:r>
              <a:rPr lang="en-US" dirty="0">
                <a:latin typeface="Calibri" panose="020F0502020204030204" pitchFamily="34" charset="0"/>
                <a:cs typeface="Calibri" panose="020F0502020204030204" pitchFamily="34" charset="0"/>
              </a:rPr>
              <a:t>A class is an object, and just like any other object, it's an instance of something: a </a:t>
            </a:r>
            <a:r>
              <a:rPr lang="en-US" dirty="0" err="1">
                <a:latin typeface="Calibri" panose="020F0502020204030204" pitchFamily="34" charset="0"/>
                <a:cs typeface="Calibri" panose="020F0502020204030204" pitchFamily="34" charset="0"/>
              </a:rPr>
              <a:t>metaclass</a:t>
            </a:r>
            <a:r>
              <a:rPr lang="en-US" dirty="0">
                <a:latin typeface="Calibri" panose="020F0502020204030204" pitchFamily="34" charset="0"/>
                <a:cs typeface="Calibri" panose="020F0502020204030204" pitchFamily="34" charset="0"/>
              </a:rPr>
              <a:t>. The default </a:t>
            </a:r>
            <a:r>
              <a:rPr lang="en-US" dirty="0" err="1">
                <a:latin typeface="Calibri" panose="020F0502020204030204" pitchFamily="34" charset="0"/>
                <a:cs typeface="Calibri" panose="020F0502020204030204" pitchFamily="34" charset="0"/>
              </a:rPr>
              <a:t>metaclass</a:t>
            </a:r>
            <a:r>
              <a:rPr lang="en-US" dirty="0">
                <a:latin typeface="Calibri" panose="020F0502020204030204" pitchFamily="34" charset="0"/>
                <a:cs typeface="Calibri" panose="020F0502020204030204" pitchFamily="34" charset="0"/>
              </a:rPr>
              <a:t> in Python is </a:t>
            </a:r>
            <a:r>
              <a:rPr lang="en-US" i="1" dirty="0">
                <a:latin typeface="Calibri" panose="020F0502020204030204" pitchFamily="34" charset="0"/>
                <a:cs typeface="Calibri" panose="020F0502020204030204" pitchFamily="34" charset="0"/>
              </a:rPr>
              <a:t>type.</a:t>
            </a:r>
            <a:r>
              <a:rPr lang="en-US" dirty="0">
                <a:latin typeface="Calibri" panose="020F0502020204030204" pitchFamily="34" charset="0"/>
                <a:cs typeface="Calibri" panose="020F0502020204030204" pitchFamily="34" charset="0"/>
              </a:rPr>
              <a:t> Due to backwards compatibility, type is a bit confusing: it can also be used as a function that return the type of an object.</a:t>
            </a:r>
          </a:p>
          <a:p>
            <a:pPr algn="just"/>
            <a:r>
              <a:rPr lang="en-US" dirty="0">
                <a:latin typeface="Calibri" panose="020F0502020204030204" pitchFamily="34" charset="0"/>
                <a:cs typeface="Calibri" panose="020F0502020204030204" pitchFamily="34" charset="0"/>
              </a:rPr>
              <a:t>In object-oriented programming, a </a:t>
            </a:r>
            <a:r>
              <a:rPr lang="en-US" dirty="0" err="1">
                <a:latin typeface="Calibri" panose="020F0502020204030204" pitchFamily="34" charset="0"/>
                <a:cs typeface="Calibri" panose="020F0502020204030204" pitchFamily="34" charset="0"/>
              </a:rPr>
              <a:t>metaclass</a:t>
            </a:r>
            <a:r>
              <a:rPr lang="en-US" dirty="0">
                <a:latin typeface="Calibri" panose="020F0502020204030204" pitchFamily="34" charset="0"/>
                <a:cs typeface="Calibri" panose="020F0502020204030204" pitchFamily="34" charset="0"/>
              </a:rPr>
              <a:t> is a class whose instances are classes.</a:t>
            </a:r>
            <a:endParaRPr lang="en-US" i="1" dirty="0">
              <a:latin typeface="Calibri" panose="020F0502020204030204" pitchFamily="34" charset="0"/>
              <a:cs typeface="Calibri" panose="020F0502020204030204" pitchFamily="34" charset="0"/>
            </a:endParaRPr>
          </a:p>
        </p:txBody>
      </p:sp>
      <p:sp>
        <p:nvSpPr>
          <p:cNvPr id="7" name="Rounded Rectangle 10"/>
          <p:cNvSpPr/>
          <p:nvPr/>
        </p:nvSpPr>
        <p:spPr>
          <a:xfrm>
            <a:off x="312420" y="3344004"/>
            <a:ext cx="1622090" cy="661858"/>
          </a:xfrm>
          <a:prstGeom prst="roundRect">
            <a:avLst>
              <a:gd name="adj" fmla="val 22894"/>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instance</a:t>
            </a:r>
            <a:endParaRPr lang="uk-UA" dirty="0"/>
          </a:p>
        </p:txBody>
      </p:sp>
      <p:sp>
        <p:nvSpPr>
          <p:cNvPr id="10" name="Rounded Rectangle 9"/>
          <p:cNvSpPr/>
          <p:nvPr/>
        </p:nvSpPr>
        <p:spPr>
          <a:xfrm>
            <a:off x="3785776" y="3344003"/>
            <a:ext cx="1584176" cy="661859"/>
          </a:xfrm>
          <a:prstGeom prst="roundRect">
            <a:avLst>
              <a:gd name="adj" fmla="val 22894"/>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class</a:t>
            </a:r>
            <a:endParaRPr lang="uk-UA" dirty="0"/>
          </a:p>
        </p:txBody>
      </p:sp>
      <p:sp>
        <p:nvSpPr>
          <p:cNvPr id="11" name="Rounded Rectangle 7"/>
          <p:cNvSpPr/>
          <p:nvPr/>
        </p:nvSpPr>
        <p:spPr>
          <a:xfrm>
            <a:off x="7221218" y="3362133"/>
            <a:ext cx="1542667" cy="661858"/>
          </a:xfrm>
          <a:prstGeom prst="roundRect">
            <a:avLst>
              <a:gd name="adj" fmla="val 228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err="1"/>
              <a:t>metaclass</a:t>
            </a:r>
            <a:endParaRPr lang="uk-UA" dirty="0"/>
          </a:p>
        </p:txBody>
      </p:sp>
      <p:sp>
        <p:nvSpPr>
          <p:cNvPr id="12" name="TextBox 48"/>
          <p:cNvSpPr txBox="1"/>
          <p:nvPr/>
        </p:nvSpPr>
        <p:spPr>
          <a:xfrm>
            <a:off x="2213101" y="3305601"/>
            <a:ext cx="121642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Instance of</a:t>
            </a:r>
            <a:endParaRPr lang="uk-UA" dirty="0"/>
          </a:p>
        </p:txBody>
      </p:sp>
      <p:sp>
        <p:nvSpPr>
          <p:cNvPr id="14" name="TextBox 48"/>
          <p:cNvSpPr txBox="1"/>
          <p:nvPr/>
        </p:nvSpPr>
        <p:spPr>
          <a:xfrm>
            <a:off x="5573043" y="3296536"/>
            <a:ext cx="121642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Instance of</a:t>
            </a:r>
            <a:endParaRPr lang="uk-UA" dirty="0"/>
          </a:p>
        </p:txBody>
      </p:sp>
      <p:cxnSp>
        <p:nvCxnSpPr>
          <p:cNvPr id="15" name="Straight Arrow Connector 12"/>
          <p:cNvCxnSpPr/>
          <p:nvPr/>
        </p:nvCxnSpPr>
        <p:spPr>
          <a:xfrm flipV="1">
            <a:off x="1934510" y="3674933"/>
            <a:ext cx="1851266" cy="1135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2"/>
          <p:cNvCxnSpPr/>
          <p:nvPr/>
        </p:nvCxnSpPr>
        <p:spPr>
          <a:xfrm flipV="1">
            <a:off x="5369952" y="3674932"/>
            <a:ext cx="1851266" cy="1135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713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type in Python</a:t>
            </a:r>
          </a:p>
        </p:txBody>
      </p:sp>
      <p:pic>
        <p:nvPicPr>
          <p:cNvPr id="7" name="Picture 11"/>
          <p:cNvPicPr>
            <a:picLocks noChangeAspect="1"/>
          </p:cNvPicPr>
          <p:nvPr/>
        </p:nvPicPr>
        <p:blipFill>
          <a:blip r:embed="rId3"/>
          <a:stretch>
            <a:fillRect/>
          </a:stretch>
        </p:blipFill>
        <p:spPr>
          <a:xfrm>
            <a:off x="3352800" y="3052595"/>
            <a:ext cx="2441853" cy="1658460"/>
          </a:xfrm>
          <a:prstGeom prst="rect">
            <a:avLst/>
          </a:prstGeom>
        </p:spPr>
      </p:pic>
      <p:sp>
        <p:nvSpPr>
          <p:cNvPr id="4" name="Прямоугольник 3"/>
          <p:cNvSpPr/>
          <p:nvPr/>
        </p:nvSpPr>
        <p:spPr>
          <a:xfrm>
            <a:off x="198120" y="699516"/>
            <a:ext cx="8823960" cy="2246769"/>
          </a:xfrm>
          <a:prstGeom prst="rect">
            <a:avLst/>
          </a:prstGeom>
        </p:spPr>
        <p:txBody>
          <a:bodyPr wrap="square">
            <a:spAutoFit/>
          </a:bodyPr>
          <a:lstStyle/>
          <a:p>
            <a:pPr algn="just"/>
            <a:r>
              <a:rPr lang="en-US" dirty="0">
                <a:latin typeface="Calibri" panose="020F0502020204030204" pitchFamily="34" charset="0"/>
                <a:cs typeface="Calibri" panose="020F0502020204030204" pitchFamily="34" charset="0"/>
              </a:rPr>
              <a:t>There are two ways to call </a:t>
            </a:r>
            <a:r>
              <a:rPr lang="en-US" i="1" dirty="0">
                <a:latin typeface="Calibri" panose="020F0502020204030204" pitchFamily="34" charset="0"/>
                <a:cs typeface="Calibri" panose="020F0502020204030204" pitchFamily="34" charset="0"/>
              </a:rPr>
              <a:t>type() </a:t>
            </a:r>
            <a:r>
              <a:rPr lang="en-US" dirty="0">
                <a:latin typeface="Calibri" panose="020F0502020204030204" pitchFamily="34" charset="0"/>
                <a:cs typeface="Calibri" panose="020F0502020204030204" pitchFamily="34" charset="0"/>
              </a:rPr>
              <a:t>built-in:</a:t>
            </a:r>
          </a:p>
          <a:p>
            <a:pPr marL="457200" indent="-457200" algn="just">
              <a:buFont typeface="Arial" panose="020B0604020202020204" pitchFamily="34" charset="0"/>
              <a:buChar char="•"/>
            </a:pPr>
            <a:r>
              <a:rPr lang="en-US" dirty="0">
                <a:latin typeface="Calibri" panose="020F0502020204030204" pitchFamily="34" charset="0"/>
                <a:cs typeface="Calibri" panose="020F0502020204030204" pitchFamily="34" charset="0"/>
              </a:rPr>
              <a:t>type(object) – return type of object (</a:t>
            </a:r>
            <a:r>
              <a:rPr lang="en-US" dirty="0" err="1">
                <a:latin typeface="Calibri" panose="020F0502020204030204" pitchFamily="34" charset="0"/>
                <a:cs typeface="Calibri" panose="020F0502020204030204" pitchFamily="34" charset="0"/>
              </a:rPr>
              <a:t>isinstance</a:t>
            </a:r>
            <a:r>
              <a:rPr lang="en-US" dirty="0">
                <a:latin typeface="Calibri" panose="020F0502020204030204" pitchFamily="34" charset="0"/>
                <a:cs typeface="Calibri" panose="020F0502020204030204" pitchFamily="34" charset="0"/>
              </a:rPr>
              <a:t>() is recommended)</a:t>
            </a:r>
          </a:p>
          <a:p>
            <a:pPr marL="457200" indent="-457200" algn="just">
              <a:buFont typeface="Arial" panose="020B0604020202020204" pitchFamily="34" charset="0"/>
              <a:buChar char="•"/>
            </a:pPr>
            <a:r>
              <a:rPr lang="en-US" dirty="0">
                <a:latin typeface="Calibri" panose="020F0502020204030204" pitchFamily="34" charset="0"/>
                <a:cs typeface="Calibri" panose="020F0502020204030204" pitchFamily="34" charset="0"/>
              </a:rPr>
              <a:t>type(name, bases, </a:t>
            </a:r>
            <a:r>
              <a:rPr lang="en-US" dirty="0" err="1">
                <a:latin typeface="Calibri" panose="020F0502020204030204" pitchFamily="34" charset="0"/>
                <a:cs typeface="Calibri" panose="020F0502020204030204" pitchFamily="34" charset="0"/>
              </a:rPr>
              <a:t>dict</a:t>
            </a:r>
            <a:r>
              <a:rPr lang="en-US" dirty="0">
                <a:latin typeface="Calibri" panose="020F0502020204030204" pitchFamily="34" charset="0"/>
                <a:cs typeface="Calibri" panose="020F0502020204030204" pitchFamily="34" charset="0"/>
              </a:rPr>
              <a:t>) – return a new type object (class)</a:t>
            </a:r>
          </a:p>
          <a:p>
            <a:pPr marL="457200" indent="-457200" algn="just">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type() arguments:</a:t>
            </a:r>
          </a:p>
          <a:p>
            <a:pPr marL="457200" indent="-457200" algn="just">
              <a:buFont typeface="Arial" panose="020B0604020202020204" pitchFamily="34" charset="0"/>
              <a:buChar char="•"/>
            </a:pPr>
            <a:r>
              <a:rPr lang="en-US" dirty="0">
                <a:latin typeface="Calibri" panose="020F0502020204030204" pitchFamily="34" charset="0"/>
                <a:cs typeface="Calibri" panose="020F0502020204030204" pitchFamily="34" charset="0"/>
              </a:rPr>
              <a:t>&lt;name&gt; specifies the class name. This becomes the __name__ attribute of the class.</a:t>
            </a:r>
          </a:p>
          <a:p>
            <a:pPr marL="457200" indent="-457200" algn="just">
              <a:buFont typeface="Arial" panose="020B0604020202020204" pitchFamily="34" charset="0"/>
              <a:buChar char="•"/>
            </a:pPr>
            <a:r>
              <a:rPr lang="en-US" dirty="0">
                <a:latin typeface="Calibri" panose="020F0502020204030204" pitchFamily="34" charset="0"/>
                <a:cs typeface="Calibri" panose="020F0502020204030204" pitchFamily="34" charset="0"/>
              </a:rPr>
              <a:t>&lt;bases&gt; specifies a tuple of the base classes from which the class inherits. This becomes the __bases__ attribute of the class.</a:t>
            </a:r>
          </a:p>
          <a:p>
            <a:pPr marL="457200" indent="-457200" algn="just">
              <a:buFont typeface="Arial" panose="020B0604020202020204" pitchFamily="34" charset="0"/>
              <a:buChar char="•"/>
            </a:pPr>
            <a:r>
              <a:rPr lang="en-US" dirty="0">
                <a:latin typeface="Calibri" panose="020F0502020204030204" pitchFamily="34" charset="0"/>
                <a:cs typeface="Calibri" panose="020F0502020204030204" pitchFamily="34" charset="0"/>
              </a:rPr>
              <a:t>&lt;</a:t>
            </a:r>
            <a:r>
              <a:rPr lang="en-US" dirty="0" err="1">
                <a:latin typeface="Calibri" panose="020F0502020204030204" pitchFamily="34" charset="0"/>
                <a:cs typeface="Calibri" panose="020F0502020204030204" pitchFamily="34" charset="0"/>
              </a:rPr>
              <a:t>dict</a:t>
            </a:r>
            <a:r>
              <a:rPr lang="en-US" dirty="0">
                <a:latin typeface="Calibri" panose="020F0502020204030204" pitchFamily="34" charset="0"/>
                <a:cs typeface="Calibri" panose="020F0502020204030204" pitchFamily="34" charset="0"/>
              </a:rPr>
              <a:t>&gt; specifies a namespace dictionary containing definitions for the class body. This becomes the __</a:t>
            </a:r>
            <a:r>
              <a:rPr lang="en-US" dirty="0" err="1">
                <a:latin typeface="Calibri" panose="020F0502020204030204" pitchFamily="34" charset="0"/>
                <a:cs typeface="Calibri" panose="020F0502020204030204" pitchFamily="34" charset="0"/>
              </a:rPr>
              <a:t>dict</a:t>
            </a:r>
            <a:r>
              <a:rPr lang="en-US" dirty="0">
                <a:latin typeface="Calibri" panose="020F0502020204030204" pitchFamily="34" charset="0"/>
                <a:cs typeface="Calibri" panose="020F0502020204030204" pitchFamily="34" charset="0"/>
              </a:rPr>
              <a:t>__ attribute of the class.</a:t>
            </a:r>
          </a:p>
        </p:txBody>
      </p:sp>
    </p:spTree>
    <p:extLst>
      <p:ext uri="{BB962C8B-B14F-4D97-AF65-F5344CB8AC3E}">
        <p14:creationId xmlns:p14="http://schemas.microsoft.com/office/powerpoint/2010/main" val="3937169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Iterators</a:t>
            </a:r>
          </a:p>
        </p:txBody>
      </p:sp>
      <p:sp>
        <p:nvSpPr>
          <p:cNvPr id="2" name="Rectangle 1">
            <a:extLst>
              <a:ext uri="{FF2B5EF4-FFF2-40B4-BE49-F238E27FC236}">
                <a16:creationId xmlns:a16="http://schemas.microsoft.com/office/drawing/2014/main" id="{7F341624-E02B-4277-AD0E-DB0B126A7CF5}"/>
              </a:ext>
            </a:extLst>
          </p:cNvPr>
          <p:cNvSpPr/>
          <p:nvPr/>
        </p:nvSpPr>
        <p:spPr>
          <a:xfrm>
            <a:off x="0" y="733731"/>
            <a:ext cx="8995507" cy="523220"/>
          </a:xfrm>
          <a:prstGeom prst="rect">
            <a:avLst/>
          </a:prstGeom>
        </p:spPr>
        <p:txBody>
          <a:bodyPr wrap="square">
            <a:spAutoFit/>
          </a:bodyPr>
          <a:lstStyle/>
          <a:p>
            <a:pPr algn="just"/>
            <a:endParaRPr lang="en-US" dirty="0">
              <a:solidFill>
                <a:srgbClr val="000000"/>
              </a:solidFill>
              <a:latin typeface="Arial" panose="020B0604020202020204" pitchFamily="34" charset="0"/>
            </a:endParaRPr>
          </a:p>
          <a:p>
            <a:pPr algn="just"/>
            <a:endParaRPr lang="en-US" b="0" i="0" dirty="0">
              <a:solidFill>
                <a:srgbClr val="000000"/>
              </a:solidFill>
              <a:effectLst/>
              <a:latin typeface="Arial" panose="020B0604020202020204" pitchFamily="34" charset="0"/>
            </a:endParaRPr>
          </a:p>
        </p:txBody>
      </p:sp>
      <p:sp>
        <p:nvSpPr>
          <p:cNvPr id="3" name="Rectangle 2">
            <a:extLst>
              <a:ext uri="{FF2B5EF4-FFF2-40B4-BE49-F238E27FC236}">
                <a16:creationId xmlns:a16="http://schemas.microsoft.com/office/drawing/2014/main" id="{D8D5E4B2-4CE0-4C16-9151-47688D089DFE}"/>
              </a:ext>
            </a:extLst>
          </p:cNvPr>
          <p:cNvSpPr/>
          <p:nvPr/>
        </p:nvSpPr>
        <p:spPr>
          <a:xfrm>
            <a:off x="0" y="3263489"/>
            <a:ext cx="8698522" cy="523220"/>
          </a:xfrm>
          <a:prstGeom prst="rect">
            <a:avLst/>
          </a:prstGeom>
        </p:spPr>
        <p:txBody>
          <a:bodyPr wrap="square">
            <a:spAutoFit/>
          </a:bodyPr>
          <a:lstStyle/>
          <a:p>
            <a:br>
              <a:rPr lang="en-US" dirty="0">
                <a:cs typeface="Times New Roman" panose="02020603050405020304" pitchFamily="18" charset="0"/>
              </a:rPr>
            </a:br>
            <a:endParaRPr lang="en-US" dirty="0">
              <a:cs typeface="Times New Roman" panose="02020603050405020304" pitchFamily="18" charset="0"/>
            </a:endParaRPr>
          </a:p>
        </p:txBody>
      </p:sp>
      <p:pic>
        <p:nvPicPr>
          <p:cNvPr id="2050" name="Picture 2" descr="Результат пошуку зображень за запитом &quot;python iterators&quot;">
            <a:extLst>
              <a:ext uri="{FF2B5EF4-FFF2-40B4-BE49-F238E27FC236}">
                <a16:creationId xmlns:a16="http://schemas.microsoft.com/office/drawing/2014/main" id="{7BB420B9-E012-4DE8-BE12-C51F980854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7753" y="1898874"/>
            <a:ext cx="4479817" cy="149560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002C0A3-C1E8-46F1-85E6-51DC396C7214}"/>
              </a:ext>
            </a:extLst>
          </p:cNvPr>
          <p:cNvSpPr/>
          <p:nvPr/>
        </p:nvSpPr>
        <p:spPr>
          <a:xfrm>
            <a:off x="452315" y="1012448"/>
            <a:ext cx="8239370" cy="523220"/>
          </a:xfrm>
          <a:prstGeom prst="rect">
            <a:avLst/>
          </a:prstGeom>
        </p:spPr>
        <p:txBody>
          <a:bodyPr wrap="square">
            <a:spAutoFit/>
          </a:bodyPr>
          <a:lstStyle/>
          <a:p>
            <a:r>
              <a:rPr lang="en-US" dirty="0">
                <a:solidFill>
                  <a:srgbClr val="252830"/>
                </a:solidFill>
                <a:latin typeface="Open Sans"/>
              </a:rPr>
              <a:t>Iterator in Python is simply an </a:t>
            </a:r>
            <a:r>
              <a:rPr lang="en-US" dirty="0">
                <a:solidFill>
                  <a:srgbClr val="2B6DAD"/>
                </a:solidFill>
                <a:latin typeface="Open Sans"/>
                <a:hlinkClick r:id="rId4" tooltip="Python Objects and Class"/>
              </a:rPr>
              <a:t>object</a:t>
            </a:r>
            <a:r>
              <a:rPr lang="en-US" dirty="0">
                <a:solidFill>
                  <a:srgbClr val="252830"/>
                </a:solidFill>
                <a:latin typeface="Open Sans"/>
              </a:rPr>
              <a:t> that can be iterated upon. An object which will return data, one element at a time.</a:t>
            </a:r>
            <a:endParaRPr lang="en-US" dirty="0"/>
          </a:p>
        </p:txBody>
      </p:sp>
      <p:sp>
        <p:nvSpPr>
          <p:cNvPr id="14" name="Rectangle 13">
            <a:extLst>
              <a:ext uri="{FF2B5EF4-FFF2-40B4-BE49-F238E27FC236}">
                <a16:creationId xmlns:a16="http://schemas.microsoft.com/office/drawing/2014/main" id="{A54B0649-9C24-42DA-BF3D-E348BDBAD546}"/>
              </a:ext>
            </a:extLst>
          </p:cNvPr>
          <p:cNvSpPr/>
          <p:nvPr/>
        </p:nvSpPr>
        <p:spPr>
          <a:xfrm>
            <a:off x="204313" y="1761970"/>
            <a:ext cx="4211378" cy="1384995"/>
          </a:xfrm>
          <a:prstGeom prst="rect">
            <a:avLst/>
          </a:prstGeom>
        </p:spPr>
        <p:txBody>
          <a:bodyPr wrap="square">
            <a:spAutoFit/>
          </a:bodyPr>
          <a:lstStyle/>
          <a:p>
            <a:r>
              <a:rPr lang="en-US" dirty="0"/>
              <a:t>	Python iterator object must implement two special methods, __</a:t>
            </a:r>
            <a:r>
              <a:rPr lang="en-US" dirty="0" err="1"/>
              <a:t>iter</a:t>
            </a:r>
            <a:r>
              <a:rPr lang="en-US" dirty="0"/>
              <a:t>__() and __next__(), collectively called the iterator protocol.</a:t>
            </a:r>
          </a:p>
          <a:p>
            <a:r>
              <a:rPr lang="en-US" dirty="0"/>
              <a:t>An object is called </a:t>
            </a:r>
            <a:r>
              <a:rPr lang="en-US" dirty="0" err="1"/>
              <a:t>iterable</a:t>
            </a:r>
            <a:r>
              <a:rPr lang="en-US" dirty="0"/>
              <a:t> if we can get an iterator from it. Most of built-in containers in Python like: list, tuple, string etc. are </a:t>
            </a:r>
            <a:r>
              <a:rPr lang="en-US" dirty="0" err="1"/>
              <a:t>iterables</a:t>
            </a:r>
            <a:r>
              <a:rPr lang="en-US" dirty="0"/>
              <a:t>.</a:t>
            </a:r>
          </a:p>
        </p:txBody>
      </p:sp>
    </p:spTree>
    <p:extLst>
      <p:ext uri="{BB962C8B-B14F-4D97-AF65-F5344CB8AC3E}">
        <p14:creationId xmlns:p14="http://schemas.microsoft.com/office/powerpoint/2010/main" val="326235743"/>
      </p:ext>
    </p:extLst>
  </p:cSld>
  <p:clrMapOvr>
    <a:masterClrMapping/>
  </p:clrMapOvr>
  <mc:AlternateContent xmlns:mc="http://schemas.openxmlformats.org/markup-compatibility/2006" xmlns:p14="http://schemas.microsoft.com/office/powerpoint/2010/main">
    <mc:Choice Requires="p14">
      <p:transition spd="slow" p14:dur="2000" advTm="36"/>
    </mc:Choice>
    <mc:Fallback xmlns="">
      <p:transition spd="slow" advTm="3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Magic Methods</a:t>
            </a:r>
          </a:p>
        </p:txBody>
      </p:sp>
      <p:sp>
        <p:nvSpPr>
          <p:cNvPr id="4" name="Прямоугольник 3"/>
          <p:cNvSpPr/>
          <p:nvPr/>
        </p:nvSpPr>
        <p:spPr>
          <a:xfrm>
            <a:off x="152400" y="981456"/>
            <a:ext cx="8991600" cy="3108543"/>
          </a:xfrm>
          <a:prstGeom prst="rect">
            <a:avLst/>
          </a:prstGeom>
        </p:spPr>
        <p:txBody>
          <a:bodyPr wrap="square">
            <a:spAutoFit/>
          </a:bodyPr>
          <a:lstStyle/>
          <a:p>
            <a:pPr algn="just"/>
            <a:r>
              <a:rPr lang="en-US" i="1" dirty="0">
                <a:latin typeface="Calibri" panose="020F0502020204030204" pitchFamily="34" charset="0"/>
                <a:cs typeface="Calibri" panose="020F0502020204030204" pitchFamily="34" charset="0"/>
              </a:rPr>
              <a:t>type </a:t>
            </a:r>
            <a:r>
              <a:rPr lang="en-US" dirty="0" err="1">
                <a:latin typeface="Calibri" panose="020F0502020204030204" pitchFamily="34" charset="0"/>
                <a:cs typeface="Calibri" panose="020F0502020204030204" pitchFamily="34" charset="0"/>
              </a:rPr>
              <a:t>metaclass</a:t>
            </a:r>
            <a:r>
              <a:rPr lang="en-US" dirty="0">
                <a:latin typeface="Calibri" panose="020F0502020204030204" pitchFamily="34" charset="0"/>
                <a:cs typeface="Calibri" panose="020F0502020204030204" pitchFamily="34" charset="0"/>
              </a:rPr>
              <a:t> defines the next key magic methods:</a:t>
            </a:r>
            <a:endParaRPr lang="en-US" i="1" dirty="0">
              <a:latin typeface="Calibri" panose="020F0502020204030204" pitchFamily="34" charset="0"/>
              <a:cs typeface="Calibri" panose="020F0502020204030204" pitchFamily="34" charset="0"/>
            </a:endParaRPr>
          </a:p>
          <a:p>
            <a:pPr marL="457200" indent="-457200" algn="just">
              <a:buFont typeface="Arial" panose="020B0604020202020204" pitchFamily="34" charset="0"/>
              <a:buChar char="•"/>
            </a:pPr>
            <a:r>
              <a:rPr lang="en-US" dirty="0">
                <a:latin typeface="Calibri" panose="020F0502020204030204" pitchFamily="34" charset="0"/>
                <a:cs typeface="Calibri" panose="020F0502020204030204" pitchFamily="34" charset="0"/>
              </a:rPr>
              <a:t>__prepare__(</a:t>
            </a:r>
            <a:r>
              <a:rPr lang="en-US" dirty="0" err="1">
                <a:latin typeface="Calibri" panose="020F0502020204030204" pitchFamily="34" charset="0"/>
                <a:cs typeface="Calibri" panose="020F0502020204030204" pitchFamily="34" charset="0"/>
              </a:rPr>
              <a:t>mcs</a:t>
            </a:r>
            <a:r>
              <a:rPr lang="en-US" dirty="0">
                <a:latin typeface="Calibri" panose="020F0502020204030204" pitchFamily="34" charset="0"/>
                <a:cs typeface="Calibri" panose="020F0502020204030204" pitchFamily="34" charset="0"/>
              </a:rPr>
              <a:t>, name, bases, **</a:t>
            </a:r>
            <a:r>
              <a:rPr lang="en-US" dirty="0" err="1">
                <a:latin typeface="Calibri" panose="020F0502020204030204" pitchFamily="34" charset="0"/>
                <a:cs typeface="Calibri" panose="020F0502020204030204" pitchFamily="34" charset="0"/>
              </a:rPr>
              <a:t>kwargs</a:t>
            </a:r>
            <a:r>
              <a:rPr lang="en-US" dirty="0">
                <a:latin typeface="Calibri" panose="020F0502020204030204" pitchFamily="34" charset="0"/>
                <a:cs typeface="Calibri" panose="020F0502020204030204" pitchFamily="34" charset="0"/>
              </a:rPr>
              <a:t>) – create and return the namespace data structure</a:t>
            </a:r>
          </a:p>
          <a:p>
            <a:pPr marL="457200" indent="-457200" algn="just">
              <a:buFont typeface="Arial" panose="020B0604020202020204" pitchFamily="34" charset="0"/>
              <a:buChar char="•"/>
            </a:pPr>
            <a:r>
              <a:rPr lang="en-US" dirty="0">
                <a:latin typeface="Calibri" panose="020F0502020204030204" pitchFamily="34" charset="0"/>
                <a:cs typeface="Calibri" panose="020F0502020204030204" pitchFamily="34" charset="0"/>
              </a:rPr>
              <a:t>__new__(</a:t>
            </a:r>
            <a:r>
              <a:rPr lang="en-US" dirty="0" err="1">
                <a:latin typeface="Calibri" panose="020F0502020204030204" pitchFamily="34" charset="0"/>
                <a:cs typeface="Calibri" panose="020F0502020204030204" pitchFamily="34" charset="0"/>
              </a:rPr>
              <a:t>mcs</a:t>
            </a:r>
            <a:r>
              <a:rPr lang="en-US" dirty="0">
                <a:latin typeface="Calibri" panose="020F0502020204030204" pitchFamily="34" charset="0"/>
                <a:cs typeface="Calibri" panose="020F0502020204030204" pitchFamily="34" charset="0"/>
              </a:rPr>
              <a:t>, name, bases, </a:t>
            </a:r>
            <a:r>
              <a:rPr lang="en-US" dirty="0" err="1">
                <a:latin typeface="Calibri" panose="020F0502020204030204" pitchFamily="34" charset="0"/>
                <a:cs typeface="Calibri" panose="020F0502020204030204" pitchFamily="34" charset="0"/>
              </a:rPr>
              <a:t>attrs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kwargs</a:t>
            </a:r>
            <a:r>
              <a:rPr lang="en-US" dirty="0">
                <a:latin typeface="Calibri" panose="020F0502020204030204" pitchFamily="34" charset="0"/>
                <a:cs typeface="Calibri" panose="020F0502020204030204" pitchFamily="34" charset="0"/>
              </a:rPr>
              <a:t>) – create and return the instance of the class</a:t>
            </a:r>
          </a:p>
          <a:p>
            <a:pPr marL="457200" indent="-457200" algn="just">
              <a:buFont typeface="Arial" panose="020B0604020202020204" pitchFamily="34" charset="0"/>
              <a:buChar char="•"/>
            </a:pPr>
            <a:r>
              <a:rPr lang="en-US" dirty="0">
                <a:latin typeface="Calibri" panose="020F0502020204030204" pitchFamily="34" charset="0"/>
                <a:cs typeface="Calibri" panose="020F0502020204030204" pitchFamily="34" charset="0"/>
              </a:rPr>
              <a:t>__</a:t>
            </a:r>
            <a:r>
              <a:rPr lang="en-US" dirty="0" err="1">
                <a:latin typeface="Calibri" panose="020F0502020204030204" pitchFamily="34" charset="0"/>
                <a:cs typeface="Calibri" panose="020F0502020204030204" pitchFamily="34" charset="0"/>
              </a:rPr>
              <a:t>init</a:t>
            </a:r>
            <a:r>
              <a:rPr lang="en-US" dirty="0">
                <a:latin typeface="Calibri" panose="020F0502020204030204" pitchFamily="34" charset="0"/>
                <a:cs typeface="Calibri" panose="020F0502020204030204" pitchFamily="34" charset="0"/>
              </a:rPr>
              <a:t>__(</a:t>
            </a:r>
            <a:r>
              <a:rPr lang="en-US" dirty="0" err="1">
                <a:latin typeface="Calibri" panose="020F0502020204030204" pitchFamily="34" charset="0"/>
                <a:cs typeface="Calibri" panose="020F0502020204030204" pitchFamily="34" charset="0"/>
              </a:rPr>
              <a:t>cls</a:t>
            </a:r>
            <a:r>
              <a:rPr lang="en-US" dirty="0">
                <a:latin typeface="Calibri" panose="020F0502020204030204" pitchFamily="34" charset="0"/>
                <a:cs typeface="Calibri" panose="020F0502020204030204" pitchFamily="34" charset="0"/>
              </a:rPr>
              <a:t>, name, bases, </a:t>
            </a:r>
            <a:r>
              <a:rPr lang="en-US" dirty="0" err="1">
                <a:latin typeface="Calibri" panose="020F0502020204030204" pitchFamily="34" charset="0"/>
                <a:cs typeface="Calibri" panose="020F0502020204030204" pitchFamily="34" charset="0"/>
              </a:rPr>
              <a:t>attrs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kwargs</a:t>
            </a:r>
            <a:r>
              <a:rPr lang="en-US" dirty="0">
                <a:latin typeface="Calibri" panose="020F0502020204030204" pitchFamily="34" charset="0"/>
                <a:cs typeface="Calibri" panose="020F0502020204030204" pitchFamily="34" charset="0"/>
              </a:rPr>
              <a:t>) – initialize and customize the instance of the class</a:t>
            </a:r>
          </a:p>
          <a:p>
            <a:pPr marL="457200" indent="-457200" algn="just">
              <a:buFont typeface="Arial" panose="020B0604020202020204" pitchFamily="34" charset="0"/>
              <a:buChar char="•"/>
            </a:pPr>
            <a:r>
              <a:rPr lang="en-US" dirty="0">
                <a:latin typeface="Calibri" panose="020F0502020204030204" pitchFamily="34" charset="0"/>
                <a:cs typeface="Calibri" panose="020F0502020204030204" pitchFamily="34" charset="0"/>
              </a:rPr>
              <a:t>__call__(</a:t>
            </a:r>
            <a:r>
              <a:rPr lang="en-US" dirty="0" err="1">
                <a:latin typeface="Calibri" panose="020F0502020204030204" pitchFamily="34" charset="0"/>
                <a:cs typeface="Calibri" panose="020F0502020204030204" pitchFamily="34" charset="0"/>
              </a:rPr>
              <a:t>cls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args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kwargs</a:t>
            </a:r>
            <a:r>
              <a:rPr lang="en-US" dirty="0">
                <a:latin typeface="Calibri" panose="020F0502020204030204" pitchFamily="34" charset="0"/>
                <a:cs typeface="Calibri" panose="020F0502020204030204" pitchFamily="34" charset="0"/>
              </a:rPr>
              <a:t>) – return whatever __new__ returned</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The __prepare__ method will most often be implemented as a class method rather than an instance method because it is called before the </a:t>
            </a:r>
            <a:r>
              <a:rPr lang="en-US" dirty="0" err="1">
                <a:latin typeface="Calibri" panose="020F0502020204030204" pitchFamily="34" charset="0"/>
                <a:cs typeface="Calibri" panose="020F0502020204030204" pitchFamily="34" charset="0"/>
              </a:rPr>
              <a:t>metaclass</a:t>
            </a:r>
            <a:r>
              <a:rPr lang="en-US" dirty="0">
                <a:latin typeface="Calibri" panose="020F0502020204030204" pitchFamily="34" charset="0"/>
                <a:cs typeface="Calibri" panose="020F0502020204030204" pitchFamily="34" charset="0"/>
              </a:rPr>
              <a:t> instance (i.e. the class itself) is created. __prepare__ method is called before __new__ to declare what data structure will be used as </a:t>
            </a:r>
            <a:r>
              <a:rPr lang="en-US" dirty="0" err="1">
                <a:latin typeface="Calibri" panose="020F0502020204030204" pitchFamily="34" charset="0"/>
                <a:cs typeface="Calibri" panose="020F0502020204030204" pitchFamily="34" charset="0"/>
              </a:rPr>
              <a:t>attrs</a:t>
            </a:r>
            <a:r>
              <a:rPr lang="en-US" dirty="0">
                <a:latin typeface="Calibri" panose="020F0502020204030204" pitchFamily="34" charset="0"/>
                <a:cs typeface="Calibri" panose="020F0502020204030204" pitchFamily="34" charset="0"/>
              </a:rPr>
              <a:t> parameter. It can be any object but at last it must be a dict. It means super() call to </a:t>
            </a:r>
            <a:r>
              <a:rPr lang="en-US" i="1" dirty="0">
                <a:latin typeface="Calibri" panose="020F0502020204030204" pitchFamily="34" charset="0"/>
                <a:cs typeface="Calibri" panose="020F0502020204030204" pitchFamily="34" charset="0"/>
              </a:rPr>
              <a:t>type</a:t>
            </a:r>
            <a:r>
              <a:rPr lang="en-US" dirty="0">
                <a:latin typeface="Calibri" panose="020F0502020204030204" pitchFamily="34" charset="0"/>
                <a:cs typeface="Calibri" panose="020F0502020204030204" pitchFamily="34" charset="0"/>
              </a:rPr>
              <a:t> must use </a:t>
            </a:r>
            <a:r>
              <a:rPr lang="en-US" dirty="0" err="1">
                <a:latin typeface="Calibri" panose="020F0502020204030204" pitchFamily="34" charset="0"/>
                <a:cs typeface="Calibri" panose="020F0502020204030204" pitchFamily="34" charset="0"/>
              </a:rPr>
              <a:t>dict</a:t>
            </a:r>
            <a:r>
              <a:rPr lang="en-US" dirty="0">
                <a:latin typeface="Calibri" panose="020F0502020204030204" pitchFamily="34" charset="0"/>
                <a:cs typeface="Calibri" panose="020F0502020204030204" pitchFamily="34" charset="0"/>
              </a:rPr>
              <a:t> object. __new__ method is used to create the instance of class and return it. __</a:t>
            </a:r>
            <a:r>
              <a:rPr lang="en-US" dirty="0" err="1">
                <a:latin typeface="Calibri" panose="020F0502020204030204" pitchFamily="34" charset="0"/>
                <a:cs typeface="Calibri" panose="020F0502020204030204" pitchFamily="34" charset="0"/>
              </a:rPr>
              <a:t>init</a:t>
            </a:r>
            <a:r>
              <a:rPr lang="en-US" dirty="0">
                <a:latin typeface="Calibri" panose="020F0502020204030204" pitchFamily="34" charset="0"/>
                <a:cs typeface="Calibri" panose="020F0502020204030204" pitchFamily="34" charset="0"/>
              </a:rPr>
              <a:t>__ method initializes state of newly created class instance. __call__ method return whatever __new__ method returned.</a:t>
            </a:r>
          </a:p>
          <a:p>
            <a:pPr algn="just"/>
            <a:endParaRPr lang="en-US" dirty="0">
              <a:latin typeface="Calibri" panose="020F0502020204030204" pitchFamily="34" charset="0"/>
              <a:cs typeface="Calibri" panose="020F0502020204030204" pitchFamily="34" charset="0"/>
            </a:endParaRPr>
          </a:p>
          <a:p>
            <a:pPr algn="just"/>
            <a:r>
              <a:rPr lang="en-US" b="1" dirty="0">
                <a:latin typeface="Calibri" panose="020F0502020204030204" pitchFamily="34" charset="0"/>
                <a:cs typeface="Calibri" panose="020F0502020204030204" pitchFamily="34" charset="0"/>
              </a:rPr>
              <a:t>Note</a:t>
            </a:r>
            <a:r>
              <a:rPr lang="en-US" dirty="0">
                <a:latin typeface="Calibri" panose="020F0502020204030204" pitchFamily="34" charset="0"/>
                <a:cs typeface="Calibri" panose="020F0502020204030204" pitchFamily="34" charset="0"/>
              </a:rPr>
              <a:t> the extra **</a:t>
            </a:r>
            <a:r>
              <a:rPr lang="en-US" dirty="0" err="1">
                <a:latin typeface="Calibri" panose="020F0502020204030204" pitchFamily="34" charset="0"/>
                <a:cs typeface="Calibri" panose="020F0502020204030204" pitchFamily="34" charset="0"/>
              </a:rPr>
              <a:t>kwargs</a:t>
            </a:r>
            <a:r>
              <a:rPr lang="en-US" dirty="0">
                <a:latin typeface="Calibri" panose="020F0502020204030204" pitchFamily="34" charset="0"/>
                <a:cs typeface="Calibri" panose="020F0502020204030204" pitchFamily="34" charset="0"/>
              </a:rPr>
              <a:t> - those are the extra keywords arguments you can pass in the class statement.</a:t>
            </a:r>
          </a:p>
          <a:p>
            <a:pPr algn="just"/>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889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Class Creation Flow</a:t>
            </a:r>
          </a:p>
        </p:txBody>
      </p:sp>
      <p:sp>
        <p:nvSpPr>
          <p:cNvPr id="4" name="Прямоугольник 3"/>
          <p:cNvSpPr/>
          <p:nvPr/>
        </p:nvSpPr>
        <p:spPr>
          <a:xfrm>
            <a:off x="281940" y="1278636"/>
            <a:ext cx="4991100" cy="2677656"/>
          </a:xfrm>
          <a:prstGeom prst="rect">
            <a:avLst/>
          </a:prstGeom>
        </p:spPr>
        <p:txBody>
          <a:bodyPr wrap="square">
            <a:spAutoFit/>
          </a:bodyPr>
          <a:lstStyle/>
          <a:p>
            <a:pPr algn="just"/>
            <a:r>
              <a:rPr lang="en-US" dirty="0">
                <a:latin typeface="Calibri" panose="020F0502020204030204" pitchFamily="34" charset="0"/>
                <a:cs typeface="Calibri" panose="020F0502020204030204" pitchFamily="34" charset="0"/>
              </a:rPr>
              <a:t>Class creation is done using </a:t>
            </a:r>
            <a:r>
              <a:rPr lang="en-US" dirty="0" err="1">
                <a:latin typeface="Calibri" panose="020F0502020204030204" pitchFamily="34" charset="0"/>
                <a:cs typeface="Calibri" panose="020F0502020204030204" pitchFamily="34" charset="0"/>
              </a:rPr>
              <a:t>metaclass</a:t>
            </a:r>
            <a:r>
              <a:rPr lang="en-US" dirty="0">
                <a:latin typeface="Calibri" panose="020F0502020204030204" pitchFamily="34" charset="0"/>
                <a:cs typeface="Calibri" panose="020F0502020204030204" pitchFamily="34" charset="0"/>
              </a:rPr>
              <a:t> that was defined for this class (implicitly or explicitly). So, process of class creation can be expressed like this:</a:t>
            </a:r>
          </a:p>
          <a:p>
            <a:pPr algn="just"/>
            <a:endParaRPr lang="en-US" dirty="0">
              <a:latin typeface="Calibri" panose="020F0502020204030204" pitchFamily="34" charset="0"/>
              <a:cs typeface="Calibri" panose="020F0502020204030204" pitchFamily="34" charset="0"/>
            </a:endParaRPr>
          </a:p>
          <a:p>
            <a:pPr algn="just"/>
            <a:r>
              <a:rPr lang="en-US" dirty="0">
                <a:latin typeface="Consolas" panose="020B0609020204030204" pitchFamily="49" charset="0"/>
                <a:cs typeface="Calibri" panose="020F0502020204030204" pitchFamily="34" charset="0"/>
              </a:rPr>
              <a:t>class C(B):</a:t>
            </a:r>
          </a:p>
          <a:p>
            <a:pPr algn="just"/>
            <a:r>
              <a:rPr lang="en-US" dirty="0">
                <a:latin typeface="Consolas" panose="020B0609020204030204" pitchFamily="49" charset="0"/>
                <a:cs typeface="Calibri" panose="020F0502020204030204" pitchFamily="34" charset="0"/>
              </a:rPr>
              <a:t>    a = 1</a:t>
            </a:r>
          </a:p>
          <a:p>
            <a:pPr algn="just"/>
            <a:r>
              <a:rPr lang="en-US" dirty="0">
                <a:latin typeface="Consolas" panose="020B0609020204030204" pitchFamily="49" charset="0"/>
                <a:cs typeface="Calibri" panose="020F0502020204030204" pitchFamily="34" charset="0"/>
              </a:rPr>
              <a:t>    b = 2</a:t>
            </a:r>
          </a:p>
          <a:p>
            <a:pPr algn="just"/>
            <a:endParaRPr lang="en-US" dirty="0">
              <a:latin typeface="Consolas" panose="020B0609020204030204" pitchFamily="49" charset="0"/>
              <a:cs typeface="Calibri" panose="020F0502020204030204" pitchFamily="34" charset="0"/>
            </a:endParaRPr>
          </a:p>
          <a:p>
            <a:pPr algn="just"/>
            <a:r>
              <a:rPr lang="en-US" dirty="0">
                <a:latin typeface="Consolas" panose="020B0609020204030204" pitchFamily="49" charset="0"/>
                <a:cs typeface="Calibri" panose="020F0502020204030204" pitchFamily="34" charset="0"/>
              </a:rPr>
              <a:t>C = type(B)('C', (B,), {'a': 1, 'b': 2})</a:t>
            </a:r>
          </a:p>
          <a:p>
            <a:pPr algn="just"/>
            <a:endParaRPr lang="en-US" dirty="0">
              <a:latin typeface="Consolas" panose="020B0609020204030204" pitchFamily="49" charset="0"/>
              <a:cs typeface="Calibri" panose="020F0502020204030204" pitchFamily="34" charset="0"/>
            </a:endParaRPr>
          </a:p>
          <a:p>
            <a:pPr algn="just"/>
            <a:r>
              <a:rPr lang="en-US" dirty="0">
                <a:latin typeface="Consolas" panose="020B0609020204030204" pitchFamily="49" charset="0"/>
                <a:cs typeface="Calibri" panose="020F0502020204030204" pitchFamily="34" charset="0"/>
              </a:rPr>
              <a:t>C = </a:t>
            </a:r>
            <a:r>
              <a:rPr lang="en-US" dirty="0" err="1">
                <a:latin typeface="Consolas" panose="020B0609020204030204" pitchFamily="49" charset="0"/>
                <a:cs typeface="Calibri" panose="020F0502020204030204" pitchFamily="34" charset="0"/>
              </a:rPr>
              <a:t>B.__class</a:t>
            </a:r>
            <a:r>
              <a:rPr lang="en-US" dirty="0">
                <a:latin typeface="Consolas" panose="020B0609020204030204" pitchFamily="49" charset="0"/>
                <a:cs typeface="Calibri" panose="020F0502020204030204" pitchFamily="34" charset="0"/>
              </a:rPr>
              <a:t>__('C', (B,), {'a': 1, 'b': 2})</a:t>
            </a:r>
          </a:p>
          <a:p>
            <a:pPr algn="just"/>
            <a:endParaRPr lang="en-US" dirty="0">
              <a:latin typeface="Calibri" panose="020F0502020204030204" pitchFamily="34" charset="0"/>
              <a:cs typeface="Calibri" panose="020F0502020204030204" pitchFamily="34" charset="0"/>
            </a:endParaRPr>
          </a:p>
        </p:txBody>
      </p:sp>
      <p:pic>
        <p:nvPicPr>
          <p:cNvPr id="6" name="Picture 8"/>
          <p:cNvPicPr>
            <a:picLocks noChangeAspect="1"/>
          </p:cNvPicPr>
          <p:nvPr/>
        </p:nvPicPr>
        <p:blipFill>
          <a:blip r:embed="rId3"/>
          <a:stretch>
            <a:fillRect/>
          </a:stretch>
        </p:blipFill>
        <p:spPr>
          <a:xfrm>
            <a:off x="5417820" y="969935"/>
            <a:ext cx="3420135" cy="3361504"/>
          </a:xfrm>
          <a:prstGeom prst="rect">
            <a:avLst/>
          </a:prstGeom>
        </p:spPr>
      </p:pic>
    </p:spTree>
    <p:extLst>
      <p:ext uri="{BB962C8B-B14F-4D97-AF65-F5344CB8AC3E}">
        <p14:creationId xmlns:p14="http://schemas.microsoft.com/office/powerpoint/2010/main" val="4283215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Example of Custom </a:t>
            </a:r>
            <a:r>
              <a:rPr lang="en-US" dirty="0" err="1"/>
              <a:t>Metaclass</a:t>
            </a:r>
            <a:endParaRPr lang="en-US" dirty="0"/>
          </a:p>
        </p:txBody>
      </p:sp>
      <p:sp>
        <p:nvSpPr>
          <p:cNvPr id="7" name="Rectangle 4"/>
          <p:cNvSpPr>
            <a:spLocks noChangeArrowheads="1"/>
          </p:cNvSpPr>
          <p:nvPr/>
        </p:nvSpPr>
        <p:spPr bwMode="auto">
          <a:xfrm>
            <a:off x="164592" y="699516"/>
            <a:ext cx="8926068" cy="386667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noProof="1">
                <a:ln>
                  <a:noFill/>
                </a:ln>
                <a:solidFill>
                  <a:srgbClr val="CC7832"/>
                </a:solidFill>
                <a:effectLst/>
                <a:latin typeface="Consolas" panose="020B0609020204030204" pitchFamily="49" charset="0"/>
              </a:rPr>
              <a:t>class </a:t>
            </a:r>
            <a:r>
              <a:rPr kumimoji="0" lang="uk-UA" altLang="uk-UA" sz="1000" b="0" i="0" u="none" strike="noStrike" cap="none" normalizeH="0" baseline="0" noProof="1">
                <a:ln>
                  <a:noFill/>
                </a:ln>
                <a:solidFill>
                  <a:srgbClr val="A9B7C6"/>
                </a:solidFill>
                <a:effectLst/>
                <a:latin typeface="Consolas" panose="020B0609020204030204" pitchFamily="49" charset="0"/>
              </a:rPr>
              <a:t>FinalMeta(</a:t>
            </a:r>
            <a:r>
              <a:rPr kumimoji="0" lang="uk-UA" altLang="uk-UA" sz="1000" b="0" i="0" u="none" strike="noStrike" cap="none" normalizeH="0" baseline="0" noProof="1">
                <a:ln>
                  <a:noFill/>
                </a:ln>
                <a:solidFill>
                  <a:srgbClr val="8888C6"/>
                </a:solidFill>
                <a:effectLst/>
                <a:latin typeface="Consolas" panose="020B0609020204030204" pitchFamily="49" charset="0"/>
              </a:rPr>
              <a:t>type</a:t>
            </a:r>
            <a:r>
              <a:rPr kumimoji="0" lang="uk-UA" altLang="uk-UA" sz="1000" b="0" i="0" u="none" strike="noStrike" cap="none" normalizeH="0" baseline="0" noProof="1">
                <a:ln>
                  <a:noFill/>
                </a:ln>
                <a:solidFill>
                  <a:srgbClr val="A9B7C6"/>
                </a:solidFill>
                <a:effectLst/>
                <a:latin typeface="Consolas" panose="020B0609020204030204" pitchFamily="49" charset="0"/>
              </a:rPr>
              <a:t>):</a:t>
            </a:r>
            <a:br>
              <a:rPr kumimoji="0" lang="uk-UA" altLang="uk-UA" sz="1000" b="0" i="0" u="none" strike="noStrike" cap="none" normalizeH="0" baseline="0" noProof="1">
                <a:ln>
                  <a:noFill/>
                </a:ln>
                <a:solidFill>
                  <a:srgbClr val="A9B7C6"/>
                </a:solidFill>
                <a:effectLst/>
                <a:latin typeface="Consolas" panose="020B0609020204030204" pitchFamily="49" charset="0"/>
              </a:rPr>
            </a:br>
            <a:br>
              <a:rPr kumimoji="0" lang="uk-UA" altLang="uk-UA" sz="1000" b="0" i="0" u="none" strike="noStrike" cap="none" normalizeH="0" baseline="0" noProof="1">
                <a:ln>
                  <a:noFill/>
                </a:ln>
                <a:solidFill>
                  <a:srgbClr val="A9B7C6"/>
                </a:solidFill>
                <a:effectLst/>
                <a:latin typeface="Consolas" panose="020B0609020204030204" pitchFamily="49" charset="0"/>
              </a:rPr>
            </a:br>
            <a:r>
              <a:rPr kumimoji="0" lang="uk-UA" altLang="uk-UA" sz="1000" b="0" i="0" u="none" strike="noStrike" cap="none" normalizeH="0" baseline="0" noProof="1">
                <a:ln>
                  <a:noFill/>
                </a:ln>
                <a:solidFill>
                  <a:srgbClr val="A9B7C6"/>
                </a:solidFill>
                <a:effectLst/>
                <a:latin typeface="Consolas" panose="020B0609020204030204" pitchFamily="49" charset="0"/>
              </a:rPr>
              <a:t>    </a:t>
            </a:r>
            <a:r>
              <a:rPr kumimoji="0" lang="uk-UA" altLang="uk-UA" sz="1000" b="0" i="0" u="none" strike="noStrike" cap="none" normalizeH="0" baseline="0" noProof="1">
                <a:ln>
                  <a:noFill/>
                </a:ln>
                <a:solidFill>
                  <a:srgbClr val="BBB529"/>
                </a:solidFill>
                <a:effectLst/>
                <a:latin typeface="Consolas" panose="020B0609020204030204" pitchFamily="49" charset="0"/>
              </a:rPr>
              <a:t>@classmethod</a:t>
            </a:r>
            <a:br>
              <a:rPr kumimoji="0" lang="uk-UA" altLang="uk-UA" sz="1000" b="0" i="0" u="none" strike="noStrike" cap="none" normalizeH="0" baseline="0" noProof="1">
                <a:ln>
                  <a:noFill/>
                </a:ln>
                <a:solidFill>
                  <a:srgbClr val="BBB529"/>
                </a:solidFill>
                <a:effectLst/>
                <a:latin typeface="Consolas" panose="020B0609020204030204" pitchFamily="49" charset="0"/>
              </a:rPr>
            </a:br>
            <a:r>
              <a:rPr kumimoji="0" lang="uk-UA" altLang="uk-UA" sz="1000" b="0" i="0" u="none" strike="noStrike" cap="none" normalizeH="0" baseline="0" noProof="1">
                <a:ln>
                  <a:noFill/>
                </a:ln>
                <a:solidFill>
                  <a:srgbClr val="BBB529"/>
                </a:solidFill>
                <a:effectLst/>
                <a:latin typeface="Consolas" panose="020B0609020204030204" pitchFamily="49" charset="0"/>
              </a:rPr>
              <a:t>    </a:t>
            </a:r>
            <a:r>
              <a:rPr kumimoji="0" lang="uk-UA" altLang="uk-UA" sz="1000" b="0" i="0" u="none" strike="noStrike" cap="none" normalizeH="0" baseline="0" noProof="1">
                <a:ln>
                  <a:noFill/>
                </a:ln>
                <a:solidFill>
                  <a:srgbClr val="CC7832"/>
                </a:solidFill>
                <a:effectLst/>
                <a:latin typeface="Consolas" panose="020B0609020204030204" pitchFamily="49" charset="0"/>
              </a:rPr>
              <a:t>def </a:t>
            </a:r>
            <a:r>
              <a:rPr kumimoji="0" lang="uk-UA" altLang="uk-UA" sz="1000" b="0" i="0" u="none" strike="noStrike" cap="none" normalizeH="0" baseline="0" noProof="1">
                <a:ln>
                  <a:noFill/>
                </a:ln>
                <a:solidFill>
                  <a:srgbClr val="B200B2"/>
                </a:solidFill>
                <a:effectLst/>
                <a:latin typeface="Consolas" panose="020B0609020204030204" pitchFamily="49" charset="0"/>
              </a:rPr>
              <a:t>__prepare__</a:t>
            </a:r>
            <a:r>
              <a:rPr kumimoji="0" lang="uk-UA" altLang="uk-UA" sz="1000" b="0" i="0" u="none" strike="noStrike" cap="none" normalizeH="0" baseline="0" noProof="1">
                <a:ln>
                  <a:noFill/>
                </a:ln>
                <a:solidFill>
                  <a:srgbClr val="A9B7C6"/>
                </a:solidFill>
                <a:effectLst/>
                <a:latin typeface="Consolas" panose="020B0609020204030204" pitchFamily="49" charset="0"/>
              </a:rPr>
              <a:t>(</a:t>
            </a:r>
            <a:r>
              <a:rPr kumimoji="0" lang="uk-UA" altLang="uk-UA" sz="1000" b="0" i="0" u="none" strike="noStrike" cap="none" normalizeH="0" baseline="0" noProof="1">
                <a:ln>
                  <a:noFill/>
                </a:ln>
                <a:solidFill>
                  <a:srgbClr val="94558D"/>
                </a:solidFill>
                <a:effectLst/>
                <a:latin typeface="Consolas" panose="020B0609020204030204" pitchFamily="49" charset="0"/>
              </a:rPr>
              <a:t>mcs</a:t>
            </a:r>
            <a:r>
              <a:rPr kumimoji="0" lang="uk-UA" altLang="uk-UA" sz="1000" b="0" i="0" u="none" strike="noStrike" cap="none" normalizeH="0" baseline="0" noProof="1">
                <a:ln>
                  <a:noFill/>
                </a:ln>
                <a:solidFill>
                  <a:srgbClr val="CC7832"/>
                </a:solidFill>
                <a:effectLst/>
                <a:latin typeface="Consolas" panose="020B0609020204030204" pitchFamily="49" charset="0"/>
              </a:rPr>
              <a:t>, </a:t>
            </a:r>
            <a:r>
              <a:rPr kumimoji="0" lang="uk-UA" altLang="uk-UA" sz="1000" b="0" i="0" u="none" strike="noStrike" cap="none" normalizeH="0" baseline="0" noProof="1">
                <a:ln>
                  <a:noFill/>
                </a:ln>
                <a:solidFill>
                  <a:srgbClr val="A9B7C6"/>
                </a:solidFill>
                <a:effectLst/>
                <a:latin typeface="Consolas" panose="020B0609020204030204" pitchFamily="49" charset="0"/>
              </a:rPr>
              <a:t>name</a:t>
            </a:r>
            <a:r>
              <a:rPr kumimoji="0" lang="uk-UA" altLang="uk-UA" sz="1000" b="0" i="0" u="none" strike="noStrike" cap="none" normalizeH="0" baseline="0" noProof="1">
                <a:ln>
                  <a:noFill/>
                </a:ln>
                <a:solidFill>
                  <a:srgbClr val="CC7832"/>
                </a:solidFill>
                <a:effectLst/>
                <a:latin typeface="Consolas" panose="020B0609020204030204" pitchFamily="49" charset="0"/>
              </a:rPr>
              <a:t>, </a:t>
            </a:r>
            <a:r>
              <a:rPr kumimoji="0" lang="uk-UA" altLang="uk-UA" sz="1000" b="0" i="0" u="none" strike="noStrike" cap="none" normalizeH="0" baseline="0" noProof="1">
                <a:ln>
                  <a:noFill/>
                </a:ln>
                <a:solidFill>
                  <a:srgbClr val="A9B7C6"/>
                </a:solidFill>
                <a:effectLst/>
                <a:latin typeface="Consolas" panose="020B0609020204030204" pitchFamily="49" charset="0"/>
              </a:rPr>
              <a:t>bases</a:t>
            </a:r>
            <a:r>
              <a:rPr kumimoji="0" lang="uk-UA" altLang="uk-UA" sz="1000" b="0" i="0" u="none" strike="noStrike" cap="none" normalizeH="0" baseline="0" noProof="1">
                <a:ln>
                  <a:noFill/>
                </a:ln>
                <a:solidFill>
                  <a:srgbClr val="CC7832"/>
                </a:solidFill>
                <a:effectLst/>
                <a:latin typeface="Consolas" panose="020B0609020204030204" pitchFamily="49" charset="0"/>
              </a:rPr>
              <a:t>, </a:t>
            </a:r>
            <a:r>
              <a:rPr kumimoji="0" lang="uk-UA" altLang="uk-UA" sz="1000" b="0" i="0" u="none" strike="noStrike" cap="none" normalizeH="0" baseline="0" noProof="1">
                <a:ln>
                  <a:noFill/>
                </a:ln>
                <a:solidFill>
                  <a:srgbClr val="A9B7C6"/>
                </a:solidFill>
                <a:effectLst/>
                <a:latin typeface="Consolas" panose="020B0609020204030204" pitchFamily="49" charset="0"/>
              </a:rPr>
              <a:t>**kwargs):</a:t>
            </a:r>
            <a:br>
              <a:rPr kumimoji="0" lang="uk-UA" altLang="uk-UA" sz="1000" b="0" i="0" u="none" strike="noStrike" cap="none" normalizeH="0" baseline="0" noProof="1">
                <a:ln>
                  <a:noFill/>
                </a:ln>
                <a:solidFill>
                  <a:srgbClr val="A9B7C6"/>
                </a:solidFill>
                <a:effectLst/>
                <a:latin typeface="Consolas" panose="020B0609020204030204" pitchFamily="49" charset="0"/>
              </a:rPr>
            </a:br>
            <a:r>
              <a:rPr kumimoji="0" lang="uk-UA" altLang="uk-UA" sz="1000" b="0" i="0" u="none" strike="noStrike" cap="none" normalizeH="0" baseline="0" noProof="1">
                <a:ln>
                  <a:noFill/>
                </a:ln>
                <a:solidFill>
                  <a:srgbClr val="A9B7C6"/>
                </a:solidFill>
                <a:effectLst/>
                <a:latin typeface="Consolas" panose="020B0609020204030204" pitchFamily="49" charset="0"/>
              </a:rPr>
              <a:t>        </a:t>
            </a:r>
            <a:r>
              <a:rPr kumimoji="0" lang="uk-UA" altLang="uk-UA" sz="1000" b="0" i="0" u="none" strike="noStrike" cap="none" normalizeH="0" baseline="0" noProof="1">
                <a:ln>
                  <a:noFill/>
                </a:ln>
                <a:solidFill>
                  <a:srgbClr val="8888C6"/>
                </a:solidFill>
                <a:effectLst/>
                <a:latin typeface="Consolas" panose="020B0609020204030204" pitchFamily="49" charset="0"/>
              </a:rPr>
              <a:t>print</a:t>
            </a:r>
            <a:r>
              <a:rPr kumimoji="0" lang="uk-UA" altLang="uk-UA" sz="1000" b="0" i="0" u="none" strike="noStrike" cap="none" normalizeH="0" baseline="0" noProof="1">
                <a:ln>
                  <a:noFill/>
                </a:ln>
                <a:solidFill>
                  <a:srgbClr val="A9B7C6"/>
                </a:solidFill>
                <a:effectLst/>
                <a:latin typeface="Consolas" panose="020B0609020204030204" pitchFamily="49" charset="0"/>
              </a:rPr>
              <a:t>(</a:t>
            </a:r>
            <a:r>
              <a:rPr kumimoji="0" lang="uk-UA" altLang="uk-UA" sz="1000" b="0" i="0" u="none" strike="noStrike" cap="none" normalizeH="0" baseline="0" noProof="1">
                <a:ln>
                  <a:noFill/>
                </a:ln>
                <a:solidFill>
                  <a:srgbClr val="6A8759"/>
                </a:solidFill>
                <a:effectLst/>
                <a:latin typeface="Consolas" panose="020B0609020204030204" pitchFamily="49" charset="0"/>
              </a:rPr>
              <a:t>'FinalMeta.__prepare__(mcs={}, name={}, bases={}, kwargs={})'</a:t>
            </a:r>
            <a:r>
              <a:rPr kumimoji="0" lang="uk-UA" altLang="uk-UA" sz="1000" b="0" i="0" u="none" strike="noStrike" cap="none" normalizeH="0" baseline="0" noProof="1">
                <a:ln>
                  <a:noFill/>
                </a:ln>
                <a:solidFill>
                  <a:srgbClr val="A9B7C6"/>
                </a:solidFill>
                <a:effectLst/>
                <a:latin typeface="Consolas" panose="020B0609020204030204" pitchFamily="49" charset="0"/>
              </a:rPr>
              <a:t>.format(</a:t>
            </a:r>
            <a:r>
              <a:rPr kumimoji="0" lang="uk-UA" altLang="uk-UA" sz="1000" b="0" i="0" u="none" strike="noStrike" cap="none" normalizeH="0" baseline="0" noProof="1">
                <a:ln>
                  <a:noFill/>
                </a:ln>
                <a:solidFill>
                  <a:srgbClr val="94558D"/>
                </a:solidFill>
                <a:effectLst/>
                <a:latin typeface="Consolas" panose="020B0609020204030204" pitchFamily="49" charset="0"/>
              </a:rPr>
              <a:t>mcs</a:t>
            </a:r>
            <a:r>
              <a:rPr kumimoji="0" lang="uk-UA" altLang="uk-UA" sz="1000" b="0" i="0" u="none" strike="noStrike" cap="none" normalizeH="0" baseline="0" noProof="1">
                <a:ln>
                  <a:noFill/>
                </a:ln>
                <a:solidFill>
                  <a:srgbClr val="CC7832"/>
                </a:solidFill>
                <a:effectLst/>
                <a:latin typeface="Consolas" panose="020B0609020204030204" pitchFamily="49" charset="0"/>
              </a:rPr>
              <a:t>, </a:t>
            </a:r>
            <a:r>
              <a:rPr kumimoji="0" lang="uk-UA" altLang="uk-UA" sz="1000" b="0" i="0" u="none" strike="noStrike" cap="none" normalizeH="0" baseline="0" noProof="1">
                <a:ln>
                  <a:noFill/>
                </a:ln>
                <a:solidFill>
                  <a:srgbClr val="A9B7C6"/>
                </a:solidFill>
                <a:effectLst/>
                <a:latin typeface="Consolas" panose="020B0609020204030204" pitchFamily="49" charset="0"/>
              </a:rPr>
              <a:t>name</a:t>
            </a:r>
            <a:r>
              <a:rPr kumimoji="0" lang="uk-UA" altLang="uk-UA" sz="1000" b="0" i="0" u="none" strike="noStrike" cap="none" normalizeH="0" baseline="0" noProof="1">
                <a:ln>
                  <a:noFill/>
                </a:ln>
                <a:solidFill>
                  <a:srgbClr val="CC7832"/>
                </a:solidFill>
                <a:effectLst/>
                <a:latin typeface="Consolas" panose="020B0609020204030204" pitchFamily="49" charset="0"/>
              </a:rPr>
              <a:t>, </a:t>
            </a:r>
            <a:r>
              <a:rPr kumimoji="0" lang="uk-UA" altLang="uk-UA" sz="1000" b="0" i="0" u="none" strike="noStrike" cap="none" normalizeH="0" baseline="0" noProof="1">
                <a:ln>
                  <a:noFill/>
                </a:ln>
                <a:solidFill>
                  <a:srgbClr val="A9B7C6"/>
                </a:solidFill>
                <a:effectLst/>
                <a:latin typeface="Consolas" panose="020B0609020204030204" pitchFamily="49" charset="0"/>
              </a:rPr>
              <a:t>bases</a:t>
            </a:r>
            <a:r>
              <a:rPr kumimoji="0" lang="uk-UA" altLang="uk-UA" sz="1000" b="0" i="0" u="none" strike="noStrike" cap="none" normalizeH="0" baseline="0" noProof="1">
                <a:ln>
                  <a:noFill/>
                </a:ln>
                <a:solidFill>
                  <a:srgbClr val="CC7832"/>
                </a:solidFill>
                <a:effectLst/>
                <a:latin typeface="Consolas" panose="020B0609020204030204" pitchFamily="49" charset="0"/>
              </a:rPr>
              <a:t>, </a:t>
            </a:r>
            <a:r>
              <a:rPr kumimoji="0" lang="uk-UA" altLang="uk-UA" sz="1000" b="0" i="0" u="none" strike="noStrike" cap="none" normalizeH="0" baseline="0" noProof="1">
                <a:ln>
                  <a:noFill/>
                </a:ln>
                <a:solidFill>
                  <a:srgbClr val="A9B7C6"/>
                </a:solidFill>
                <a:effectLst/>
                <a:latin typeface="Consolas" panose="020B0609020204030204" pitchFamily="49" charset="0"/>
              </a:rPr>
              <a:t>kwargs))</a:t>
            </a:r>
            <a:br>
              <a:rPr kumimoji="0" lang="uk-UA" altLang="uk-UA" sz="1000" b="0" i="0" u="none" strike="noStrike" cap="none" normalizeH="0" baseline="0" noProof="1">
                <a:ln>
                  <a:noFill/>
                </a:ln>
                <a:solidFill>
                  <a:srgbClr val="A9B7C6"/>
                </a:solidFill>
                <a:effectLst/>
                <a:latin typeface="Consolas" panose="020B0609020204030204" pitchFamily="49" charset="0"/>
              </a:rPr>
            </a:br>
            <a:r>
              <a:rPr kumimoji="0" lang="uk-UA" altLang="uk-UA" sz="1000" b="0" i="0" u="none" strike="noStrike" cap="none" normalizeH="0" baseline="0" noProof="1">
                <a:ln>
                  <a:noFill/>
                </a:ln>
                <a:solidFill>
                  <a:srgbClr val="A9B7C6"/>
                </a:solidFill>
                <a:effectLst/>
                <a:latin typeface="Consolas" panose="020B0609020204030204" pitchFamily="49" charset="0"/>
              </a:rPr>
              <a:t>        </a:t>
            </a:r>
            <a:r>
              <a:rPr kumimoji="0" lang="uk-UA" altLang="uk-UA" sz="1000" b="0" i="0" u="none" strike="noStrike" cap="none" normalizeH="0" baseline="0" noProof="1">
                <a:ln>
                  <a:noFill/>
                </a:ln>
                <a:solidFill>
                  <a:srgbClr val="CC7832"/>
                </a:solidFill>
                <a:effectLst/>
                <a:latin typeface="Consolas" panose="020B0609020204030204" pitchFamily="49" charset="0"/>
              </a:rPr>
              <a:t>return</a:t>
            </a:r>
            <a:r>
              <a:rPr kumimoji="0" lang="en-US" altLang="uk-UA" sz="1000" b="0" i="0" u="none" strike="noStrike" cap="none" normalizeH="0" baseline="0" noProof="1">
                <a:ln>
                  <a:noFill/>
                </a:ln>
                <a:solidFill>
                  <a:srgbClr val="CC7832"/>
                </a:solidFill>
                <a:effectLst/>
                <a:latin typeface="Consolas" panose="020B0609020204030204" pitchFamily="49" charset="0"/>
              </a:rPr>
              <a:t> {}</a:t>
            </a:r>
            <a:br>
              <a:rPr kumimoji="0" lang="uk-UA" altLang="uk-UA" sz="1000" b="0" i="0" u="none" strike="noStrike" cap="none" normalizeH="0" baseline="0" noProof="1">
                <a:ln>
                  <a:noFill/>
                </a:ln>
                <a:solidFill>
                  <a:srgbClr val="A9B7C6"/>
                </a:solidFill>
                <a:effectLst/>
                <a:latin typeface="Consolas" panose="020B0609020204030204" pitchFamily="49" charset="0"/>
              </a:rPr>
            </a:br>
            <a:br>
              <a:rPr kumimoji="0" lang="uk-UA" altLang="uk-UA" sz="1000" b="0" i="0" u="none" strike="noStrike" cap="none" normalizeH="0" baseline="0" noProof="1">
                <a:ln>
                  <a:noFill/>
                </a:ln>
                <a:solidFill>
                  <a:srgbClr val="A9B7C6"/>
                </a:solidFill>
                <a:effectLst/>
                <a:latin typeface="Consolas" panose="020B0609020204030204" pitchFamily="49" charset="0"/>
              </a:rPr>
            </a:br>
            <a:r>
              <a:rPr kumimoji="0" lang="uk-UA" altLang="uk-UA" sz="1000" b="0" i="0" u="none" strike="noStrike" cap="none" normalizeH="0" baseline="0" noProof="1">
                <a:ln>
                  <a:noFill/>
                </a:ln>
                <a:solidFill>
                  <a:srgbClr val="A9B7C6"/>
                </a:solidFill>
                <a:effectLst/>
                <a:latin typeface="Consolas" panose="020B0609020204030204" pitchFamily="49" charset="0"/>
              </a:rPr>
              <a:t>    </a:t>
            </a:r>
            <a:r>
              <a:rPr kumimoji="0" lang="uk-UA" altLang="uk-UA" sz="1000" b="0" i="0" u="none" strike="noStrike" cap="none" normalizeH="0" baseline="0" noProof="1">
                <a:ln>
                  <a:noFill/>
                </a:ln>
                <a:solidFill>
                  <a:srgbClr val="CC7832"/>
                </a:solidFill>
                <a:effectLst/>
                <a:latin typeface="Consolas" panose="020B0609020204030204" pitchFamily="49" charset="0"/>
              </a:rPr>
              <a:t>def </a:t>
            </a:r>
            <a:r>
              <a:rPr kumimoji="0" lang="uk-UA" altLang="uk-UA" sz="1000" b="0" i="0" u="none" strike="noStrike" cap="none" normalizeH="0" baseline="0" noProof="1">
                <a:ln>
                  <a:noFill/>
                </a:ln>
                <a:solidFill>
                  <a:srgbClr val="B200B2"/>
                </a:solidFill>
                <a:effectLst/>
                <a:latin typeface="Consolas" panose="020B0609020204030204" pitchFamily="49" charset="0"/>
              </a:rPr>
              <a:t>__new__</a:t>
            </a:r>
            <a:r>
              <a:rPr kumimoji="0" lang="uk-UA" altLang="uk-UA" sz="1000" b="0" i="0" u="none" strike="noStrike" cap="none" normalizeH="0" baseline="0" noProof="1">
                <a:ln>
                  <a:noFill/>
                </a:ln>
                <a:solidFill>
                  <a:srgbClr val="A9B7C6"/>
                </a:solidFill>
                <a:effectLst/>
                <a:latin typeface="Consolas" panose="020B0609020204030204" pitchFamily="49" charset="0"/>
              </a:rPr>
              <a:t>(</a:t>
            </a:r>
            <a:r>
              <a:rPr kumimoji="0" lang="uk-UA" altLang="uk-UA" sz="1000" b="0" i="0" u="none" strike="noStrike" cap="none" normalizeH="0" baseline="0" noProof="1">
                <a:ln>
                  <a:noFill/>
                </a:ln>
                <a:solidFill>
                  <a:srgbClr val="94558D"/>
                </a:solidFill>
                <a:effectLst/>
                <a:latin typeface="Consolas" panose="020B0609020204030204" pitchFamily="49" charset="0"/>
              </a:rPr>
              <a:t>mcs</a:t>
            </a:r>
            <a:r>
              <a:rPr kumimoji="0" lang="uk-UA" altLang="uk-UA" sz="1000" b="0" i="0" u="none" strike="noStrike" cap="none" normalizeH="0" baseline="0" noProof="1">
                <a:ln>
                  <a:noFill/>
                </a:ln>
                <a:solidFill>
                  <a:srgbClr val="CC7832"/>
                </a:solidFill>
                <a:effectLst/>
                <a:latin typeface="Consolas" panose="020B0609020204030204" pitchFamily="49" charset="0"/>
              </a:rPr>
              <a:t>, </a:t>
            </a:r>
            <a:r>
              <a:rPr kumimoji="0" lang="uk-UA" altLang="uk-UA" sz="1000" b="0" i="0" u="none" strike="noStrike" cap="none" normalizeH="0" baseline="0" noProof="1">
                <a:ln>
                  <a:noFill/>
                </a:ln>
                <a:solidFill>
                  <a:srgbClr val="A9B7C6"/>
                </a:solidFill>
                <a:effectLst/>
                <a:latin typeface="Consolas" panose="020B0609020204030204" pitchFamily="49" charset="0"/>
              </a:rPr>
              <a:t>name</a:t>
            </a:r>
            <a:r>
              <a:rPr kumimoji="0" lang="uk-UA" altLang="uk-UA" sz="1000" b="0" i="0" u="none" strike="noStrike" cap="none" normalizeH="0" baseline="0" noProof="1">
                <a:ln>
                  <a:noFill/>
                </a:ln>
                <a:solidFill>
                  <a:srgbClr val="CC7832"/>
                </a:solidFill>
                <a:effectLst/>
                <a:latin typeface="Consolas" panose="020B0609020204030204" pitchFamily="49" charset="0"/>
              </a:rPr>
              <a:t>, </a:t>
            </a:r>
            <a:r>
              <a:rPr kumimoji="0" lang="uk-UA" altLang="uk-UA" sz="1000" b="0" i="0" u="none" strike="noStrike" cap="none" normalizeH="0" baseline="0" noProof="1">
                <a:ln>
                  <a:noFill/>
                </a:ln>
                <a:solidFill>
                  <a:srgbClr val="A9B7C6"/>
                </a:solidFill>
                <a:effectLst/>
                <a:latin typeface="Consolas" panose="020B0609020204030204" pitchFamily="49" charset="0"/>
              </a:rPr>
              <a:t>bases</a:t>
            </a:r>
            <a:r>
              <a:rPr kumimoji="0" lang="uk-UA" altLang="uk-UA" sz="1000" b="0" i="0" u="none" strike="noStrike" cap="none" normalizeH="0" baseline="0" noProof="1">
                <a:ln>
                  <a:noFill/>
                </a:ln>
                <a:solidFill>
                  <a:srgbClr val="CC7832"/>
                </a:solidFill>
                <a:effectLst/>
                <a:latin typeface="Consolas" panose="020B0609020204030204" pitchFamily="49" charset="0"/>
              </a:rPr>
              <a:t>, </a:t>
            </a:r>
            <a:r>
              <a:rPr kumimoji="0" lang="uk-UA" altLang="uk-UA" sz="1000" b="0" i="0" u="none" strike="noStrike" cap="none" normalizeH="0" baseline="0" noProof="1">
                <a:ln>
                  <a:noFill/>
                </a:ln>
                <a:solidFill>
                  <a:srgbClr val="A9B7C6"/>
                </a:solidFill>
                <a:effectLst/>
                <a:latin typeface="Consolas" panose="020B0609020204030204" pitchFamily="49" charset="0"/>
              </a:rPr>
              <a:t>attr</a:t>
            </a:r>
            <a:r>
              <a:rPr kumimoji="0" lang="uk-UA" altLang="uk-UA" sz="1000" b="0" i="0" u="none" strike="noStrike" cap="none" normalizeH="0" baseline="0" noProof="1">
                <a:ln>
                  <a:noFill/>
                </a:ln>
                <a:solidFill>
                  <a:srgbClr val="CC7832"/>
                </a:solidFill>
                <a:effectLst/>
                <a:latin typeface="Consolas" panose="020B0609020204030204" pitchFamily="49" charset="0"/>
              </a:rPr>
              <a:t>, </a:t>
            </a:r>
            <a:r>
              <a:rPr kumimoji="0" lang="uk-UA" altLang="uk-UA" sz="1000" b="0" i="0" u="none" strike="noStrike" cap="none" normalizeH="0" baseline="0" noProof="1">
                <a:ln>
                  <a:noFill/>
                </a:ln>
                <a:solidFill>
                  <a:srgbClr val="A9B7C6"/>
                </a:solidFill>
                <a:effectLst/>
                <a:latin typeface="Consolas" panose="020B0609020204030204" pitchFamily="49" charset="0"/>
              </a:rPr>
              <a:t>**kwargs):</a:t>
            </a:r>
            <a:br>
              <a:rPr kumimoji="0" lang="uk-UA" altLang="uk-UA" sz="1000" b="0" i="0" u="none" strike="noStrike" cap="none" normalizeH="0" baseline="0" noProof="1">
                <a:ln>
                  <a:noFill/>
                </a:ln>
                <a:solidFill>
                  <a:srgbClr val="A9B7C6"/>
                </a:solidFill>
                <a:effectLst/>
                <a:latin typeface="Consolas" panose="020B0609020204030204" pitchFamily="49" charset="0"/>
              </a:rPr>
            </a:br>
            <a:r>
              <a:rPr kumimoji="0" lang="uk-UA" altLang="uk-UA" sz="1000" b="0" i="0" u="none" strike="noStrike" cap="none" normalizeH="0" baseline="0" noProof="1">
                <a:ln>
                  <a:noFill/>
                </a:ln>
                <a:solidFill>
                  <a:srgbClr val="A9B7C6"/>
                </a:solidFill>
                <a:effectLst/>
                <a:latin typeface="Consolas" panose="020B0609020204030204" pitchFamily="49" charset="0"/>
              </a:rPr>
              <a:t>        </a:t>
            </a:r>
            <a:r>
              <a:rPr kumimoji="0" lang="uk-UA" altLang="uk-UA" sz="1000" b="0" i="0" u="none" strike="noStrike" cap="none" normalizeH="0" baseline="0" noProof="1">
                <a:ln>
                  <a:noFill/>
                </a:ln>
                <a:solidFill>
                  <a:srgbClr val="8888C6"/>
                </a:solidFill>
                <a:effectLst/>
                <a:latin typeface="Consolas" panose="020B0609020204030204" pitchFamily="49" charset="0"/>
              </a:rPr>
              <a:t>print</a:t>
            </a:r>
            <a:r>
              <a:rPr kumimoji="0" lang="uk-UA" altLang="uk-UA" sz="1000" b="0" i="0" u="none" strike="noStrike" cap="none" normalizeH="0" baseline="0" noProof="1">
                <a:ln>
                  <a:noFill/>
                </a:ln>
                <a:solidFill>
                  <a:srgbClr val="A9B7C6"/>
                </a:solidFill>
                <a:effectLst/>
                <a:latin typeface="Consolas" panose="020B0609020204030204" pitchFamily="49" charset="0"/>
              </a:rPr>
              <a:t>(</a:t>
            </a:r>
            <a:r>
              <a:rPr kumimoji="0" lang="uk-UA" altLang="uk-UA" sz="1000" b="0" i="0" u="none" strike="noStrike" cap="none" normalizeH="0" baseline="0" noProof="1">
                <a:ln>
                  <a:noFill/>
                </a:ln>
                <a:solidFill>
                  <a:srgbClr val="6A8759"/>
                </a:solidFill>
                <a:effectLst/>
                <a:latin typeface="Consolas" panose="020B0609020204030204" pitchFamily="49" charset="0"/>
              </a:rPr>
              <a:t>'FinalMeta.__new__(mcs={}, name={}, bases={}, attr={}, kwargs={})'</a:t>
            </a:r>
            <a:r>
              <a:rPr kumimoji="0" lang="uk-UA" altLang="uk-UA" sz="1000" b="0" i="0" u="none" strike="noStrike" cap="none" normalizeH="0" baseline="0" noProof="1">
                <a:ln>
                  <a:noFill/>
                </a:ln>
                <a:solidFill>
                  <a:srgbClr val="A9B7C6"/>
                </a:solidFill>
                <a:effectLst/>
                <a:latin typeface="Consolas" panose="020B0609020204030204" pitchFamily="49" charset="0"/>
              </a:rPr>
              <a:t>.format(</a:t>
            </a:r>
            <a:r>
              <a:rPr kumimoji="0" lang="uk-UA" altLang="uk-UA" sz="1000" b="0" i="0" u="none" strike="noStrike" cap="none" normalizeH="0" baseline="0" noProof="1">
                <a:ln>
                  <a:noFill/>
                </a:ln>
                <a:solidFill>
                  <a:srgbClr val="94558D"/>
                </a:solidFill>
                <a:effectLst/>
                <a:latin typeface="Consolas" panose="020B0609020204030204" pitchFamily="49" charset="0"/>
              </a:rPr>
              <a:t>mcs</a:t>
            </a:r>
            <a:r>
              <a:rPr kumimoji="0" lang="uk-UA" altLang="uk-UA" sz="1000" b="0" i="0" u="none" strike="noStrike" cap="none" normalizeH="0" baseline="0" noProof="1">
                <a:ln>
                  <a:noFill/>
                </a:ln>
                <a:solidFill>
                  <a:srgbClr val="CC7832"/>
                </a:solidFill>
                <a:effectLst/>
                <a:latin typeface="Consolas" panose="020B0609020204030204" pitchFamily="49" charset="0"/>
              </a:rPr>
              <a:t>, </a:t>
            </a:r>
            <a:r>
              <a:rPr kumimoji="0" lang="uk-UA" altLang="uk-UA" sz="1000" b="0" i="0" u="none" strike="noStrike" cap="none" normalizeH="0" baseline="0" noProof="1">
                <a:ln>
                  <a:noFill/>
                </a:ln>
                <a:solidFill>
                  <a:srgbClr val="A9B7C6"/>
                </a:solidFill>
                <a:effectLst/>
                <a:latin typeface="Consolas" panose="020B0609020204030204" pitchFamily="49" charset="0"/>
              </a:rPr>
              <a:t>name</a:t>
            </a:r>
            <a:r>
              <a:rPr kumimoji="0" lang="uk-UA" altLang="uk-UA" sz="1000" b="0" i="0" u="none" strike="noStrike" cap="none" normalizeH="0" baseline="0" noProof="1">
                <a:ln>
                  <a:noFill/>
                </a:ln>
                <a:solidFill>
                  <a:srgbClr val="CC7832"/>
                </a:solidFill>
                <a:effectLst/>
                <a:latin typeface="Consolas" panose="020B0609020204030204" pitchFamily="49" charset="0"/>
              </a:rPr>
              <a:t>, </a:t>
            </a:r>
            <a:r>
              <a:rPr kumimoji="0" lang="uk-UA" altLang="uk-UA" sz="1000" b="0" i="0" u="none" strike="noStrike" cap="none" normalizeH="0" baseline="0" noProof="1">
                <a:ln>
                  <a:noFill/>
                </a:ln>
                <a:solidFill>
                  <a:srgbClr val="A9B7C6"/>
                </a:solidFill>
                <a:effectLst/>
                <a:latin typeface="Consolas" panose="020B0609020204030204" pitchFamily="49" charset="0"/>
              </a:rPr>
              <a:t>bases</a:t>
            </a:r>
            <a:r>
              <a:rPr kumimoji="0" lang="uk-UA" altLang="uk-UA" sz="1000" b="0" i="0" u="none" strike="noStrike" cap="none" normalizeH="0" baseline="0" noProof="1">
                <a:ln>
                  <a:noFill/>
                </a:ln>
                <a:solidFill>
                  <a:srgbClr val="CC7832"/>
                </a:solidFill>
                <a:effectLst/>
                <a:latin typeface="Consolas" panose="020B0609020204030204" pitchFamily="49" charset="0"/>
              </a:rPr>
              <a:t>, </a:t>
            </a:r>
            <a:r>
              <a:rPr kumimoji="0" lang="uk-UA" altLang="uk-UA" sz="1000" b="0" i="0" u="none" strike="noStrike" cap="none" normalizeH="0" baseline="0" noProof="1">
                <a:ln>
                  <a:noFill/>
                </a:ln>
                <a:solidFill>
                  <a:srgbClr val="A9B7C6"/>
                </a:solidFill>
                <a:effectLst/>
                <a:latin typeface="Consolas" panose="020B0609020204030204" pitchFamily="49" charset="0"/>
              </a:rPr>
              <a:t>attr</a:t>
            </a:r>
            <a:r>
              <a:rPr kumimoji="0" lang="uk-UA" altLang="uk-UA" sz="1000" b="0" i="0" u="none" strike="noStrike" cap="none" normalizeH="0" baseline="0" noProof="1">
                <a:ln>
                  <a:noFill/>
                </a:ln>
                <a:solidFill>
                  <a:srgbClr val="CC7832"/>
                </a:solidFill>
                <a:effectLst/>
                <a:latin typeface="Consolas" panose="020B0609020204030204" pitchFamily="49" charset="0"/>
              </a:rPr>
              <a:t>, </a:t>
            </a:r>
            <a:r>
              <a:rPr kumimoji="0" lang="uk-UA" altLang="uk-UA" sz="1000" b="0" i="0" u="none" strike="noStrike" cap="none" normalizeH="0" baseline="0" noProof="1">
                <a:ln>
                  <a:noFill/>
                </a:ln>
                <a:solidFill>
                  <a:srgbClr val="A9B7C6"/>
                </a:solidFill>
                <a:effectLst/>
                <a:latin typeface="Consolas" panose="020B0609020204030204" pitchFamily="49" charset="0"/>
              </a:rPr>
              <a:t>kwargs))</a:t>
            </a:r>
            <a:br>
              <a:rPr kumimoji="0" lang="uk-UA" altLang="uk-UA" sz="1000" b="0" i="0" u="none" strike="noStrike" cap="none" normalizeH="0" baseline="0" noProof="1">
                <a:ln>
                  <a:noFill/>
                </a:ln>
                <a:solidFill>
                  <a:srgbClr val="A9B7C6"/>
                </a:solidFill>
                <a:effectLst/>
                <a:latin typeface="Consolas" panose="020B0609020204030204" pitchFamily="49" charset="0"/>
              </a:rPr>
            </a:br>
            <a:r>
              <a:rPr kumimoji="0" lang="uk-UA" altLang="uk-UA" sz="1000" b="0" i="0" u="none" strike="noStrike" cap="none" normalizeH="0" baseline="0" noProof="1">
                <a:ln>
                  <a:noFill/>
                </a:ln>
                <a:solidFill>
                  <a:srgbClr val="A9B7C6"/>
                </a:solidFill>
                <a:effectLst/>
                <a:latin typeface="Consolas" panose="020B0609020204030204" pitchFamily="49" charset="0"/>
              </a:rPr>
              <a:t>        </a:t>
            </a:r>
            <a:r>
              <a:rPr kumimoji="0" lang="uk-UA" altLang="uk-UA" sz="1000" b="0" i="0" u="none" strike="noStrike" cap="none" normalizeH="0" baseline="0" noProof="1">
                <a:ln>
                  <a:noFill/>
                </a:ln>
                <a:solidFill>
                  <a:srgbClr val="CC7832"/>
                </a:solidFill>
                <a:effectLst/>
                <a:latin typeface="Consolas" panose="020B0609020204030204" pitchFamily="49" charset="0"/>
              </a:rPr>
              <a:t>for </a:t>
            </a:r>
            <a:r>
              <a:rPr kumimoji="0" lang="uk-UA" altLang="uk-UA" sz="1000" b="0" i="0" u="none" strike="noStrike" cap="none" normalizeH="0" baseline="0" noProof="1">
                <a:ln>
                  <a:noFill/>
                </a:ln>
                <a:solidFill>
                  <a:srgbClr val="A9B7C6"/>
                </a:solidFill>
                <a:effectLst/>
                <a:latin typeface="Consolas" panose="020B0609020204030204" pitchFamily="49" charset="0"/>
              </a:rPr>
              <a:t>base </a:t>
            </a:r>
            <a:r>
              <a:rPr kumimoji="0" lang="uk-UA" altLang="uk-UA" sz="1000" b="0" i="0" u="none" strike="noStrike" cap="none" normalizeH="0" baseline="0" noProof="1">
                <a:ln>
                  <a:noFill/>
                </a:ln>
                <a:solidFill>
                  <a:srgbClr val="CC7832"/>
                </a:solidFill>
                <a:effectLst/>
                <a:latin typeface="Consolas" panose="020B0609020204030204" pitchFamily="49" charset="0"/>
              </a:rPr>
              <a:t>in </a:t>
            </a:r>
            <a:r>
              <a:rPr kumimoji="0" lang="uk-UA" altLang="uk-UA" sz="1000" b="0" i="0" u="none" strike="noStrike" cap="none" normalizeH="0" baseline="0" noProof="1">
                <a:ln>
                  <a:noFill/>
                </a:ln>
                <a:solidFill>
                  <a:srgbClr val="A9B7C6"/>
                </a:solidFill>
                <a:effectLst/>
                <a:latin typeface="Consolas" panose="020B0609020204030204" pitchFamily="49" charset="0"/>
              </a:rPr>
              <a:t>bases:</a:t>
            </a:r>
            <a:br>
              <a:rPr kumimoji="0" lang="uk-UA" altLang="uk-UA" sz="1000" b="0" i="0" u="none" strike="noStrike" cap="none" normalizeH="0" baseline="0" noProof="1">
                <a:ln>
                  <a:noFill/>
                </a:ln>
                <a:solidFill>
                  <a:srgbClr val="A9B7C6"/>
                </a:solidFill>
                <a:effectLst/>
                <a:latin typeface="Consolas" panose="020B0609020204030204" pitchFamily="49" charset="0"/>
              </a:rPr>
            </a:br>
            <a:r>
              <a:rPr kumimoji="0" lang="uk-UA" altLang="uk-UA" sz="1000" b="0" i="0" u="none" strike="noStrike" cap="none" normalizeH="0" baseline="0" noProof="1">
                <a:ln>
                  <a:noFill/>
                </a:ln>
                <a:solidFill>
                  <a:srgbClr val="A9B7C6"/>
                </a:solidFill>
                <a:effectLst/>
                <a:latin typeface="Consolas" panose="020B0609020204030204" pitchFamily="49" charset="0"/>
              </a:rPr>
              <a:t>            </a:t>
            </a:r>
            <a:r>
              <a:rPr kumimoji="0" lang="uk-UA" altLang="uk-UA" sz="1000" b="0" i="0" u="none" strike="noStrike" cap="none" normalizeH="0" baseline="0" noProof="1">
                <a:ln>
                  <a:noFill/>
                </a:ln>
                <a:solidFill>
                  <a:srgbClr val="CC7832"/>
                </a:solidFill>
                <a:effectLst/>
                <a:latin typeface="Consolas" panose="020B0609020204030204" pitchFamily="49" charset="0"/>
              </a:rPr>
              <a:t>if </a:t>
            </a:r>
            <a:r>
              <a:rPr kumimoji="0" lang="uk-UA" altLang="uk-UA" sz="1000" b="0" i="0" u="none" strike="noStrike" cap="none" normalizeH="0" baseline="0" noProof="1">
                <a:ln>
                  <a:noFill/>
                </a:ln>
                <a:solidFill>
                  <a:srgbClr val="8888C6"/>
                </a:solidFill>
                <a:effectLst/>
                <a:latin typeface="Consolas" panose="020B0609020204030204" pitchFamily="49" charset="0"/>
              </a:rPr>
              <a:t>isinstance</a:t>
            </a:r>
            <a:r>
              <a:rPr kumimoji="0" lang="uk-UA" altLang="uk-UA" sz="1000" b="0" i="0" u="none" strike="noStrike" cap="none" normalizeH="0" baseline="0" noProof="1">
                <a:ln>
                  <a:noFill/>
                </a:ln>
                <a:solidFill>
                  <a:srgbClr val="A9B7C6"/>
                </a:solidFill>
                <a:effectLst/>
                <a:latin typeface="Consolas" panose="020B0609020204030204" pitchFamily="49" charset="0"/>
              </a:rPr>
              <a:t>(base</a:t>
            </a:r>
            <a:r>
              <a:rPr kumimoji="0" lang="uk-UA" altLang="uk-UA" sz="1000" b="0" i="0" u="none" strike="noStrike" cap="none" normalizeH="0" baseline="0" noProof="1">
                <a:ln>
                  <a:noFill/>
                </a:ln>
                <a:solidFill>
                  <a:srgbClr val="CC7832"/>
                </a:solidFill>
                <a:effectLst/>
                <a:latin typeface="Consolas" panose="020B0609020204030204" pitchFamily="49" charset="0"/>
              </a:rPr>
              <a:t>, </a:t>
            </a:r>
            <a:r>
              <a:rPr kumimoji="0" lang="uk-UA" altLang="uk-UA" sz="1000" b="0" i="0" u="none" strike="noStrike" cap="none" normalizeH="0" baseline="0" noProof="1">
                <a:ln>
                  <a:noFill/>
                </a:ln>
                <a:solidFill>
                  <a:srgbClr val="A9B7C6"/>
                </a:solidFill>
                <a:effectLst/>
                <a:latin typeface="Consolas" panose="020B0609020204030204" pitchFamily="49" charset="0"/>
              </a:rPr>
              <a:t>FinalMeta):</a:t>
            </a:r>
            <a:br>
              <a:rPr kumimoji="0" lang="uk-UA" altLang="uk-UA" sz="1000" b="0" i="0" u="none" strike="noStrike" cap="none" normalizeH="0" baseline="0" noProof="1">
                <a:ln>
                  <a:noFill/>
                </a:ln>
                <a:solidFill>
                  <a:srgbClr val="A9B7C6"/>
                </a:solidFill>
                <a:effectLst/>
                <a:latin typeface="Consolas" panose="020B0609020204030204" pitchFamily="49" charset="0"/>
              </a:rPr>
            </a:br>
            <a:r>
              <a:rPr kumimoji="0" lang="uk-UA" altLang="uk-UA" sz="1000" b="0" i="0" u="none" strike="noStrike" cap="none" normalizeH="0" baseline="0" noProof="1">
                <a:ln>
                  <a:noFill/>
                </a:ln>
                <a:solidFill>
                  <a:srgbClr val="A9B7C6"/>
                </a:solidFill>
                <a:effectLst/>
                <a:latin typeface="Consolas" panose="020B0609020204030204" pitchFamily="49" charset="0"/>
              </a:rPr>
              <a:t>                </a:t>
            </a:r>
            <a:r>
              <a:rPr kumimoji="0" lang="uk-UA" altLang="uk-UA" sz="1000" b="0" i="0" u="none" strike="noStrike" cap="none" normalizeH="0" baseline="0" noProof="1">
                <a:ln>
                  <a:noFill/>
                </a:ln>
                <a:solidFill>
                  <a:srgbClr val="CC7832"/>
                </a:solidFill>
                <a:effectLst/>
                <a:latin typeface="Consolas" panose="020B0609020204030204" pitchFamily="49" charset="0"/>
              </a:rPr>
              <a:t>raise </a:t>
            </a:r>
            <a:r>
              <a:rPr kumimoji="0" lang="uk-UA" altLang="uk-UA" sz="1000" b="0" i="0" u="none" strike="noStrike" cap="none" normalizeH="0" baseline="0" noProof="1">
                <a:ln>
                  <a:noFill/>
                </a:ln>
                <a:solidFill>
                  <a:srgbClr val="8888C6"/>
                </a:solidFill>
                <a:effectLst/>
                <a:latin typeface="Consolas" panose="020B0609020204030204" pitchFamily="49" charset="0"/>
              </a:rPr>
              <a:t>RuntimeError</a:t>
            </a:r>
            <a:r>
              <a:rPr kumimoji="0" lang="uk-UA" altLang="uk-UA" sz="1000" b="0" i="0" u="none" strike="noStrike" cap="none" normalizeH="0" baseline="0" noProof="1">
                <a:ln>
                  <a:noFill/>
                </a:ln>
                <a:solidFill>
                  <a:srgbClr val="A9B7C6"/>
                </a:solidFill>
                <a:effectLst/>
                <a:latin typeface="Consolas" panose="020B0609020204030204" pitchFamily="49" charset="0"/>
              </a:rPr>
              <a:t>(</a:t>
            </a:r>
            <a:r>
              <a:rPr kumimoji="0" lang="uk-UA" altLang="uk-UA" sz="1000" b="0" i="0" u="none" strike="noStrike" cap="none" normalizeH="0" baseline="0" noProof="1">
                <a:ln>
                  <a:noFill/>
                </a:ln>
                <a:solidFill>
                  <a:srgbClr val="6A8759"/>
                </a:solidFill>
                <a:effectLst/>
                <a:latin typeface="Consolas" panose="020B0609020204030204" pitchFamily="49" charset="0"/>
              </a:rPr>
              <a:t>"You cannot subclass a Final class"</a:t>
            </a:r>
            <a:r>
              <a:rPr kumimoji="0" lang="uk-UA" altLang="uk-UA" sz="1000" b="0" i="0" u="none" strike="noStrike" cap="none" normalizeH="0" baseline="0" noProof="1">
                <a:ln>
                  <a:noFill/>
                </a:ln>
                <a:solidFill>
                  <a:srgbClr val="A9B7C6"/>
                </a:solidFill>
                <a:effectLst/>
                <a:latin typeface="Consolas" panose="020B0609020204030204" pitchFamily="49" charset="0"/>
              </a:rPr>
              <a:t>)</a:t>
            </a:r>
            <a:br>
              <a:rPr kumimoji="0" lang="uk-UA" altLang="uk-UA" sz="1000" b="0" i="0" u="none" strike="noStrike" cap="none" normalizeH="0" baseline="0" noProof="1">
                <a:ln>
                  <a:noFill/>
                </a:ln>
                <a:solidFill>
                  <a:srgbClr val="A9B7C6"/>
                </a:solidFill>
                <a:effectLst/>
                <a:latin typeface="Consolas" panose="020B0609020204030204" pitchFamily="49" charset="0"/>
              </a:rPr>
            </a:br>
            <a:r>
              <a:rPr kumimoji="0" lang="uk-UA" altLang="uk-UA" sz="1000" b="0" i="0" u="none" strike="noStrike" cap="none" normalizeH="0" baseline="0" noProof="1">
                <a:ln>
                  <a:noFill/>
                </a:ln>
                <a:solidFill>
                  <a:srgbClr val="A9B7C6"/>
                </a:solidFill>
                <a:effectLst/>
                <a:latin typeface="Consolas" panose="020B0609020204030204" pitchFamily="49" charset="0"/>
              </a:rPr>
              <a:t>        </a:t>
            </a:r>
            <a:r>
              <a:rPr kumimoji="0" lang="uk-UA" altLang="uk-UA" sz="1000" b="0" i="0" u="none" strike="noStrike" cap="none" normalizeH="0" baseline="0" noProof="1">
                <a:ln>
                  <a:noFill/>
                </a:ln>
                <a:solidFill>
                  <a:srgbClr val="CC7832"/>
                </a:solidFill>
                <a:effectLst/>
                <a:latin typeface="Consolas" panose="020B0609020204030204" pitchFamily="49" charset="0"/>
              </a:rPr>
              <a:t>return </a:t>
            </a:r>
            <a:r>
              <a:rPr kumimoji="0" lang="uk-UA" altLang="uk-UA" sz="1000" b="0" i="0" u="none" strike="noStrike" cap="none" normalizeH="0" baseline="0" noProof="1">
                <a:ln>
                  <a:noFill/>
                </a:ln>
                <a:solidFill>
                  <a:srgbClr val="8888C6"/>
                </a:solidFill>
                <a:effectLst/>
                <a:latin typeface="Consolas" panose="020B0609020204030204" pitchFamily="49" charset="0"/>
              </a:rPr>
              <a:t>super</a:t>
            </a:r>
            <a:r>
              <a:rPr kumimoji="0" lang="uk-UA" altLang="uk-UA" sz="1000" b="0" i="0" u="none" strike="noStrike" cap="none" normalizeH="0" baseline="0" noProof="1">
                <a:ln>
                  <a:noFill/>
                </a:ln>
                <a:solidFill>
                  <a:srgbClr val="A9B7C6"/>
                </a:solidFill>
                <a:effectLst/>
                <a:latin typeface="Consolas" panose="020B0609020204030204" pitchFamily="49" charset="0"/>
              </a:rPr>
              <a:t>().</a:t>
            </a:r>
            <a:r>
              <a:rPr kumimoji="0" lang="uk-UA" altLang="uk-UA" sz="1000" b="0" i="0" u="none" strike="noStrike" cap="none" normalizeH="0" baseline="0" noProof="1">
                <a:ln>
                  <a:noFill/>
                </a:ln>
                <a:solidFill>
                  <a:srgbClr val="B200B2"/>
                </a:solidFill>
                <a:effectLst/>
                <a:latin typeface="Consolas" panose="020B0609020204030204" pitchFamily="49" charset="0"/>
              </a:rPr>
              <a:t>__new__</a:t>
            </a:r>
            <a:r>
              <a:rPr kumimoji="0" lang="uk-UA" altLang="uk-UA" sz="1000" b="0" i="0" u="none" strike="noStrike" cap="none" normalizeH="0" baseline="0" noProof="1">
                <a:ln>
                  <a:noFill/>
                </a:ln>
                <a:solidFill>
                  <a:srgbClr val="A9B7C6"/>
                </a:solidFill>
                <a:effectLst/>
                <a:latin typeface="Consolas" panose="020B0609020204030204" pitchFamily="49" charset="0"/>
              </a:rPr>
              <a:t>(</a:t>
            </a:r>
            <a:r>
              <a:rPr kumimoji="0" lang="uk-UA" altLang="uk-UA" sz="1000" b="0" i="0" u="none" strike="noStrike" cap="none" normalizeH="0" baseline="0" noProof="1">
                <a:ln>
                  <a:noFill/>
                </a:ln>
                <a:solidFill>
                  <a:srgbClr val="94558D"/>
                </a:solidFill>
                <a:effectLst/>
                <a:latin typeface="Consolas" panose="020B0609020204030204" pitchFamily="49" charset="0"/>
              </a:rPr>
              <a:t>mcs</a:t>
            </a:r>
            <a:r>
              <a:rPr kumimoji="0" lang="uk-UA" altLang="uk-UA" sz="1000" b="0" i="0" u="none" strike="noStrike" cap="none" normalizeH="0" baseline="0" noProof="1">
                <a:ln>
                  <a:noFill/>
                </a:ln>
                <a:solidFill>
                  <a:srgbClr val="CC7832"/>
                </a:solidFill>
                <a:effectLst/>
                <a:latin typeface="Consolas" panose="020B0609020204030204" pitchFamily="49" charset="0"/>
              </a:rPr>
              <a:t>, </a:t>
            </a:r>
            <a:r>
              <a:rPr kumimoji="0" lang="uk-UA" altLang="uk-UA" sz="1000" b="0" i="0" u="none" strike="noStrike" cap="none" normalizeH="0" baseline="0" noProof="1">
                <a:ln>
                  <a:noFill/>
                </a:ln>
                <a:solidFill>
                  <a:srgbClr val="A9B7C6"/>
                </a:solidFill>
                <a:effectLst/>
                <a:latin typeface="Consolas" panose="020B0609020204030204" pitchFamily="49" charset="0"/>
              </a:rPr>
              <a:t>name</a:t>
            </a:r>
            <a:r>
              <a:rPr kumimoji="0" lang="uk-UA" altLang="uk-UA" sz="1000" b="0" i="0" u="none" strike="noStrike" cap="none" normalizeH="0" baseline="0" noProof="1">
                <a:ln>
                  <a:noFill/>
                </a:ln>
                <a:solidFill>
                  <a:srgbClr val="CC7832"/>
                </a:solidFill>
                <a:effectLst/>
                <a:latin typeface="Consolas" panose="020B0609020204030204" pitchFamily="49" charset="0"/>
              </a:rPr>
              <a:t>, </a:t>
            </a:r>
            <a:r>
              <a:rPr kumimoji="0" lang="uk-UA" altLang="uk-UA" sz="1000" b="0" i="0" u="none" strike="noStrike" cap="none" normalizeH="0" baseline="0" noProof="1">
                <a:ln>
                  <a:noFill/>
                </a:ln>
                <a:solidFill>
                  <a:srgbClr val="A9B7C6"/>
                </a:solidFill>
                <a:effectLst/>
                <a:latin typeface="Consolas" panose="020B0609020204030204" pitchFamily="49" charset="0"/>
              </a:rPr>
              <a:t>bases</a:t>
            </a:r>
            <a:r>
              <a:rPr kumimoji="0" lang="uk-UA" altLang="uk-UA" sz="1000" b="0" i="0" u="none" strike="noStrike" cap="none" normalizeH="0" baseline="0" noProof="1">
                <a:ln>
                  <a:noFill/>
                </a:ln>
                <a:solidFill>
                  <a:srgbClr val="CC7832"/>
                </a:solidFill>
                <a:effectLst/>
                <a:latin typeface="Consolas" panose="020B0609020204030204" pitchFamily="49" charset="0"/>
              </a:rPr>
              <a:t>, </a:t>
            </a:r>
            <a:r>
              <a:rPr kumimoji="0" lang="uk-UA" altLang="uk-UA" sz="1000" b="0" i="0" u="none" strike="noStrike" cap="none" normalizeH="0" baseline="0" noProof="1">
                <a:ln>
                  <a:noFill/>
                </a:ln>
                <a:solidFill>
                  <a:srgbClr val="8888C6"/>
                </a:solidFill>
                <a:effectLst/>
                <a:latin typeface="Consolas" panose="020B0609020204030204" pitchFamily="49" charset="0"/>
              </a:rPr>
              <a:t>dict</a:t>
            </a:r>
            <a:r>
              <a:rPr kumimoji="0" lang="uk-UA" altLang="uk-UA" sz="1000" b="0" i="0" u="none" strike="noStrike" cap="none" normalizeH="0" baseline="0" noProof="1">
                <a:ln>
                  <a:noFill/>
                </a:ln>
                <a:solidFill>
                  <a:srgbClr val="A9B7C6"/>
                </a:solidFill>
                <a:effectLst/>
                <a:latin typeface="Consolas" panose="020B0609020204030204" pitchFamily="49" charset="0"/>
              </a:rPr>
              <a:t>(attr))</a:t>
            </a:r>
            <a:br>
              <a:rPr kumimoji="0" lang="uk-UA" altLang="uk-UA" sz="1000" b="0" i="0" u="none" strike="noStrike" cap="none" normalizeH="0" baseline="0" noProof="1">
                <a:ln>
                  <a:noFill/>
                </a:ln>
                <a:solidFill>
                  <a:srgbClr val="A9B7C6"/>
                </a:solidFill>
                <a:effectLst/>
                <a:latin typeface="Consolas" panose="020B0609020204030204" pitchFamily="49" charset="0"/>
              </a:rPr>
            </a:br>
            <a:br>
              <a:rPr kumimoji="0" lang="uk-UA" altLang="uk-UA" sz="1000" b="0" i="0" u="none" strike="noStrike" cap="none" normalizeH="0" baseline="0" noProof="1">
                <a:ln>
                  <a:noFill/>
                </a:ln>
                <a:solidFill>
                  <a:srgbClr val="A9B7C6"/>
                </a:solidFill>
                <a:effectLst/>
                <a:latin typeface="Consolas" panose="020B0609020204030204" pitchFamily="49" charset="0"/>
              </a:rPr>
            </a:br>
            <a:r>
              <a:rPr kumimoji="0" lang="uk-UA" altLang="uk-UA" sz="1000" b="0" i="0" u="none" strike="noStrike" cap="none" normalizeH="0" baseline="0" noProof="1">
                <a:ln>
                  <a:noFill/>
                </a:ln>
                <a:solidFill>
                  <a:srgbClr val="A9B7C6"/>
                </a:solidFill>
                <a:effectLst/>
                <a:latin typeface="Consolas" panose="020B0609020204030204" pitchFamily="49" charset="0"/>
              </a:rPr>
              <a:t>    </a:t>
            </a:r>
            <a:r>
              <a:rPr kumimoji="0" lang="uk-UA" altLang="uk-UA" sz="1000" b="0" i="0" u="none" strike="noStrike" cap="none" normalizeH="0" baseline="0" noProof="1">
                <a:ln>
                  <a:noFill/>
                </a:ln>
                <a:solidFill>
                  <a:srgbClr val="CC7832"/>
                </a:solidFill>
                <a:effectLst/>
                <a:latin typeface="Consolas" panose="020B0609020204030204" pitchFamily="49" charset="0"/>
              </a:rPr>
              <a:t>def </a:t>
            </a:r>
            <a:r>
              <a:rPr kumimoji="0" lang="uk-UA" altLang="uk-UA" sz="1000" b="0" i="0" u="none" strike="noStrike" cap="none" normalizeH="0" baseline="0" noProof="1">
                <a:ln>
                  <a:noFill/>
                </a:ln>
                <a:solidFill>
                  <a:srgbClr val="B200B2"/>
                </a:solidFill>
                <a:effectLst/>
                <a:latin typeface="Consolas" panose="020B0609020204030204" pitchFamily="49" charset="0"/>
              </a:rPr>
              <a:t>__init__</a:t>
            </a:r>
            <a:r>
              <a:rPr kumimoji="0" lang="uk-UA" altLang="uk-UA" sz="1000" b="0" i="0" u="none" strike="noStrike" cap="none" normalizeH="0" baseline="0" noProof="1">
                <a:ln>
                  <a:noFill/>
                </a:ln>
                <a:solidFill>
                  <a:srgbClr val="A9B7C6"/>
                </a:solidFill>
                <a:effectLst/>
                <a:latin typeface="Consolas" panose="020B0609020204030204" pitchFamily="49" charset="0"/>
              </a:rPr>
              <a:t>(</a:t>
            </a:r>
            <a:r>
              <a:rPr kumimoji="0" lang="uk-UA" altLang="uk-UA" sz="1000" b="0" i="0" u="none" strike="noStrike" cap="none" normalizeH="0" baseline="0" noProof="1">
                <a:ln>
                  <a:noFill/>
                </a:ln>
                <a:solidFill>
                  <a:srgbClr val="94558D"/>
                </a:solidFill>
                <a:effectLst/>
                <a:latin typeface="Consolas" panose="020B0609020204030204" pitchFamily="49" charset="0"/>
              </a:rPr>
              <a:t>cls</a:t>
            </a:r>
            <a:r>
              <a:rPr kumimoji="0" lang="uk-UA" altLang="uk-UA" sz="1000" b="0" i="0" u="none" strike="noStrike" cap="none" normalizeH="0" baseline="0" noProof="1">
                <a:ln>
                  <a:noFill/>
                </a:ln>
                <a:solidFill>
                  <a:srgbClr val="CC7832"/>
                </a:solidFill>
                <a:effectLst/>
                <a:latin typeface="Consolas" panose="020B0609020204030204" pitchFamily="49" charset="0"/>
              </a:rPr>
              <a:t>, </a:t>
            </a:r>
            <a:r>
              <a:rPr kumimoji="0" lang="uk-UA" altLang="uk-UA" sz="1000" b="0" i="0" u="none" strike="noStrike" cap="none" normalizeH="0" baseline="0" noProof="1">
                <a:ln>
                  <a:noFill/>
                </a:ln>
                <a:solidFill>
                  <a:srgbClr val="A9B7C6"/>
                </a:solidFill>
                <a:effectLst/>
                <a:latin typeface="Consolas" panose="020B0609020204030204" pitchFamily="49" charset="0"/>
              </a:rPr>
              <a:t>name</a:t>
            </a:r>
            <a:r>
              <a:rPr kumimoji="0" lang="uk-UA" altLang="uk-UA" sz="1000" b="0" i="0" u="none" strike="noStrike" cap="none" normalizeH="0" baseline="0" noProof="1">
                <a:ln>
                  <a:noFill/>
                </a:ln>
                <a:solidFill>
                  <a:srgbClr val="CC7832"/>
                </a:solidFill>
                <a:effectLst/>
                <a:latin typeface="Consolas" panose="020B0609020204030204" pitchFamily="49" charset="0"/>
              </a:rPr>
              <a:t>, </a:t>
            </a:r>
            <a:r>
              <a:rPr kumimoji="0" lang="uk-UA" altLang="uk-UA" sz="1000" b="0" i="0" u="none" strike="noStrike" cap="none" normalizeH="0" baseline="0" noProof="1">
                <a:ln>
                  <a:noFill/>
                </a:ln>
                <a:solidFill>
                  <a:srgbClr val="A9B7C6"/>
                </a:solidFill>
                <a:effectLst/>
                <a:latin typeface="Consolas" panose="020B0609020204030204" pitchFamily="49" charset="0"/>
              </a:rPr>
              <a:t>bases</a:t>
            </a:r>
            <a:r>
              <a:rPr kumimoji="0" lang="uk-UA" altLang="uk-UA" sz="1000" b="0" i="0" u="none" strike="noStrike" cap="none" normalizeH="0" baseline="0" noProof="1">
                <a:ln>
                  <a:noFill/>
                </a:ln>
                <a:solidFill>
                  <a:srgbClr val="CC7832"/>
                </a:solidFill>
                <a:effectLst/>
                <a:latin typeface="Consolas" panose="020B0609020204030204" pitchFamily="49" charset="0"/>
              </a:rPr>
              <a:t>, </a:t>
            </a:r>
            <a:r>
              <a:rPr kumimoji="0" lang="uk-UA" altLang="uk-UA" sz="1000" b="0" i="0" u="none" strike="noStrike" cap="none" normalizeH="0" baseline="0" noProof="1">
                <a:ln>
                  <a:noFill/>
                </a:ln>
                <a:solidFill>
                  <a:srgbClr val="A9B7C6"/>
                </a:solidFill>
                <a:effectLst/>
                <a:latin typeface="Consolas" panose="020B0609020204030204" pitchFamily="49" charset="0"/>
              </a:rPr>
              <a:t>attrs</a:t>
            </a:r>
            <a:r>
              <a:rPr kumimoji="0" lang="uk-UA" altLang="uk-UA" sz="1000" b="0" i="0" u="none" strike="noStrike" cap="none" normalizeH="0" baseline="0" noProof="1">
                <a:ln>
                  <a:noFill/>
                </a:ln>
                <a:solidFill>
                  <a:srgbClr val="CC7832"/>
                </a:solidFill>
                <a:effectLst/>
                <a:latin typeface="Consolas" panose="020B0609020204030204" pitchFamily="49" charset="0"/>
              </a:rPr>
              <a:t>, </a:t>
            </a:r>
            <a:r>
              <a:rPr kumimoji="0" lang="uk-UA" altLang="uk-UA" sz="1000" b="0" i="0" u="none" strike="noStrike" cap="none" normalizeH="0" baseline="0" noProof="1">
                <a:ln>
                  <a:noFill/>
                </a:ln>
                <a:solidFill>
                  <a:srgbClr val="A9B7C6"/>
                </a:solidFill>
                <a:effectLst/>
                <a:latin typeface="Consolas" panose="020B0609020204030204" pitchFamily="49" charset="0"/>
              </a:rPr>
              <a:t>**kwargs):</a:t>
            </a:r>
            <a:br>
              <a:rPr kumimoji="0" lang="uk-UA" altLang="uk-UA" sz="1000" b="0" i="0" u="none" strike="noStrike" cap="none" normalizeH="0" baseline="0" noProof="1">
                <a:ln>
                  <a:noFill/>
                </a:ln>
                <a:solidFill>
                  <a:srgbClr val="A9B7C6"/>
                </a:solidFill>
                <a:effectLst/>
                <a:latin typeface="Consolas" panose="020B0609020204030204" pitchFamily="49" charset="0"/>
              </a:rPr>
            </a:br>
            <a:r>
              <a:rPr kumimoji="0" lang="uk-UA" altLang="uk-UA" sz="1000" b="0" i="0" u="none" strike="noStrike" cap="none" normalizeH="0" baseline="0" noProof="1">
                <a:ln>
                  <a:noFill/>
                </a:ln>
                <a:solidFill>
                  <a:srgbClr val="A9B7C6"/>
                </a:solidFill>
                <a:effectLst/>
                <a:latin typeface="Consolas" panose="020B0609020204030204" pitchFamily="49" charset="0"/>
              </a:rPr>
              <a:t>        </a:t>
            </a:r>
            <a:r>
              <a:rPr kumimoji="0" lang="uk-UA" altLang="uk-UA" sz="1000" b="0" i="0" u="none" strike="noStrike" cap="none" normalizeH="0" baseline="0" noProof="1">
                <a:ln>
                  <a:noFill/>
                </a:ln>
                <a:solidFill>
                  <a:srgbClr val="8888C6"/>
                </a:solidFill>
                <a:effectLst/>
                <a:latin typeface="Consolas" panose="020B0609020204030204" pitchFamily="49" charset="0"/>
              </a:rPr>
              <a:t>print</a:t>
            </a:r>
            <a:r>
              <a:rPr kumimoji="0" lang="uk-UA" altLang="uk-UA" sz="1000" b="0" i="0" u="none" strike="noStrike" cap="none" normalizeH="0" baseline="0" noProof="1">
                <a:ln>
                  <a:noFill/>
                </a:ln>
                <a:solidFill>
                  <a:srgbClr val="A9B7C6"/>
                </a:solidFill>
                <a:effectLst/>
                <a:latin typeface="Consolas" panose="020B0609020204030204" pitchFamily="49" charset="0"/>
              </a:rPr>
              <a:t>(</a:t>
            </a:r>
            <a:r>
              <a:rPr kumimoji="0" lang="uk-UA" altLang="uk-UA" sz="1000" b="0" i="0" u="none" strike="noStrike" cap="none" normalizeH="0" baseline="0" noProof="1">
                <a:ln>
                  <a:noFill/>
                </a:ln>
                <a:solidFill>
                  <a:srgbClr val="6A8759"/>
                </a:solidFill>
                <a:effectLst/>
                <a:latin typeface="Consolas" panose="020B0609020204030204" pitchFamily="49" charset="0"/>
              </a:rPr>
              <a:t>'FinalMeta.__init__(mcs={}, name={}, bases={}, attrs={}, kwargs={})'</a:t>
            </a:r>
            <a:r>
              <a:rPr kumimoji="0" lang="uk-UA" altLang="uk-UA" sz="1000" b="0" i="0" u="none" strike="noStrike" cap="none" normalizeH="0" baseline="0" noProof="1">
                <a:ln>
                  <a:noFill/>
                </a:ln>
                <a:solidFill>
                  <a:srgbClr val="A9B7C6"/>
                </a:solidFill>
                <a:effectLst/>
                <a:latin typeface="Consolas" panose="020B0609020204030204" pitchFamily="49" charset="0"/>
              </a:rPr>
              <a:t>.format(</a:t>
            </a:r>
            <a:r>
              <a:rPr kumimoji="0" lang="uk-UA" altLang="uk-UA" sz="1000" b="0" i="0" u="none" strike="noStrike" cap="none" normalizeH="0" baseline="0" noProof="1">
                <a:ln>
                  <a:noFill/>
                </a:ln>
                <a:solidFill>
                  <a:srgbClr val="94558D"/>
                </a:solidFill>
                <a:effectLst/>
                <a:latin typeface="Consolas" panose="020B0609020204030204" pitchFamily="49" charset="0"/>
              </a:rPr>
              <a:t>cls</a:t>
            </a:r>
            <a:r>
              <a:rPr kumimoji="0" lang="uk-UA" altLang="uk-UA" sz="1000" b="0" i="0" u="none" strike="noStrike" cap="none" normalizeH="0" baseline="0" noProof="1">
                <a:ln>
                  <a:noFill/>
                </a:ln>
                <a:solidFill>
                  <a:srgbClr val="CC7832"/>
                </a:solidFill>
                <a:effectLst/>
                <a:latin typeface="Consolas" panose="020B0609020204030204" pitchFamily="49" charset="0"/>
              </a:rPr>
              <a:t>, </a:t>
            </a:r>
            <a:r>
              <a:rPr kumimoji="0" lang="uk-UA" altLang="uk-UA" sz="1000" b="0" i="0" u="none" strike="noStrike" cap="none" normalizeH="0" baseline="0" noProof="1">
                <a:ln>
                  <a:noFill/>
                </a:ln>
                <a:solidFill>
                  <a:srgbClr val="A9B7C6"/>
                </a:solidFill>
                <a:effectLst/>
                <a:latin typeface="Consolas" panose="020B0609020204030204" pitchFamily="49" charset="0"/>
              </a:rPr>
              <a:t>name</a:t>
            </a:r>
            <a:r>
              <a:rPr kumimoji="0" lang="uk-UA" altLang="uk-UA" sz="1000" b="0" i="0" u="none" strike="noStrike" cap="none" normalizeH="0" baseline="0" noProof="1">
                <a:ln>
                  <a:noFill/>
                </a:ln>
                <a:solidFill>
                  <a:srgbClr val="CC7832"/>
                </a:solidFill>
                <a:effectLst/>
                <a:latin typeface="Consolas" panose="020B0609020204030204" pitchFamily="49" charset="0"/>
              </a:rPr>
              <a:t>, </a:t>
            </a:r>
            <a:r>
              <a:rPr kumimoji="0" lang="uk-UA" altLang="uk-UA" sz="1000" b="0" i="0" u="none" strike="noStrike" cap="none" normalizeH="0" baseline="0" noProof="1">
                <a:ln>
                  <a:noFill/>
                </a:ln>
                <a:solidFill>
                  <a:srgbClr val="A9B7C6"/>
                </a:solidFill>
                <a:effectLst/>
                <a:latin typeface="Consolas" panose="020B0609020204030204" pitchFamily="49" charset="0"/>
              </a:rPr>
              <a:t>bases</a:t>
            </a:r>
            <a:r>
              <a:rPr kumimoji="0" lang="uk-UA" altLang="uk-UA" sz="1000" b="0" i="0" u="none" strike="noStrike" cap="none" normalizeH="0" baseline="0" noProof="1">
                <a:ln>
                  <a:noFill/>
                </a:ln>
                <a:solidFill>
                  <a:srgbClr val="CC7832"/>
                </a:solidFill>
                <a:effectLst/>
                <a:latin typeface="Consolas" panose="020B0609020204030204" pitchFamily="49" charset="0"/>
              </a:rPr>
              <a:t>, </a:t>
            </a:r>
            <a:r>
              <a:rPr kumimoji="0" lang="uk-UA" altLang="uk-UA" sz="1000" b="0" i="0" u="none" strike="noStrike" cap="none" normalizeH="0" baseline="0" noProof="1">
                <a:ln>
                  <a:noFill/>
                </a:ln>
                <a:solidFill>
                  <a:srgbClr val="A9B7C6"/>
                </a:solidFill>
                <a:effectLst/>
                <a:latin typeface="Consolas" panose="020B0609020204030204" pitchFamily="49" charset="0"/>
              </a:rPr>
              <a:t>attrs</a:t>
            </a:r>
            <a:r>
              <a:rPr kumimoji="0" lang="uk-UA" altLang="uk-UA" sz="1000" b="0" i="0" u="none" strike="noStrike" cap="none" normalizeH="0" baseline="0" noProof="1">
                <a:ln>
                  <a:noFill/>
                </a:ln>
                <a:solidFill>
                  <a:srgbClr val="CC7832"/>
                </a:solidFill>
                <a:effectLst/>
                <a:latin typeface="Consolas" panose="020B0609020204030204" pitchFamily="49" charset="0"/>
              </a:rPr>
              <a:t>, </a:t>
            </a:r>
            <a:r>
              <a:rPr kumimoji="0" lang="uk-UA" altLang="uk-UA" sz="1000" b="0" i="0" u="none" strike="noStrike" cap="none" normalizeH="0" baseline="0" noProof="1">
                <a:ln>
                  <a:noFill/>
                </a:ln>
                <a:solidFill>
                  <a:srgbClr val="A9B7C6"/>
                </a:solidFill>
                <a:effectLst/>
                <a:latin typeface="Consolas" panose="020B0609020204030204" pitchFamily="49" charset="0"/>
              </a:rPr>
              <a:t>kwargs))</a:t>
            </a:r>
            <a:br>
              <a:rPr kumimoji="0" lang="uk-UA" altLang="uk-UA" sz="1000" b="0" i="0" u="none" strike="noStrike" cap="none" normalizeH="0" baseline="0" noProof="1">
                <a:ln>
                  <a:noFill/>
                </a:ln>
                <a:solidFill>
                  <a:srgbClr val="A9B7C6"/>
                </a:solidFill>
                <a:effectLst/>
                <a:latin typeface="Consolas" panose="020B0609020204030204" pitchFamily="49" charset="0"/>
              </a:rPr>
            </a:br>
            <a:r>
              <a:rPr kumimoji="0" lang="uk-UA" altLang="uk-UA" sz="1000" b="0" i="0" u="none" strike="noStrike" cap="none" normalizeH="0" baseline="0" noProof="1">
                <a:ln>
                  <a:noFill/>
                </a:ln>
                <a:solidFill>
                  <a:srgbClr val="A9B7C6"/>
                </a:solidFill>
                <a:effectLst/>
                <a:latin typeface="Consolas" panose="020B0609020204030204" pitchFamily="49" charset="0"/>
              </a:rPr>
              <a:t>        </a:t>
            </a:r>
            <a:r>
              <a:rPr kumimoji="0" lang="uk-UA" altLang="uk-UA" sz="1000" b="0" i="0" u="none" strike="noStrike" cap="none" normalizeH="0" baseline="0" noProof="1">
                <a:ln>
                  <a:noFill/>
                </a:ln>
                <a:solidFill>
                  <a:srgbClr val="94558D"/>
                </a:solidFill>
                <a:effectLst/>
                <a:latin typeface="Consolas" panose="020B0609020204030204" pitchFamily="49" charset="0"/>
              </a:rPr>
              <a:t>cls</a:t>
            </a:r>
            <a:r>
              <a:rPr kumimoji="0" lang="uk-UA" altLang="uk-UA" sz="1000" b="0" i="0" u="none" strike="noStrike" cap="none" normalizeH="0" baseline="0" noProof="1">
                <a:ln>
                  <a:noFill/>
                </a:ln>
                <a:solidFill>
                  <a:srgbClr val="A9B7C6"/>
                </a:solidFill>
                <a:effectLst/>
                <a:latin typeface="Consolas" panose="020B0609020204030204" pitchFamily="49" charset="0"/>
              </a:rPr>
              <a:t>.member_names = attrs.member_names</a:t>
            </a:r>
            <a:br>
              <a:rPr kumimoji="0" lang="uk-UA" altLang="uk-UA" sz="1000" b="0" i="0" u="none" strike="noStrike" cap="none" normalizeH="0" baseline="0" noProof="1">
                <a:ln>
                  <a:noFill/>
                </a:ln>
                <a:solidFill>
                  <a:srgbClr val="A9B7C6"/>
                </a:solidFill>
                <a:effectLst/>
                <a:latin typeface="Consolas" panose="020B0609020204030204" pitchFamily="49" charset="0"/>
              </a:rPr>
            </a:br>
            <a:r>
              <a:rPr kumimoji="0" lang="uk-UA" altLang="uk-UA" sz="1000" b="0" i="0" u="none" strike="noStrike" cap="none" normalizeH="0" baseline="0" noProof="1">
                <a:ln>
                  <a:noFill/>
                </a:ln>
                <a:solidFill>
                  <a:srgbClr val="A9B7C6"/>
                </a:solidFill>
                <a:effectLst/>
                <a:latin typeface="Consolas" panose="020B0609020204030204" pitchFamily="49" charset="0"/>
              </a:rPr>
              <a:t>        </a:t>
            </a:r>
            <a:r>
              <a:rPr kumimoji="0" lang="uk-UA" altLang="uk-UA" sz="1000" b="0" i="0" u="none" strike="noStrike" cap="none" normalizeH="0" baseline="0" noProof="1">
                <a:ln>
                  <a:noFill/>
                </a:ln>
                <a:solidFill>
                  <a:srgbClr val="CC7832"/>
                </a:solidFill>
                <a:effectLst/>
                <a:latin typeface="Consolas" panose="020B0609020204030204" pitchFamily="49" charset="0"/>
              </a:rPr>
              <a:t>for </a:t>
            </a:r>
            <a:r>
              <a:rPr kumimoji="0" lang="uk-UA" altLang="uk-UA" sz="1000" b="0" i="0" u="none" strike="noStrike" cap="none" normalizeH="0" baseline="0" noProof="1">
                <a:ln>
                  <a:noFill/>
                </a:ln>
                <a:solidFill>
                  <a:srgbClr val="A9B7C6"/>
                </a:solidFill>
                <a:effectLst/>
                <a:latin typeface="Consolas" panose="020B0609020204030204" pitchFamily="49" charset="0"/>
              </a:rPr>
              <a:t>key</a:t>
            </a:r>
            <a:r>
              <a:rPr kumimoji="0" lang="uk-UA" altLang="uk-UA" sz="1000" b="0" i="0" u="none" strike="noStrike" cap="none" normalizeH="0" baseline="0" noProof="1">
                <a:ln>
                  <a:noFill/>
                </a:ln>
                <a:solidFill>
                  <a:srgbClr val="CC7832"/>
                </a:solidFill>
                <a:effectLst/>
                <a:latin typeface="Consolas" panose="020B0609020204030204" pitchFamily="49" charset="0"/>
              </a:rPr>
              <a:t>, </a:t>
            </a:r>
            <a:r>
              <a:rPr kumimoji="0" lang="uk-UA" altLang="uk-UA" sz="1000" b="0" i="0" u="none" strike="noStrike" cap="none" normalizeH="0" baseline="0" noProof="1">
                <a:ln>
                  <a:noFill/>
                </a:ln>
                <a:solidFill>
                  <a:srgbClr val="A9B7C6"/>
                </a:solidFill>
                <a:effectLst/>
                <a:latin typeface="Consolas" panose="020B0609020204030204" pitchFamily="49" charset="0"/>
              </a:rPr>
              <a:t>value </a:t>
            </a:r>
            <a:r>
              <a:rPr kumimoji="0" lang="uk-UA" altLang="uk-UA" sz="1000" b="0" i="0" u="none" strike="noStrike" cap="none" normalizeH="0" baseline="0" noProof="1">
                <a:ln>
                  <a:noFill/>
                </a:ln>
                <a:solidFill>
                  <a:srgbClr val="CC7832"/>
                </a:solidFill>
                <a:effectLst/>
                <a:latin typeface="Consolas" panose="020B0609020204030204" pitchFamily="49" charset="0"/>
              </a:rPr>
              <a:t>in </a:t>
            </a:r>
            <a:r>
              <a:rPr kumimoji="0" lang="uk-UA" altLang="uk-UA" sz="1000" b="0" i="0" u="none" strike="noStrike" cap="none" normalizeH="0" baseline="0" noProof="1">
                <a:ln>
                  <a:noFill/>
                </a:ln>
                <a:solidFill>
                  <a:srgbClr val="A9B7C6"/>
                </a:solidFill>
                <a:effectLst/>
                <a:latin typeface="Consolas" panose="020B0609020204030204" pitchFamily="49" charset="0"/>
              </a:rPr>
              <a:t>kwargs.items():</a:t>
            </a:r>
            <a:br>
              <a:rPr kumimoji="0" lang="uk-UA" altLang="uk-UA" sz="1000" b="0" i="0" u="none" strike="noStrike" cap="none" normalizeH="0" baseline="0" noProof="1">
                <a:ln>
                  <a:noFill/>
                </a:ln>
                <a:solidFill>
                  <a:srgbClr val="A9B7C6"/>
                </a:solidFill>
                <a:effectLst/>
                <a:latin typeface="Consolas" panose="020B0609020204030204" pitchFamily="49" charset="0"/>
              </a:rPr>
            </a:br>
            <a:r>
              <a:rPr kumimoji="0" lang="uk-UA" altLang="uk-UA" sz="1000" b="0" i="0" u="none" strike="noStrike" cap="none" normalizeH="0" baseline="0" noProof="1">
                <a:ln>
                  <a:noFill/>
                </a:ln>
                <a:solidFill>
                  <a:srgbClr val="A9B7C6"/>
                </a:solidFill>
                <a:effectLst/>
                <a:latin typeface="Consolas" panose="020B0609020204030204" pitchFamily="49" charset="0"/>
              </a:rPr>
              <a:t>            </a:t>
            </a:r>
            <a:r>
              <a:rPr kumimoji="0" lang="uk-UA" altLang="uk-UA" sz="1000" b="0" i="0" u="none" strike="noStrike" cap="none" normalizeH="0" baseline="0" noProof="1">
                <a:ln>
                  <a:noFill/>
                </a:ln>
                <a:solidFill>
                  <a:srgbClr val="8888C6"/>
                </a:solidFill>
                <a:effectLst/>
                <a:latin typeface="Consolas" panose="020B0609020204030204" pitchFamily="49" charset="0"/>
              </a:rPr>
              <a:t>setattr</a:t>
            </a:r>
            <a:r>
              <a:rPr kumimoji="0" lang="uk-UA" altLang="uk-UA" sz="1000" b="0" i="0" u="none" strike="noStrike" cap="none" normalizeH="0" baseline="0" noProof="1">
                <a:ln>
                  <a:noFill/>
                </a:ln>
                <a:solidFill>
                  <a:srgbClr val="A9B7C6"/>
                </a:solidFill>
                <a:effectLst/>
                <a:latin typeface="Consolas" panose="020B0609020204030204" pitchFamily="49" charset="0"/>
              </a:rPr>
              <a:t>(</a:t>
            </a:r>
            <a:r>
              <a:rPr kumimoji="0" lang="uk-UA" altLang="uk-UA" sz="1000" b="0" i="0" u="none" strike="noStrike" cap="none" normalizeH="0" baseline="0" noProof="1">
                <a:ln>
                  <a:noFill/>
                </a:ln>
                <a:solidFill>
                  <a:srgbClr val="94558D"/>
                </a:solidFill>
                <a:effectLst/>
                <a:latin typeface="Consolas" panose="020B0609020204030204" pitchFamily="49" charset="0"/>
              </a:rPr>
              <a:t>cls</a:t>
            </a:r>
            <a:r>
              <a:rPr kumimoji="0" lang="uk-UA" altLang="uk-UA" sz="1000" b="0" i="0" u="none" strike="noStrike" cap="none" normalizeH="0" baseline="0" noProof="1">
                <a:ln>
                  <a:noFill/>
                </a:ln>
                <a:solidFill>
                  <a:srgbClr val="CC7832"/>
                </a:solidFill>
                <a:effectLst/>
                <a:latin typeface="Consolas" panose="020B0609020204030204" pitchFamily="49" charset="0"/>
              </a:rPr>
              <a:t>, </a:t>
            </a:r>
            <a:r>
              <a:rPr kumimoji="0" lang="uk-UA" altLang="uk-UA" sz="1000" b="0" i="0" u="none" strike="noStrike" cap="none" normalizeH="0" baseline="0" noProof="1">
                <a:ln>
                  <a:noFill/>
                </a:ln>
                <a:solidFill>
                  <a:srgbClr val="A9B7C6"/>
                </a:solidFill>
                <a:effectLst/>
                <a:latin typeface="Consolas" panose="020B0609020204030204" pitchFamily="49" charset="0"/>
              </a:rPr>
              <a:t>key</a:t>
            </a:r>
            <a:r>
              <a:rPr kumimoji="0" lang="uk-UA" altLang="uk-UA" sz="1000" b="0" i="0" u="none" strike="noStrike" cap="none" normalizeH="0" baseline="0" noProof="1">
                <a:ln>
                  <a:noFill/>
                </a:ln>
                <a:solidFill>
                  <a:srgbClr val="CC7832"/>
                </a:solidFill>
                <a:effectLst/>
                <a:latin typeface="Consolas" panose="020B0609020204030204" pitchFamily="49" charset="0"/>
              </a:rPr>
              <a:t>, </a:t>
            </a:r>
            <a:r>
              <a:rPr kumimoji="0" lang="uk-UA" altLang="uk-UA" sz="1000" b="0" i="0" u="none" strike="noStrike" cap="none" normalizeH="0" baseline="0" noProof="1">
                <a:ln>
                  <a:noFill/>
                </a:ln>
                <a:solidFill>
                  <a:srgbClr val="A9B7C6"/>
                </a:solidFill>
                <a:effectLst/>
                <a:latin typeface="Consolas" panose="020B0609020204030204" pitchFamily="49" charset="0"/>
              </a:rPr>
              <a:t>value)</a:t>
            </a:r>
            <a:br>
              <a:rPr kumimoji="0" lang="uk-UA" altLang="uk-UA" sz="1000" b="0" i="0" u="none" strike="noStrike" cap="none" normalizeH="0" baseline="0" noProof="1">
                <a:ln>
                  <a:noFill/>
                </a:ln>
                <a:solidFill>
                  <a:srgbClr val="A9B7C6"/>
                </a:solidFill>
                <a:effectLst/>
                <a:latin typeface="Consolas" panose="020B0609020204030204" pitchFamily="49" charset="0"/>
              </a:rPr>
            </a:br>
            <a:r>
              <a:rPr kumimoji="0" lang="uk-UA" altLang="uk-UA" sz="1000" b="0" i="0" u="none" strike="noStrike" cap="none" normalizeH="0" baseline="0" noProof="1">
                <a:ln>
                  <a:noFill/>
                </a:ln>
                <a:solidFill>
                  <a:srgbClr val="A9B7C6"/>
                </a:solidFill>
                <a:effectLst/>
                <a:latin typeface="Consolas" panose="020B0609020204030204" pitchFamily="49" charset="0"/>
              </a:rPr>
              <a:t>        </a:t>
            </a:r>
            <a:r>
              <a:rPr kumimoji="0" lang="uk-UA" altLang="uk-UA" sz="1000" b="0" i="0" u="none" strike="noStrike" cap="none" normalizeH="0" baseline="0" noProof="1">
                <a:ln>
                  <a:noFill/>
                </a:ln>
                <a:solidFill>
                  <a:srgbClr val="8888C6"/>
                </a:solidFill>
                <a:effectLst/>
                <a:latin typeface="Consolas" panose="020B0609020204030204" pitchFamily="49" charset="0"/>
              </a:rPr>
              <a:t>super</a:t>
            </a:r>
            <a:r>
              <a:rPr kumimoji="0" lang="uk-UA" altLang="uk-UA" sz="1000" b="0" i="0" u="none" strike="noStrike" cap="none" normalizeH="0" baseline="0" noProof="1">
                <a:ln>
                  <a:noFill/>
                </a:ln>
                <a:solidFill>
                  <a:srgbClr val="A9B7C6"/>
                </a:solidFill>
                <a:effectLst/>
                <a:latin typeface="Consolas" panose="020B0609020204030204" pitchFamily="49" charset="0"/>
              </a:rPr>
              <a:t>().</a:t>
            </a:r>
            <a:r>
              <a:rPr kumimoji="0" lang="uk-UA" altLang="uk-UA" sz="1000" b="0" i="0" u="none" strike="noStrike" cap="none" normalizeH="0" baseline="0" noProof="1">
                <a:ln>
                  <a:noFill/>
                </a:ln>
                <a:solidFill>
                  <a:srgbClr val="B200B2"/>
                </a:solidFill>
                <a:effectLst/>
                <a:latin typeface="Consolas" panose="020B0609020204030204" pitchFamily="49" charset="0"/>
              </a:rPr>
              <a:t>__init__</a:t>
            </a:r>
            <a:r>
              <a:rPr kumimoji="0" lang="uk-UA" altLang="uk-UA" sz="1000" b="0" i="0" u="none" strike="noStrike" cap="none" normalizeH="0" baseline="0" noProof="1">
                <a:ln>
                  <a:noFill/>
                </a:ln>
                <a:solidFill>
                  <a:srgbClr val="A9B7C6"/>
                </a:solidFill>
                <a:effectLst/>
                <a:latin typeface="Consolas" panose="020B0609020204030204" pitchFamily="49" charset="0"/>
              </a:rPr>
              <a:t>(name</a:t>
            </a:r>
            <a:r>
              <a:rPr kumimoji="0" lang="uk-UA" altLang="uk-UA" sz="1000" b="0" i="0" u="none" strike="noStrike" cap="none" normalizeH="0" baseline="0" noProof="1">
                <a:ln>
                  <a:noFill/>
                </a:ln>
                <a:solidFill>
                  <a:srgbClr val="CC7832"/>
                </a:solidFill>
                <a:effectLst/>
                <a:latin typeface="Consolas" panose="020B0609020204030204" pitchFamily="49" charset="0"/>
              </a:rPr>
              <a:t>, </a:t>
            </a:r>
            <a:r>
              <a:rPr kumimoji="0" lang="uk-UA" altLang="uk-UA" sz="1000" b="0" i="0" u="none" strike="noStrike" cap="none" normalizeH="0" baseline="0" noProof="1">
                <a:ln>
                  <a:noFill/>
                </a:ln>
                <a:solidFill>
                  <a:srgbClr val="A9B7C6"/>
                </a:solidFill>
                <a:effectLst/>
                <a:latin typeface="Consolas" panose="020B0609020204030204" pitchFamily="49" charset="0"/>
              </a:rPr>
              <a:t>bases</a:t>
            </a:r>
            <a:r>
              <a:rPr kumimoji="0" lang="uk-UA" altLang="uk-UA" sz="1000" b="0" i="0" u="none" strike="noStrike" cap="none" normalizeH="0" baseline="0" noProof="1">
                <a:ln>
                  <a:noFill/>
                </a:ln>
                <a:solidFill>
                  <a:srgbClr val="CC7832"/>
                </a:solidFill>
                <a:effectLst/>
                <a:latin typeface="Consolas" panose="020B0609020204030204" pitchFamily="49" charset="0"/>
              </a:rPr>
              <a:t>, </a:t>
            </a:r>
            <a:r>
              <a:rPr kumimoji="0" lang="uk-UA" altLang="uk-UA" sz="1000" b="0" i="0" u="none" strike="noStrike" cap="none" normalizeH="0" baseline="0" noProof="1">
                <a:ln>
                  <a:noFill/>
                </a:ln>
                <a:solidFill>
                  <a:srgbClr val="A9B7C6"/>
                </a:solidFill>
                <a:effectLst/>
                <a:latin typeface="Consolas" panose="020B0609020204030204" pitchFamily="49" charset="0"/>
              </a:rPr>
              <a:t>attrs)</a:t>
            </a:r>
            <a:br>
              <a:rPr kumimoji="0" lang="uk-UA" altLang="uk-UA" sz="1000" b="0" i="0" u="none" strike="noStrike" cap="none" normalizeH="0" baseline="0" noProof="1">
                <a:ln>
                  <a:noFill/>
                </a:ln>
                <a:solidFill>
                  <a:srgbClr val="A9B7C6"/>
                </a:solidFill>
                <a:effectLst/>
                <a:latin typeface="Consolas" panose="020B0609020204030204" pitchFamily="49" charset="0"/>
              </a:rPr>
            </a:br>
            <a:br>
              <a:rPr kumimoji="0" lang="uk-UA" altLang="uk-UA" sz="1000" b="0" i="0" u="none" strike="noStrike" cap="none" normalizeH="0" baseline="0" noProof="1">
                <a:ln>
                  <a:noFill/>
                </a:ln>
                <a:solidFill>
                  <a:srgbClr val="A9B7C6"/>
                </a:solidFill>
                <a:effectLst/>
                <a:latin typeface="Consolas" panose="020B0609020204030204" pitchFamily="49" charset="0"/>
              </a:rPr>
            </a:br>
            <a:r>
              <a:rPr kumimoji="0" lang="uk-UA" altLang="uk-UA" sz="1000" b="0" i="0" u="none" strike="noStrike" cap="none" normalizeH="0" baseline="0" noProof="1">
                <a:ln>
                  <a:noFill/>
                </a:ln>
                <a:solidFill>
                  <a:srgbClr val="A9B7C6"/>
                </a:solidFill>
                <a:effectLst/>
                <a:latin typeface="Consolas" panose="020B0609020204030204" pitchFamily="49" charset="0"/>
              </a:rPr>
              <a:t>    </a:t>
            </a:r>
            <a:r>
              <a:rPr kumimoji="0" lang="uk-UA" altLang="uk-UA" sz="1000" b="0" i="0" u="none" strike="noStrike" cap="none" normalizeH="0" baseline="0" noProof="1">
                <a:ln>
                  <a:noFill/>
                </a:ln>
                <a:solidFill>
                  <a:srgbClr val="CC7832"/>
                </a:solidFill>
                <a:effectLst/>
                <a:latin typeface="Consolas" panose="020B0609020204030204" pitchFamily="49" charset="0"/>
              </a:rPr>
              <a:t>def </a:t>
            </a:r>
            <a:r>
              <a:rPr kumimoji="0" lang="uk-UA" altLang="uk-UA" sz="1000" b="0" i="0" u="none" strike="noStrike" cap="none" normalizeH="0" baseline="0" noProof="1">
                <a:ln>
                  <a:noFill/>
                </a:ln>
                <a:solidFill>
                  <a:srgbClr val="B200B2"/>
                </a:solidFill>
                <a:effectLst/>
                <a:latin typeface="Consolas" panose="020B0609020204030204" pitchFamily="49" charset="0"/>
              </a:rPr>
              <a:t>__call__</a:t>
            </a:r>
            <a:r>
              <a:rPr kumimoji="0" lang="uk-UA" altLang="uk-UA" sz="1000" b="0" i="0" u="none" strike="noStrike" cap="none" normalizeH="0" baseline="0" noProof="1">
                <a:ln>
                  <a:noFill/>
                </a:ln>
                <a:solidFill>
                  <a:srgbClr val="A9B7C6"/>
                </a:solidFill>
                <a:effectLst/>
                <a:latin typeface="Consolas" panose="020B0609020204030204" pitchFamily="49" charset="0"/>
              </a:rPr>
              <a:t>(</a:t>
            </a:r>
            <a:r>
              <a:rPr kumimoji="0" lang="uk-UA" altLang="uk-UA" sz="1000" b="0" i="0" u="none" strike="noStrike" cap="none" normalizeH="0" baseline="0" noProof="1">
                <a:ln>
                  <a:noFill/>
                </a:ln>
                <a:solidFill>
                  <a:srgbClr val="94558D"/>
                </a:solidFill>
                <a:effectLst/>
                <a:latin typeface="Consolas" panose="020B0609020204030204" pitchFamily="49" charset="0"/>
              </a:rPr>
              <a:t>cls</a:t>
            </a:r>
            <a:r>
              <a:rPr kumimoji="0" lang="uk-UA" altLang="uk-UA" sz="1000" b="0" i="0" u="none" strike="noStrike" cap="none" normalizeH="0" baseline="0" noProof="1">
                <a:ln>
                  <a:noFill/>
                </a:ln>
                <a:solidFill>
                  <a:srgbClr val="CC7832"/>
                </a:solidFill>
                <a:effectLst/>
                <a:latin typeface="Consolas" panose="020B0609020204030204" pitchFamily="49" charset="0"/>
              </a:rPr>
              <a:t>, </a:t>
            </a:r>
            <a:r>
              <a:rPr kumimoji="0" lang="uk-UA" altLang="uk-UA" sz="1000" b="0" i="0" u="none" strike="noStrike" cap="none" normalizeH="0" baseline="0" noProof="1">
                <a:ln>
                  <a:noFill/>
                </a:ln>
                <a:solidFill>
                  <a:srgbClr val="A9B7C6"/>
                </a:solidFill>
                <a:effectLst/>
                <a:latin typeface="Consolas" panose="020B0609020204030204" pitchFamily="49" charset="0"/>
              </a:rPr>
              <a:t>*args</a:t>
            </a:r>
            <a:r>
              <a:rPr kumimoji="0" lang="uk-UA" altLang="uk-UA" sz="1000" b="0" i="0" u="none" strike="noStrike" cap="none" normalizeH="0" baseline="0" noProof="1">
                <a:ln>
                  <a:noFill/>
                </a:ln>
                <a:solidFill>
                  <a:srgbClr val="CC7832"/>
                </a:solidFill>
                <a:effectLst/>
                <a:latin typeface="Consolas" panose="020B0609020204030204" pitchFamily="49" charset="0"/>
              </a:rPr>
              <a:t>, </a:t>
            </a:r>
            <a:r>
              <a:rPr kumimoji="0" lang="uk-UA" altLang="uk-UA" sz="1000" b="0" i="0" u="none" strike="noStrike" cap="none" normalizeH="0" baseline="0" noProof="1">
                <a:ln>
                  <a:noFill/>
                </a:ln>
                <a:solidFill>
                  <a:srgbClr val="A9B7C6"/>
                </a:solidFill>
                <a:effectLst/>
                <a:latin typeface="Consolas" panose="020B0609020204030204" pitchFamily="49" charset="0"/>
              </a:rPr>
              <a:t>**kwargs):</a:t>
            </a:r>
            <a:br>
              <a:rPr kumimoji="0" lang="uk-UA" altLang="uk-UA" sz="1000" b="0" i="0" u="none" strike="noStrike" cap="none" normalizeH="0" baseline="0" noProof="1">
                <a:ln>
                  <a:noFill/>
                </a:ln>
                <a:solidFill>
                  <a:srgbClr val="A9B7C6"/>
                </a:solidFill>
                <a:effectLst/>
                <a:latin typeface="Consolas" panose="020B0609020204030204" pitchFamily="49" charset="0"/>
              </a:rPr>
            </a:br>
            <a:r>
              <a:rPr kumimoji="0" lang="uk-UA" altLang="uk-UA" sz="1000" b="0" i="0" u="none" strike="noStrike" cap="none" normalizeH="0" baseline="0" noProof="1">
                <a:ln>
                  <a:noFill/>
                </a:ln>
                <a:solidFill>
                  <a:srgbClr val="A9B7C6"/>
                </a:solidFill>
                <a:effectLst/>
                <a:latin typeface="Consolas" panose="020B0609020204030204" pitchFamily="49" charset="0"/>
              </a:rPr>
              <a:t>        </a:t>
            </a:r>
            <a:r>
              <a:rPr kumimoji="0" lang="uk-UA" altLang="uk-UA" sz="1000" b="0" i="0" u="none" strike="noStrike" cap="none" normalizeH="0" baseline="0" noProof="1">
                <a:ln>
                  <a:noFill/>
                </a:ln>
                <a:solidFill>
                  <a:srgbClr val="8888C6"/>
                </a:solidFill>
                <a:effectLst/>
                <a:latin typeface="Consolas" panose="020B0609020204030204" pitchFamily="49" charset="0"/>
              </a:rPr>
              <a:t>print</a:t>
            </a:r>
            <a:r>
              <a:rPr kumimoji="0" lang="uk-UA" altLang="uk-UA" sz="1000" b="0" i="0" u="none" strike="noStrike" cap="none" normalizeH="0" baseline="0" noProof="1">
                <a:ln>
                  <a:noFill/>
                </a:ln>
                <a:solidFill>
                  <a:srgbClr val="A9B7C6"/>
                </a:solidFill>
                <a:effectLst/>
                <a:latin typeface="Consolas" panose="020B0609020204030204" pitchFamily="49" charset="0"/>
              </a:rPr>
              <a:t>(</a:t>
            </a:r>
            <a:r>
              <a:rPr kumimoji="0" lang="uk-UA" altLang="uk-UA" sz="1000" b="0" i="0" u="none" strike="noStrike" cap="none" normalizeH="0" baseline="0" noProof="1">
                <a:ln>
                  <a:noFill/>
                </a:ln>
                <a:solidFill>
                  <a:srgbClr val="6A8759"/>
                </a:solidFill>
                <a:effectLst/>
                <a:latin typeface="Consolas" panose="020B0609020204030204" pitchFamily="49" charset="0"/>
              </a:rPr>
              <a:t>'FinalMeta.__call__(cls={}, args={}, kwargs={})'</a:t>
            </a:r>
            <a:r>
              <a:rPr kumimoji="0" lang="uk-UA" altLang="uk-UA" sz="1000" b="0" i="0" u="none" strike="noStrike" cap="none" normalizeH="0" baseline="0" noProof="1">
                <a:ln>
                  <a:noFill/>
                </a:ln>
                <a:solidFill>
                  <a:srgbClr val="A9B7C6"/>
                </a:solidFill>
                <a:effectLst/>
                <a:latin typeface="Consolas" panose="020B0609020204030204" pitchFamily="49" charset="0"/>
              </a:rPr>
              <a:t>.format(</a:t>
            </a:r>
            <a:r>
              <a:rPr kumimoji="0" lang="uk-UA" altLang="uk-UA" sz="1000" b="0" i="0" u="none" strike="noStrike" cap="none" normalizeH="0" baseline="0" noProof="1">
                <a:ln>
                  <a:noFill/>
                </a:ln>
                <a:solidFill>
                  <a:srgbClr val="94558D"/>
                </a:solidFill>
                <a:effectLst/>
                <a:latin typeface="Consolas" panose="020B0609020204030204" pitchFamily="49" charset="0"/>
              </a:rPr>
              <a:t>cls</a:t>
            </a:r>
            <a:r>
              <a:rPr kumimoji="0" lang="uk-UA" altLang="uk-UA" sz="1000" b="0" i="0" u="none" strike="noStrike" cap="none" normalizeH="0" baseline="0" noProof="1">
                <a:ln>
                  <a:noFill/>
                </a:ln>
                <a:solidFill>
                  <a:srgbClr val="CC7832"/>
                </a:solidFill>
                <a:effectLst/>
                <a:latin typeface="Consolas" panose="020B0609020204030204" pitchFamily="49" charset="0"/>
              </a:rPr>
              <a:t>, </a:t>
            </a:r>
            <a:r>
              <a:rPr kumimoji="0" lang="uk-UA" altLang="uk-UA" sz="1000" b="0" i="0" u="none" strike="noStrike" cap="none" normalizeH="0" baseline="0" noProof="1">
                <a:ln>
                  <a:noFill/>
                </a:ln>
                <a:solidFill>
                  <a:srgbClr val="A9B7C6"/>
                </a:solidFill>
                <a:effectLst/>
                <a:latin typeface="Consolas" panose="020B0609020204030204" pitchFamily="49" charset="0"/>
              </a:rPr>
              <a:t>args</a:t>
            </a:r>
            <a:r>
              <a:rPr kumimoji="0" lang="uk-UA" altLang="uk-UA" sz="1000" b="0" i="0" u="none" strike="noStrike" cap="none" normalizeH="0" baseline="0" noProof="1">
                <a:ln>
                  <a:noFill/>
                </a:ln>
                <a:solidFill>
                  <a:srgbClr val="CC7832"/>
                </a:solidFill>
                <a:effectLst/>
                <a:latin typeface="Consolas" panose="020B0609020204030204" pitchFamily="49" charset="0"/>
              </a:rPr>
              <a:t>, </a:t>
            </a:r>
            <a:r>
              <a:rPr kumimoji="0" lang="uk-UA" altLang="uk-UA" sz="1000" b="0" i="0" u="none" strike="noStrike" cap="none" normalizeH="0" baseline="0" noProof="1">
                <a:ln>
                  <a:noFill/>
                </a:ln>
                <a:solidFill>
                  <a:srgbClr val="A9B7C6"/>
                </a:solidFill>
                <a:effectLst/>
                <a:latin typeface="Consolas" panose="020B0609020204030204" pitchFamily="49" charset="0"/>
              </a:rPr>
              <a:t>kwargs))</a:t>
            </a:r>
            <a:br>
              <a:rPr kumimoji="0" lang="uk-UA" altLang="uk-UA" sz="1000" b="0" i="0" u="none" strike="noStrike" cap="none" normalizeH="0" baseline="0" noProof="1">
                <a:ln>
                  <a:noFill/>
                </a:ln>
                <a:solidFill>
                  <a:srgbClr val="A9B7C6"/>
                </a:solidFill>
                <a:effectLst/>
                <a:latin typeface="Consolas" panose="020B0609020204030204" pitchFamily="49" charset="0"/>
              </a:rPr>
            </a:br>
            <a:r>
              <a:rPr kumimoji="0" lang="uk-UA" altLang="uk-UA" sz="1000" b="0" i="0" u="none" strike="noStrike" cap="none" normalizeH="0" baseline="0" noProof="1">
                <a:ln>
                  <a:noFill/>
                </a:ln>
                <a:solidFill>
                  <a:srgbClr val="A9B7C6"/>
                </a:solidFill>
                <a:effectLst/>
                <a:latin typeface="Consolas" panose="020B0609020204030204" pitchFamily="49" charset="0"/>
              </a:rPr>
              <a:t>        </a:t>
            </a:r>
            <a:r>
              <a:rPr kumimoji="0" lang="uk-UA" altLang="uk-UA" sz="1000" b="0" i="0" u="none" strike="noStrike" cap="none" normalizeH="0" baseline="0" noProof="1">
                <a:ln>
                  <a:noFill/>
                </a:ln>
                <a:solidFill>
                  <a:srgbClr val="CC7832"/>
                </a:solidFill>
                <a:effectLst/>
                <a:latin typeface="Consolas" panose="020B0609020204030204" pitchFamily="49" charset="0"/>
              </a:rPr>
              <a:t>return </a:t>
            </a:r>
            <a:r>
              <a:rPr kumimoji="0" lang="uk-UA" altLang="uk-UA" sz="1000" b="0" i="0" u="none" strike="noStrike" cap="none" normalizeH="0" baseline="0" noProof="1">
                <a:ln>
                  <a:noFill/>
                </a:ln>
                <a:solidFill>
                  <a:srgbClr val="8888C6"/>
                </a:solidFill>
                <a:effectLst/>
                <a:latin typeface="Consolas" panose="020B0609020204030204" pitchFamily="49" charset="0"/>
              </a:rPr>
              <a:t>super</a:t>
            </a:r>
            <a:r>
              <a:rPr kumimoji="0" lang="uk-UA" altLang="uk-UA" sz="1000" b="0" i="0" u="none" strike="noStrike" cap="none" normalizeH="0" baseline="0" noProof="1">
                <a:ln>
                  <a:noFill/>
                </a:ln>
                <a:solidFill>
                  <a:srgbClr val="A9B7C6"/>
                </a:solidFill>
                <a:effectLst/>
                <a:latin typeface="Consolas" panose="020B0609020204030204" pitchFamily="49" charset="0"/>
              </a:rPr>
              <a:t>().</a:t>
            </a:r>
            <a:r>
              <a:rPr kumimoji="0" lang="uk-UA" altLang="uk-UA" sz="1000" b="0" i="0" u="none" strike="noStrike" cap="none" normalizeH="0" baseline="0" noProof="1">
                <a:ln>
                  <a:noFill/>
                </a:ln>
                <a:solidFill>
                  <a:srgbClr val="B200B2"/>
                </a:solidFill>
                <a:effectLst/>
                <a:latin typeface="Consolas" panose="020B0609020204030204" pitchFamily="49" charset="0"/>
              </a:rPr>
              <a:t>__call__</a:t>
            </a:r>
            <a:r>
              <a:rPr kumimoji="0" lang="uk-UA" altLang="uk-UA" sz="1000" b="0" i="0" u="none" strike="noStrike" cap="none" normalizeH="0" baseline="0" noProof="1">
                <a:ln>
                  <a:noFill/>
                </a:ln>
                <a:solidFill>
                  <a:srgbClr val="A9B7C6"/>
                </a:solidFill>
                <a:effectLst/>
                <a:latin typeface="Consolas" panose="020B0609020204030204" pitchFamily="49" charset="0"/>
              </a:rPr>
              <a:t>(*args</a:t>
            </a:r>
            <a:r>
              <a:rPr kumimoji="0" lang="uk-UA" altLang="uk-UA" sz="1000" b="0" i="0" u="none" strike="noStrike" cap="none" normalizeH="0" baseline="0" noProof="1">
                <a:ln>
                  <a:noFill/>
                </a:ln>
                <a:solidFill>
                  <a:srgbClr val="CC7832"/>
                </a:solidFill>
                <a:effectLst/>
                <a:latin typeface="Consolas" panose="020B0609020204030204" pitchFamily="49" charset="0"/>
              </a:rPr>
              <a:t>, </a:t>
            </a:r>
            <a:r>
              <a:rPr kumimoji="0" lang="uk-UA" altLang="uk-UA" sz="1000" b="0" i="0" u="none" strike="noStrike" cap="none" normalizeH="0" baseline="0" noProof="1">
                <a:ln>
                  <a:noFill/>
                </a:ln>
                <a:solidFill>
                  <a:srgbClr val="A9B7C6"/>
                </a:solidFill>
                <a:effectLst/>
                <a:latin typeface="Consolas" panose="020B0609020204030204" pitchFamily="49" charset="0"/>
              </a:rPr>
              <a:t>**kwargs)</a:t>
            </a:r>
            <a:endParaRPr kumimoji="0" lang="uk-UA" altLang="uk-UA" sz="1000" b="0" i="0" u="none" strike="noStrike" cap="none" normalizeH="0" baseline="0" noProof="1">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4662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Decorators</a:t>
            </a:r>
          </a:p>
        </p:txBody>
      </p:sp>
      <p:sp>
        <p:nvSpPr>
          <p:cNvPr id="2" name="Rectangle 1">
            <a:extLst>
              <a:ext uri="{FF2B5EF4-FFF2-40B4-BE49-F238E27FC236}">
                <a16:creationId xmlns:a16="http://schemas.microsoft.com/office/drawing/2014/main" id="{D15797D5-C23C-4027-81EA-1969449DE271}"/>
              </a:ext>
            </a:extLst>
          </p:cNvPr>
          <p:cNvSpPr/>
          <p:nvPr/>
        </p:nvSpPr>
        <p:spPr>
          <a:xfrm>
            <a:off x="60960" y="777806"/>
            <a:ext cx="9083040" cy="738664"/>
          </a:xfrm>
          <a:prstGeom prst="rect">
            <a:avLst/>
          </a:prstGeom>
        </p:spPr>
        <p:txBody>
          <a:bodyPr wrap="square">
            <a:spAutoFit/>
          </a:bodyPr>
          <a:lstStyle/>
          <a:p>
            <a:br>
              <a:rPr lang="en-US" dirty="0"/>
            </a:br>
            <a:endParaRPr lang="en-US" dirty="0">
              <a:latin typeface="Roboto"/>
            </a:endParaRPr>
          </a:p>
          <a:p>
            <a:endParaRPr lang="en-US" dirty="0"/>
          </a:p>
        </p:txBody>
      </p:sp>
      <p:sp>
        <p:nvSpPr>
          <p:cNvPr id="4" name="Rectangle 3">
            <a:extLst>
              <a:ext uri="{FF2B5EF4-FFF2-40B4-BE49-F238E27FC236}">
                <a16:creationId xmlns:a16="http://schemas.microsoft.com/office/drawing/2014/main" id="{05751462-C1DB-4558-876C-84764C0D94C5}"/>
              </a:ext>
            </a:extLst>
          </p:cNvPr>
          <p:cNvSpPr/>
          <p:nvPr/>
        </p:nvSpPr>
        <p:spPr>
          <a:xfrm>
            <a:off x="0" y="699516"/>
            <a:ext cx="9258300" cy="738664"/>
          </a:xfrm>
          <a:prstGeom prst="rect">
            <a:avLst/>
          </a:prstGeom>
        </p:spPr>
        <p:txBody>
          <a:bodyPr wrap="square">
            <a:spAutoFit/>
          </a:bodyPr>
          <a:lstStyle/>
          <a:p>
            <a:r>
              <a:rPr lang="en-US" dirty="0">
                <a:solidFill>
                  <a:schemeClr val="accent2"/>
                </a:solidFill>
                <a:latin typeface="Roboto"/>
              </a:rPr>
              <a:t>Decorators</a:t>
            </a:r>
            <a:r>
              <a:rPr lang="en-US" dirty="0">
                <a:latin typeface="Roboto"/>
              </a:rPr>
              <a:t> are very powerful and useful tool in Python since it allows programmers to modify the behavior of function or class. Decorators allow us to wrap another function in order to extend the behavior of wrapped function, without permanently modifying it.</a:t>
            </a:r>
            <a:endParaRPr lang="en-US" dirty="0"/>
          </a:p>
        </p:txBody>
      </p:sp>
      <p:sp>
        <p:nvSpPr>
          <p:cNvPr id="7" name="Rectangle 6">
            <a:extLst>
              <a:ext uri="{FF2B5EF4-FFF2-40B4-BE49-F238E27FC236}">
                <a16:creationId xmlns:a16="http://schemas.microsoft.com/office/drawing/2014/main" id="{9870CA01-AB1F-4366-9A73-8DB4C572DA71}"/>
              </a:ext>
            </a:extLst>
          </p:cNvPr>
          <p:cNvSpPr/>
          <p:nvPr/>
        </p:nvSpPr>
        <p:spPr>
          <a:xfrm>
            <a:off x="754380" y="1766328"/>
            <a:ext cx="4572000" cy="307777"/>
          </a:xfrm>
          <a:prstGeom prst="rect">
            <a:avLst/>
          </a:prstGeom>
        </p:spPr>
        <p:txBody>
          <a:bodyPr>
            <a:spAutoFit/>
          </a:bodyPr>
          <a:lstStyle/>
          <a:p>
            <a:endParaRPr lang="en-US" dirty="0"/>
          </a:p>
        </p:txBody>
      </p:sp>
      <p:sp>
        <p:nvSpPr>
          <p:cNvPr id="5" name="Rectangle 4">
            <a:extLst>
              <a:ext uri="{FF2B5EF4-FFF2-40B4-BE49-F238E27FC236}">
                <a16:creationId xmlns:a16="http://schemas.microsoft.com/office/drawing/2014/main" id="{EE8FEFE2-4AF4-4064-8590-2F9F8FF66398}"/>
              </a:ext>
            </a:extLst>
          </p:cNvPr>
          <p:cNvSpPr/>
          <p:nvPr/>
        </p:nvSpPr>
        <p:spPr>
          <a:xfrm>
            <a:off x="60960" y="1550884"/>
            <a:ext cx="8820150" cy="2893100"/>
          </a:xfrm>
          <a:prstGeom prst="rect">
            <a:avLst/>
          </a:prstGeom>
        </p:spPr>
        <p:txBody>
          <a:bodyPr wrap="square">
            <a:spAutoFit/>
          </a:bodyPr>
          <a:lstStyle/>
          <a:p>
            <a:r>
              <a:rPr lang="en-US" dirty="0">
                <a:solidFill>
                  <a:srgbClr val="1A9CB0"/>
                </a:solidFill>
              </a:rPr>
              <a:t>def</a:t>
            </a:r>
            <a:r>
              <a:rPr lang="en-US" dirty="0"/>
              <a:t> </a:t>
            </a:r>
            <a:r>
              <a:rPr lang="en-US" dirty="0" err="1">
                <a:solidFill>
                  <a:schemeClr val="accent6">
                    <a:lumMod val="60000"/>
                    <a:lumOff val="40000"/>
                  </a:schemeClr>
                </a:solidFill>
              </a:rPr>
              <a:t>a_function_requiring_decoration</a:t>
            </a:r>
            <a:r>
              <a:rPr lang="en-US" dirty="0"/>
              <a:t>():</a:t>
            </a:r>
          </a:p>
          <a:p>
            <a:r>
              <a:rPr lang="en-US" dirty="0"/>
              <a:t>    print("I am the function which needs some decoration to remove my foul smell")</a:t>
            </a:r>
          </a:p>
          <a:p>
            <a:endParaRPr lang="en-US" dirty="0"/>
          </a:p>
          <a:p>
            <a:r>
              <a:rPr lang="en-US" dirty="0" err="1">
                <a:solidFill>
                  <a:schemeClr val="accent6">
                    <a:lumMod val="60000"/>
                    <a:lumOff val="40000"/>
                  </a:schemeClr>
                </a:solidFill>
              </a:rPr>
              <a:t>a_function_requiring_decoration</a:t>
            </a:r>
            <a:r>
              <a:rPr lang="en-US" dirty="0"/>
              <a:t>()</a:t>
            </a:r>
          </a:p>
          <a:p>
            <a:r>
              <a:rPr lang="en-US" dirty="0"/>
              <a:t>#outputs: "I am the function which needs some decoration to remove my foul smell"</a:t>
            </a:r>
          </a:p>
          <a:p>
            <a:endParaRPr lang="en-US" dirty="0"/>
          </a:p>
          <a:p>
            <a:r>
              <a:rPr lang="en-US" dirty="0" err="1">
                <a:solidFill>
                  <a:schemeClr val="accent6">
                    <a:lumMod val="60000"/>
                    <a:lumOff val="40000"/>
                  </a:schemeClr>
                </a:solidFill>
              </a:rPr>
              <a:t>a_function_requiring_decoration</a:t>
            </a:r>
            <a:r>
              <a:rPr lang="en-US" dirty="0"/>
              <a:t> = </a:t>
            </a:r>
            <a:r>
              <a:rPr lang="en-US" dirty="0" err="1"/>
              <a:t>a_new_decorator</a:t>
            </a:r>
            <a:r>
              <a:rPr lang="en-US" dirty="0"/>
              <a:t>(</a:t>
            </a:r>
            <a:r>
              <a:rPr lang="en-US" dirty="0" err="1"/>
              <a:t>a_function_requiring_decoration</a:t>
            </a:r>
            <a:r>
              <a:rPr lang="en-US" dirty="0"/>
              <a:t>)</a:t>
            </a:r>
          </a:p>
          <a:p>
            <a:r>
              <a:rPr lang="en-US" dirty="0"/>
              <a:t>#now </a:t>
            </a:r>
            <a:r>
              <a:rPr lang="en-US" dirty="0" err="1"/>
              <a:t>a_function_requiring_decoration</a:t>
            </a:r>
            <a:r>
              <a:rPr lang="en-US" dirty="0"/>
              <a:t> is wrapped by </a:t>
            </a:r>
            <a:r>
              <a:rPr lang="en-US" dirty="0" err="1"/>
              <a:t>wrapTheFunction</a:t>
            </a:r>
            <a:r>
              <a:rPr lang="en-US" dirty="0"/>
              <a:t>()</a:t>
            </a:r>
          </a:p>
          <a:p>
            <a:endParaRPr lang="en-US" dirty="0"/>
          </a:p>
          <a:p>
            <a:r>
              <a:rPr lang="en-US" dirty="0" err="1">
                <a:solidFill>
                  <a:schemeClr val="accent6">
                    <a:lumMod val="60000"/>
                    <a:lumOff val="40000"/>
                  </a:schemeClr>
                </a:solidFill>
              </a:rPr>
              <a:t>a_function_requiring_decoration</a:t>
            </a:r>
            <a:r>
              <a:rPr lang="en-US" dirty="0"/>
              <a:t>()</a:t>
            </a:r>
          </a:p>
          <a:p>
            <a:r>
              <a:rPr lang="en-US" dirty="0"/>
              <a:t>#</a:t>
            </a:r>
            <a:r>
              <a:rPr lang="en-US" dirty="0" err="1"/>
              <a:t>outputs:I</a:t>
            </a:r>
            <a:r>
              <a:rPr lang="en-US" dirty="0"/>
              <a:t> am doing some boring work before executing </a:t>
            </a:r>
            <a:r>
              <a:rPr lang="en-US" dirty="0" err="1"/>
              <a:t>a_func</a:t>
            </a:r>
            <a:r>
              <a:rPr lang="en-US" dirty="0"/>
              <a:t>()</a:t>
            </a:r>
          </a:p>
          <a:p>
            <a:r>
              <a:rPr lang="en-US" dirty="0"/>
              <a:t>#        I am the function which needs some decoration to remove my foul smell</a:t>
            </a:r>
          </a:p>
          <a:p>
            <a:r>
              <a:rPr lang="en-US" dirty="0"/>
              <a:t>#        I am doing some boring work after executing </a:t>
            </a:r>
            <a:r>
              <a:rPr lang="en-US" dirty="0" err="1"/>
              <a:t>a_func</a:t>
            </a:r>
            <a:r>
              <a:rPr lang="en-US" dirty="0"/>
              <a:t>()</a:t>
            </a:r>
          </a:p>
        </p:txBody>
      </p:sp>
    </p:spTree>
    <p:extLst>
      <p:ext uri="{BB962C8B-B14F-4D97-AF65-F5344CB8AC3E}">
        <p14:creationId xmlns:p14="http://schemas.microsoft.com/office/powerpoint/2010/main" val="3242116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Decorators</a:t>
            </a:r>
          </a:p>
        </p:txBody>
      </p:sp>
      <p:sp>
        <p:nvSpPr>
          <p:cNvPr id="2" name="Rectangle 1">
            <a:extLst>
              <a:ext uri="{FF2B5EF4-FFF2-40B4-BE49-F238E27FC236}">
                <a16:creationId xmlns:a16="http://schemas.microsoft.com/office/drawing/2014/main" id="{D15797D5-C23C-4027-81EA-1969449DE271}"/>
              </a:ext>
            </a:extLst>
          </p:cNvPr>
          <p:cNvSpPr/>
          <p:nvPr/>
        </p:nvSpPr>
        <p:spPr>
          <a:xfrm>
            <a:off x="60960" y="777806"/>
            <a:ext cx="9083040" cy="738664"/>
          </a:xfrm>
          <a:prstGeom prst="rect">
            <a:avLst/>
          </a:prstGeom>
        </p:spPr>
        <p:txBody>
          <a:bodyPr wrap="square">
            <a:spAutoFit/>
          </a:bodyPr>
          <a:lstStyle/>
          <a:p>
            <a:br>
              <a:rPr lang="en-US" dirty="0"/>
            </a:br>
            <a:endParaRPr lang="en-US" dirty="0">
              <a:latin typeface="Roboto"/>
            </a:endParaRPr>
          </a:p>
          <a:p>
            <a:endParaRPr lang="en-US" dirty="0"/>
          </a:p>
        </p:txBody>
      </p:sp>
      <p:sp>
        <p:nvSpPr>
          <p:cNvPr id="4" name="Rectangle 3">
            <a:extLst>
              <a:ext uri="{FF2B5EF4-FFF2-40B4-BE49-F238E27FC236}">
                <a16:creationId xmlns:a16="http://schemas.microsoft.com/office/drawing/2014/main" id="{05751462-C1DB-4558-876C-84764C0D94C5}"/>
              </a:ext>
            </a:extLst>
          </p:cNvPr>
          <p:cNvSpPr/>
          <p:nvPr/>
        </p:nvSpPr>
        <p:spPr>
          <a:xfrm>
            <a:off x="0" y="699516"/>
            <a:ext cx="9258300" cy="738664"/>
          </a:xfrm>
          <a:prstGeom prst="rect">
            <a:avLst/>
          </a:prstGeom>
        </p:spPr>
        <p:txBody>
          <a:bodyPr wrap="square">
            <a:spAutoFit/>
          </a:bodyPr>
          <a:lstStyle/>
          <a:p>
            <a:r>
              <a:rPr lang="en-US" dirty="0">
                <a:solidFill>
                  <a:schemeClr val="accent2"/>
                </a:solidFill>
                <a:latin typeface="Roboto"/>
              </a:rPr>
              <a:t>Decorators</a:t>
            </a:r>
            <a:r>
              <a:rPr lang="en-US" dirty="0">
                <a:latin typeface="Roboto"/>
              </a:rPr>
              <a:t> are very powerful and useful tool in Python since it allows programmers to modify the behavior of function or class. Decorators allow us to wrap another function in order to extend the behavior of wrapped function, without permanently modifying it.</a:t>
            </a:r>
            <a:endParaRPr lang="en-US" dirty="0"/>
          </a:p>
        </p:txBody>
      </p:sp>
      <p:sp>
        <p:nvSpPr>
          <p:cNvPr id="7" name="Rectangle 6">
            <a:extLst>
              <a:ext uri="{FF2B5EF4-FFF2-40B4-BE49-F238E27FC236}">
                <a16:creationId xmlns:a16="http://schemas.microsoft.com/office/drawing/2014/main" id="{9870CA01-AB1F-4366-9A73-8DB4C572DA71}"/>
              </a:ext>
            </a:extLst>
          </p:cNvPr>
          <p:cNvSpPr/>
          <p:nvPr/>
        </p:nvSpPr>
        <p:spPr>
          <a:xfrm>
            <a:off x="754380" y="1766328"/>
            <a:ext cx="4572000" cy="2677656"/>
          </a:xfrm>
          <a:prstGeom prst="rect">
            <a:avLst/>
          </a:prstGeom>
        </p:spPr>
        <p:txBody>
          <a:bodyPr>
            <a:spAutoFit/>
          </a:bodyPr>
          <a:lstStyle/>
          <a:p>
            <a:r>
              <a:rPr lang="en-US" dirty="0">
                <a:solidFill>
                  <a:schemeClr val="accent2"/>
                </a:solidFill>
              </a:rPr>
              <a:t>def</a:t>
            </a:r>
            <a:r>
              <a:rPr lang="en-US" dirty="0"/>
              <a:t> </a:t>
            </a:r>
            <a:r>
              <a:rPr lang="en-US" dirty="0" err="1">
                <a:solidFill>
                  <a:schemeClr val="accent6">
                    <a:lumMod val="60000"/>
                    <a:lumOff val="40000"/>
                  </a:schemeClr>
                </a:solidFill>
              </a:rPr>
              <a:t>a_new_decorator</a:t>
            </a:r>
            <a:r>
              <a:rPr lang="en-US" dirty="0"/>
              <a:t>(</a:t>
            </a:r>
            <a:r>
              <a:rPr lang="en-US" dirty="0" err="1"/>
              <a:t>a_func</a:t>
            </a:r>
            <a:r>
              <a:rPr lang="en-US" dirty="0"/>
              <a:t>):</a:t>
            </a:r>
          </a:p>
          <a:p>
            <a:endParaRPr lang="en-US" dirty="0"/>
          </a:p>
          <a:p>
            <a:r>
              <a:rPr lang="en-US" dirty="0"/>
              <a:t>    </a:t>
            </a:r>
            <a:r>
              <a:rPr lang="en-US" dirty="0">
                <a:solidFill>
                  <a:schemeClr val="accent2"/>
                </a:solidFill>
              </a:rPr>
              <a:t>def</a:t>
            </a:r>
            <a:r>
              <a:rPr lang="en-US" dirty="0"/>
              <a:t> </a:t>
            </a:r>
            <a:r>
              <a:rPr lang="en-US" dirty="0" err="1">
                <a:solidFill>
                  <a:schemeClr val="accent6">
                    <a:lumMod val="60000"/>
                    <a:lumOff val="40000"/>
                  </a:schemeClr>
                </a:solidFill>
              </a:rPr>
              <a:t>wrapTheFunction</a:t>
            </a:r>
            <a:r>
              <a:rPr lang="en-US" dirty="0"/>
              <a:t>():</a:t>
            </a:r>
          </a:p>
          <a:p>
            <a:r>
              <a:rPr lang="en-US" dirty="0"/>
              <a:t>        </a:t>
            </a:r>
            <a:r>
              <a:rPr lang="en-US" dirty="0">
                <a:solidFill>
                  <a:schemeClr val="accent2"/>
                </a:solidFill>
              </a:rPr>
              <a:t>print</a:t>
            </a:r>
            <a:r>
              <a:rPr lang="en-US" dirty="0"/>
              <a:t>("I am doing some boring work before executing </a:t>
            </a:r>
            <a:r>
              <a:rPr lang="en-US" dirty="0" err="1"/>
              <a:t>a_func</a:t>
            </a:r>
            <a:r>
              <a:rPr lang="en-US" dirty="0"/>
              <a:t>()")</a:t>
            </a:r>
          </a:p>
          <a:p>
            <a:endParaRPr lang="en-US" dirty="0"/>
          </a:p>
          <a:p>
            <a:r>
              <a:rPr lang="en-US" dirty="0"/>
              <a:t>        </a:t>
            </a:r>
            <a:r>
              <a:rPr lang="en-US" dirty="0" err="1"/>
              <a:t>a_func</a:t>
            </a:r>
            <a:r>
              <a:rPr lang="en-US" dirty="0"/>
              <a:t>()</a:t>
            </a:r>
          </a:p>
          <a:p>
            <a:endParaRPr lang="en-US" dirty="0"/>
          </a:p>
          <a:p>
            <a:r>
              <a:rPr lang="en-US" dirty="0"/>
              <a:t>        </a:t>
            </a:r>
            <a:r>
              <a:rPr lang="en-US" dirty="0">
                <a:solidFill>
                  <a:schemeClr val="accent2"/>
                </a:solidFill>
              </a:rPr>
              <a:t>print</a:t>
            </a:r>
            <a:r>
              <a:rPr lang="en-US" dirty="0"/>
              <a:t>("I am doing some boring work after executing </a:t>
            </a:r>
            <a:r>
              <a:rPr lang="en-US" dirty="0" err="1"/>
              <a:t>a_func</a:t>
            </a:r>
            <a:r>
              <a:rPr lang="en-US" dirty="0"/>
              <a:t>()")</a:t>
            </a:r>
          </a:p>
          <a:p>
            <a:endParaRPr lang="en-US" dirty="0"/>
          </a:p>
          <a:p>
            <a:r>
              <a:rPr lang="en-US" dirty="0"/>
              <a:t>    </a:t>
            </a:r>
            <a:r>
              <a:rPr lang="en-US" dirty="0">
                <a:solidFill>
                  <a:schemeClr val="accent2"/>
                </a:solidFill>
              </a:rPr>
              <a:t>return</a:t>
            </a:r>
            <a:r>
              <a:rPr lang="en-US" dirty="0"/>
              <a:t> </a:t>
            </a:r>
            <a:r>
              <a:rPr lang="en-US" dirty="0" err="1"/>
              <a:t>wrapTheFunction</a:t>
            </a:r>
            <a:endParaRPr lang="en-US" dirty="0"/>
          </a:p>
        </p:txBody>
      </p:sp>
    </p:spTree>
    <p:extLst>
      <p:ext uri="{BB962C8B-B14F-4D97-AF65-F5344CB8AC3E}">
        <p14:creationId xmlns:p14="http://schemas.microsoft.com/office/powerpoint/2010/main" val="262267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err="1"/>
              <a:t>Decorators.wraps</a:t>
            </a:r>
            <a:endParaRPr lang="en-US" dirty="0"/>
          </a:p>
        </p:txBody>
      </p:sp>
      <p:sp>
        <p:nvSpPr>
          <p:cNvPr id="2" name="Rectangle 1">
            <a:extLst>
              <a:ext uri="{FF2B5EF4-FFF2-40B4-BE49-F238E27FC236}">
                <a16:creationId xmlns:a16="http://schemas.microsoft.com/office/drawing/2014/main" id="{D15797D5-C23C-4027-81EA-1969449DE271}"/>
              </a:ext>
            </a:extLst>
          </p:cNvPr>
          <p:cNvSpPr/>
          <p:nvPr/>
        </p:nvSpPr>
        <p:spPr>
          <a:xfrm>
            <a:off x="60960" y="777806"/>
            <a:ext cx="9083040" cy="738664"/>
          </a:xfrm>
          <a:prstGeom prst="rect">
            <a:avLst/>
          </a:prstGeom>
        </p:spPr>
        <p:txBody>
          <a:bodyPr wrap="square">
            <a:spAutoFit/>
          </a:bodyPr>
          <a:lstStyle/>
          <a:p>
            <a:br>
              <a:rPr lang="en-US" dirty="0"/>
            </a:br>
            <a:endParaRPr lang="en-US" dirty="0">
              <a:latin typeface="Roboto"/>
            </a:endParaRPr>
          </a:p>
          <a:p>
            <a:endParaRPr lang="en-US" dirty="0"/>
          </a:p>
        </p:txBody>
      </p:sp>
      <p:sp>
        <p:nvSpPr>
          <p:cNvPr id="4" name="Rectangle 3">
            <a:extLst>
              <a:ext uri="{FF2B5EF4-FFF2-40B4-BE49-F238E27FC236}">
                <a16:creationId xmlns:a16="http://schemas.microsoft.com/office/drawing/2014/main" id="{05751462-C1DB-4558-876C-84764C0D94C5}"/>
              </a:ext>
            </a:extLst>
          </p:cNvPr>
          <p:cNvSpPr/>
          <p:nvPr/>
        </p:nvSpPr>
        <p:spPr>
          <a:xfrm>
            <a:off x="0" y="699516"/>
            <a:ext cx="9258300" cy="954107"/>
          </a:xfrm>
          <a:prstGeom prst="rect">
            <a:avLst/>
          </a:prstGeom>
        </p:spPr>
        <p:txBody>
          <a:bodyPr wrap="square">
            <a:spAutoFit/>
          </a:bodyPr>
          <a:lstStyle/>
          <a:p>
            <a:r>
              <a:rPr lang="en-US" dirty="0"/>
              <a:t> Now there is one problem with our code. If we run:</a:t>
            </a:r>
          </a:p>
          <a:p>
            <a:endParaRPr lang="en-US" dirty="0"/>
          </a:p>
          <a:p>
            <a:r>
              <a:rPr lang="en-US" dirty="0">
                <a:solidFill>
                  <a:srgbClr val="1A9CB0"/>
                </a:solidFill>
              </a:rPr>
              <a:t>print</a:t>
            </a:r>
            <a:r>
              <a:rPr lang="en-US" dirty="0"/>
              <a:t>(</a:t>
            </a:r>
            <a:r>
              <a:rPr lang="en-US" dirty="0" err="1"/>
              <a:t>a_function_requiring_decoration.__name</a:t>
            </a:r>
            <a:r>
              <a:rPr lang="en-US" dirty="0"/>
              <a:t>__)</a:t>
            </a:r>
          </a:p>
          <a:p>
            <a:r>
              <a:rPr lang="en-US" dirty="0"/>
              <a:t># Output: </a:t>
            </a:r>
            <a:r>
              <a:rPr lang="en-US" dirty="0" err="1"/>
              <a:t>wrapTheFunction</a:t>
            </a:r>
            <a:endParaRPr lang="en-US" dirty="0"/>
          </a:p>
        </p:txBody>
      </p:sp>
      <p:sp>
        <p:nvSpPr>
          <p:cNvPr id="7" name="Rectangle 6">
            <a:extLst>
              <a:ext uri="{FF2B5EF4-FFF2-40B4-BE49-F238E27FC236}">
                <a16:creationId xmlns:a16="http://schemas.microsoft.com/office/drawing/2014/main" id="{9870CA01-AB1F-4366-9A73-8DB4C572DA71}"/>
              </a:ext>
            </a:extLst>
          </p:cNvPr>
          <p:cNvSpPr/>
          <p:nvPr/>
        </p:nvSpPr>
        <p:spPr>
          <a:xfrm>
            <a:off x="754380" y="1766328"/>
            <a:ext cx="4572000" cy="307777"/>
          </a:xfrm>
          <a:prstGeom prst="rect">
            <a:avLst/>
          </a:prstGeom>
        </p:spPr>
        <p:txBody>
          <a:bodyPr>
            <a:spAutoFit/>
          </a:bodyPr>
          <a:lstStyle/>
          <a:p>
            <a:endParaRPr lang="en-US" dirty="0"/>
          </a:p>
        </p:txBody>
      </p:sp>
      <p:sp>
        <p:nvSpPr>
          <p:cNvPr id="10" name="Rectangle 9">
            <a:extLst>
              <a:ext uri="{FF2B5EF4-FFF2-40B4-BE49-F238E27FC236}">
                <a16:creationId xmlns:a16="http://schemas.microsoft.com/office/drawing/2014/main" id="{AFDD580A-B221-4841-96C4-F6AFA2FD979C}"/>
              </a:ext>
            </a:extLst>
          </p:cNvPr>
          <p:cNvSpPr/>
          <p:nvPr/>
        </p:nvSpPr>
        <p:spPr>
          <a:xfrm>
            <a:off x="137160" y="1653623"/>
            <a:ext cx="8785860" cy="2893100"/>
          </a:xfrm>
          <a:prstGeom prst="rect">
            <a:avLst/>
          </a:prstGeom>
        </p:spPr>
        <p:txBody>
          <a:bodyPr wrap="square">
            <a:spAutoFit/>
          </a:bodyPr>
          <a:lstStyle/>
          <a:p>
            <a:r>
              <a:rPr lang="en-US" dirty="0"/>
              <a:t>that’s not what we expected! Its name is “</a:t>
            </a:r>
            <a:r>
              <a:rPr lang="en-US" dirty="0" err="1"/>
              <a:t>a_function_requiring_decoration</a:t>
            </a:r>
            <a:r>
              <a:rPr lang="en-US" dirty="0"/>
              <a:t>”. Well, our function was replaced by </a:t>
            </a:r>
            <a:r>
              <a:rPr lang="en-US" dirty="0" err="1"/>
              <a:t>wrapTheFunction</a:t>
            </a:r>
            <a:r>
              <a:rPr lang="en-US" dirty="0"/>
              <a:t>. It overrode the name and docstring of our function. Luckily, Python provides us a simple function to solve this problem and that is </a:t>
            </a:r>
            <a:r>
              <a:rPr lang="en-US" dirty="0" err="1"/>
              <a:t>functools.wraps</a:t>
            </a:r>
            <a:endParaRPr lang="en-US" dirty="0"/>
          </a:p>
          <a:p>
            <a:endParaRPr lang="en-US" dirty="0"/>
          </a:p>
          <a:p>
            <a:r>
              <a:rPr lang="en-US" dirty="0">
                <a:solidFill>
                  <a:srgbClr val="1A9CB0"/>
                </a:solidFill>
              </a:rPr>
              <a:t>from</a:t>
            </a:r>
            <a:r>
              <a:rPr lang="en-US" dirty="0"/>
              <a:t> </a:t>
            </a:r>
            <a:r>
              <a:rPr lang="en-US" dirty="0" err="1"/>
              <a:t>functools</a:t>
            </a:r>
            <a:r>
              <a:rPr lang="en-US" dirty="0"/>
              <a:t> </a:t>
            </a:r>
            <a:r>
              <a:rPr lang="en-US" dirty="0">
                <a:solidFill>
                  <a:srgbClr val="1A9CB0"/>
                </a:solidFill>
              </a:rPr>
              <a:t>import</a:t>
            </a:r>
            <a:r>
              <a:rPr lang="en-US" dirty="0"/>
              <a:t> wraps</a:t>
            </a:r>
          </a:p>
          <a:p>
            <a:endParaRPr lang="en-US" dirty="0"/>
          </a:p>
          <a:p>
            <a:r>
              <a:rPr lang="en-US" dirty="0">
                <a:solidFill>
                  <a:srgbClr val="1A9CB0"/>
                </a:solidFill>
              </a:rPr>
              <a:t>def</a:t>
            </a:r>
            <a:r>
              <a:rPr lang="en-US" dirty="0"/>
              <a:t> </a:t>
            </a:r>
            <a:r>
              <a:rPr lang="en-US" dirty="0" err="1">
                <a:solidFill>
                  <a:srgbClr val="B22746"/>
                </a:solidFill>
              </a:rPr>
              <a:t>a_new_decorator</a:t>
            </a:r>
            <a:r>
              <a:rPr lang="en-US" dirty="0"/>
              <a:t>(</a:t>
            </a:r>
            <a:r>
              <a:rPr lang="en-US" dirty="0" err="1"/>
              <a:t>a_func</a:t>
            </a:r>
            <a:r>
              <a:rPr lang="en-US" dirty="0"/>
              <a:t>):</a:t>
            </a:r>
          </a:p>
          <a:p>
            <a:r>
              <a:rPr lang="en-US" dirty="0"/>
              <a:t>    </a:t>
            </a:r>
            <a:r>
              <a:rPr lang="en-US" dirty="0">
                <a:solidFill>
                  <a:srgbClr val="FFC000"/>
                </a:solidFill>
              </a:rPr>
              <a:t>@wraps</a:t>
            </a:r>
            <a:r>
              <a:rPr lang="en-US" dirty="0"/>
              <a:t>(</a:t>
            </a:r>
            <a:r>
              <a:rPr lang="en-US" dirty="0" err="1"/>
              <a:t>a_func</a:t>
            </a:r>
            <a:r>
              <a:rPr lang="en-US" dirty="0"/>
              <a:t>)</a:t>
            </a:r>
          </a:p>
          <a:p>
            <a:r>
              <a:rPr lang="en-US" dirty="0"/>
              <a:t>    </a:t>
            </a:r>
            <a:r>
              <a:rPr lang="en-US" dirty="0">
                <a:solidFill>
                  <a:srgbClr val="1A9CB0"/>
                </a:solidFill>
              </a:rPr>
              <a:t>def</a:t>
            </a:r>
            <a:r>
              <a:rPr lang="en-US" dirty="0"/>
              <a:t> </a:t>
            </a:r>
            <a:r>
              <a:rPr lang="en-US" dirty="0" err="1">
                <a:solidFill>
                  <a:srgbClr val="B22746"/>
                </a:solidFill>
              </a:rPr>
              <a:t>wrapTheFunction</a:t>
            </a:r>
            <a:r>
              <a:rPr lang="en-US" dirty="0"/>
              <a:t>():</a:t>
            </a:r>
          </a:p>
          <a:p>
            <a:r>
              <a:rPr lang="en-US" dirty="0"/>
              <a:t>        </a:t>
            </a:r>
            <a:r>
              <a:rPr lang="en-US" dirty="0">
                <a:solidFill>
                  <a:srgbClr val="1A9CB0"/>
                </a:solidFill>
              </a:rPr>
              <a:t>print</a:t>
            </a:r>
            <a:r>
              <a:rPr lang="en-US" dirty="0"/>
              <a:t>("I am doing some boring work before executing </a:t>
            </a:r>
            <a:r>
              <a:rPr lang="en-US" dirty="0" err="1"/>
              <a:t>a_func</a:t>
            </a:r>
            <a:r>
              <a:rPr lang="en-US" dirty="0"/>
              <a:t>()")</a:t>
            </a:r>
          </a:p>
          <a:p>
            <a:r>
              <a:rPr lang="en-US" dirty="0"/>
              <a:t>        </a:t>
            </a:r>
            <a:r>
              <a:rPr lang="en-US" dirty="0" err="1"/>
              <a:t>a_func</a:t>
            </a:r>
            <a:r>
              <a:rPr lang="en-US" dirty="0"/>
              <a:t>()</a:t>
            </a:r>
          </a:p>
          <a:p>
            <a:r>
              <a:rPr lang="en-US" dirty="0"/>
              <a:t>        </a:t>
            </a:r>
            <a:r>
              <a:rPr lang="en-US" dirty="0">
                <a:solidFill>
                  <a:srgbClr val="1A9CB0"/>
                </a:solidFill>
              </a:rPr>
              <a:t>print</a:t>
            </a:r>
            <a:r>
              <a:rPr lang="en-US" dirty="0"/>
              <a:t>("I am doing some boring work after executing </a:t>
            </a:r>
            <a:r>
              <a:rPr lang="en-US" dirty="0" err="1"/>
              <a:t>a_func</a:t>
            </a:r>
            <a:r>
              <a:rPr lang="en-US" dirty="0"/>
              <a:t>()")</a:t>
            </a:r>
          </a:p>
          <a:p>
            <a:r>
              <a:rPr lang="en-US" dirty="0"/>
              <a:t>    </a:t>
            </a:r>
            <a:r>
              <a:rPr lang="en-US" dirty="0">
                <a:solidFill>
                  <a:srgbClr val="1A9CB0"/>
                </a:solidFill>
              </a:rPr>
              <a:t>return</a:t>
            </a:r>
            <a:r>
              <a:rPr lang="en-US" dirty="0"/>
              <a:t> </a:t>
            </a:r>
            <a:r>
              <a:rPr lang="en-US" dirty="0" err="1"/>
              <a:t>wrapTheFunction</a:t>
            </a:r>
            <a:endParaRPr lang="en-US" dirty="0"/>
          </a:p>
        </p:txBody>
      </p:sp>
    </p:spTree>
    <p:extLst>
      <p:ext uri="{BB962C8B-B14F-4D97-AF65-F5344CB8AC3E}">
        <p14:creationId xmlns:p14="http://schemas.microsoft.com/office/powerpoint/2010/main" val="3871589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err="1"/>
              <a:t>Decorators.wraps</a:t>
            </a:r>
            <a:endParaRPr lang="en-US" dirty="0"/>
          </a:p>
        </p:txBody>
      </p:sp>
      <p:sp>
        <p:nvSpPr>
          <p:cNvPr id="2" name="Rectangle 1">
            <a:extLst>
              <a:ext uri="{FF2B5EF4-FFF2-40B4-BE49-F238E27FC236}">
                <a16:creationId xmlns:a16="http://schemas.microsoft.com/office/drawing/2014/main" id="{D15797D5-C23C-4027-81EA-1969449DE271}"/>
              </a:ext>
            </a:extLst>
          </p:cNvPr>
          <p:cNvSpPr/>
          <p:nvPr/>
        </p:nvSpPr>
        <p:spPr>
          <a:xfrm>
            <a:off x="60960" y="777806"/>
            <a:ext cx="9083040" cy="738664"/>
          </a:xfrm>
          <a:prstGeom prst="rect">
            <a:avLst/>
          </a:prstGeom>
        </p:spPr>
        <p:txBody>
          <a:bodyPr wrap="square">
            <a:spAutoFit/>
          </a:bodyPr>
          <a:lstStyle/>
          <a:p>
            <a:br>
              <a:rPr lang="en-US" dirty="0"/>
            </a:br>
            <a:endParaRPr lang="en-US" dirty="0">
              <a:latin typeface="Roboto"/>
            </a:endParaRPr>
          </a:p>
          <a:p>
            <a:endParaRPr lang="en-US" dirty="0"/>
          </a:p>
        </p:txBody>
      </p:sp>
      <p:sp>
        <p:nvSpPr>
          <p:cNvPr id="4" name="Rectangle 3">
            <a:extLst>
              <a:ext uri="{FF2B5EF4-FFF2-40B4-BE49-F238E27FC236}">
                <a16:creationId xmlns:a16="http://schemas.microsoft.com/office/drawing/2014/main" id="{05751462-C1DB-4558-876C-84764C0D94C5}"/>
              </a:ext>
            </a:extLst>
          </p:cNvPr>
          <p:cNvSpPr/>
          <p:nvPr/>
        </p:nvSpPr>
        <p:spPr>
          <a:xfrm>
            <a:off x="99060" y="1012275"/>
            <a:ext cx="9258300" cy="1815882"/>
          </a:xfrm>
          <a:prstGeom prst="rect">
            <a:avLst/>
          </a:prstGeom>
        </p:spPr>
        <p:txBody>
          <a:bodyPr wrap="square">
            <a:spAutoFit/>
          </a:bodyPr>
          <a:lstStyle/>
          <a:p>
            <a:r>
              <a:rPr lang="en-US" dirty="0">
                <a:solidFill>
                  <a:srgbClr val="FFC000"/>
                </a:solidFill>
              </a:rPr>
              <a:t> @</a:t>
            </a:r>
            <a:r>
              <a:rPr lang="en-US" dirty="0" err="1">
                <a:solidFill>
                  <a:srgbClr val="FFC000"/>
                </a:solidFill>
              </a:rPr>
              <a:t>a_new_decorator</a:t>
            </a:r>
            <a:endParaRPr lang="en-US" dirty="0">
              <a:solidFill>
                <a:srgbClr val="FFC000"/>
              </a:solidFill>
            </a:endParaRPr>
          </a:p>
          <a:p>
            <a:r>
              <a:rPr lang="en-US" dirty="0">
                <a:solidFill>
                  <a:srgbClr val="2FC2D9"/>
                </a:solidFill>
              </a:rPr>
              <a:t>def</a:t>
            </a:r>
            <a:r>
              <a:rPr lang="en-US" dirty="0"/>
              <a:t> </a:t>
            </a:r>
            <a:r>
              <a:rPr lang="en-US" dirty="0" err="1">
                <a:solidFill>
                  <a:srgbClr val="B22746"/>
                </a:solidFill>
              </a:rPr>
              <a:t>a_function_requiring_decoration</a:t>
            </a:r>
            <a:r>
              <a:rPr lang="en-US" dirty="0"/>
              <a:t>():</a:t>
            </a:r>
          </a:p>
          <a:p>
            <a:r>
              <a:rPr lang="en-US" dirty="0"/>
              <a:t>    </a:t>
            </a:r>
            <a:r>
              <a:rPr lang="en-US" dirty="0">
                <a:solidFill>
                  <a:srgbClr val="FFC000"/>
                </a:solidFill>
              </a:rPr>
              <a:t>"""Hey </a:t>
            </a:r>
            <a:r>
              <a:rPr lang="en-US" dirty="0" err="1">
                <a:solidFill>
                  <a:srgbClr val="FFC000"/>
                </a:solidFill>
              </a:rPr>
              <a:t>yo</a:t>
            </a:r>
            <a:r>
              <a:rPr lang="en-US" dirty="0">
                <a:solidFill>
                  <a:srgbClr val="FFC000"/>
                </a:solidFill>
              </a:rPr>
              <a:t>! Decorate me!"""</a:t>
            </a:r>
          </a:p>
          <a:p>
            <a:r>
              <a:rPr lang="en-US" dirty="0"/>
              <a:t>    </a:t>
            </a:r>
            <a:r>
              <a:rPr lang="en-US" dirty="0">
                <a:solidFill>
                  <a:srgbClr val="2FC2D9"/>
                </a:solidFill>
              </a:rPr>
              <a:t>print</a:t>
            </a:r>
            <a:r>
              <a:rPr lang="en-US" dirty="0"/>
              <a:t>("I am the function which needs some decoration to "</a:t>
            </a:r>
          </a:p>
          <a:p>
            <a:r>
              <a:rPr lang="en-US" dirty="0"/>
              <a:t>          "remove my foul smell")</a:t>
            </a:r>
          </a:p>
          <a:p>
            <a:endParaRPr lang="en-US" dirty="0"/>
          </a:p>
          <a:p>
            <a:r>
              <a:rPr lang="en-US" dirty="0">
                <a:solidFill>
                  <a:srgbClr val="2FC2D9"/>
                </a:solidFill>
              </a:rPr>
              <a:t>print</a:t>
            </a:r>
            <a:r>
              <a:rPr lang="en-US" dirty="0"/>
              <a:t>(</a:t>
            </a:r>
            <a:r>
              <a:rPr lang="en-US" dirty="0" err="1"/>
              <a:t>a_function_requiring_decoration.__name</a:t>
            </a:r>
            <a:r>
              <a:rPr lang="en-US" dirty="0"/>
              <a:t>__)</a:t>
            </a:r>
          </a:p>
          <a:p>
            <a:r>
              <a:rPr lang="en-US" dirty="0"/>
              <a:t># Output: </a:t>
            </a:r>
            <a:r>
              <a:rPr lang="en-US" dirty="0" err="1"/>
              <a:t>a_function_requiring_decoration</a:t>
            </a:r>
            <a:endParaRPr lang="en-US" dirty="0"/>
          </a:p>
        </p:txBody>
      </p:sp>
      <p:sp>
        <p:nvSpPr>
          <p:cNvPr id="7" name="Rectangle 6">
            <a:extLst>
              <a:ext uri="{FF2B5EF4-FFF2-40B4-BE49-F238E27FC236}">
                <a16:creationId xmlns:a16="http://schemas.microsoft.com/office/drawing/2014/main" id="{9870CA01-AB1F-4366-9A73-8DB4C572DA71}"/>
              </a:ext>
            </a:extLst>
          </p:cNvPr>
          <p:cNvSpPr/>
          <p:nvPr/>
        </p:nvSpPr>
        <p:spPr>
          <a:xfrm>
            <a:off x="754380" y="1766328"/>
            <a:ext cx="4572000" cy="307777"/>
          </a:xfrm>
          <a:prstGeom prst="rect">
            <a:avLst/>
          </a:prstGeom>
        </p:spPr>
        <p:txBody>
          <a:bodyPr>
            <a:spAutoFit/>
          </a:bodyPr>
          <a:lstStyle/>
          <a:p>
            <a:endParaRPr lang="en-US" dirty="0"/>
          </a:p>
        </p:txBody>
      </p:sp>
      <p:sp>
        <p:nvSpPr>
          <p:cNvPr id="8" name="Rectangle 7">
            <a:extLst>
              <a:ext uri="{FF2B5EF4-FFF2-40B4-BE49-F238E27FC236}">
                <a16:creationId xmlns:a16="http://schemas.microsoft.com/office/drawing/2014/main" id="{4F97091F-F4C6-4E41-A29C-B3F74EE97110}"/>
              </a:ext>
            </a:extLst>
          </p:cNvPr>
          <p:cNvSpPr/>
          <p:nvPr/>
        </p:nvSpPr>
        <p:spPr>
          <a:xfrm>
            <a:off x="99060" y="3062626"/>
            <a:ext cx="7612380" cy="738664"/>
          </a:xfrm>
          <a:prstGeom prst="rect">
            <a:avLst/>
          </a:prstGeom>
        </p:spPr>
        <p:txBody>
          <a:bodyPr wrap="square">
            <a:spAutoFit/>
          </a:bodyPr>
          <a:lstStyle/>
          <a:p>
            <a:r>
              <a:rPr lang="en-US" dirty="0">
                <a:solidFill>
                  <a:srgbClr val="FFC000"/>
                </a:solidFill>
              </a:rPr>
              <a:t>@wraps </a:t>
            </a:r>
            <a:r>
              <a:rPr lang="en-US" dirty="0"/>
              <a:t>takes a function to be decorated and adds the functionality of copying over the function name, docstring, arguments list, etc. This allows us to access the pre-decorated function’s properties in the decorator.</a:t>
            </a:r>
          </a:p>
        </p:txBody>
      </p:sp>
    </p:spTree>
    <p:extLst>
      <p:ext uri="{BB962C8B-B14F-4D97-AF65-F5344CB8AC3E}">
        <p14:creationId xmlns:p14="http://schemas.microsoft.com/office/powerpoint/2010/main" val="1504965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b="1" dirty="0"/>
              <a:t>Decorators with Arguments</a:t>
            </a:r>
          </a:p>
        </p:txBody>
      </p:sp>
      <p:sp>
        <p:nvSpPr>
          <p:cNvPr id="2" name="Rectangle 1">
            <a:extLst>
              <a:ext uri="{FF2B5EF4-FFF2-40B4-BE49-F238E27FC236}">
                <a16:creationId xmlns:a16="http://schemas.microsoft.com/office/drawing/2014/main" id="{D15797D5-C23C-4027-81EA-1969449DE271}"/>
              </a:ext>
            </a:extLst>
          </p:cNvPr>
          <p:cNvSpPr/>
          <p:nvPr/>
        </p:nvSpPr>
        <p:spPr>
          <a:xfrm>
            <a:off x="60960" y="777806"/>
            <a:ext cx="9083040" cy="738664"/>
          </a:xfrm>
          <a:prstGeom prst="rect">
            <a:avLst/>
          </a:prstGeom>
        </p:spPr>
        <p:txBody>
          <a:bodyPr wrap="square">
            <a:spAutoFit/>
          </a:bodyPr>
          <a:lstStyle/>
          <a:p>
            <a:br>
              <a:rPr lang="en-US" dirty="0"/>
            </a:br>
            <a:endParaRPr lang="en-US" dirty="0">
              <a:latin typeface="Roboto"/>
            </a:endParaRPr>
          </a:p>
          <a:p>
            <a:endParaRPr lang="en-US" dirty="0"/>
          </a:p>
        </p:txBody>
      </p:sp>
      <p:sp>
        <p:nvSpPr>
          <p:cNvPr id="7" name="Rectangle 6">
            <a:extLst>
              <a:ext uri="{FF2B5EF4-FFF2-40B4-BE49-F238E27FC236}">
                <a16:creationId xmlns:a16="http://schemas.microsoft.com/office/drawing/2014/main" id="{9870CA01-AB1F-4366-9A73-8DB4C572DA71}"/>
              </a:ext>
            </a:extLst>
          </p:cNvPr>
          <p:cNvSpPr/>
          <p:nvPr/>
        </p:nvSpPr>
        <p:spPr>
          <a:xfrm>
            <a:off x="754380" y="1766328"/>
            <a:ext cx="4572000" cy="307777"/>
          </a:xfrm>
          <a:prstGeom prst="rect">
            <a:avLst/>
          </a:prstGeom>
        </p:spPr>
        <p:txBody>
          <a:bodyPr>
            <a:spAutoFit/>
          </a:bodyPr>
          <a:lstStyle/>
          <a:p>
            <a:endParaRPr lang="en-US" dirty="0"/>
          </a:p>
        </p:txBody>
      </p:sp>
      <p:sp>
        <p:nvSpPr>
          <p:cNvPr id="5" name="Rectangle 4">
            <a:extLst>
              <a:ext uri="{FF2B5EF4-FFF2-40B4-BE49-F238E27FC236}">
                <a16:creationId xmlns:a16="http://schemas.microsoft.com/office/drawing/2014/main" id="{D403E864-309F-42F6-845F-D9833AE8F152}"/>
              </a:ext>
            </a:extLst>
          </p:cNvPr>
          <p:cNvSpPr/>
          <p:nvPr/>
        </p:nvSpPr>
        <p:spPr>
          <a:xfrm>
            <a:off x="205740" y="910799"/>
            <a:ext cx="6339840" cy="3108543"/>
          </a:xfrm>
          <a:prstGeom prst="rect">
            <a:avLst/>
          </a:prstGeom>
        </p:spPr>
        <p:txBody>
          <a:bodyPr wrap="square">
            <a:spAutoFit/>
          </a:bodyPr>
          <a:lstStyle/>
          <a:p>
            <a:r>
              <a:rPr lang="en-US" dirty="0">
                <a:solidFill>
                  <a:srgbClr val="2FC2D9"/>
                </a:solidFill>
              </a:rPr>
              <a:t>from</a:t>
            </a:r>
            <a:r>
              <a:rPr lang="en-US" dirty="0"/>
              <a:t> </a:t>
            </a:r>
            <a:r>
              <a:rPr lang="en-US" dirty="0" err="1"/>
              <a:t>functools</a:t>
            </a:r>
            <a:r>
              <a:rPr lang="en-US" dirty="0"/>
              <a:t> </a:t>
            </a:r>
            <a:r>
              <a:rPr lang="en-US" dirty="0">
                <a:solidFill>
                  <a:srgbClr val="2FC2D9"/>
                </a:solidFill>
              </a:rPr>
              <a:t>import</a:t>
            </a:r>
            <a:r>
              <a:rPr lang="en-US" dirty="0"/>
              <a:t> wraps</a:t>
            </a:r>
          </a:p>
          <a:p>
            <a:endParaRPr lang="en-US" dirty="0"/>
          </a:p>
          <a:p>
            <a:r>
              <a:rPr lang="en-US" dirty="0">
                <a:solidFill>
                  <a:srgbClr val="2FC2D9"/>
                </a:solidFill>
              </a:rPr>
              <a:t>def</a:t>
            </a:r>
            <a:r>
              <a:rPr lang="en-US" dirty="0"/>
              <a:t> </a:t>
            </a:r>
            <a:r>
              <a:rPr lang="en-US" dirty="0">
                <a:solidFill>
                  <a:srgbClr val="C00000"/>
                </a:solidFill>
              </a:rPr>
              <a:t>logit</a:t>
            </a:r>
            <a:r>
              <a:rPr lang="en-US" dirty="0"/>
              <a:t>(logfile='out.log'):</a:t>
            </a:r>
          </a:p>
          <a:p>
            <a:r>
              <a:rPr lang="en-US" dirty="0"/>
              <a:t>    </a:t>
            </a:r>
            <a:r>
              <a:rPr lang="en-US" dirty="0">
                <a:solidFill>
                  <a:srgbClr val="2FC2D9"/>
                </a:solidFill>
              </a:rPr>
              <a:t>def</a:t>
            </a:r>
            <a:r>
              <a:rPr lang="en-US" dirty="0"/>
              <a:t> </a:t>
            </a:r>
            <a:r>
              <a:rPr lang="en-US" dirty="0" err="1">
                <a:solidFill>
                  <a:srgbClr val="C00000"/>
                </a:solidFill>
              </a:rPr>
              <a:t>logging_decorator</a:t>
            </a:r>
            <a:r>
              <a:rPr lang="en-US" dirty="0"/>
              <a:t>(</a:t>
            </a:r>
            <a:r>
              <a:rPr lang="en-US" dirty="0" err="1"/>
              <a:t>func</a:t>
            </a:r>
            <a:r>
              <a:rPr lang="en-US" dirty="0"/>
              <a:t>):</a:t>
            </a:r>
          </a:p>
          <a:p>
            <a:r>
              <a:rPr lang="en-US" dirty="0"/>
              <a:t>        </a:t>
            </a:r>
            <a:r>
              <a:rPr lang="en-US" dirty="0">
                <a:solidFill>
                  <a:srgbClr val="FFC000"/>
                </a:solidFill>
              </a:rPr>
              <a:t>@wraps</a:t>
            </a:r>
            <a:r>
              <a:rPr lang="en-US" dirty="0"/>
              <a:t>(</a:t>
            </a:r>
            <a:r>
              <a:rPr lang="en-US" dirty="0" err="1"/>
              <a:t>func</a:t>
            </a:r>
            <a:r>
              <a:rPr lang="en-US" dirty="0"/>
              <a:t>)</a:t>
            </a:r>
          </a:p>
          <a:p>
            <a:r>
              <a:rPr lang="en-US" dirty="0"/>
              <a:t>        </a:t>
            </a:r>
            <a:r>
              <a:rPr lang="en-US" dirty="0">
                <a:solidFill>
                  <a:srgbClr val="2FC2D9"/>
                </a:solidFill>
              </a:rPr>
              <a:t>def</a:t>
            </a:r>
            <a:r>
              <a:rPr lang="en-US" dirty="0"/>
              <a:t> </a:t>
            </a:r>
            <a:r>
              <a:rPr lang="en-US" dirty="0" err="1">
                <a:solidFill>
                  <a:srgbClr val="C00000"/>
                </a:solidFill>
              </a:rPr>
              <a:t>wrapped_function</a:t>
            </a:r>
            <a:r>
              <a:rPr lang="en-US" dirty="0"/>
              <a:t>(*</a:t>
            </a:r>
            <a:r>
              <a:rPr lang="en-US" dirty="0" err="1"/>
              <a:t>args</a:t>
            </a:r>
            <a:r>
              <a:rPr lang="en-US" dirty="0"/>
              <a:t>, **</a:t>
            </a:r>
            <a:r>
              <a:rPr lang="en-US" dirty="0" err="1"/>
              <a:t>kwargs</a:t>
            </a:r>
            <a:r>
              <a:rPr lang="en-US" dirty="0"/>
              <a:t>):</a:t>
            </a:r>
          </a:p>
          <a:p>
            <a:r>
              <a:rPr lang="en-US" dirty="0"/>
              <a:t>            </a:t>
            </a:r>
            <a:r>
              <a:rPr lang="en-US" dirty="0" err="1"/>
              <a:t>log_string</a:t>
            </a:r>
            <a:r>
              <a:rPr lang="en-US" dirty="0"/>
              <a:t> = </a:t>
            </a:r>
            <a:r>
              <a:rPr lang="en-US" dirty="0" err="1"/>
              <a:t>func</a:t>
            </a:r>
            <a:r>
              <a:rPr lang="en-US" dirty="0"/>
              <a:t>.__name__ + " was called"</a:t>
            </a:r>
          </a:p>
          <a:p>
            <a:r>
              <a:rPr lang="en-US" dirty="0"/>
              <a:t>            </a:t>
            </a:r>
            <a:r>
              <a:rPr lang="en-US" dirty="0">
                <a:solidFill>
                  <a:srgbClr val="2FC2D9"/>
                </a:solidFill>
              </a:rPr>
              <a:t>print</a:t>
            </a:r>
            <a:r>
              <a:rPr lang="en-US" dirty="0"/>
              <a:t>(</a:t>
            </a:r>
            <a:r>
              <a:rPr lang="en-US" dirty="0" err="1"/>
              <a:t>log_string</a:t>
            </a:r>
            <a:r>
              <a:rPr lang="en-US" dirty="0"/>
              <a:t>)</a:t>
            </a:r>
          </a:p>
          <a:p>
            <a:r>
              <a:rPr lang="en-US" dirty="0"/>
              <a:t>            # Open the logfile and append</a:t>
            </a:r>
          </a:p>
          <a:p>
            <a:r>
              <a:rPr lang="en-US" dirty="0"/>
              <a:t>            </a:t>
            </a:r>
            <a:r>
              <a:rPr lang="en-US" dirty="0">
                <a:solidFill>
                  <a:srgbClr val="2FC2D9"/>
                </a:solidFill>
              </a:rPr>
              <a:t>with</a:t>
            </a:r>
            <a:r>
              <a:rPr lang="en-US" dirty="0"/>
              <a:t> open(logfile, 'a') </a:t>
            </a:r>
            <a:r>
              <a:rPr lang="en-US" dirty="0">
                <a:solidFill>
                  <a:srgbClr val="2FC2D9"/>
                </a:solidFill>
              </a:rPr>
              <a:t>as</a:t>
            </a:r>
            <a:r>
              <a:rPr lang="en-US" dirty="0"/>
              <a:t> </a:t>
            </a:r>
            <a:r>
              <a:rPr lang="en-US" dirty="0" err="1"/>
              <a:t>opened_file</a:t>
            </a:r>
            <a:r>
              <a:rPr lang="en-US" dirty="0"/>
              <a:t>:</a:t>
            </a:r>
          </a:p>
          <a:p>
            <a:r>
              <a:rPr lang="en-US" dirty="0"/>
              <a:t>                # Now we log to the specified logfile</a:t>
            </a:r>
          </a:p>
          <a:p>
            <a:r>
              <a:rPr lang="en-US" dirty="0"/>
              <a:t>                </a:t>
            </a:r>
            <a:r>
              <a:rPr lang="en-US" dirty="0" err="1"/>
              <a:t>opened_file.write</a:t>
            </a:r>
            <a:r>
              <a:rPr lang="en-US" dirty="0"/>
              <a:t>(</a:t>
            </a:r>
            <a:r>
              <a:rPr lang="en-US" dirty="0" err="1"/>
              <a:t>log_string</a:t>
            </a:r>
            <a:r>
              <a:rPr lang="en-US" dirty="0"/>
              <a:t> + '\n')</a:t>
            </a:r>
          </a:p>
          <a:p>
            <a:r>
              <a:rPr lang="en-US" dirty="0"/>
              <a:t>        </a:t>
            </a:r>
            <a:r>
              <a:rPr lang="en-US" dirty="0">
                <a:solidFill>
                  <a:srgbClr val="2FC2D9"/>
                </a:solidFill>
              </a:rPr>
              <a:t>return</a:t>
            </a:r>
            <a:r>
              <a:rPr lang="en-US" dirty="0"/>
              <a:t> </a:t>
            </a:r>
            <a:r>
              <a:rPr lang="en-US" dirty="0" err="1"/>
              <a:t>wrapped_function</a:t>
            </a:r>
            <a:endParaRPr lang="en-US" dirty="0"/>
          </a:p>
          <a:p>
            <a:r>
              <a:rPr lang="en-US" dirty="0"/>
              <a:t>    </a:t>
            </a:r>
            <a:r>
              <a:rPr lang="en-US" dirty="0">
                <a:solidFill>
                  <a:srgbClr val="2FC2D9"/>
                </a:solidFill>
              </a:rPr>
              <a:t>return</a:t>
            </a:r>
            <a:r>
              <a:rPr lang="en-US" dirty="0"/>
              <a:t> </a:t>
            </a:r>
            <a:r>
              <a:rPr lang="en-US" dirty="0" err="1"/>
              <a:t>logging_decorator</a:t>
            </a:r>
            <a:endParaRPr lang="en-US" dirty="0"/>
          </a:p>
        </p:txBody>
      </p:sp>
    </p:spTree>
    <p:extLst>
      <p:ext uri="{BB962C8B-B14F-4D97-AF65-F5344CB8AC3E}">
        <p14:creationId xmlns:p14="http://schemas.microsoft.com/office/powerpoint/2010/main" val="1254271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b="1" dirty="0"/>
              <a:t>Collections</a:t>
            </a:r>
          </a:p>
        </p:txBody>
      </p:sp>
      <p:sp>
        <p:nvSpPr>
          <p:cNvPr id="2" name="Rectangle 1">
            <a:extLst>
              <a:ext uri="{FF2B5EF4-FFF2-40B4-BE49-F238E27FC236}">
                <a16:creationId xmlns:a16="http://schemas.microsoft.com/office/drawing/2014/main" id="{D15797D5-C23C-4027-81EA-1969449DE271}"/>
              </a:ext>
            </a:extLst>
          </p:cNvPr>
          <p:cNvSpPr/>
          <p:nvPr/>
        </p:nvSpPr>
        <p:spPr>
          <a:xfrm>
            <a:off x="1150620" y="747256"/>
            <a:ext cx="7574280" cy="738664"/>
          </a:xfrm>
          <a:prstGeom prst="rect">
            <a:avLst/>
          </a:prstGeom>
        </p:spPr>
        <p:txBody>
          <a:bodyPr wrap="square">
            <a:spAutoFit/>
          </a:bodyPr>
          <a:lstStyle/>
          <a:p>
            <a:br>
              <a:rPr lang="en-US" dirty="0"/>
            </a:br>
            <a:r>
              <a:rPr lang="en-US" dirty="0"/>
              <a:t>Counter - </a:t>
            </a:r>
            <a:r>
              <a:rPr lang="en-US" dirty="0" err="1"/>
              <a:t>dict</a:t>
            </a:r>
            <a:r>
              <a:rPr lang="en-US" dirty="0"/>
              <a:t> subclass for counting </a:t>
            </a:r>
            <a:r>
              <a:rPr lang="en-US" dirty="0" err="1"/>
              <a:t>hashable</a:t>
            </a:r>
            <a:r>
              <a:rPr lang="en-US" dirty="0"/>
              <a:t> objects.</a:t>
            </a:r>
            <a:endParaRPr lang="en-US" dirty="0">
              <a:latin typeface="Roboto"/>
            </a:endParaRPr>
          </a:p>
          <a:p>
            <a:endParaRPr lang="en-US" dirty="0"/>
          </a:p>
        </p:txBody>
      </p:sp>
      <p:sp>
        <p:nvSpPr>
          <p:cNvPr id="7" name="Rectangle 6">
            <a:extLst>
              <a:ext uri="{FF2B5EF4-FFF2-40B4-BE49-F238E27FC236}">
                <a16:creationId xmlns:a16="http://schemas.microsoft.com/office/drawing/2014/main" id="{9870CA01-AB1F-4366-9A73-8DB4C572DA71}"/>
              </a:ext>
            </a:extLst>
          </p:cNvPr>
          <p:cNvSpPr/>
          <p:nvPr/>
        </p:nvSpPr>
        <p:spPr>
          <a:xfrm>
            <a:off x="754380" y="1766328"/>
            <a:ext cx="4572000" cy="307777"/>
          </a:xfrm>
          <a:prstGeom prst="rect">
            <a:avLst/>
          </a:prstGeom>
        </p:spPr>
        <p:txBody>
          <a:bodyPr>
            <a:spAutoFit/>
          </a:bodyPr>
          <a:lstStyle/>
          <a:p>
            <a:endParaRPr lang="en-US" dirty="0"/>
          </a:p>
        </p:txBody>
      </p:sp>
      <p:pic>
        <p:nvPicPr>
          <p:cNvPr id="8" name="Picture 7" descr="A screenshot of a cell phone&#10;&#10;Description automatically generated">
            <a:extLst>
              <a:ext uri="{FF2B5EF4-FFF2-40B4-BE49-F238E27FC236}">
                <a16:creationId xmlns:a16="http://schemas.microsoft.com/office/drawing/2014/main" id="{7212B2A5-1C2A-43DF-8BB1-483DF1F6DE3C}"/>
              </a:ext>
            </a:extLst>
          </p:cNvPr>
          <p:cNvPicPr>
            <a:picLocks noChangeAspect="1"/>
          </p:cNvPicPr>
          <p:nvPr/>
        </p:nvPicPr>
        <p:blipFill>
          <a:blip r:embed="rId3"/>
          <a:stretch>
            <a:fillRect/>
          </a:stretch>
        </p:blipFill>
        <p:spPr>
          <a:xfrm>
            <a:off x="459067" y="1533660"/>
            <a:ext cx="6807855" cy="2786880"/>
          </a:xfrm>
          <a:prstGeom prst="rect">
            <a:avLst/>
          </a:prstGeom>
        </p:spPr>
      </p:pic>
      <p:sp>
        <p:nvSpPr>
          <p:cNvPr id="12" name="Rectangle 11">
            <a:extLst>
              <a:ext uri="{FF2B5EF4-FFF2-40B4-BE49-F238E27FC236}">
                <a16:creationId xmlns:a16="http://schemas.microsoft.com/office/drawing/2014/main" id="{5AB8834D-14CC-4CF0-9DA2-DBFF4CB1FE88}"/>
              </a:ext>
            </a:extLst>
          </p:cNvPr>
          <p:cNvSpPr/>
          <p:nvPr/>
        </p:nvSpPr>
        <p:spPr>
          <a:xfrm>
            <a:off x="182881" y="3479942"/>
            <a:ext cx="2468879" cy="738664"/>
          </a:xfrm>
          <a:prstGeom prst="rect">
            <a:avLst/>
          </a:prstGeom>
        </p:spPr>
        <p:txBody>
          <a:bodyPr wrap="square">
            <a:spAutoFit/>
          </a:bodyPr>
          <a:lstStyle/>
          <a:p>
            <a:br>
              <a:rPr lang="en-US" dirty="0"/>
            </a:br>
            <a:endParaRPr lang="en-US" dirty="0">
              <a:latin typeface="Roboto"/>
            </a:endParaRPr>
          </a:p>
          <a:p>
            <a:endParaRPr lang="en-US" dirty="0"/>
          </a:p>
        </p:txBody>
      </p:sp>
    </p:spTree>
    <p:extLst>
      <p:ext uri="{BB962C8B-B14F-4D97-AF65-F5344CB8AC3E}">
        <p14:creationId xmlns:p14="http://schemas.microsoft.com/office/powerpoint/2010/main" val="18168664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b="1" dirty="0" err="1"/>
              <a:t>Collections.</a:t>
            </a:r>
            <a:r>
              <a:rPr lang="en-US" dirty="0" err="1"/>
              <a:t>Counter</a:t>
            </a:r>
            <a:endParaRPr lang="en-US" b="1" dirty="0"/>
          </a:p>
        </p:txBody>
      </p:sp>
      <p:sp>
        <p:nvSpPr>
          <p:cNvPr id="2" name="Rectangle 1">
            <a:extLst>
              <a:ext uri="{FF2B5EF4-FFF2-40B4-BE49-F238E27FC236}">
                <a16:creationId xmlns:a16="http://schemas.microsoft.com/office/drawing/2014/main" id="{D15797D5-C23C-4027-81EA-1969449DE271}"/>
              </a:ext>
            </a:extLst>
          </p:cNvPr>
          <p:cNvSpPr/>
          <p:nvPr/>
        </p:nvSpPr>
        <p:spPr>
          <a:xfrm>
            <a:off x="60960" y="777806"/>
            <a:ext cx="4171791" cy="523220"/>
          </a:xfrm>
          <a:prstGeom prst="rect">
            <a:avLst/>
          </a:prstGeom>
        </p:spPr>
        <p:txBody>
          <a:bodyPr wrap="square">
            <a:spAutoFit/>
          </a:bodyPr>
          <a:lstStyle/>
          <a:p>
            <a:br>
              <a:rPr lang="en-US" dirty="0"/>
            </a:br>
            <a:endParaRPr lang="en-US" dirty="0"/>
          </a:p>
        </p:txBody>
      </p:sp>
      <p:sp>
        <p:nvSpPr>
          <p:cNvPr id="7" name="Rectangle 6">
            <a:extLst>
              <a:ext uri="{FF2B5EF4-FFF2-40B4-BE49-F238E27FC236}">
                <a16:creationId xmlns:a16="http://schemas.microsoft.com/office/drawing/2014/main" id="{9870CA01-AB1F-4366-9A73-8DB4C572DA71}"/>
              </a:ext>
            </a:extLst>
          </p:cNvPr>
          <p:cNvSpPr/>
          <p:nvPr/>
        </p:nvSpPr>
        <p:spPr>
          <a:xfrm>
            <a:off x="182881" y="2706863"/>
            <a:ext cx="4572000" cy="1384995"/>
          </a:xfrm>
          <a:prstGeom prst="rect">
            <a:avLst/>
          </a:prstGeom>
        </p:spPr>
        <p:txBody>
          <a:bodyPr>
            <a:spAutoFit/>
          </a:bodyPr>
          <a:lstStyle/>
          <a:p>
            <a:r>
              <a:rPr lang="en-US" dirty="0" err="1"/>
              <a:t>most_common</a:t>
            </a:r>
            <a:r>
              <a:rPr lang="en-US" dirty="0"/>
              <a:t>([n])</a:t>
            </a:r>
          </a:p>
          <a:p>
            <a:r>
              <a:rPr lang="en-US" dirty="0"/>
              <a:t>Return a list of the n most common elements and their counts from the most common to the least. If n is omitted or None, </a:t>
            </a:r>
            <a:r>
              <a:rPr lang="en-US" dirty="0" err="1"/>
              <a:t>most_common</a:t>
            </a:r>
            <a:r>
              <a:rPr lang="en-US" dirty="0"/>
              <a:t>() returns all elements in the counter. Elements with equal counts are ordered </a:t>
            </a:r>
            <a:r>
              <a:rPr lang="en-US" dirty="0" err="1"/>
              <a:t>arbitrarily:a</a:t>
            </a:r>
            <a:endParaRPr lang="en-US" dirty="0"/>
          </a:p>
        </p:txBody>
      </p:sp>
      <p:sp>
        <p:nvSpPr>
          <p:cNvPr id="12" name="Rectangle 11">
            <a:extLst>
              <a:ext uri="{FF2B5EF4-FFF2-40B4-BE49-F238E27FC236}">
                <a16:creationId xmlns:a16="http://schemas.microsoft.com/office/drawing/2014/main" id="{5AB8834D-14CC-4CF0-9DA2-DBFF4CB1FE88}"/>
              </a:ext>
            </a:extLst>
          </p:cNvPr>
          <p:cNvSpPr/>
          <p:nvPr/>
        </p:nvSpPr>
        <p:spPr>
          <a:xfrm>
            <a:off x="182881" y="3479942"/>
            <a:ext cx="2468879" cy="738664"/>
          </a:xfrm>
          <a:prstGeom prst="rect">
            <a:avLst/>
          </a:prstGeom>
        </p:spPr>
        <p:txBody>
          <a:bodyPr wrap="square">
            <a:spAutoFit/>
          </a:bodyPr>
          <a:lstStyle/>
          <a:p>
            <a:br>
              <a:rPr lang="en-US" dirty="0"/>
            </a:br>
            <a:endParaRPr lang="en-US" dirty="0">
              <a:latin typeface="Roboto"/>
            </a:endParaRPr>
          </a:p>
          <a:p>
            <a:endParaRPr lang="en-US" dirty="0"/>
          </a:p>
        </p:txBody>
      </p:sp>
      <p:sp>
        <p:nvSpPr>
          <p:cNvPr id="16" name="Rectangle 15">
            <a:extLst>
              <a:ext uri="{FF2B5EF4-FFF2-40B4-BE49-F238E27FC236}">
                <a16:creationId xmlns:a16="http://schemas.microsoft.com/office/drawing/2014/main" id="{91DFA257-1AFF-46AF-A487-A033B84B5333}"/>
              </a:ext>
            </a:extLst>
          </p:cNvPr>
          <p:cNvSpPr/>
          <p:nvPr/>
        </p:nvSpPr>
        <p:spPr>
          <a:xfrm>
            <a:off x="182881" y="904554"/>
            <a:ext cx="4572000" cy="1169551"/>
          </a:xfrm>
          <a:prstGeom prst="rect">
            <a:avLst/>
          </a:prstGeom>
        </p:spPr>
        <p:txBody>
          <a:bodyPr>
            <a:spAutoFit/>
          </a:bodyPr>
          <a:lstStyle/>
          <a:p>
            <a:r>
              <a:rPr lang="en-US" dirty="0"/>
              <a:t>elements()</a:t>
            </a:r>
          </a:p>
          <a:p>
            <a:r>
              <a:rPr lang="en-US" dirty="0"/>
              <a:t>Return an iterator over elements repeating each as many times as its count. Elements are returned in arbitrary order. If an element’s count is less than one, elements() will ignore it.</a:t>
            </a:r>
          </a:p>
        </p:txBody>
      </p:sp>
      <p:pic>
        <p:nvPicPr>
          <p:cNvPr id="5" name="Picture 4" descr="A picture containing object, clock, large, room&#10;&#10;Description automatically generated">
            <a:extLst>
              <a:ext uri="{FF2B5EF4-FFF2-40B4-BE49-F238E27FC236}">
                <a16:creationId xmlns:a16="http://schemas.microsoft.com/office/drawing/2014/main" id="{EF537521-C322-4718-A1AC-23BB8CC622D4}"/>
              </a:ext>
            </a:extLst>
          </p:cNvPr>
          <p:cNvPicPr>
            <a:picLocks noChangeAspect="1"/>
          </p:cNvPicPr>
          <p:nvPr/>
        </p:nvPicPr>
        <p:blipFill>
          <a:blip r:embed="rId3"/>
          <a:stretch>
            <a:fillRect/>
          </a:stretch>
        </p:blipFill>
        <p:spPr>
          <a:xfrm>
            <a:off x="5143500" y="1115021"/>
            <a:ext cx="3760312" cy="853355"/>
          </a:xfrm>
          <a:prstGeom prst="rect">
            <a:avLst/>
          </a:prstGeom>
        </p:spPr>
      </p:pic>
      <p:pic>
        <p:nvPicPr>
          <p:cNvPr id="9" name="Picture 8">
            <a:extLst>
              <a:ext uri="{FF2B5EF4-FFF2-40B4-BE49-F238E27FC236}">
                <a16:creationId xmlns:a16="http://schemas.microsoft.com/office/drawing/2014/main" id="{7AB08F73-6B12-499E-BCBA-776618C41D84}"/>
              </a:ext>
            </a:extLst>
          </p:cNvPr>
          <p:cNvPicPr>
            <a:picLocks noChangeAspect="1"/>
          </p:cNvPicPr>
          <p:nvPr/>
        </p:nvPicPr>
        <p:blipFill>
          <a:blip r:embed="rId4"/>
          <a:stretch>
            <a:fillRect/>
          </a:stretch>
        </p:blipFill>
        <p:spPr>
          <a:xfrm>
            <a:off x="4979869" y="3054715"/>
            <a:ext cx="3923943" cy="529733"/>
          </a:xfrm>
          <a:prstGeom prst="rect">
            <a:avLst/>
          </a:prstGeom>
        </p:spPr>
      </p:pic>
    </p:spTree>
    <p:extLst>
      <p:ext uri="{BB962C8B-B14F-4D97-AF65-F5344CB8AC3E}">
        <p14:creationId xmlns:p14="http://schemas.microsoft.com/office/powerpoint/2010/main" val="542317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err="1"/>
              <a:t>StopIteration</a:t>
            </a:r>
            <a:endParaRPr lang="en-US" dirty="0"/>
          </a:p>
        </p:txBody>
      </p:sp>
      <p:sp>
        <p:nvSpPr>
          <p:cNvPr id="2" name="Rectangle 1">
            <a:extLst>
              <a:ext uri="{FF2B5EF4-FFF2-40B4-BE49-F238E27FC236}">
                <a16:creationId xmlns:a16="http://schemas.microsoft.com/office/drawing/2014/main" id="{7F341624-E02B-4277-AD0E-DB0B126A7CF5}"/>
              </a:ext>
            </a:extLst>
          </p:cNvPr>
          <p:cNvSpPr/>
          <p:nvPr/>
        </p:nvSpPr>
        <p:spPr>
          <a:xfrm>
            <a:off x="0" y="733731"/>
            <a:ext cx="8995507" cy="523220"/>
          </a:xfrm>
          <a:prstGeom prst="rect">
            <a:avLst/>
          </a:prstGeom>
        </p:spPr>
        <p:txBody>
          <a:bodyPr wrap="square">
            <a:spAutoFit/>
          </a:bodyPr>
          <a:lstStyle/>
          <a:p>
            <a:pPr algn="just"/>
            <a:endParaRPr lang="en-US" dirty="0">
              <a:solidFill>
                <a:srgbClr val="000000"/>
              </a:solidFill>
              <a:latin typeface="Arial" panose="020B0604020202020204" pitchFamily="34" charset="0"/>
            </a:endParaRPr>
          </a:p>
          <a:p>
            <a:pPr algn="just"/>
            <a:endParaRPr lang="en-US" b="0" i="0" dirty="0">
              <a:solidFill>
                <a:srgbClr val="000000"/>
              </a:solidFill>
              <a:effectLst/>
              <a:latin typeface="Arial" panose="020B0604020202020204" pitchFamily="34" charset="0"/>
            </a:endParaRPr>
          </a:p>
        </p:txBody>
      </p:sp>
      <p:sp>
        <p:nvSpPr>
          <p:cNvPr id="3" name="Rectangle 2">
            <a:extLst>
              <a:ext uri="{FF2B5EF4-FFF2-40B4-BE49-F238E27FC236}">
                <a16:creationId xmlns:a16="http://schemas.microsoft.com/office/drawing/2014/main" id="{D8D5E4B2-4CE0-4C16-9151-47688D089DFE}"/>
              </a:ext>
            </a:extLst>
          </p:cNvPr>
          <p:cNvSpPr/>
          <p:nvPr/>
        </p:nvSpPr>
        <p:spPr>
          <a:xfrm>
            <a:off x="66430" y="3239738"/>
            <a:ext cx="8698522" cy="523220"/>
          </a:xfrm>
          <a:prstGeom prst="rect">
            <a:avLst/>
          </a:prstGeom>
        </p:spPr>
        <p:txBody>
          <a:bodyPr wrap="square">
            <a:spAutoFit/>
          </a:bodyPr>
          <a:lstStyle/>
          <a:p>
            <a:br>
              <a:rPr lang="en-US" dirty="0">
                <a:cs typeface="Times New Roman" panose="02020603050405020304" pitchFamily="18" charset="0"/>
              </a:rPr>
            </a:br>
            <a:endParaRPr lang="en-US" dirty="0">
              <a:cs typeface="Times New Roman" panose="02020603050405020304" pitchFamily="18" charset="0"/>
            </a:endParaRPr>
          </a:p>
        </p:txBody>
      </p:sp>
      <p:pic>
        <p:nvPicPr>
          <p:cNvPr id="5" name="Picture 4" descr="A picture containing bird&#10;&#10;Description automatically generated">
            <a:extLst>
              <a:ext uri="{FF2B5EF4-FFF2-40B4-BE49-F238E27FC236}">
                <a16:creationId xmlns:a16="http://schemas.microsoft.com/office/drawing/2014/main" id="{A31711BF-8AB7-46D6-AEEC-67DAE957F370}"/>
              </a:ext>
            </a:extLst>
          </p:cNvPr>
          <p:cNvPicPr>
            <a:picLocks noChangeAspect="1"/>
          </p:cNvPicPr>
          <p:nvPr/>
        </p:nvPicPr>
        <p:blipFill>
          <a:blip r:embed="rId3"/>
          <a:stretch>
            <a:fillRect/>
          </a:stretch>
        </p:blipFill>
        <p:spPr>
          <a:xfrm>
            <a:off x="592408" y="1692675"/>
            <a:ext cx="2800235" cy="2225993"/>
          </a:xfrm>
          <a:prstGeom prst="rect">
            <a:avLst/>
          </a:prstGeom>
        </p:spPr>
      </p:pic>
      <p:sp>
        <p:nvSpPr>
          <p:cNvPr id="8" name="Rectangle 7">
            <a:extLst>
              <a:ext uri="{FF2B5EF4-FFF2-40B4-BE49-F238E27FC236}">
                <a16:creationId xmlns:a16="http://schemas.microsoft.com/office/drawing/2014/main" id="{4512EDF7-C0C4-4EBC-BB26-4773DECBAA26}"/>
              </a:ext>
            </a:extLst>
          </p:cNvPr>
          <p:cNvSpPr/>
          <p:nvPr/>
        </p:nvSpPr>
        <p:spPr>
          <a:xfrm>
            <a:off x="0" y="767323"/>
            <a:ext cx="9144000" cy="738664"/>
          </a:xfrm>
          <a:prstGeom prst="rect">
            <a:avLst/>
          </a:prstGeom>
        </p:spPr>
        <p:txBody>
          <a:bodyPr wrap="square">
            <a:spAutoFit/>
          </a:bodyPr>
          <a:lstStyle/>
          <a:p>
            <a:r>
              <a:rPr lang="en-US" dirty="0">
                <a:solidFill>
                  <a:schemeClr val="accent2"/>
                </a:solidFill>
              </a:rPr>
              <a:t>Lists</a:t>
            </a:r>
            <a:r>
              <a:rPr lang="en-US" dirty="0"/>
              <a:t>, </a:t>
            </a:r>
            <a:r>
              <a:rPr lang="en-US" dirty="0">
                <a:solidFill>
                  <a:schemeClr val="accent2"/>
                </a:solidFill>
              </a:rPr>
              <a:t>tuples</a:t>
            </a:r>
            <a:r>
              <a:rPr lang="en-US" dirty="0"/>
              <a:t>, </a:t>
            </a:r>
            <a:r>
              <a:rPr lang="en-US" dirty="0">
                <a:solidFill>
                  <a:schemeClr val="accent2"/>
                </a:solidFill>
              </a:rPr>
              <a:t>dictionaries</a:t>
            </a:r>
            <a:r>
              <a:rPr lang="en-US" dirty="0"/>
              <a:t>, and </a:t>
            </a:r>
            <a:r>
              <a:rPr lang="en-US" dirty="0">
                <a:solidFill>
                  <a:schemeClr val="accent2"/>
                </a:solidFill>
              </a:rPr>
              <a:t>sets</a:t>
            </a:r>
            <a:r>
              <a:rPr lang="en-US" dirty="0"/>
              <a:t> are all </a:t>
            </a:r>
            <a:r>
              <a:rPr lang="en-US" dirty="0" err="1"/>
              <a:t>iterable</a:t>
            </a:r>
            <a:r>
              <a:rPr lang="en-US" dirty="0"/>
              <a:t> objects. They are </a:t>
            </a:r>
            <a:r>
              <a:rPr lang="en-US" dirty="0" err="1"/>
              <a:t>iterable</a:t>
            </a:r>
            <a:r>
              <a:rPr lang="en-US" dirty="0"/>
              <a:t> containers which you can get an iterator from.</a:t>
            </a:r>
          </a:p>
          <a:p>
            <a:r>
              <a:rPr lang="en-US" dirty="0"/>
              <a:t>All these objects have a </a:t>
            </a:r>
            <a:r>
              <a:rPr lang="en-US" dirty="0" err="1"/>
              <a:t>iter</a:t>
            </a:r>
            <a:r>
              <a:rPr lang="en-US" dirty="0"/>
              <a:t>() method which is used to get an iterator:</a:t>
            </a:r>
          </a:p>
        </p:txBody>
      </p:sp>
      <p:sp>
        <p:nvSpPr>
          <p:cNvPr id="11" name="Rectangle 10">
            <a:extLst>
              <a:ext uri="{FF2B5EF4-FFF2-40B4-BE49-F238E27FC236}">
                <a16:creationId xmlns:a16="http://schemas.microsoft.com/office/drawing/2014/main" id="{B0BBD2AA-B00A-4B22-B74E-B593F8C7998E}"/>
              </a:ext>
            </a:extLst>
          </p:cNvPr>
          <p:cNvSpPr/>
          <p:nvPr/>
        </p:nvSpPr>
        <p:spPr>
          <a:xfrm>
            <a:off x="3979592" y="2003530"/>
            <a:ext cx="4572000" cy="738664"/>
          </a:xfrm>
          <a:prstGeom prst="rect">
            <a:avLst/>
          </a:prstGeom>
        </p:spPr>
        <p:txBody>
          <a:bodyPr>
            <a:spAutoFit/>
          </a:bodyPr>
          <a:lstStyle/>
          <a:p>
            <a:r>
              <a:rPr lang="en-US" dirty="0"/>
              <a:t>Each time we call the next method on the iterator gives us the next element. If there are no more elements, it raises a </a:t>
            </a:r>
            <a:r>
              <a:rPr lang="en-US" dirty="0" err="1">
                <a:solidFill>
                  <a:schemeClr val="accent2"/>
                </a:solidFill>
              </a:rPr>
              <a:t>StopIteration</a:t>
            </a:r>
            <a:r>
              <a:rPr lang="en-US" dirty="0"/>
              <a:t>.</a:t>
            </a:r>
          </a:p>
        </p:txBody>
      </p:sp>
    </p:spTree>
    <p:extLst>
      <p:ext uri="{BB962C8B-B14F-4D97-AF65-F5344CB8AC3E}">
        <p14:creationId xmlns:p14="http://schemas.microsoft.com/office/powerpoint/2010/main" val="102219659"/>
      </p:ext>
    </p:extLst>
  </p:cSld>
  <p:clrMapOvr>
    <a:masterClrMapping/>
  </p:clrMapOvr>
  <mc:AlternateContent xmlns:mc="http://schemas.openxmlformats.org/markup-compatibility/2006" xmlns:p14="http://schemas.microsoft.com/office/powerpoint/2010/main">
    <mc:Choice Requires="p14">
      <p:transition spd="slow" p14:dur="2000" advTm="893"/>
    </mc:Choice>
    <mc:Fallback xmlns="">
      <p:transition spd="slow" advTm="893"/>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b="1" dirty="0" err="1"/>
              <a:t>Collections.</a:t>
            </a:r>
            <a:r>
              <a:rPr lang="en-US" dirty="0" err="1"/>
              <a:t>Counter</a:t>
            </a:r>
            <a:endParaRPr lang="en-US" b="1" dirty="0"/>
          </a:p>
        </p:txBody>
      </p:sp>
      <p:sp>
        <p:nvSpPr>
          <p:cNvPr id="2" name="Rectangle 1">
            <a:extLst>
              <a:ext uri="{FF2B5EF4-FFF2-40B4-BE49-F238E27FC236}">
                <a16:creationId xmlns:a16="http://schemas.microsoft.com/office/drawing/2014/main" id="{D15797D5-C23C-4027-81EA-1969449DE271}"/>
              </a:ext>
            </a:extLst>
          </p:cNvPr>
          <p:cNvSpPr/>
          <p:nvPr/>
        </p:nvSpPr>
        <p:spPr>
          <a:xfrm>
            <a:off x="60960" y="777806"/>
            <a:ext cx="4171791" cy="523220"/>
          </a:xfrm>
          <a:prstGeom prst="rect">
            <a:avLst/>
          </a:prstGeom>
        </p:spPr>
        <p:txBody>
          <a:bodyPr wrap="square">
            <a:spAutoFit/>
          </a:bodyPr>
          <a:lstStyle/>
          <a:p>
            <a:br>
              <a:rPr lang="en-US" dirty="0"/>
            </a:br>
            <a:endParaRPr lang="en-US" dirty="0"/>
          </a:p>
        </p:txBody>
      </p:sp>
      <p:sp>
        <p:nvSpPr>
          <p:cNvPr id="12" name="Rectangle 11">
            <a:extLst>
              <a:ext uri="{FF2B5EF4-FFF2-40B4-BE49-F238E27FC236}">
                <a16:creationId xmlns:a16="http://schemas.microsoft.com/office/drawing/2014/main" id="{5AB8834D-14CC-4CF0-9DA2-DBFF4CB1FE88}"/>
              </a:ext>
            </a:extLst>
          </p:cNvPr>
          <p:cNvSpPr/>
          <p:nvPr/>
        </p:nvSpPr>
        <p:spPr>
          <a:xfrm>
            <a:off x="182881" y="3479942"/>
            <a:ext cx="2468879" cy="738664"/>
          </a:xfrm>
          <a:prstGeom prst="rect">
            <a:avLst/>
          </a:prstGeom>
        </p:spPr>
        <p:txBody>
          <a:bodyPr wrap="square">
            <a:spAutoFit/>
          </a:bodyPr>
          <a:lstStyle/>
          <a:p>
            <a:br>
              <a:rPr lang="en-US" dirty="0"/>
            </a:br>
            <a:endParaRPr lang="en-US" dirty="0">
              <a:latin typeface="Roboto"/>
            </a:endParaRPr>
          </a:p>
          <a:p>
            <a:endParaRPr lang="en-US" dirty="0"/>
          </a:p>
        </p:txBody>
      </p:sp>
      <p:sp>
        <p:nvSpPr>
          <p:cNvPr id="16" name="Rectangle 15">
            <a:extLst>
              <a:ext uri="{FF2B5EF4-FFF2-40B4-BE49-F238E27FC236}">
                <a16:creationId xmlns:a16="http://schemas.microsoft.com/office/drawing/2014/main" id="{91DFA257-1AFF-46AF-A487-A033B84B5333}"/>
              </a:ext>
            </a:extLst>
          </p:cNvPr>
          <p:cNvSpPr/>
          <p:nvPr/>
        </p:nvSpPr>
        <p:spPr>
          <a:xfrm>
            <a:off x="1356361" y="1071539"/>
            <a:ext cx="4572000" cy="307777"/>
          </a:xfrm>
          <a:prstGeom prst="rect">
            <a:avLst/>
          </a:prstGeom>
        </p:spPr>
        <p:txBody>
          <a:bodyPr>
            <a:spAutoFit/>
          </a:bodyPr>
          <a:lstStyle/>
          <a:p>
            <a:r>
              <a:rPr lang="en-US" dirty="0"/>
              <a:t>Common patterns for working with Counter objects:</a:t>
            </a:r>
          </a:p>
        </p:txBody>
      </p:sp>
      <p:pic>
        <p:nvPicPr>
          <p:cNvPr id="4" name="Picture 3" descr="A screenshot of a cell phone&#10;&#10;Description automatically generated">
            <a:extLst>
              <a:ext uri="{FF2B5EF4-FFF2-40B4-BE49-F238E27FC236}">
                <a16:creationId xmlns:a16="http://schemas.microsoft.com/office/drawing/2014/main" id="{CC7A7F62-8087-4F13-8065-B5A75F13FFA3}"/>
              </a:ext>
            </a:extLst>
          </p:cNvPr>
          <p:cNvPicPr>
            <a:picLocks noChangeAspect="1"/>
          </p:cNvPicPr>
          <p:nvPr/>
        </p:nvPicPr>
        <p:blipFill>
          <a:blip r:embed="rId3"/>
          <a:stretch>
            <a:fillRect/>
          </a:stretch>
        </p:blipFill>
        <p:spPr>
          <a:xfrm>
            <a:off x="327660" y="1946752"/>
            <a:ext cx="6055042" cy="1533190"/>
          </a:xfrm>
          <a:prstGeom prst="rect">
            <a:avLst/>
          </a:prstGeom>
        </p:spPr>
      </p:pic>
    </p:spTree>
    <p:extLst>
      <p:ext uri="{BB962C8B-B14F-4D97-AF65-F5344CB8AC3E}">
        <p14:creationId xmlns:p14="http://schemas.microsoft.com/office/powerpoint/2010/main" val="2552088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b="1" dirty="0" err="1"/>
              <a:t>Collections.</a:t>
            </a:r>
            <a:r>
              <a:rPr lang="en-US" dirty="0" err="1"/>
              <a:t>Deque</a:t>
            </a:r>
            <a:endParaRPr lang="en-US" b="1" dirty="0"/>
          </a:p>
        </p:txBody>
      </p:sp>
      <p:sp>
        <p:nvSpPr>
          <p:cNvPr id="2" name="Rectangle 1">
            <a:extLst>
              <a:ext uri="{FF2B5EF4-FFF2-40B4-BE49-F238E27FC236}">
                <a16:creationId xmlns:a16="http://schemas.microsoft.com/office/drawing/2014/main" id="{D15797D5-C23C-4027-81EA-1969449DE271}"/>
              </a:ext>
            </a:extLst>
          </p:cNvPr>
          <p:cNvSpPr/>
          <p:nvPr/>
        </p:nvSpPr>
        <p:spPr>
          <a:xfrm>
            <a:off x="60960" y="777806"/>
            <a:ext cx="4171791" cy="523220"/>
          </a:xfrm>
          <a:prstGeom prst="rect">
            <a:avLst/>
          </a:prstGeom>
        </p:spPr>
        <p:txBody>
          <a:bodyPr wrap="square">
            <a:spAutoFit/>
          </a:bodyPr>
          <a:lstStyle/>
          <a:p>
            <a:br>
              <a:rPr lang="en-US" dirty="0"/>
            </a:br>
            <a:endParaRPr lang="en-US" dirty="0"/>
          </a:p>
        </p:txBody>
      </p:sp>
      <p:sp>
        <p:nvSpPr>
          <p:cNvPr id="12" name="Rectangle 11">
            <a:extLst>
              <a:ext uri="{FF2B5EF4-FFF2-40B4-BE49-F238E27FC236}">
                <a16:creationId xmlns:a16="http://schemas.microsoft.com/office/drawing/2014/main" id="{5AB8834D-14CC-4CF0-9DA2-DBFF4CB1FE88}"/>
              </a:ext>
            </a:extLst>
          </p:cNvPr>
          <p:cNvSpPr/>
          <p:nvPr/>
        </p:nvSpPr>
        <p:spPr>
          <a:xfrm>
            <a:off x="182881" y="3479942"/>
            <a:ext cx="2468879" cy="738664"/>
          </a:xfrm>
          <a:prstGeom prst="rect">
            <a:avLst/>
          </a:prstGeom>
        </p:spPr>
        <p:txBody>
          <a:bodyPr wrap="square">
            <a:spAutoFit/>
          </a:bodyPr>
          <a:lstStyle/>
          <a:p>
            <a:br>
              <a:rPr lang="en-US" dirty="0"/>
            </a:br>
            <a:endParaRPr lang="en-US" dirty="0">
              <a:latin typeface="Roboto"/>
            </a:endParaRPr>
          </a:p>
          <a:p>
            <a:endParaRPr lang="en-US" dirty="0"/>
          </a:p>
        </p:txBody>
      </p:sp>
      <p:sp>
        <p:nvSpPr>
          <p:cNvPr id="16" name="Rectangle 15">
            <a:extLst>
              <a:ext uri="{FF2B5EF4-FFF2-40B4-BE49-F238E27FC236}">
                <a16:creationId xmlns:a16="http://schemas.microsoft.com/office/drawing/2014/main" id="{91DFA257-1AFF-46AF-A487-A033B84B5333}"/>
              </a:ext>
            </a:extLst>
          </p:cNvPr>
          <p:cNvSpPr/>
          <p:nvPr/>
        </p:nvSpPr>
        <p:spPr>
          <a:xfrm>
            <a:off x="182880" y="777806"/>
            <a:ext cx="8900159" cy="738664"/>
          </a:xfrm>
          <a:prstGeom prst="rect">
            <a:avLst/>
          </a:prstGeom>
        </p:spPr>
        <p:txBody>
          <a:bodyPr wrap="square">
            <a:spAutoFit/>
          </a:bodyPr>
          <a:lstStyle/>
          <a:p>
            <a:r>
              <a:rPr lang="en-US" dirty="0"/>
              <a:t>Deques are a generalization of stacks and queues (the name is pronounced “deck” and is short for “double-ended queue”). Deques support thread-safe, memory efficient appends and pops from either side of the deque with approximately the same O(1) performance in either direction.</a:t>
            </a:r>
          </a:p>
        </p:txBody>
      </p:sp>
      <p:pic>
        <p:nvPicPr>
          <p:cNvPr id="6" name="Picture 5" descr="A screenshot of a cell phone&#10;&#10;Description automatically generated">
            <a:extLst>
              <a:ext uri="{FF2B5EF4-FFF2-40B4-BE49-F238E27FC236}">
                <a16:creationId xmlns:a16="http://schemas.microsoft.com/office/drawing/2014/main" id="{F212C0F4-3BE5-4989-BDB2-9071A3897F0F}"/>
              </a:ext>
            </a:extLst>
          </p:cNvPr>
          <p:cNvPicPr>
            <a:picLocks noChangeAspect="1"/>
          </p:cNvPicPr>
          <p:nvPr/>
        </p:nvPicPr>
        <p:blipFill>
          <a:blip r:embed="rId3"/>
          <a:stretch>
            <a:fillRect/>
          </a:stretch>
        </p:blipFill>
        <p:spPr>
          <a:xfrm>
            <a:off x="749808" y="1516470"/>
            <a:ext cx="5143499" cy="3270865"/>
          </a:xfrm>
          <a:prstGeom prst="rect">
            <a:avLst/>
          </a:prstGeom>
        </p:spPr>
      </p:pic>
    </p:spTree>
    <p:extLst>
      <p:ext uri="{BB962C8B-B14F-4D97-AF65-F5344CB8AC3E}">
        <p14:creationId xmlns:p14="http://schemas.microsoft.com/office/powerpoint/2010/main" val="3252493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b="1" dirty="0" err="1"/>
              <a:t>Collections.</a:t>
            </a:r>
            <a:r>
              <a:rPr lang="en-US" dirty="0" err="1"/>
              <a:t>Deque</a:t>
            </a:r>
            <a:endParaRPr lang="en-US" b="1" dirty="0"/>
          </a:p>
        </p:txBody>
      </p:sp>
      <p:sp>
        <p:nvSpPr>
          <p:cNvPr id="2" name="Rectangle 1">
            <a:extLst>
              <a:ext uri="{FF2B5EF4-FFF2-40B4-BE49-F238E27FC236}">
                <a16:creationId xmlns:a16="http://schemas.microsoft.com/office/drawing/2014/main" id="{D15797D5-C23C-4027-81EA-1969449DE271}"/>
              </a:ext>
            </a:extLst>
          </p:cNvPr>
          <p:cNvSpPr/>
          <p:nvPr/>
        </p:nvSpPr>
        <p:spPr>
          <a:xfrm>
            <a:off x="60960" y="777806"/>
            <a:ext cx="4171791" cy="523220"/>
          </a:xfrm>
          <a:prstGeom prst="rect">
            <a:avLst/>
          </a:prstGeom>
        </p:spPr>
        <p:txBody>
          <a:bodyPr wrap="square">
            <a:spAutoFit/>
          </a:bodyPr>
          <a:lstStyle/>
          <a:p>
            <a:br>
              <a:rPr lang="en-US" dirty="0"/>
            </a:br>
            <a:endParaRPr lang="en-US" dirty="0"/>
          </a:p>
        </p:txBody>
      </p:sp>
      <p:sp>
        <p:nvSpPr>
          <p:cNvPr id="12" name="Rectangle 11">
            <a:extLst>
              <a:ext uri="{FF2B5EF4-FFF2-40B4-BE49-F238E27FC236}">
                <a16:creationId xmlns:a16="http://schemas.microsoft.com/office/drawing/2014/main" id="{5AB8834D-14CC-4CF0-9DA2-DBFF4CB1FE88}"/>
              </a:ext>
            </a:extLst>
          </p:cNvPr>
          <p:cNvSpPr/>
          <p:nvPr/>
        </p:nvSpPr>
        <p:spPr>
          <a:xfrm>
            <a:off x="182881" y="3479942"/>
            <a:ext cx="2468879" cy="738664"/>
          </a:xfrm>
          <a:prstGeom prst="rect">
            <a:avLst/>
          </a:prstGeom>
        </p:spPr>
        <p:txBody>
          <a:bodyPr wrap="square">
            <a:spAutoFit/>
          </a:bodyPr>
          <a:lstStyle/>
          <a:p>
            <a:br>
              <a:rPr lang="en-US" dirty="0"/>
            </a:br>
            <a:endParaRPr lang="en-US" dirty="0">
              <a:latin typeface="Roboto"/>
            </a:endParaRPr>
          </a:p>
          <a:p>
            <a:endParaRPr lang="en-US" dirty="0"/>
          </a:p>
        </p:txBody>
      </p:sp>
      <p:pic>
        <p:nvPicPr>
          <p:cNvPr id="4" name="Picture 3" descr="A screenshot of a cell phone&#10;&#10;Description automatically generated">
            <a:extLst>
              <a:ext uri="{FF2B5EF4-FFF2-40B4-BE49-F238E27FC236}">
                <a16:creationId xmlns:a16="http://schemas.microsoft.com/office/drawing/2014/main" id="{21A408B9-662C-4EE4-AC4C-F463A1BDCB22}"/>
              </a:ext>
            </a:extLst>
          </p:cNvPr>
          <p:cNvPicPr>
            <a:picLocks noChangeAspect="1"/>
          </p:cNvPicPr>
          <p:nvPr/>
        </p:nvPicPr>
        <p:blipFill>
          <a:blip r:embed="rId3"/>
          <a:stretch>
            <a:fillRect/>
          </a:stretch>
        </p:blipFill>
        <p:spPr>
          <a:xfrm>
            <a:off x="277939" y="792002"/>
            <a:ext cx="6095429" cy="3977159"/>
          </a:xfrm>
          <a:prstGeom prst="rect">
            <a:avLst/>
          </a:prstGeom>
        </p:spPr>
      </p:pic>
    </p:spTree>
    <p:extLst>
      <p:ext uri="{BB962C8B-B14F-4D97-AF65-F5344CB8AC3E}">
        <p14:creationId xmlns:p14="http://schemas.microsoft.com/office/powerpoint/2010/main" val="989961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b="1" dirty="0" err="1"/>
              <a:t>Collections.DefaultDict</a:t>
            </a:r>
            <a:endParaRPr lang="en-US" b="1" dirty="0"/>
          </a:p>
        </p:txBody>
      </p:sp>
      <p:sp>
        <p:nvSpPr>
          <p:cNvPr id="2" name="Rectangle 1">
            <a:extLst>
              <a:ext uri="{FF2B5EF4-FFF2-40B4-BE49-F238E27FC236}">
                <a16:creationId xmlns:a16="http://schemas.microsoft.com/office/drawing/2014/main" id="{D15797D5-C23C-4027-81EA-1969449DE271}"/>
              </a:ext>
            </a:extLst>
          </p:cNvPr>
          <p:cNvSpPr/>
          <p:nvPr/>
        </p:nvSpPr>
        <p:spPr>
          <a:xfrm>
            <a:off x="60960" y="777806"/>
            <a:ext cx="4171791" cy="523220"/>
          </a:xfrm>
          <a:prstGeom prst="rect">
            <a:avLst/>
          </a:prstGeom>
        </p:spPr>
        <p:txBody>
          <a:bodyPr wrap="square">
            <a:spAutoFit/>
          </a:bodyPr>
          <a:lstStyle/>
          <a:p>
            <a:br>
              <a:rPr lang="en-US" dirty="0"/>
            </a:br>
            <a:endParaRPr lang="en-US" dirty="0"/>
          </a:p>
        </p:txBody>
      </p:sp>
      <p:sp>
        <p:nvSpPr>
          <p:cNvPr id="12" name="Rectangle 11">
            <a:extLst>
              <a:ext uri="{FF2B5EF4-FFF2-40B4-BE49-F238E27FC236}">
                <a16:creationId xmlns:a16="http://schemas.microsoft.com/office/drawing/2014/main" id="{5AB8834D-14CC-4CF0-9DA2-DBFF4CB1FE88}"/>
              </a:ext>
            </a:extLst>
          </p:cNvPr>
          <p:cNvSpPr/>
          <p:nvPr/>
        </p:nvSpPr>
        <p:spPr>
          <a:xfrm>
            <a:off x="182881" y="3479942"/>
            <a:ext cx="2468879" cy="738664"/>
          </a:xfrm>
          <a:prstGeom prst="rect">
            <a:avLst/>
          </a:prstGeom>
        </p:spPr>
        <p:txBody>
          <a:bodyPr wrap="square">
            <a:spAutoFit/>
          </a:bodyPr>
          <a:lstStyle/>
          <a:p>
            <a:br>
              <a:rPr lang="en-US" dirty="0"/>
            </a:br>
            <a:endParaRPr lang="en-US" dirty="0">
              <a:latin typeface="Roboto"/>
            </a:endParaRPr>
          </a:p>
          <a:p>
            <a:endParaRPr lang="en-US" dirty="0"/>
          </a:p>
        </p:txBody>
      </p:sp>
      <p:sp>
        <p:nvSpPr>
          <p:cNvPr id="3" name="Rectangle 2">
            <a:extLst>
              <a:ext uri="{FF2B5EF4-FFF2-40B4-BE49-F238E27FC236}">
                <a16:creationId xmlns:a16="http://schemas.microsoft.com/office/drawing/2014/main" id="{E2FBF085-D812-4314-9201-4096F26153C9}"/>
              </a:ext>
            </a:extLst>
          </p:cNvPr>
          <p:cNvSpPr/>
          <p:nvPr/>
        </p:nvSpPr>
        <p:spPr>
          <a:xfrm>
            <a:off x="60960" y="699516"/>
            <a:ext cx="9083040" cy="1600438"/>
          </a:xfrm>
          <a:prstGeom prst="rect">
            <a:avLst/>
          </a:prstGeom>
        </p:spPr>
        <p:txBody>
          <a:bodyPr wrap="square">
            <a:spAutoFit/>
          </a:bodyPr>
          <a:lstStyle/>
          <a:p>
            <a:r>
              <a:rPr lang="en-US" dirty="0"/>
              <a:t>Returns a new dictionary-like object. </a:t>
            </a:r>
            <a:r>
              <a:rPr lang="en-US" dirty="0" err="1"/>
              <a:t>defaultdict</a:t>
            </a:r>
            <a:r>
              <a:rPr lang="en-US" dirty="0"/>
              <a:t> is a subclass of the built-in </a:t>
            </a:r>
            <a:r>
              <a:rPr lang="en-US" dirty="0" err="1"/>
              <a:t>dict</a:t>
            </a:r>
            <a:r>
              <a:rPr lang="en-US" dirty="0"/>
              <a:t> class. It overrides one method and adds one writable instance variable. The remaining functionality is the same as for the </a:t>
            </a:r>
            <a:r>
              <a:rPr lang="en-US" dirty="0" err="1"/>
              <a:t>dict</a:t>
            </a:r>
            <a:r>
              <a:rPr lang="en-US" dirty="0"/>
              <a:t> class and is not documented here.</a:t>
            </a:r>
          </a:p>
          <a:p>
            <a:endParaRPr lang="en-US" dirty="0"/>
          </a:p>
          <a:p>
            <a:r>
              <a:rPr lang="en-US" dirty="0"/>
              <a:t>The first argument provides the initial value for the </a:t>
            </a:r>
            <a:r>
              <a:rPr lang="en-US" dirty="0" err="1"/>
              <a:t>default_factory</a:t>
            </a:r>
            <a:r>
              <a:rPr lang="en-US" dirty="0"/>
              <a:t> attribute; it defaults to None. All remaining arguments are treated the same as if they were passed to the </a:t>
            </a:r>
            <a:r>
              <a:rPr lang="en-US" dirty="0" err="1"/>
              <a:t>dict</a:t>
            </a:r>
            <a:r>
              <a:rPr lang="en-US" dirty="0"/>
              <a:t> constructor, including keyword arguments.</a:t>
            </a:r>
          </a:p>
        </p:txBody>
      </p:sp>
      <p:pic>
        <p:nvPicPr>
          <p:cNvPr id="6" name="Picture 5" descr="A screenshot of a cell phone&#10;&#10;Description automatically generated">
            <a:extLst>
              <a:ext uri="{FF2B5EF4-FFF2-40B4-BE49-F238E27FC236}">
                <a16:creationId xmlns:a16="http://schemas.microsoft.com/office/drawing/2014/main" id="{026BB094-0C53-4777-83AA-495E1632CBA9}"/>
              </a:ext>
            </a:extLst>
          </p:cNvPr>
          <p:cNvPicPr>
            <a:picLocks noChangeAspect="1"/>
          </p:cNvPicPr>
          <p:nvPr/>
        </p:nvPicPr>
        <p:blipFill>
          <a:blip r:embed="rId3"/>
          <a:stretch>
            <a:fillRect/>
          </a:stretch>
        </p:blipFill>
        <p:spPr>
          <a:xfrm>
            <a:off x="259080" y="2454106"/>
            <a:ext cx="6998184" cy="1348274"/>
          </a:xfrm>
          <a:prstGeom prst="rect">
            <a:avLst/>
          </a:prstGeom>
        </p:spPr>
      </p:pic>
    </p:spTree>
    <p:extLst>
      <p:ext uri="{BB962C8B-B14F-4D97-AF65-F5344CB8AC3E}">
        <p14:creationId xmlns:p14="http://schemas.microsoft.com/office/powerpoint/2010/main" val="2804917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b="1" dirty="0" err="1"/>
              <a:t>Collections.Namedtuple</a:t>
            </a:r>
            <a:endParaRPr lang="en-US" b="1" dirty="0"/>
          </a:p>
        </p:txBody>
      </p:sp>
      <p:sp>
        <p:nvSpPr>
          <p:cNvPr id="2" name="Rectangle 1">
            <a:extLst>
              <a:ext uri="{FF2B5EF4-FFF2-40B4-BE49-F238E27FC236}">
                <a16:creationId xmlns:a16="http://schemas.microsoft.com/office/drawing/2014/main" id="{D15797D5-C23C-4027-81EA-1969449DE271}"/>
              </a:ext>
            </a:extLst>
          </p:cNvPr>
          <p:cNvSpPr/>
          <p:nvPr/>
        </p:nvSpPr>
        <p:spPr>
          <a:xfrm>
            <a:off x="60960" y="777806"/>
            <a:ext cx="4171791" cy="523220"/>
          </a:xfrm>
          <a:prstGeom prst="rect">
            <a:avLst/>
          </a:prstGeom>
        </p:spPr>
        <p:txBody>
          <a:bodyPr wrap="square">
            <a:spAutoFit/>
          </a:bodyPr>
          <a:lstStyle/>
          <a:p>
            <a:br>
              <a:rPr lang="en-US" dirty="0"/>
            </a:br>
            <a:endParaRPr lang="en-US" dirty="0"/>
          </a:p>
        </p:txBody>
      </p:sp>
      <p:sp>
        <p:nvSpPr>
          <p:cNvPr id="12" name="Rectangle 11">
            <a:extLst>
              <a:ext uri="{FF2B5EF4-FFF2-40B4-BE49-F238E27FC236}">
                <a16:creationId xmlns:a16="http://schemas.microsoft.com/office/drawing/2014/main" id="{5AB8834D-14CC-4CF0-9DA2-DBFF4CB1FE88}"/>
              </a:ext>
            </a:extLst>
          </p:cNvPr>
          <p:cNvSpPr/>
          <p:nvPr/>
        </p:nvSpPr>
        <p:spPr>
          <a:xfrm>
            <a:off x="182881" y="3479942"/>
            <a:ext cx="2468879" cy="738664"/>
          </a:xfrm>
          <a:prstGeom prst="rect">
            <a:avLst/>
          </a:prstGeom>
        </p:spPr>
        <p:txBody>
          <a:bodyPr wrap="square">
            <a:spAutoFit/>
          </a:bodyPr>
          <a:lstStyle/>
          <a:p>
            <a:br>
              <a:rPr lang="en-US" dirty="0"/>
            </a:br>
            <a:endParaRPr lang="en-US" dirty="0">
              <a:latin typeface="Roboto"/>
            </a:endParaRPr>
          </a:p>
          <a:p>
            <a:endParaRPr lang="en-US" dirty="0"/>
          </a:p>
        </p:txBody>
      </p:sp>
      <p:sp>
        <p:nvSpPr>
          <p:cNvPr id="3" name="Rectangle 2">
            <a:extLst>
              <a:ext uri="{FF2B5EF4-FFF2-40B4-BE49-F238E27FC236}">
                <a16:creationId xmlns:a16="http://schemas.microsoft.com/office/drawing/2014/main" id="{E2FBF085-D812-4314-9201-4096F26153C9}"/>
              </a:ext>
            </a:extLst>
          </p:cNvPr>
          <p:cNvSpPr/>
          <p:nvPr/>
        </p:nvSpPr>
        <p:spPr>
          <a:xfrm>
            <a:off x="60960" y="699516"/>
            <a:ext cx="9083040" cy="738664"/>
          </a:xfrm>
          <a:prstGeom prst="rect">
            <a:avLst/>
          </a:prstGeom>
        </p:spPr>
        <p:txBody>
          <a:bodyPr wrap="square">
            <a:spAutoFit/>
          </a:bodyPr>
          <a:lstStyle/>
          <a:p>
            <a:r>
              <a:rPr lang="en-US" dirty="0"/>
              <a:t>Named tuples assign meaning to each position in a tuple and allow for more readable, self-documenting code. They can be used wherever regular tuples are used, and they add the ability to access fields by name instead of position index.</a:t>
            </a: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751" y="1677574"/>
            <a:ext cx="7620000" cy="2171700"/>
          </a:xfrm>
          <a:prstGeom prst="rect">
            <a:avLst/>
          </a:prstGeom>
        </p:spPr>
      </p:pic>
    </p:spTree>
    <p:extLst>
      <p:ext uri="{BB962C8B-B14F-4D97-AF65-F5344CB8AC3E}">
        <p14:creationId xmlns:p14="http://schemas.microsoft.com/office/powerpoint/2010/main" val="21915142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b="1" dirty="0" err="1"/>
              <a:t>Collections.OrderedDict</a:t>
            </a:r>
            <a:endParaRPr lang="en-US" b="1" dirty="0"/>
          </a:p>
        </p:txBody>
      </p:sp>
      <p:sp>
        <p:nvSpPr>
          <p:cNvPr id="2" name="Rectangle 1">
            <a:extLst>
              <a:ext uri="{FF2B5EF4-FFF2-40B4-BE49-F238E27FC236}">
                <a16:creationId xmlns:a16="http://schemas.microsoft.com/office/drawing/2014/main" id="{D15797D5-C23C-4027-81EA-1969449DE271}"/>
              </a:ext>
            </a:extLst>
          </p:cNvPr>
          <p:cNvSpPr/>
          <p:nvPr/>
        </p:nvSpPr>
        <p:spPr>
          <a:xfrm>
            <a:off x="60960" y="777806"/>
            <a:ext cx="4171791" cy="523220"/>
          </a:xfrm>
          <a:prstGeom prst="rect">
            <a:avLst/>
          </a:prstGeom>
        </p:spPr>
        <p:txBody>
          <a:bodyPr wrap="square">
            <a:spAutoFit/>
          </a:bodyPr>
          <a:lstStyle/>
          <a:p>
            <a:br>
              <a:rPr lang="en-US" dirty="0"/>
            </a:br>
            <a:endParaRPr lang="en-US" dirty="0"/>
          </a:p>
        </p:txBody>
      </p:sp>
      <p:sp>
        <p:nvSpPr>
          <p:cNvPr id="12" name="Rectangle 11">
            <a:extLst>
              <a:ext uri="{FF2B5EF4-FFF2-40B4-BE49-F238E27FC236}">
                <a16:creationId xmlns:a16="http://schemas.microsoft.com/office/drawing/2014/main" id="{5AB8834D-14CC-4CF0-9DA2-DBFF4CB1FE88}"/>
              </a:ext>
            </a:extLst>
          </p:cNvPr>
          <p:cNvSpPr/>
          <p:nvPr/>
        </p:nvSpPr>
        <p:spPr>
          <a:xfrm>
            <a:off x="182881" y="3479942"/>
            <a:ext cx="2468879" cy="738664"/>
          </a:xfrm>
          <a:prstGeom prst="rect">
            <a:avLst/>
          </a:prstGeom>
        </p:spPr>
        <p:txBody>
          <a:bodyPr wrap="square">
            <a:spAutoFit/>
          </a:bodyPr>
          <a:lstStyle/>
          <a:p>
            <a:br>
              <a:rPr lang="en-US" dirty="0"/>
            </a:br>
            <a:endParaRPr lang="en-US" dirty="0">
              <a:latin typeface="Roboto"/>
            </a:endParaRPr>
          </a:p>
          <a:p>
            <a:endParaRPr lang="en-US" dirty="0"/>
          </a:p>
        </p:txBody>
      </p:sp>
      <p:sp>
        <p:nvSpPr>
          <p:cNvPr id="3" name="Rectangle 2">
            <a:extLst>
              <a:ext uri="{FF2B5EF4-FFF2-40B4-BE49-F238E27FC236}">
                <a16:creationId xmlns:a16="http://schemas.microsoft.com/office/drawing/2014/main" id="{E2FBF085-D812-4314-9201-4096F26153C9}"/>
              </a:ext>
            </a:extLst>
          </p:cNvPr>
          <p:cNvSpPr/>
          <p:nvPr/>
        </p:nvSpPr>
        <p:spPr>
          <a:xfrm>
            <a:off x="60960" y="699516"/>
            <a:ext cx="9083040" cy="738664"/>
          </a:xfrm>
          <a:prstGeom prst="rect">
            <a:avLst/>
          </a:prstGeom>
        </p:spPr>
        <p:txBody>
          <a:bodyPr wrap="square">
            <a:spAutoFit/>
          </a:bodyPr>
          <a:lstStyle/>
          <a:p>
            <a:r>
              <a:rPr lang="en-US"/>
              <a:t>Ordered dictionaries are just like regular dictionaries but have some extra capabilities relating to ordering operations. They have become less important now that the built-in dict class gained the ability to remember insertion order (this new behavior became guaranteed in Python 3.7).</a:t>
            </a:r>
            <a:endParaRPr lang="en-US" dirty="0"/>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137" y="1690687"/>
            <a:ext cx="8467725" cy="1762125"/>
          </a:xfrm>
          <a:prstGeom prst="rect">
            <a:avLst/>
          </a:prstGeom>
        </p:spPr>
      </p:pic>
    </p:spTree>
    <p:extLst>
      <p:ext uri="{BB962C8B-B14F-4D97-AF65-F5344CB8AC3E}">
        <p14:creationId xmlns:p14="http://schemas.microsoft.com/office/powerpoint/2010/main" val="830960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lose up of a computer&#10;&#10;Description automatically generated">
            <a:extLst>
              <a:ext uri="{FF2B5EF4-FFF2-40B4-BE49-F238E27FC236}">
                <a16:creationId xmlns:a16="http://schemas.microsoft.com/office/drawing/2014/main" id="{29AA856B-90E8-4655-8584-4F2E730F6B8D}"/>
              </a:ext>
            </a:extLst>
          </p:cNvPr>
          <p:cNvPicPr>
            <a:picLocks noGrp="1" noChangeAspect="1"/>
          </p:cNvPicPr>
          <p:nvPr>
            <p:ph type="pic" sz="quarter" idx="10"/>
          </p:nvPr>
        </p:nvPicPr>
        <p:blipFill>
          <a:blip r:embed="rId3"/>
          <a:srcRect t="11039" b="11039"/>
          <a:stretch>
            <a:fillRect/>
          </a:stretch>
        </p:blipFill>
        <p:spPr>
          <a:xfrm>
            <a:off x="9048" y="0"/>
            <a:ext cx="9144000" cy="5143500"/>
          </a:xfrm>
        </p:spPr>
      </p:pic>
      <p:sp>
        <p:nvSpPr>
          <p:cNvPr id="2" name="Text Placeholder 1"/>
          <p:cNvSpPr>
            <a:spLocks noGrp="1"/>
          </p:cNvSpPr>
          <p:nvPr>
            <p:ph type="body" sz="quarter" idx="11"/>
          </p:nvPr>
        </p:nvSpPr>
        <p:spPr>
          <a:xfrm>
            <a:off x="872404" y="3394370"/>
            <a:ext cx="3708644" cy="647100"/>
          </a:xfrm>
        </p:spPr>
        <p:txBody>
          <a:bodyPr/>
          <a:lstStyle/>
          <a:p>
            <a:r>
              <a:rPr lang="en-US" dirty="0"/>
              <a:t>THANK YOU!</a:t>
            </a:r>
          </a:p>
        </p:txBody>
      </p:sp>
      <p:pic>
        <p:nvPicPr>
          <p:cNvPr id="8" name="Picture Placeholder 17" descr="logo_cover_5.png">
            <a:extLst>
              <a:ext uri="{FF2B5EF4-FFF2-40B4-BE49-F238E27FC236}">
                <a16:creationId xmlns:a16="http://schemas.microsoft.com/office/drawing/2014/main" id="{17C042E2-E2A4-4263-9147-A5725893BF5D}"/>
              </a:ext>
            </a:extLst>
          </p:cNvPr>
          <p:cNvPicPr>
            <a:picLocks noChangeAspect="1"/>
          </p:cNvPicPr>
          <p:nvPr/>
        </p:nvPicPr>
        <p:blipFill>
          <a:blip r:embed="rId4" cstate="screen">
            <a:extLst>
              <a:ext uri="{28A0092B-C50C-407E-A947-70E740481C1C}">
                <a14:useLocalDpi xmlns:a14="http://schemas.microsoft.com/office/drawing/2010/main"/>
              </a:ext>
            </a:extLst>
          </a:blip>
          <a:srcRect t="3538" b="3538"/>
          <a:stretch>
            <a:fillRect/>
          </a:stretch>
        </p:blipFill>
        <p:spPr>
          <a:xfrm>
            <a:off x="571824" y="181701"/>
            <a:ext cx="1243502" cy="458237"/>
          </a:xfrm>
          <a:prstGeom prst="rect">
            <a:avLst/>
          </a:prstGeom>
        </p:spPr>
      </p:pic>
    </p:spTree>
    <p:extLst>
      <p:ext uri="{BB962C8B-B14F-4D97-AF65-F5344CB8AC3E}">
        <p14:creationId xmlns:p14="http://schemas.microsoft.com/office/powerpoint/2010/main" val="1009033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Custom iterator class</a:t>
            </a:r>
          </a:p>
        </p:txBody>
      </p:sp>
      <p:pic>
        <p:nvPicPr>
          <p:cNvPr id="10" name="Picture 9" descr="A close up of text on a white background&#10;&#10;Description automatically generated">
            <a:extLst>
              <a:ext uri="{FF2B5EF4-FFF2-40B4-BE49-F238E27FC236}">
                <a16:creationId xmlns:a16="http://schemas.microsoft.com/office/drawing/2014/main" id="{F67014B5-4E34-4ACE-B459-DA5C85570483}"/>
              </a:ext>
            </a:extLst>
          </p:cNvPr>
          <p:cNvPicPr>
            <a:picLocks noChangeAspect="1"/>
          </p:cNvPicPr>
          <p:nvPr/>
        </p:nvPicPr>
        <p:blipFill>
          <a:blip r:embed="rId3"/>
          <a:stretch>
            <a:fillRect/>
          </a:stretch>
        </p:blipFill>
        <p:spPr>
          <a:xfrm>
            <a:off x="160332" y="1223258"/>
            <a:ext cx="3733488" cy="3364748"/>
          </a:xfrm>
          <a:prstGeom prst="rect">
            <a:avLst/>
          </a:prstGeom>
        </p:spPr>
      </p:pic>
      <p:sp>
        <p:nvSpPr>
          <p:cNvPr id="11" name="Rectangle 10">
            <a:extLst>
              <a:ext uri="{FF2B5EF4-FFF2-40B4-BE49-F238E27FC236}">
                <a16:creationId xmlns:a16="http://schemas.microsoft.com/office/drawing/2014/main" id="{7E4A499C-7404-422F-9E54-D98C3D14F0FF}"/>
              </a:ext>
            </a:extLst>
          </p:cNvPr>
          <p:cNvSpPr/>
          <p:nvPr/>
        </p:nvSpPr>
        <p:spPr>
          <a:xfrm>
            <a:off x="129540" y="815906"/>
            <a:ext cx="8854128" cy="523220"/>
          </a:xfrm>
          <a:prstGeom prst="rect">
            <a:avLst/>
          </a:prstGeom>
        </p:spPr>
        <p:txBody>
          <a:bodyPr wrap="square">
            <a:spAutoFit/>
          </a:bodyPr>
          <a:lstStyle/>
          <a:p>
            <a:pPr algn="ctr"/>
            <a:r>
              <a:rPr lang="en-US" dirty="0"/>
              <a:t>We just have to implement the methods __</a:t>
            </a:r>
            <a:r>
              <a:rPr lang="en-US" dirty="0" err="1"/>
              <a:t>iter</a:t>
            </a:r>
            <a:r>
              <a:rPr lang="en-US" dirty="0"/>
              <a:t>__() and __next__().</a:t>
            </a:r>
          </a:p>
          <a:p>
            <a:endParaRPr lang="en-US" dirty="0"/>
          </a:p>
        </p:txBody>
      </p:sp>
      <p:sp>
        <p:nvSpPr>
          <p:cNvPr id="12" name="Rectangle 11">
            <a:extLst>
              <a:ext uri="{FF2B5EF4-FFF2-40B4-BE49-F238E27FC236}">
                <a16:creationId xmlns:a16="http://schemas.microsoft.com/office/drawing/2014/main" id="{EAFC5CC0-5241-4DBE-A5F6-C0AEEFF854F9}"/>
              </a:ext>
            </a:extLst>
          </p:cNvPr>
          <p:cNvSpPr/>
          <p:nvPr/>
        </p:nvSpPr>
        <p:spPr>
          <a:xfrm>
            <a:off x="4479723" y="1478472"/>
            <a:ext cx="4572000" cy="1600438"/>
          </a:xfrm>
          <a:prstGeom prst="rect">
            <a:avLst/>
          </a:prstGeom>
        </p:spPr>
        <p:txBody>
          <a:bodyPr>
            <a:spAutoFit/>
          </a:bodyPr>
          <a:lstStyle/>
          <a:p>
            <a:r>
              <a:rPr lang="en-US" dirty="0"/>
              <a:t>The __</a:t>
            </a:r>
            <a:r>
              <a:rPr lang="en-US" dirty="0" err="1"/>
              <a:t>iter</a:t>
            </a:r>
            <a:r>
              <a:rPr lang="en-US" dirty="0"/>
              <a:t>__() method returns the iterator object itself. If required, some initialization can be performed.</a:t>
            </a:r>
          </a:p>
          <a:p>
            <a:endParaRPr lang="en-US" dirty="0"/>
          </a:p>
          <a:p>
            <a:r>
              <a:rPr lang="en-US" dirty="0"/>
              <a:t>The __next__() method must return the next item in the sequence. On reaching the end, and in subsequent calls, it must raise </a:t>
            </a:r>
            <a:r>
              <a:rPr lang="en-US" dirty="0" err="1"/>
              <a:t>StopIteration</a:t>
            </a:r>
            <a:r>
              <a:rPr lang="en-US" dirty="0"/>
              <a:t>.</a:t>
            </a:r>
          </a:p>
        </p:txBody>
      </p:sp>
    </p:spTree>
    <p:extLst>
      <p:ext uri="{BB962C8B-B14F-4D97-AF65-F5344CB8AC3E}">
        <p14:creationId xmlns:p14="http://schemas.microsoft.com/office/powerpoint/2010/main" val="2845180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err="1"/>
              <a:t>PowTwo</a:t>
            </a:r>
            <a:r>
              <a:rPr lang="en-US" dirty="0"/>
              <a:t> class results</a:t>
            </a:r>
          </a:p>
        </p:txBody>
      </p:sp>
      <p:pic>
        <p:nvPicPr>
          <p:cNvPr id="3" name="Picture 2" descr="A screenshot of a cell phone&#10;&#10;Description automatically generated">
            <a:extLst>
              <a:ext uri="{FF2B5EF4-FFF2-40B4-BE49-F238E27FC236}">
                <a16:creationId xmlns:a16="http://schemas.microsoft.com/office/drawing/2014/main" id="{502E0ED4-2144-423B-B65B-FBF9D3D3EDE6}"/>
              </a:ext>
            </a:extLst>
          </p:cNvPr>
          <p:cNvPicPr>
            <a:picLocks noChangeAspect="1"/>
          </p:cNvPicPr>
          <p:nvPr/>
        </p:nvPicPr>
        <p:blipFill>
          <a:blip r:embed="rId3"/>
          <a:stretch>
            <a:fillRect/>
          </a:stretch>
        </p:blipFill>
        <p:spPr>
          <a:xfrm>
            <a:off x="541332" y="1043940"/>
            <a:ext cx="3315516" cy="3188970"/>
          </a:xfrm>
          <a:prstGeom prst="rect">
            <a:avLst/>
          </a:prstGeom>
        </p:spPr>
      </p:pic>
      <p:sp>
        <p:nvSpPr>
          <p:cNvPr id="4" name="Rectangle 3">
            <a:extLst>
              <a:ext uri="{FF2B5EF4-FFF2-40B4-BE49-F238E27FC236}">
                <a16:creationId xmlns:a16="http://schemas.microsoft.com/office/drawing/2014/main" id="{8CB81254-526A-4543-B551-F59EB6D15F60}"/>
              </a:ext>
            </a:extLst>
          </p:cNvPr>
          <p:cNvSpPr/>
          <p:nvPr/>
        </p:nvSpPr>
        <p:spPr>
          <a:xfrm>
            <a:off x="4206240" y="1135380"/>
            <a:ext cx="4572000" cy="954107"/>
          </a:xfrm>
          <a:prstGeom prst="rect">
            <a:avLst/>
          </a:prstGeom>
        </p:spPr>
        <p:txBody>
          <a:bodyPr>
            <a:spAutoFit/>
          </a:bodyPr>
          <a:lstStyle/>
          <a:p>
            <a:r>
              <a:rPr lang="en-US" dirty="0"/>
              <a:t>we show an example that will give us next power of 2 in each iteration. Power exponent starts from zero up to a user set number. On next calls than more 4 we will take </a:t>
            </a:r>
            <a:r>
              <a:rPr lang="en-US" dirty="0" err="1"/>
              <a:t>StopIteration</a:t>
            </a:r>
            <a:r>
              <a:rPr lang="en-US" dirty="0"/>
              <a:t> exception.</a:t>
            </a:r>
          </a:p>
        </p:txBody>
      </p:sp>
    </p:spTree>
    <p:extLst>
      <p:ext uri="{BB962C8B-B14F-4D97-AF65-F5344CB8AC3E}">
        <p14:creationId xmlns:p14="http://schemas.microsoft.com/office/powerpoint/2010/main" val="2779861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Work with files</a:t>
            </a:r>
          </a:p>
        </p:txBody>
      </p:sp>
      <p:sp>
        <p:nvSpPr>
          <p:cNvPr id="2" name="Rectangle 1">
            <a:extLst>
              <a:ext uri="{FF2B5EF4-FFF2-40B4-BE49-F238E27FC236}">
                <a16:creationId xmlns:a16="http://schemas.microsoft.com/office/drawing/2014/main" id="{2E6AE148-B7E9-4CC0-A4E5-FBF66964EBC0}"/>
              </a:ext>
            </a:extLst>
          </p:cNvPr>
          <p:cNvSpPr/>
          <p:nvPr/>
        </p:nvSpPr>
        <p:spPr>
          <a:xfrm>
            <a:off x="0" y="808286"/>
            <a:ext cx="9090504" cy="1600438"/>
          </a:xfrm>
          <a:prstGeom prst="rect">
            <a:avLst/>
          </a:prstGeom>
        </p:spPr>
        <p:txBody>
          <a:bodyPr wrap="square">
            <a:spAutoFit/>
          </a:bodyPr>
          <a:lstStyle/>
          <a:p>
            <a:r>
              <a:rPr lang="en-US" dirty="0">
                <a:solidFill>
                  <a:srgbClr val="333333"/>
                </a:solidFill>
                <a:latin typeface="Helvetica Neue"/>
              </a:rPr>
              <a:t>The first thing you’ll need to do is use Python’s built-in </a:t>
            </a:r>
            <a:r>
              <a:rPr lang="en-US" b="1" i="1" dirty="0">
                <a:solidFill>
                  <a:srgbClr val="333333"/>
                </a:solidFill>
                <a:latin typeface="Helvetica Neue"/>
              </a:rPr>
              <a:t>open</a:t>
            </a:r>
            <a:r>
              <a:rPr lang="en-US" b="1" dirty="0">
                <a:solidFill>
                  <a:srgbClr val="333333"/>
                </a:solidFill>
                <a:latin typeface="Helvetica Neue"/>
              </a:rPr>
              <a:t> </a:t>
            </a:r>
            <a:r>
              <a:rPr lang="en-US" dirty="0">
                <a:solidFill>
                  <a:srgbClr val="333333"/>
                </a:solidFill>
                <a:latin typeface="Helvetica Neue"/>
              </a:rPr>
              <a:t>function to get a </a:t>
            </a:r>
            <a:r>
              <a:rPr lang="en-US" b="1" i="1" dirty="0">
                <a:solidFill>
                  <a:srgbClr val="333333"/>
                </a:solidFill>
                <a:latin typeface="Helvetica Neue"/>
              </a:rPr>
              <a:t>file object</a:t>
            </a:r>
            <a:r>
              <a:rPr lang="en-US" dirty="0">
                <a:solidFill>
                  <a:srgbClr val="333333"/>
                </a:solidFill>
                <a:latin typeface="Helvetica Neue"/>
              </a:rPr>
              <a:t>.</a:t>
            </a:r>
            <a:br>
              <a:rPr lang="en-US" dirty="0"/>
            </a:br>
            <a:br>
              <a:rPr lang="en-US" dirty="0"/>
            </a:br>
            <a:r>
              <a:rPr lang="en-US" dirty="0">
                <a:solidFill>
                  <a:srgbClr val="333333"/>
                </a:solidFill>
                <a:latin typeface="Helvetica Neue"/>
              </a:rPr>
              <a:t>The </a:t>
            </a:r>
            <a:r>
              <a:rPr lang="en-US" b="1" i="1" dirty="0">
                <a:solidFill>
                  <a:srgbClr val="333333"/>
                </a:solidFill>
                <a:latin typeface="Helvetica Neue"/>
              </a:rPr>
              <a:t>open</a:t>
            </a:r>
            <a:r>
              <a:rPr lang="en-US" b="1" dirty="0">
                <a:solidFill>
                  <a:srgbClr val="333333"/>
                </a:solidFill>
                <a:latin typeface="Helvetica Neue"/>
              </a:rPr>
              <a:t> </a:t>
            </a:r>
            <a:r>
              <a:rPr lang="en-US" dirty="0">
                <a:solidFill>
                  <a:srgbClr val="333333"/>
                </a:solidFill>
                <a:latin typeface="Helvetica Neue"/>
              </a:rPr>
              <a:t>function opens a file. It’s simple.</a:t>
            </a:r>
            <a:br>
              <a:rPr lang="en-US" dirty="0"/>
            </a:br>
            <a:br>
              <a:rPr lang="en-US" dirty="0"/>
            </a:br>
            <a:r>
              <a:rPr lang="en-US" dirty="0">
                <a:solidFill>
                  <a:srgbClr val="333333"/>
                </a:solidFill>
                <a:latin typeface="Helvetica Neue"/>
              </a:rPr>
              <a:t>When you use the </a:t>
            </a:r>
            <a:r>
              <a:rPr lang="en-US" b="1" i="1" dirty="0">
                <a:solidFill>
                  <a:srgbClr val="333333"/>
                </a:solidFill>
                <a:latin typeface="Helvetica Neue"/>
              </a:rPr>
              <a:t>open</a:t>
            </a:r>
            <a:r>
              <a:rPr lang="en-US" b="1" dirty="0">
                <a:solidFill>
                  <a:srgbClr val="333333"/>
                </a:solidFill>
                <a:latin typeface="Helvetica Neue"/>
              </a:rPr>
              <a:t> </a:t>
            </a:r>
            <a:r>
              <a:rPr lang="en-US" dirty="0">
                <a:solidFill>
                  <a:srgbClr val="333333"/>
                </a:solidFill>
                <a:latin typeface="Helvetica Neue"/>
              </a:rPr>
              <a:t>function, it returns something called a </a:t>
            </a:r>
            <a:r>
              <a:rPr lang="en-US" b="1" i="1" dirty="0">
                <a:solidFill>
                  <a:srgbClr val="333333"/>
                </a:solidFill>
                <a:latin typeface="Helvetica Neue"/>
              </a:rPr>
              <a:t>file object</a:t>
            </a:r>
            <a:r>
              <a:rPr lang="en-US" dirty="0">
                <a:solidFill>
                  <a:srgbClr val="333333"/>
                </a:solidFill>
                <a:latin typeface="Helvetica Neue"/>
              </a:rPr>
              <a:t>. </a:t>
            </a:r>
            <a:r>
              <a:rPr lang="en-US" b="1" i="1" dirty="0">
                <a:solidFill>
                  <a:srgbClr val="333333"/>
                </a:solidFill>
                <a:latin typeface="Helvetica Neue"/>
              </a:rPr>
              <a:t>File objects</a:t>
            </a:r>
            <a:r>
              <a:rPr lang="en-US" dirty="0">
                <a:solidFill>
                  <a:srgbClr val="333333"/>
                </a:solidFill>
                <a:latin typeface="Helvetica Neue"/>
              </a:rPr>
              <a:t> contain methods and attributes that can be used to collect information about the file you opened. They can also be used to manipulate said file.</a:t>
            </a:r>
            <a:endParaRPr lang="en-US" dirty="0"/>
          </a:p>
        </p:txBody>
      </p:sp>
      <p:sp>
        <p:nvSpPr>
          <p:cNvPr id="6" name="Rectangle 5">
            <a:extLst>
              <a:ext uri="{FF2B5EF4-FFF2-40B4-BE49-F238E27FC236}">
                <a16:creationId xmlns:a16="http://schemas.microsoft.com/office/drawing/2014/main" id="{77BE4D40-4723-4DA3-8C41-24EA646ED77B}"/>
              </a:ext>
            </a:extLst>
          </p:cNvPr>
          <p:cNvSpPr/>
          <p:nvPr/>
        </p:nvSpPr>
        <p:spPr>
          <a:xfrm>
            <a:off x="342900" y="2874020"/>
            <a:ext cx="8199120" cy="307777"/>
          </a:xfrm>
          <a:prstGeom prst="rect">
            <a:avLst/>
          </a:prstGeom>
        </p:spPr>
        <p:txBody>
          <a:bodyPr wrap="square">
            <a:spAutoFit/>
          </a:bodyPr>
          <a:lstStyle/>
          <a:p>
            <a:r>
              <a:rPr lang="en-US" dirty="0" err="1">
                <a:solidFill>
                  <a:schemeClr val="accent2"/>
                </a:solidFill>
              </a:rPr>
              <a:t>file_object</a:t>
            </a:r>
            <a:r>
              <a:rPr lang="en-US" dirty="0">
                <a:solidFill>
                  <a:schemeClr val="accent2"/>
                </a:solidFill>
              </a:rPr>
              <a:t>  </a:t>
            </a:r>
            <a:r>
              <a:rPr lang="en-US" dirty="0"/>
              <a:t>= </a:t>
            </a:r>
            <a:r>
              <a:rPr lang="en-US" dirty="0">
                <a:solidFill>
                  <a:schemeClr val="accent2"/>
                </a:solidFill>
              </a:rPr>
              <a:t>open(</a:t>
            </a:r>
            <a:r>
              <a:rPr lang="en-US" dirty="0"/>
              <a:t>“filename”, “mode”</a:t>
            </a:r>
            <a:r>
              <a:rPr lang="en-US" dirty="0">
                <a:solidFill>
                  <a:schemeClr val="accent2"/>
                </a:solidFill>
              </a:rPr>
              <a:t>)</a:t>
            </a:r>
            <a:r>
              <a:rPr lang="en-US" dirty="0"/>
              <a:t> where </a:t>
            </a:r>
            <a:r>
              <a:rPr lang="en-US" dirty="0" err="1">
                <a:solidFill>
                  <a:schemeClr val="accent2"/>
                </a:solidFill>
              </a:rPr>
              <a:t>file_object</a:t>
            </a:r>
            <a:r>
              <a:rPr lang="en-US" dirty="0"/>
              <a:t> is the variable to add the file object. </a:t>
            </a:r>
          </a:p>
        </p:txBody>
      </p:sp>
    </p:spTree>
    <p:extLst>
      <p:ext uri="{BB962C8B-B14F-4D97-AF65-F5344CB8AC3E}">
        <p14:creationId xmlns:p14="http://schemas.microsoft.com/office/powerpoint/2010/main" val="855749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File modes in Python</a:t>
            </a:r>
          </a:p>
        </p:txBody>
      </p:sp>
      <p:pic>
        <p:nvPicPr>
          <p:cNvPr id="8" name="Picture 7" descr="A screenshot of a social media post&#10;&#10;Description automatically generated">
            <a:extLst>
              <a:ext uri="{FF2B5EF4-FFF2-40B4-BE49-F238E27FC236}">
                <a16:creationId xmlns:a16="http://schemas.microsoft.com/office/drawing/2014/main" id="{16939EAB-C932-4DB4-9549-1D35930800E1}"/>
              </a:ext>
            </a:extLst>
          </p:cNvPr>
          <p:cNvPicPr>
            <a:picLocks noChangeAspect="1"/>
          </p:cNvPicPr>
          <p:nvPr/>
        </p:nvPicPr>
        <p:blipFill>
          <a:blip r:embed="rId3"/>
          <a:stretch>
            <a:fillRect/>
          </a:stretch>
        </p:blipFill>
        <p:spPr>
          <a:xfrm>
            <a:off x="896406" y="814944"/>
            <a:ext cx="6920865" cy="3536208"/>
          </a:xfrm>
          <a:prstGeom prst="rect">
            <a:avLst/>
          </a:prstGeom>
        </p:spPr>
      </p:pic>
    </p:spTree>
    <p:extLst>
      <p:ext uri="{BB962C8B-B14F-4D97-AF65-F5344CB8AC3E}">
        <p14:creationId xmlns:p14="http://schemas.microsoft.com/office/powerpoint/2010/main" val="632704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Read File</a:t>
            </a:r>
          </a:p>
        </p:txBody>
      </p:sp>
      <p:sp>
        <p:nvSpPr>
          <p:cNvPr id="5" name="Rectangle 4">
            <a:extLst>
              <a:ext uri="{FF2B5EF4-FFF2-40B4-BE49-F238E27FC236}">
                <a16:creationId xmlns:a16="http://schemas.microsoft.com/office/drawing/2014/main" id="{BAABCDBC-F47B-41E7-8C48-5507E6E2FCF6}"/>
              </a:ext>
            </a:extLst>
          </p:cNvPr>
          <p:cNvSpPr/>
          <p:nvPr/>
        </p:nvSpPr>
        <p:spPr>
          <a:xfrm>
            <a:off x="144780" y="867877"/>
            <a:ext cx="8816340" cy="738664"/>
          </a:xfrm>
          <a:prstGeom prst="rect">
            <a:avLst/>
          </a:prstGeom>
        </p:spPr>
        <p:txBody>
          <a:bodyPr wrap="square">
            <a:spAutoFit/>
          </a:bodyPr>
          <a:lstStyle/>
          <a:p>
            <a:r>
              <a:rPr lang="en-US" dirty="0"/>
              <a:t>To open the file, use the built-in open() function.</a:t>
            </a:r>
          </a:p>
          <a:p>
            <a:endParaRPr lang="en-US" dirty="0"/>
          </a:p>
          <a:p>
            <a:r>
              <a:rPr lang="en-US" dirty="0"/>
              <a:t>The open() function returns a file object, which has a read() method for reading the content of the file:</a:t>
            </a:r>
          </a:p>
        </p:txBody>
      </p:sp>
      <p:sp>
        <p:nvSpPr>
          <p:cNvPr id="8" name="Rectangle 7">
            <a:extLst>
              <a:ext uri="{FF2B5EF4-FFF2-40B4-BE49-F238E27FC236}">
                <a16:creationId xmlns:a16="http://schemas.microsoft.com/office/drawing/2014/main" id="{2C7D9781-07A4-4649-BB73-581AC433D132}"/>
              </a:ext>
            </a:extLst>
          </p:cNvPr>
          <p:cNvSpPr/>
          <p:nvPr/>
        </p:nvSpPr>
        <p:spPr>
          <a:xfrm>
            <a:off x="220980" y="2568136"/>
            <a:ext cx="8282940" cy="523220"/>
          </a:xfrm>
          <a:prstGeom prst="rect">
            <a:avLst/>
          </a:prstGeom>
        </p:spPr>
        <p:txBody>
          <a:bodyPr wrap="square">
            <a:spAutoFit/>
          </a:bodyPr>
          <a:lstStyle/>
          <a:p>
            <a:r>
              <a:rPr lang="en-US" dirty="0"/>
              <a:t>By default the read() method returns the whole text, but you can also specify how many characters you want to return:</a:t>
            </a:r>
          </a:p>
        </p:txBody>
      </p:sp>
      <p:pic>
        <p:nvPicPr>
          <p:cNvPr id="10" name="Picture 9" descr="A screenshot of a cell phone&#10;&#10;Description automatically generated">
            <a:extLst>
              <a:ext uri="{FF2B5EF4-FFF2-40B4-BE49-F238E27FC236}">
                <a16:creationId xmlns:a16="http://schemas.microsoft.com/office/drawing/2014/main" id="{D6852BD4-3926-4484-94D8-74F10757A1DF}"/>
              </a:ext>
            </a:extLst>
          </p:cNvPr>
          <p:cNvPicPr>
            <a:picLocks noChangeAspect="1"/>
          </p:cNvPicPr>
          <p:nvPr/>
        </p:nvPicPr>
        <p:blipFill>
          <a:blip r:embed="rId3"/>
          <a:stretch>
            <a:fillRect/>
          </a:stretch>
        </p:blipFill>
        <p:spPr>
          <a:xfrm>
            <a:off x="556260" y="3348054"/>
            <a:ext cx="2781300" cy="542507"/>
          </a:xfrm>
          <a:prstGeom prst="rect">
            <a:avLst/>
          </a:prstGeom>
        </p:spPr>
      </p:pic>
      <p:pic>
        <p:nvPicPr>
          <p:cNvPr id="12" name="Picture 11" descr="A picture containing knife&#10;&#10;Description automatically generated">
            <a:extLst>
              <a:ext uri="{FF2B5EF4-FFF2-40B4-BE49-F238E27FC236}">
                <a16:creationId xmlns:a16="http://schemas.microsoft.com/office/drawing/2014/main" id="{1FD936E4-3363-43F9-B024-BF90CD38CE59}"/>
              </a:ext>
            </a:extLst>
          </p:cNvPr>
          <p:cNvPicPr>
            <a:picLocks noChangeAspect="1"/>
          </p:cNvPicPr>
          <p:nvPr/>
        </p:nvPicPr>
        <p:blipFill>
          <a:blip r:embed="rId4"/>
          <a:stretch>
            <a:fillRect/>
          </a:stretch>
        </p:blipFill>
        <p:spPr>
          <a:xfrm>
            <a:off x="627697" y="1792087"/>
            <a:ext cx="3062643" cy="519351"/>
          </a:xfrm>
          <a:prstGeom prst="rect">
            <a:avLst/>
          </a:prstGeom>
        </p:spPr>
      </p:pic>
    </p:spTree>
    <p:extLst>
      <p:ext uri="{BB962C8B-B14F-4D97-AF65-F5344CB8AC3E}">
        <p14:creationId xmlns:p14="http://schemas.microsoft.com/office/powerpoint/2010/main" val="4219517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Read File</a:t>
            </a:r>
          </a:p>
        </p:txBody>
      </p:sp>
      <p:sp>
        <p:nvSpPr>
          <p:cNvPr id="7" name="Rectangle 6">
            <a:extLst>
              <a:ext uri="{FF2B5EF4-FFF2-40B4-BE49-F238E27FC236}">
                <a16:creationId xmlns:a16="http://schemas.microsoft.com/office/drawing/2014/main" id="{FC306A2B-18D1-442C-9C3E-1DF063A60FFE}"/>
              </a:ext>
            </a:extLst>
          </p:cNvPr>
          <p:cNvSpPr/>
          <p:nvPr/>
        </p:nvSpPr>
        <p:spPr>
          <a:xfrm>
            <a:off x="60960" y="831860"/>
            <a:ext cx="8877300" cy="307777"/>
          </a:xfrm>
          <a:prstGeom prst="rect">
            <a:avLst/>
          </a:prstGeom>
        </p:spPr>
        <p:txBody>
          <a:bodyPr wrap="square">
            <a:spAutoFit/>
          </a:bodyPr>
          <a:lstStyle/>
          <a:p>
            <a:r>
              <a:rPr lang="en-US" dirty="0"/>
              <a:t>You can return one line by using the </a:t>
            </a:r>
            <a:r>
              <a:rPr lang="en-US" dirty="0" err="1">
                <a:solidFill>
                  <a:schemeClr val="accent2"/>
                </a:solidFill>
              </a:rPr>
              <a:t>readline</a:t>
            </a:r>
            <a:r>
              <a:rPr lang="en-US" dirty="0">
                <a:solidFill>
                  <a:schemeClr val="accent2"/>
                </a:solidFill>
              </a:rPr>
              <a:t>() </a:t>
            </a:r>
            <a:r>
              <a:rPr lang="en-US" dirty="0"/>
              <a:t>method:</a:t>
            </a:r>
          </a:p>
        </p:txBody>
      </p:sp>
      <p:pic>
        <p:nvPicPr>
          <p:cNvPr id="11" name="Picture 10" descr="A screenshot of a cell phone&#10;&#10;Description automatically generated">
            <a:extLst>
              <a:ext uri="{FF2B5EF4-FFF2-40B4-BE49-F238E27FC236}">
                <a16:creationId xmlns:a16="http://schemas.microsoft.com/office/drawing/2014/main" id="{4D52C7B1-C787-4870-AEC5-7A197466F3D6}"/>
              </a:ext>
            </a:extLst>
          </p:cNvPr>
          <p:cNvPicPr>
            <a:picLocks noChangeAspect="1"/>
          </p:cNvPicPr>
          <p:nvPr/>
        </p:nvPicPr>
        <p:blipFill>
          <a:blip r:embed="rId3"/>
          <a:stretch>
            <a:fillRect/>
          </a:stretch>
        </p:blipFill>
        <p:spPr>
          <a:xfrm>
            <a:off x="212407" y="1271981"/>
            <a:ext cx="3582165" cy="640639"/>
          </a:xfrm>
          <a:prstGeom prst="rect">
            <a:avLst/>
          </a:prstGeom>
        </p:spPr>
      </p:pic>
      <p:sp>
        <p:nvSpPr>
          <p:cNvPr id="14" name="Rectangle 13">
            <a:extLst>
              <a:ext uri="{FF2B5EF4-FFF2-40B4-BE49-F238E27FC236}">
                <a16:creationId xmlns:a16="http://schemas.microsoft.com/office/drawing/2014/main" id="{1F652096-AD29-4CDD-A7DF-B4DF6F491763}"/>
              </a:ext>
            </a:extLst>
          </p:cNvPr>
          <p:cNvSpPr/>
          <p:nvPr/>
        </p:nvSpPr>
        <p:spPr>
          <a:xfrm>
            <a:off x="133905" y="2044964"/>
            <a:ext cx="3496470" cy="307777"/>
          </a:xfrm>
          <a:prstGeom prst="rect">
            <a:avLst/>
          </a:prstGeom>
        </p:spPr>
        <p:txBody>
          <a:bodyPr wrap="none">
            <a:spAutoFit/>
          </a:bodyPr>
          <a:lstStyle/>
          <a:p>
            <a:r>
              <a:rPr lang="en-US" dirty="0"/>
              <a:t>it returns first row from file demofile.txt</a:t>
            </a:r>
          </a:p>
        </p:txBody>
      </p:sp>
      <p:sp>
        <p:nvSpPr>
          <p:cNvPr id="15" name="Rectangle 14">
            <a:extLst>
              <a:ext uri="{FF2B5EF4-FFF2-40B4-BE49-F238E27FC236}">
                <a16:creationId xmlns:a16="http://schemas.microsoft.com/office/drawing/2014/main" id="{906AEE82-16B8-4884-8961-2AF558A33182}"/>
              </a:ext>
            </a:extLst>
          </p:cNvPr>
          <p:cNvSpPr/>
          <p:nvPr/>
        </p:nvSpPr>
        <p:spPr>
          <a:xfrm>
            <a:off x="45532" y="2629138"/>
            <a:ext cx="7178228" cy="307777"/>
          </a:xfrm>
          <a:prstGeom prst="rect">
            <a:avLst/>
          </a:prstGeom>
        </p:spPr>
        <p:txBody>
          <a:bodyPr wrap="square">
            <a:spAutoFit/>
          </a:bodyPr>
          <a:lstStyle/>
          <a:p>
            <a:r>
              <a:rPr lang="en-US" dirty="0"/>
              <a:t>It is a good practice to always close the file when you are done with it.</a:t>
            </a:r>
          </a:p>
        </p:txBody>
      </p:sp>
      <p:pic>
        <p:nvPicPr>
          <p:cNvPr id="17" name="Picture 16" descr="A picture containing knife&#10;&#10;Description automatically generated">
            <a:extLst>
              <a:ext uri="{FF2B5EF4-FFF2-40B4-BE49-F238E27FC236}">
                <a16:creationId xmlns:a16="http://schemas.microsoft.com/office/drawing/2014/main" id="{0409A45B-020D-4971-8167-8592939BA6F6}"/>
              </a:ext>
            </a:extLst>
          </p:cNvPr>
          <p:cNvPicPr>
            <a:picLocks noChangeAspect="1"/>
          </p:cNvPicPr>
          <p:nvPr/>
        </p:nvPicPr>
        <p:blipFill>
          <a:blip r:embed="rId4"/>
          <a:stretch>
            <a:fillRect/>
          </a:stretch>
        </p:blipFill>
        <p:spPr>
          <a:xfrm>
            <a:off x="212407" y="3069260"/>
            <a:ext cx="2911793" cy="750232"/>
          </a:xfrm>
          <a:prstGeom prst="rect">
            <a:avLst/>
          </a:prstGeom>
        </p:spPr>
      </p:pic>
    </p:spTree>
    <p:extLst>
      <p:ext uri="{BB962C8B-B14F-4D97-AF65-F5344CB8AC3E}">
        <p14:creationId xmlns:p14="http://schemas.microsoft.com/office/powerpoint/2010/main" val="991008862"/>
      </p:ext>
    </p:extLst>
  </p:cSld>
  <p:clrMapOvr>
    <a:masterClrMapping/>
  </p:clrMapOvr>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53f1a9accc64fb8bee1c0a1a93d357e xmlns="8f17bd39-e2a2-416d-8579-9c5cbdeee658">
      <Terms xmlns="http://schemas.microsoft.com/office/infopath/2007/PartnerControls">
        <TermInfo xmlns="http://schemas.microsoft.com/office/infopath/2007/PartnerControls">
          <TermName xmlns="http://schemas.microsoft.com/office/infopath/2007/PartnerControls">Python</TermName>
          <TermId xmlns="http://schemas.microsoft.com/office/infopath/2007/PartnerControls">48e90282-8fa2-43b2-9bb1-81cfe6e33340</TermId>
        </TermInfo>
      </Terms>
    </a53f1a9accc64fb8bee1c0a1a93d357e>
    <fldTrainingEventName xmlns="8f17bd39-e2a2-416d-8579-9c5cbdeee658">Switch to Python MP1.4: Metaprogramming and Embedded Patterns</fldTrainingEventName>
    <TaxCatchAll xmlns="8f17bd39-e2a2-416d-8579-9c5cbdeee658">
      <Value>8</Value>
      <Value>68</Value>
    </TaxCatchAll>
    <fldTrainingEventId xmlns="8f17bd39-e2a2-416d-8579-9c5cbdeee658">47884</fldTrainingEventId>
    <h0cdf1c629f14a8ba12ca7309df7db45 xmlns="8f17bd39-e2a2-416d-8579-9c5cbdeee658">
      <Terms xmlns="http://schemas.microsoft.com/office/infopath/2007/PartnerControls">
        <TermInfo xmlns="http://schemas.microsoft.com/office/infopath/2007/PartnerControls">
          <TermName xmlns="http://schemas.microsoft.com/office/infopath/2007/PartnerControls">RUS</TermName>
          <TermId xmlns="http://schemas.microsoft.com/office/infopath/2007/PartnerControls">00de05cc-11d3-4dba-84f7-e6aab076d0bb</TermId>
        </TermInfo>
      </Terms>
    </h0cdf1c629f14a8ba12ca7309df7db45>
    <_dlc_DocId xmlns="8f17bd39-e2a2-416d-8579-9c5cbdeee658">DOCID-120328666-67</_dlc_DocId>
    <_dlc_DocIdUrl xmlns="8f17bd39-e2a2-416d-8579-9c5cbdeee658">
      <Url>https://epam.sharepoint.com/sites/CDP/python/_layouts/15/DocIdRedir.aspx?ID=DOCID-120328666-67</Url>
      <Description>DOCID-120328666-67</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9B166E953328740A83A302BE79651FB" ma:contentTypeVersion="6" ma:contentTypeDescription="Create a new document." ma:contentTypeScope="" ma:versionID="53aebfa3a973c28085f3801687530e29">
  <xsd:schema xmlns:xsd="http://www.w3.org/2001/XMLSchema" xmlns:xs="http://www.w3.org/2001/XMLSchema" xmlns:p="http://schemas.microsoft.com/office/2006/metadata/properties" xmlns:ns2="8f17bd39-e2a2-416d-8579-9c5cbdeee658" xmlns:ns3="40f4355f-2032-4005-af8f-c48b4037becd" targetNamespace="http://schemas.microsoft.com/office/2006/metadata/properties" ma:root="true" ma:fieldsID="ccaf40d38ff3fa9c5be7a5cc3ad28519" ns2:_="" ns3:_="">
    <xsd:import namespace="8f17bd39-e2a2-416d-8579-9c5cbdeee658"/>
    <xsd:import namespace="40f4355f-2032-4005-af8f-c48b4037becd"/>
    <xsd:element name="properties">
      <xsd:complexType>
        <xsd:sequence>
          <xsd:element name="documentManagement">
            <xsd:complexType>
              <xsd:all>
                <xsd:element ref="ns2:_dlc_DocId" minOccurs="0"/>
                <xsd:element ref="ns2:_dlc_DocIdUrl" minOccurs="0"/>
                <xsd:element ref="ns2:_dlc_DocIdPersistId" minOccurs="0"/>
                <xsd:element ref="ns2:fldTrainingEventId"/>
                <xsd:element ref="ns2:fldTrainingEventName"/>
                <xsd:element ref="ns2:h0cdf1c629f14a8ba12ca7309df7db45" minOccurs="0"/>
                <xsd:element ref="ns2:TaxCatchAll" minOccurs="0"/>
                <xsd:element ref="ns2:TaxCatchAllLabel" minOccurs="0"/>
                <xsd:element ref="ns2:a53f1a9accc64fb8bee1c0a1a93d357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17bd39-e2a2-416d-8579-9c5cbdeee658"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fldTrainingEventId" ma:index="11" ma:displayName="Event Id" ma:decimals="0" ma:description="" ma:indexed="true" ma:internalName="fldTrainingEventId">
      <xsd:simpleType>
        <xsd:restriction base="dms:Number"/>
      </xsd:simpleType>
    </xsd:element>
    <xsd:element name="fldTrainingEventName" ma:index="12" ma:displayName="Event Name" ma:description="" ma:internalName="fldTrainingEventName">
      <xsd:simpleType>
        <xsd:restriction base="dms:Text"/>
      </xsd:simpleType>
    </xsd:element>
    <xsd:element name="h0cdf1c629f14a8ba12ca7309df7db45" ma:index="13" ma:taxonomy="true" ma:internalName="h0cdf1c629f14a8ba12ca7309df7db45" ma:taxonomyFieldName="fldLanguagesOfEvent" ma:displayName="Language(s) of the training" ma:fieldId="{10cdf1c6-29f1-4a8b-a12c-a7309df7db45}" ma:taxonomyMulti="true" ma:sspId="debda6a7-6b37-4000-ac6c-4fd0a963898e" ma:termSetId="2835a39d-718b-4c4f-82f8-aaaecba84c7b" ma:anchorId="00000000-0000-0000-0000-000000000000" ma:open="true" ma:isKeyword="false">
      <xsd:complexType>
        <xsd:sequence>
          <xsd:element ref="pc:Terms" minOccurs="0" maxOccurs="1"/>
        </xsd:sequence>
      </xsd:complexType>
    </xsd:element>
    <xsd:element name="TaxCatchAll" ma:index="14" nillable="true" ma:displayName="Taxonomy Catch All Column" ma:hidden="true" ma:list="{d906786b-d8b0-472e-acd2-868b18cc578f}" ma:internalName="TaxCatchAll" ma:showField="CatchAllData" ma:web="8f17bd39-e2a2-416d-8579-9c5cbdeee658">
      <xsd:complexType>
        <xsd:complexContent>
          <xsd:extension base="dms:MultiChoiceLookup">
            <xsd:sequence>
              <xsd:element name="Value" type="dms:Lookup" maxOccurs="unbounded" minOccurs="0" nillable="true"/>
            </xsd:sequence>
          </xsd:extension>
        </xsd:complexContent>
      </xsd:complexType>
    </xsd:element>
    <xsd:element name="TaxCatchAllLabel" ma:index="15" nillable="true" ma:displayName="Taxonomy Catch All Column1" ma:hidden="true" ma:list="{d906786b-d8b0-472e-acd2-868b18cc578f}" ma:internalName="TaxCatchAllLabel" ma:readOnly="true" ma:showField="CatchAllDataLabel" ma:web="8f17bd39-e2a2-416d-8579-9c5cbdeee658">
      <xsd:complexType>
        <xsd:complexContent>
          <xsd:extension base="dms:MultiChoiceLookup">
            <xsd:sequence>
              <xsd:element name="Value" type="dms:Lookup" maxOccurs="unbounded" minOccurs="0" nillable="true"/>
            </xsd:sequence>
          </xsd:extension>
        </xsd:complexContent>
      </xsd:complexType>
    </xsd:element>
    <xsd:element name="a53f1a9accc64fb8bee1c0a1a93d357e" ma:index="17" ma:taxonomy="true" ma:internalName="a53f1a9accc64fb8bee1c0a1a93d357e" ma:taxonomyFieldName="fldCategoriesOfEvent" ma:displayName="Category(s) of the training" ma:fieldId="{a53f1a9a-ccc6-4fb8-bee1-c0a1a93d357e}" ma:taxonomyMulti="true" ma:sspId="debda6a7-6b37-4000-ac6c-4fd0a963898e" ma:termSetId="8feda6fe-911b-4fdc-a141-93b681f1b32a"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0f4355f-2032-4005-af8f-c48b4037becd" elementFormDefault="qualified">
    <xsd:import namespace="http://schemas.microsoft.com/office/2006/documentManagement/types"/>
    <xsd:import namespace="http://schemas.microsoft.com/office/infopath/2007/PartnerControls"/>
    <xsd:element name="MediaServiceMetadata" ma:index="19" nillable="true" ma:displayName="MediaServiceMetadata" ma:hidden="true" ma:internalName="MediaServiceMetadata" ma:readOnly="true">
      <xsd:simpleType>
        <xsd:restriction base="dms:Note"/>
      </xsd:simpleType>
    </xsd:element>
    <xsd:element name="MediaServiceFastMetadata" ma:index="2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2.xml><?xml version="1.0" encoding="utf-8"?>
<ds:datastoreItem xmlns:ds="http://schemas.openxmlformats.org/officeDocument/2006/customXml" ds:itemID="{D5E3C081-4081-47AD-A9A6-9F18F525DA1D}">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www.w3.org/XML/1998/namespace"/>
  </ds:schemaRefs>
</ds:datastoreItem>
</file>

<file path=customXml/itemProps3.xml><?xml version="1.0" encoding="utf-8"?>
<ds:datastoreItem xmlns:ds="http://schemas.openxmlformats.org/officeDocument/2006/customXml" ds:itemID="{35746C23-3C9C-4F07-B7C5-EA4C8F3E2457}"/>
</file>

<file path=customXml/itemProps4.xml><?xml version="1.0" encoding="utf-8"?>
<ds:datastoreItem xmlns:ds="http://schemas.openxmlformats.org/officeDocument/2006/customXml" ds:itemID="{AAA3E738-4129-4BC8-B417-8760F74A4E39}"/>
</file>

<file path=docProps/app.xml><?xml version="1.0" encoding="utf-8"?>
<Properties xmlns="http://schemas.openxmlformats.org/officeDocument/2006/extended-properties" xmlns:vt="http://schemas.openxmlformats.org/officeDocument/2006/docPropsVTypes">
  <Template/>
  <TotalTime>23659</TotalTime>
  <Words>3210</Words>
  <Application>Microsoft Macintosh PowerPoint</Application>
  <PresentationFormat>On-screen Show (16:9)</PresentationFormat>
  <Paragraphs>296</Paragraphs>
  <Slides>36</Slides>
  <Notes>36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Arial</vt:lpstr>
      <vt:lpstr>Arial Black</vt:lpstr>
      <vt:lpstr>Calibri</vt:lpstr>
      <vt:lpstr>Consolas</vt:lpstr>
      <vt:lpstr>Helvetica Neue</vt:lpstr>
      <vt:lpstr>Lato</vt:lpstr>
      <vt:lpstr>Lucida Grande</vt:lpstr>
      <vt:lpstr>Open Sans</vt:lpstr>
      <vt:lpstr>Roboto</vt:lpstr>
      <vt:lpstr>Trebuchet MS</vt:lpstr>
      <vt:lpstr>Cover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Metaprogramming and Embedded Patterns_Borys Vorona, Anton Lysenko1</dc:title>
  <dc:creator>Matsvei Rahachou</dc:creator>
  <cp:lastModifiedBy>Borys Vorona</cp:lastModifiedBy>
  <cp:revision>452</cp:revision>
  <cp:lastPrinted>2014-07-09T13:30:36Z</cp:lastPrinted>
  <dcterms:created xsi:type="dcterms:W3CDTF">2015-05-15T08:02:29Z</dcterms:created>
  <dcterms:modified xsi:type="dcterms:W3CDTF">2020-02-17T09:11:53Z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0x010100F9B166E953328740A83A302BE79651FB</vt:lpwstr>
  </property>
  <property fmtid="{D5CDD505-2E9C-101B-9397-08002B2CF9AE}" pid="3" name="_dlc_DocIdItemGuid">
    <vt:lpwstr>34922089-8496-4d04-a39f-33761a8f9405</vt:lpwstr>
  </property>
  <property fmtid="{D5CDD505-2E9C-101B-9397-08002B2CF9AE}" pid="4" name="Order">
    <vt:r8>36300</vt:r8>
  </property>
  <property fmtid="{D5CDD505-2E9C-101B-9397-08002B2CF9AE}" pid="5" name="xd_Signature">
    <vt:bool>false</vt:bool>
  </property>
  <property fmtid="{D5CDD505-2E9C-101B-9397-08002B2CF9AE}" pid="6" name="xd_ProgID">
    <vt:lpwstr/>
  </property>
  <property fmtid="{D5CDD505-2E9C-101B-9397-08002B2CF9AE}" pid="7" name="TemplateUrl">
    <vt:lpwstr/>
  </property>
  <property fmtid="{D5CDD505-2E9C-101B-9397-08002B2CF9AE}" pid="8" name="ComplianceAssetId">
    <vt:lpwstr/>
  </property>
  <property fmtid="{D5CDD505-2E9C-101B-9397-08002B2CF9AE}" pid="9" name="fldLanguagesOfEvent">
    <vt:lpwstr>8;#RUS|00de05cc-11d3-4dba-84f7-e6aab076d0bb</vt:lpwstr>
  </property>
  <property fmtid="{D5CDD505-2E9C-101B-9397-08002B2CF9AE}" pid="10" name="fldCategoriesOfEvent">
    <vt:lpwstr>68;#Python|48e90282-8fa2-43b2-9bb1-81cfe6e33340</vt:lpwstr>
  </property>
</Properties>
</file>