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2" name="Shape 162"/>
          <p:cNvSpPr/>
          <p:nvPr>
            <p:ph type="sldImg"/>
          </p:nvPr>
        </p:nvSpPr>
        <p:spPr>
          <a:xfrm>
            <a:off x="1143000" y="685800"/>
            <a:ext cx="4572000" cy="3429000"/>
          </a:xfrm>
          <a:prstGeom prst="rect">
            <a:avLst/>
          </a:prstGeom>
        </p:spPr>
        <p:txBody>
          <a:bodyPr/>
          <a:lstStyle/>
          <a:p>
            <a:pPr/>
          </a:p>
        </p:txBody>
      </p:sp>
      <p:sp>
        <p:nvSpPr>
          <p:cNvPr id="163" name="Shape 16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Заголовок и подзаголовок">
    <p:bg>
      <p:bgPr>
        <a:solidFill>
          <a:srgbClr val="222222"/>
        </a:solidFill>
      </p:bgPr>
    </p:bg>
    <p:spTree>
      <p:nvGrpSpPr>
        <p:cNvPr id="1" name=""/>
        <p:cNvGrpSpPr/>
        <p:nvPr/>
      </p:nvGrpSpPr>
      <p:grpSpPr>
        <a:xfrm>
          <a:off x="0" y="0"/>
          <a:ext cx="0" cy="0"/>
          <a:chOff x="0" y="0"/>
          <a:chExt cx="0" cy="0"/>
        </a:xfrm>
      </p:grpSpPr>
      <p:sp>
        <p:nvSpPr>
          <p:cNvPr id="12" name="Линия"/>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Текст заголовка"/>
          <p:cNvSpPr txBox="1"/>
          <p:nvPr>
            <p:ph type="title"/>
          </p:nvPr>
        </p:nvSpPr>
        <p:spPr>
          <a:xfrm>
            <a:off x="406400" y="6426200"/>
            <a:ext cx="12192000" cy="2705100"/>
          </a:xfrm>
          <a:prstGeom prst="rect">
            <a:avLst/>
          </a:prstGeom>
        </p:spPr>
        <p:txBody>
          <a:bodyPr/>
          <a:lstStyle>
            <a:lvl1pPr>
              <a:spcBef>
                <a:spcPts val="0"/>
              </a:spcBef>
              <a:defRPr sz="17000"/>
            </a:lvl1pPr>
          </a:lstStyle>
          <a:p>
            <a:pPr/>
            <a:r>
              <a:t>Текст заголовка</a:t>
            </a:r>
          </a:p>
        </p:txBody>
      </p:sp>
      <p:sp>
        <p:nvSpPr>
          <p:cNvPr id="14" name="Уровень текста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5" name="Номер слайда"/>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Пункты">
    <p:bg>
      <p:bgPr>
        <a:solidFill>
          <a:srgbClr val="222222"/>
        </a:solidFill>
      </p:bgPr>
    </p:bg>
    <p:spTree>
      <p:nvGrpSpPr>
        <p:cNvPr id="1" name=""/>
        <p:cNvGrpSpPr/>
        <p:nvPr/>
      </p:nvGrpSpPr>
      <p:grpSpPr>
        <a:xfrm>
          <a:off x="0" y="0"/>
          <a:ext cx="0" cy="0"/>
          <a:chOff x="0" y="0"/>
          <a:chExt cx="0" cy="0"/>
        </a:xfrm>
      </p:grpSpPr>
      <p:sp>
        <p:nvSpPr>
          <p:cNvPr id="101" name="Текст"/>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Текст</a:t>
            </a:r>
          </a:p>
        </p:txBody>
      </p:sp>
      <p:sp>
        <p:nvSpPr>
          <p:cNvPr id="102" name="Уровень текста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0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Фото (3 шт.)">
    <p:bg>
      <p:bgPr>
        <a:solidFill>
          <a:srgbClr val="222222"/>
        </a:solidFill>
      </p:bgPr>
    </p:bg>
    <p:spTree>
      <p:nvGrpSpPr>
        <p:cNvPr id="1" name=""/>
        <p:cNvGrpSpPr/>
        <p:nvPr/>
      </p:nvGrpSpPr>
      <p:grpSpPr>
        <a:xfrm>
          <a:off x="0" y="0"/>
          <a:ext cx="0" cy="0"/>
          <a:chOff x="0" y="0"/>
          <a:chExt cx="0" cy="0"/>
        </a:xfrm>
      </p:grpSpPr>
      <p:sp>
        <p:nvSpPr>
          <p:cNvPr id="110" name="Изображение"/>
          <p:cNvSpPr/>
          <p:nvPr>
            <p:ph type="pic" sz="half" idx="13"/>
          </p:nvPr>
        </p:nvSpPr>
        <p:spPr>
          <a:xfrm>
            <a:off x="5463161" y="-90805"/>
            <a:ext cx="8585201" cy="5043805"/>
          </a:xfrm>
          <a:prstGeom prst="rect">
            <a:avLst/>
          </a:prstGeom>
        </p:spPr>
        <p:txBody>
          <a:bodyPr lIns="91439" tIns="45719" rIns="91439" bIns="45719">
            <a:noAutofit/>
          </a:bodyPr>
          <a:lstStyle/>
          <a:p>
            <a:pPr/>
          </a:p>
        </p:txBody>
      </p:sp>
      <p:sp>
        <p:nvSpPr>
          <p:cNvPr id="111" name="Изображение"/>
          <p:cNvSpPr/>
          <p:nvPr>
            <p:ph type="pic" sz="half" idx="14"/>
          </p:nvPr>
        </p:nvSpPr>
        <p:spPr>
          <a:xfrm>
            <a:off x="5918717" y="4660900"/>
            <a:ext cx="7669766" cy="5219700"/>
          </a:xfrm>
          <a:prstGeom prst="rect">
            <a:avLst/>
          </a:prstGeom>
        </p:spPr>
        <p:txBody>
          <a:bodyPr lIns="91439" tIns="45719" rIns="91439" bIns="45719">
            <a:noAutofit/>
          </a:bodyPr>
          <a:lstStyle/>
          <a:p>
            <a:pPr/>
          </a:p>
        </p:txBody>
      </p:sp>
      <p:sp>
        <p:nvSpPr>
          <p:cNvPr id="112" name="Изображение"/>
          <p:cNvSpPr/>
          <p:nvPr>
            <p:ph type="pic" idx="15"/>
          </p:nvPr>
        </p:nvSpPr>
        <p:spPr>
          <a:xfrm>
            <a:off x="-1016000" y="-12700"/>
            <a:ext cx="8860898" cy="9779000"/>
          </a:xfrm>
          <a:prstGeom prst="rect">
            <a:avLst/>
          </a:prstGeom>
        </p:spPr>
        <p:txBody>
          <a:bodyPr lIns="91439" tIns="45719" rIns="91439" bIns="45719">
            <a:noAutofit/>
          </a:bodyPr>
          <a:lstStyle/>
          <a:p>
            <a:pPr/>
          </a:p>
        </p:txBody>
      </p:sp>
      <p:sp>
        <p:nvSpPr>
          <p:cNvPr id="11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Цитата">
    <p:bg>
      <p:bgPr>
        <a:solidFill>
          <a:srgbClr val="222222"/>
        </a:solidFill>
      </p:bgPr>
    </p:bg>
    <p:spTree>
      <p:nvGrpSpPr>
        <p:cNvPr id="1" name=""/>
        <p:cNvGrpSpPr/>
        <p:nvPr/>
      </p:nvGrpSpPr>
      <p:grpSpPr>
        <a:xfrm>
          <a:off x="0" y="0"/>
          <a:ext cx="0" cy="0"/>
          <a:chOff x="0" y="0"/>
          <a:chExt cx="0" cy="0"/>
        </a:xfrm>
      </p:grpSpPr>
      <p:sp>
        <p:nvSpPr>
          <p:cNvPr id="120" name="Прямоугольный комментарий"/>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1" name="Введите цитату…"/>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Введите цитату…</a:t>
            </a:r>
          </a:p>
        </p:txBody>
      </p:sp>
      <p:sp>
        <p:nvSpPr>
          <p:cNvPr id="122" name="Иван Арсентьев"/>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Иван Арсентьев</a:t>
            </a:r>
          </a:p>
        </p:txBody>
      </p:sp>
      <p:sp>
        <p:nvSpPr>
          <p:cNvPr id="123" name="Текст"/>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Текст</a:t>
            </a:r>
          </a:p>
        </p:txBody>
      </p:sp>
      <p:sp>
        <p:nvSpPr>
          <p:cNvPr id="124"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Цитата (вариант)">
    <p:bg>
      <p:bgPr>
        <a:solidFill>
          <a:schemeClr val="accent1"/>
        </a:solidFill>
      </p:bgPr>
    </p:bg>
    <p:spTree>
      <p:nvGrpSpPr>
        <p:cNvPr id="1" name=""/>
        <p:cNvGrpSpPr/>
        <p:nvPr/>
      </p:nvGrpSpPr>
      <p:grpSpPr>
        <a:xfrm>
          <a:off x="0" y="0"/>
          <a:ext cx="0" cy="0"/>
          <a:chOff x="0" y="0"/>
          <a:chExt cx="0" cy="0"/>
        </a:xfrm>
      </p:grpSpPr>
      <p:sp>
        <p:nvSpPr>
          <p:cNvPr id="131" name="Введите цитату…"/>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Введите цитату…</a:t>
            </a:r>
          </a:p>
        </p:txBody>
      </p:sp>
      <p:sp>
        <p:nvSpPr>
          <p:cNvPr id="132" name="Изображение"/>
          <p:cNvSpPr/>
          <p:nvPr>
            <p:ph type="pic" idx="14"/>
          </p:nvPr>
        </p:nvSpPr>
        <p:spPr>
          <a:xfrm>
            <a:off x="-1016000" y="-12700"/>
            <a:ext cx="8860898" cy="9779000"/>
          </a:xfrm>
          <a:prstGeom prst="rect">
            <a:avLst/>
          </a:prstGeom>
        </p:spPr>
        <p:txBody>
          <a:bodyPr lIns="91439" tIns="45719" rIns="91439" bIns="45719">
            <a:noAutofit/>
          </a:bodyPr>
          <a:lstStyle/>
          <a:p>
            <a:pPr/>
          </a:p>
        </p:txBody>
      </p:sp>
      <p:sp>
        <p:nvSpPr>
          <p:cNvPr id="133" name="Иван Арсентьев"/>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Иван Арсентьев</a:t>
            </a:r>
          </a:p>
        </p:txBody>
      </p:sp>
      <p:sp>
        <p:nvSpPr>
          <p:cNvPr id="134"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Фото">
    <p:bg>
      <p:bgPr>
        <a:solidFill>
          <a:srgbClr val="222222"/>
        </a:solidFill>
      </p:bgPr>
    </p:bg>
    <p:spTree>
      <p:nvGrpSpPr>
        <p:cNvPr id="1" name=""/>
        <p:cNvGrpSpPr/>
        <p:nvPr/>
      </p:nvGrpSpPr>
      <p:grpSpPr>
        <a:xfrm>
          <a:off x="0" y="0"/>
          <a:ext cx="0" cy="0"/>
          <a:chOff x="0" y="0"/>
          <a:chExt cx="0" cy="0"/>
        </a:xfrm>
      </p:grpSpPr>
      <p:sp>
        <p:nvSpPr>
          <p:cNvPr id="141" name="Изображение"/>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142"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Пустой">
    <p:bg>
      <p:bgPr>
        <a:solidFill>
          <a:srgbClr val="222222"/>
        </a:solidFill>
      </p:bgPr>
    </p:bg>
    <p:spTree>
      <p:nvGrpSpPr>
        <p:cNvPr id="1" name=""/>
        <p:cNvGrpSpPr/>
        <p:nvPr/>
      </p:nvGrpSpPr>
      <p:grpSpPr>
        <a:xfrm>
          <a:off x="0" y="0"/>
          <a:ext cx="0" cy="0"/>
          <a:chOff x="0" y="0"/>
          <a:chExt cx="0" cy="0"/>
        </a:xfrm>
      </p:grpSpPr>
      <p:sp>
        <p:nvSpPr>
          <p:cNvPr id="149"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Пустой (вариант)">
    <p:spTree>
      <p:nvGrpSpPr>
        <p:cNvPr id="1" name=""/>
        <p:cNvGrpSpPr/>
        <p:nvPr/>
      </p:nvGrpSpPr>
      <p:grpSpPr>
        <a:xfrm>
          <a:off x="0" y="0"/>
          <a:ext cx="0" cy="0"/>
          <a:chOff x="0" y="0"/>
          <a:chExt cx="0" cy="0"/>
        </a:xfrm>
      </p:grpSpPr>
      <p:sp>
        <p:nvSpPr>
          <p:cNvPr id="156"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Фото — горизонтально">
    <p:bg>
      <p:bgPr>
        <a:solidFill>
          <a:srgbClr val="222222"/>
        </a:solidFill>
      </p:bgPr>
    </p:bg>
    <p:spTree>
      <p:nvGrpSpPr>
        <p:cNvPr id="1" name=""/>
        <p:cNvGrpSpPr/>
        <p:nvPr/>
      </p:nvGrpSpPr>
      <p:grpSpPr>
        <a:xfrm>
          <a:off x="0" y="0"/>
          <a:ext cx="0" cy="0"/>
          <a:chOff x="0" y="0"/>
          <a:chExt cx="0" cy="0"/>
        </a:xfrm>
      </p:grpSpPr>
      <p:sp>
        <p:nvSpPr>
          <p:cNvPr id="22" name="Изображение"/>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23" name="Линия"/>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Текст заголовка"/>
          <p:cNvSpPr txBox="1"/>
          <p:nvPr>
            <p:ph type="title"/>
          </p:nvPr>
        </p:nvSpPr>
        <p:spPr>
          <a:xfrm>
            <a:off x="406400" y="6426200"/>
            <a:ext cx="12192000" cy="2705100"/>
          </a:xfrm>
          <a:prstGeom prst="rect">
            <a:avLst/>
          </a:prstGeom>
        </p:spPr>
        <p:txBody>
          <a:bodyPr/>
          <a:lstStyle>
            <a:lvl1pPr>
              <a:spcBef>
                <a:spcPts val="0"/>
              </a:spcBef>
              <a:defRPr sz="17000"/>
            </a:lvl1pPr>
          </a:lstStyle>
          <a:p>
            <a:pPr/>
            <a:r>
              <a:t>Текст заголовка</a:t>
            </a:r>
          </a:p>
        </p:txBody>
      </p:sp>
      <p:sp>
        <p:nvSpPr>
          <p:cNvPr id="25" name="Уровень текста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6" name="Номер слайда"/>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Заголовок и подзаголовок (вариант)">
    <p:spTree>
      <p:nvGrpSpPr>
        <p:cNvPr id="1" name=""/>
        <p:cNvGrpSpPr/>
        <p:nvPr/>
      </p:nvGrpSpPr>
      <p:grpSpPr>
        <a:xfrm>
          <a:off x="0" y="0"/>
          <a:ext cx="0" cy="0"/>
          <a:chOff x="0" y="0"/>
          <a:chExt cx="0" cy="0"/>
        </a:xfrm>
      </p:grpSpPr>
      <p:sp>
        <p:nvSpPr>
          <p:cNvPr id="33" name="Линия"/>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Уровень текста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5" name="Номер слайда"/>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Заголовок — по центру">
    <p:bg>
      <p:bgPr>
        <a:solidFill>
          <a:srgbClr val="222222"/>
        </a:solidFill>
      </p:bgPr>
    </p:bg>
    <p:spTree>
      <p:nvGrpSpPr>
        <p:cNvPr id="1" name=""/>
        <p:cNvGrpSpPr/>
        <p:nvPr/>
      </p:nvGrpSpPr>
      <p:grpSpPr>
        <a:xfrm>
          <a:off x="0" y="0"/>
          <a:ext cx="0" cy="0"/>
          <a:chOff x="0" y="0"/>
          <a:chExt cx="0" cy="0"/>
        </a:xfrm>
      </p:grpSpPr>
      <p:sp>
        <p:nvSpPr>
          <p:cNvPr id="42" name="Текст заголовка"/>
          <p:cNvSpPr txBox="1"/>
          <p:nvPr>
            <p:ph type="title"/>
          </p:nvPr>
        </p:nvSpPr>
        <p:spPr>
          <a:xfrm>
            <a:off x="406400" y="4038600"/>
            <a:ext cx="12192000" cy="4521200"/>
          </a:xfrm>
          <a:prstGeom prst="rect">
            <a:avLst/>
          </a:prstGeom>
        </p:spPr>
        <p:txBody>
          <a:bodyPr/>
          <a:lstStyle>
            <a:lvl1pPr>
              <a:spcBef>
                <a:spcPts val="0"/>
              </a:spcBef>
              <a:defRPr sz="17000"/>
            </a:lvl1pPr>
          </a:lstStyle>
          <a:p>
            <a:pPr/>
            <a:r>
              <a:t>Текст заголовка</a:t>
            </a:r>
          </a:p>
        </p:txBody>
      </p:sp>
      <p:sp>
        <p:nvSpPr>
          <p:cNvPr id="43" name="Номер слайда"/>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Фото — вертикально">
    <p:bg>
      <p:bgPr>
        <a:solidFill>
          <a:srgbClr val="222222"/>
        </a:solidFill>
      </p:bgPr>
    </p:bg>
    <p:spTree>
      <p:nvGrpSpPr>
        <p:cNvPr id="1" name=""/>
        <p:cNvGrpSpPr/>
        <p:nvPr/>
      </p:nvGrpSpPr>
      <p:grpSpPr>
        <a:xfrm>
          <a:off x="0" y="0"/>
          <a:ext cx="0" cy="0"/>
          <a:chOff x="0" y="0"/>
          <a:chExt cx="0" cy="0"/>
        </a:xfrm>
      </p:grpSpPr>
      <p:sp>
        <p:nvSpPr>
          <p:cNvPr id="50" name="Линия"/>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1" name="Изображение"/>
          <p:cNvSpPr/>
          <p:nvPr>
            <p:ph type="pic" idx="13"/>
          </p:nvPr>
        </p:nvSpPr>
        <p:spPr>
          <a:xfrm>
            <a:off x="-1016000" y="-12700"/>
            <a:ext cx="8860898" cy="9779000"/>
          </a:xfrm>
          <a:prstGeom prst="rect">
            <a:avLst/>
          </a:prstGeom>
        </p:spPr>
        <p:txBody>
          <a:bodyPr lIns="91439" tIns="45719" rIns="91439" bIns="45719">
            <a:noAutofit/>
          </a:bodyPr>
          <a:lstStyle/>
          <a:p>
            <a:pPr/>
          </a:p>
        </p:txBody>
      </p:sp>
      <p:sp>
        <p:nvSpPr>
          <p:cNvPr id="52" name="Текст заголовка"/>
          <p:cNvSpPr txBox="1"/>
          <p:nvPr>
            <p:ph type="title"/>
          </p:nvPr>
        </p:nvSpPr>
        <p:spPr>
          <a:xfrm>
            <a:off x="5892800" y="6426200"/>
            <a:ext cx="6705600" cy="2705100"/>
          </a:xfrm>
          <a:prstGeom prst="rect">
            <a:avLst/>
          </a:prstGeom>
        </p:spPr>
        <p:txBody>
          <a:bodyPr/>
          <a:lstStyle>
            <a:lvl1pPr>
              <a:spcBef>
                <a:spcPts val="0"/>
              </a:spcBef>
              <a:defRPr sz="17000"/>
            </a:lvl1pPr>
          </a:lstStyle>
          <a:p>
            <a:pPr/>
            <a:r>
              <a:t>Текст заголовка</a:t>
            </a:r>
          </a:p>
        </p:txBody>
      </p:sp>
      <p:sp>
        <p:nvSpPr>
          <p:cNvPr id="53" name="Уровень текста 1…"/>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4" name="Номер слайда"/>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 сверху">
    <p:spTree>
      <p:nvGrpSpPr>
        <p:cNvPr id="1" name=""/>
        <p:cNvGrpSpPr/>
        <p:nvPr/>
      </p:nvGrpSpPr>
      <p:grpSpPr>
        <a:xfrm>
          <a:off x="0" y="0"/>
          <a:ext cx="0" cy="0"/>
          <a:chOff x="0" y="0"/>
          <a:chExt cx="0" cy="0"/>
        </a:xfrm>
      </p:grpSpPr>
      <p:sp>
        <p:nvSpPr>
          <p:cNvPr id="61" name="Текст"/>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Текст</a:t>
            </a:r>
          </a:p>
        </p:txBody>
      </p:sp>
      <p:sp>
        <p:nvSpPr>
          <p:cNvPr id="62" name="Текст заголовка"/>
          <p:cNvSpPr txBox="1"/>
          <p:nvPr>
            <p:ph type="title"/>
          </p:nvPr>
        </p:nvSpPr>
        <p:spPr>
          <a:prstGeom prst="rect">
            <a:avLst/>
          </a:prstGeom>
        </p:spPr>
        <p:txBody>
          <a:bodyPr/>
          <a:lstStyle/>
          <a:p>
            <a:pPr/>
            <a:r>
              <a:t>Текст заголовка</a:t>
            </a:r>
          </a:p>
        </p:txBody>
      </p:sp>
      <p:sp>
        <p:nvSpPr>
          <p:cNvPr id="6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и пункты">
    <p:bg>
      <p:bgPr>
        <a:solidFill>
          <a:srgbClr val="222222"/>
        </a:solidFill>
      </p:bgPr>
    </p:bg>
    <p:spTree>
      <p:nvGrpSpPr>
        <p:cNvPr id="1" name=""/>
        <p:cNvGrpSpPr/>
        <p:nvPr/>
      </p:nvGrpSpPr>
      <p:grpSpPr>
        <a:xfrm>
          <a:off x="0" y="0"/>
          <a:ext cx="0" cy="0"/>
          <a:chOff x="0" y="0"/>
          <a:chExt cx="0" cy="0"/>
        </a:xfrm>
      </p:grpSpPr>
      <p:sp>
        <p:nvSpPr>
          <p:cNvPr id="70" name="Текст"/>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Текст</a:t>
            </a:r>
          </a:p>
        </p:txBody>
      </p:sp>
      <p:sp>
        <p:nvSpPr>
          <p:cNvPr id="71" name="Текст заголовка"/>
          <p:cNvSpPr txBox="1"/>
          <p:nvPr>
            <p:ph type="title"/>
          </p:nvPr>
        </p:nvSpPr>
        <p:spPr>
          <a:prstGeom prst="rect">
            <a:avLst/>
          </a:prstGeom>
        </p:spPr>
        <p:txBody>
          <a:bodyPr/>
          <a:lstStyle/>
          <a:p>
            <a:pPr/>
            <a:r>
              <a:t>Текст заголовка</a:t>
            </a:r>
          </a:p>
        </p:txBody>
      </p:sp>
      <p:sp>
        <p:nvSpPr>
          <p:cNvPr id="72" name="Уровень текста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и пункты (вариант)">
    <p:spTree>
      <p:nvGrpSpPr>
        <p:cNvPr id="1" name=""/>
        <p:cNvGrpSpPr/>
        <p:nvPr/>
      </p:nvGrpSpPr>
      <p:grpSpPr>
        <a:xfrm>
          <a:off x="0" y="0"/>
          <a:ext cx="0" cy="0"/>
          <a:chOff x="0" y="0"/>
          <a:chExt cx="0" cy="0"/>
        </a:xfrm>
      </p:grpSpPr>
      <p:sp>
        <p:nvSpPr>
          <p:cNvPr id="80" name="Текст"/>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Текст</a:t>
            </a:r>
          </a:p>
        </p:txBody>
      </p:sp>
      <p:sp>
        <p:nvSpPr>
          <p:cNvPr id="81" name="Текст заголовка"/>
          <p:cNvSpPr txBox="1"/>
          <p:nvPr>
            <p:ph type="title"/>
          </p:nvPr>
        </p:nvSpPr>
        <p:spPr>
          <a:prstGeom prst="rect">
            <a:avLst/>
          </a:prstGeom>
        </p:spPr>
        <p:txBody>
          <a:bodyPr/>
          <a:lstStyle/>
          <a:p>
            <a:pPr/>
            <a:r>
              <a:t>Текст заголовка</a:t>
            </a:r>
          </a:p>
        </p:txBody>
      </p:sp>
      <p:sp>
        <p:nvSpPr>
          <p:cNvPr id="82" name="Уровень текста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8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пункты и фото">
    <p:bg>
      <p:bgPr>
        <a:solidFill>
          <a:srgbClr val="222222"/>
        </a:solidFill>
      </p:bgPr>
    </p:bg>
    <p:spTree>
      <p:nvGrpSpPr>
        <p:cNvPr id="1" name=""/>
        <p:cNvGrpSpPr/>
        <p:nvPr/>
      </p:nvGrpSpPr>
      <p:grpSpPr>
        <a:xfrm>
          <a:off x="0" y="0"/>
          <a:ext cx="0" cy="0"/>
          <a:chOff x="0" y="0"/>
          <a:chExt cx="0" cy="0"/>
        </a:xfrm>
      </p:grpSpPr>
      <p:sp>
        <p:nvSpPr>
          <p:cNvPr id="90" name="Текст"/>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Текст</a:t>
            </a:r>
          </a:p>
        </p:txBody>
      </p:sp>
      <p:sp>
        <p:nvSpPr>
          <p:cNvPr id="91" name="Изображение"/>
          <p:cNvSpPr/>
          <p:nvPr>
            <p:ph type="pic" idx="14"/>
          </p:nvPr>
        </p:nvSpPr>
        <p:spPr>
          <a:xfrm>
            <a:off x="6665377" y="1219200"/>
            <a:ext cx="7445457" cy="8216900"/>
          </a:xfrm>
          <a:prstGeom prst="rect">
            <a:avLst/>
          </a:prstGeom>
        </p:spPr>
        <p:txBody>
          <a:bodyPr lIns="91439" tIns="45719" rIns="91439" bIns="45719">
            <a:noAutofit/>
          </a:bodyPr>
          <a:lstStyle/>
          <a:p>
            <a:pPr/>
          </a:p>
        </p:txBody>
      </p:sp>
      <p:sp>
        <p:nvSpPr>
          <p:cNvPr id="92" name="Текст заголовка"/>
          <p:cNvSpPr txBox="1"/>
          <p:nvPr>
            <p:ph type="title"/>
          </p:nvPr>
        </p:nvSpPr>
        <p:spPr>
          <a:xfrm>
            <a:off x="406400" y="1536700"/>
            <a:ext cx="6299200" cy="723900"/>
          </a:xfrm>
          <a:prstGeom prst="rect">
            <a:avLst/>
          </a:prstGeom>
        </p:spPr>
        <p:txBody>
          <a:bodyPr/>
          <a:lstStyle/>
          <a:p>
            <a:pPr/>
            <a:r>
              <a:t>Текст заголовка</a:t>
            </a:r>
          </a:p>
        </p:txBody>
      </p:sp>
      <p:sp>
        <p:nvSpPr>
          <p:cNvPr id="93" name="Уровень текста 1…"/>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94"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Линия"/>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Текст заголовка"/>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Текст заголовка</a:t>
            </a:r>
          </a:p>
        </p:txBody>
      </p:sp>
      <p:sp>
        <p:nvSpPr>
          <p:cNvPr id="4" name="Уровень текста 1…"/>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 name="Номер слайда"/>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9pPr>
    </p:titleStyle>
    <p:bodyStyle>
      <a:lvl1pPr marL="444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 Id="rId3" Type="http://schemas.openxmlformats.org/officeDocument/2006/relationships/image" Target="../media/image2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tif"/><Relationship Id="rId3" Type="http://schemas.openxmlformats.org/officeDocument/2006/relationships/image" Target="../media/image8.tif"/><Relationship Id="rId4" Type="http://schemas.openxmlformats.org/officeDocument/2006/relationships/image" Target="../media/image9.tif"/><Relationship Id="rId5" Type="http://schemas.openxmlformats.org/officeDocument/2006/relationships/image" Target="../media/image10.tif"/><Relationship Id="rId6" Type="http://schemas.openxmlformats.org/officeDocument/2006/relationships/image" Target="../media/image11.tif"/><Relationship Id="rId7" Type="http://schemas.openxmlformats.org/officeDocument/2006/relationships/image" Target="../media/image12.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tif"/><Relationship Id="rId3" Type="http://schemas.openxmlformats.org/officeDocument/2006/relationships/image" Target="../media/image14.tif"/><Relationship Id="rId4" Type="http://schemas.openxmlformats.org/officeDocument/2006/relationships/image" Target="../media/image15.tif"/><Relationship Id="rId5" Type="http://schemas.openxmlformats.org/officeDocument/2006/relationships/image" Target="../media/image16.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7.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3.tif"/></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tif"/><Relationship Id="rId3" Type="http://schemas.openxmlformats.org/officeDocument/2006/relationships/hyperlink" Target="http://data-flair.training/blogs/apache-spark-tutorial/" TargetMode="Externa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ark.intel.com/content/www/us/en/ark/products/88191/intel-core-i5-6600k-processor-6m-cache-up-to-3-90-ghz.html" TargetMode="External"/><Relationship Id="rId3" Type="http://schemas.openxmlformats.org/officeDocument/2006/relationships/hyperlink" Target="https://ark.intel.com/content/www/us/en/ark/products/126699/intel-core-i9-7980xe-extreme-edition-processor-24-75m-cache-up-to-4-20-ghz.html" TargetMode="External"/><Relationship Id="rId4" Type="http://schemas.openxmlformats.org/officeDocument/2006/relationships/hyperlink" Target="https://aws.amazon.com/ec2/instance-types/" TargetMode="External"/><Relationship Id="rId5" Type="http://schemas.openxmlformats.org/officeDocument/2006/relationships/hyperlink" Target="https://www.nvidia.com/en-us/geforce/graphics-cards/rtx-2080-ti/" TargetMode="Externa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 Id="rId3" Type="http://schemas.openxmlformats.org/officeDocument/2006/relationships/image" Target="../media/image26.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333"/>
        </a:solidFill>
      </p:bgPr>
    </p:bg>
    <p:spTree>
      <p:nvGrpSpPr>
        <p:cNvPr id="1" name=""/>
        <p:cNvGrpSpPr/>
        <p:nvPr/>
      </p:nvGrpSpPr>
      <p:grpSpPr>
        <a:xfrm>
          <a:off x="0" y="0"/>
          <a:ext cx="0" cy="0"/>
          <a:chOff x="0" y="0"/>
          <a:chExt cx="0" cy="0"/>
        </a:xfrm>
      </p:grpSpPr>
      <p:sp>
        <p:nvSpPr>
          <p:cNvPr id="165" name="Data processing"/>
          <p:cNvSpPr txBox="1"/>
          <p:nvPr>
            <p:ph type="subTitle" sz="quarter" idx="1"/>
          </p:nvPr>
        </p:nvSpPr>
        <p:spPr>
          <a:xfrm>
            <a:off x="406400" y="4989710"/>
            <a:ext cx="9445229" cy="1080890"/>
          </a:xfrm>
          <a:prstGeom prst="rect">
            <a:avLst/>
          </a:prstGeom>
        </p:spPr>
        <p:txBody>
          <a:bodyPr/>
          <a:lstStyle/>
          <a:p>
            <a:pPr/>
            <a:r>
              <a:t>Data processing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333"/>
        </a:solidFill>
      </p:bgPr>
    </p:bg>
    <p:spTree>
      <p:nvGrpSpPr>
        <p:cNvPr id="1" name=""/>
        <p:cNvGrpSpPr/>
        <p:nvPr/>
      </p:nvGrpSpPr>
      <p:grpSpPr>
        <a:xfrm>
          <a:off x="0" y="0"/>
          <a:ext cx="0" cy="0"/>
          <a:chOff x="0" y="0"/>
          <a:chExt cx="0" cy="0"/>
        </a:xfrm>
      </p:grpSpPr>
      <p:sp>
        <p:nvSpPr>
          <p:cNvPr id="222" name="Pandas concat()"/>
          <p:cNvSpPr txBox="1"/>
          <p:nvPr/>
        </p:nvSpPr>
        <p:spPr>
          <a:xfrm>
            <a:off x="4429798" y="307510"/>
            <a:ext cx="4161207"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solidFill>
                  <a:srgbClr val="FFFFFF"/>
                </a:solidFill>
                <a:latin typeface="Avenir Next"/>
                <a:ea typeface="Avenir Next"/>
                <a:cs typeface="Avenir Next"/>
                <a:sym typeface="Avenir Next"/>
              </a:defRPr>
            </a:lvl1pPr>
          </a:lstStyle>
          <a:p>
            <a:pPr/>
            <a:r>
              <a:t>Pandas concat()</a:t>
            </a:r>
          </a:p>
        </p:txBody>
      </p:sp>
      <p:pic>
        <p:nvPicPr>
          <p:cNvPr id="223" name="Снимок экрана 2020-01-11 в 15.50.00.png" descr="Снимок экрана 2020-01-11 в 15.50.00.png"/>
          <p:cNvPicPr>
            <a:picLocks noChangeAspect="1"/>
          </p:cNvPicPr>
          <p:nvPr/>
        </p:nvPicPr>
        <p:blipFill>
          <a:blip r:embed="rId2">
            <a:extLst/>
          </a:blip>
          <a:stretch>
            <a:fillRect/>
          </a:stretch>
        </p:blipFill>
        <p:spPr>
          <a:xfrm>
            <a:off x="4298447" y="1365250"/>
            <a:ext cx="4407906" cy="265725"/>
          </a:xfrm>
          <a:prstGeom prst="rect">
            <a:avLst/>
          </a:prstGeom>
          <a:ln w="12700">
            <a:miter lim="400000"/>
          </a:ln>
        </p:spPr>
      </p:pic>
      <p:pic>
        <p:nvPicPr>
          <p:cNvPr id="224" name="Снимок экрана 2020-01-11 в 15.50.06.png" descr="Снимок экрана 2020-01-11 в 15.50.06.png"/>
          <p:cNvPicPr>
            <a:picLocks noChangeAspect="1"/>
          </p:cNvPicPr>
          <p:nvPr/>
        </p:nvPicPr>
        <p:blipFill>
          <a:blip r:embed="rId3">
            <a:extLst/>
          </a:blip>
          <a:stretch>
            <a:fillRect/>
          </a:stretch>
        </p:blipFill>
        <p:spPr>
          <a:xfrm>
            <a:off x="2724150" y="1863214"/>
            <a:ext cx="7909693" cy="727328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mph" nodeType="clickEffect" presetSubtype="0" presetID="32" grpId="2" repeatCount="2000" fill="hold">
                                  <p:stCondLst>
                                    <p:cond delay="0"/>
                                  </p:stCondLst>
                                  <p:childTnLst>
                                    <p:animRot by="300000">
                                      <p:cBhvr>
                                        <p:cTn id="10" dur="50" fill="hold">
                                          <p:stCondLst>
                                            <p:cond delay="0"/>
                                          </p:stCondLst>
                                        </p:cTn>
                                        <p:tgtEl>
                                          <p:spTgt spid="223"/>
                                        </p:tgtEl>
                                        <p:attrNameLst>
                                          <p:attrName>r</p:attrName>
                                        </p:attrNameLst>
                                      </p:cBhvr>
                                    </p:animRot>
                                    <p:animRot by="-600000">
                                      <p:cBhvr>
                                        <p:cTn id="11" dur="100" fill="hold">
                                          <p:stCondLst>
                                            <p:cond delay="100"/>
                                          </p:stCondLst>
                                        </p:cTn>
                                        <p:tgtEl>
                                          <p:spTgt spid="223"/>
                                        </p:tgtEl>
                                        <p:attrNameLst>
                                          <p:attrName>r</p:attrName>
                                        </p:attrNameLst>
                                      </p:cBhvr>
                                    </p:animRot>
                                    <p:animRot by="600000">
                                      <p:cBhvr>
                                        <p:cTn id="12" dur="100" fill="hold">
                                          <p:stCondLst>
                                            <p:cond delay="200"/>
                                          </p:stCondLst>
                                        </p:cTn>
                                        <p:tgtEl>
                                          <p:spTgt spid="223"/>
                                        </p:tgtEl>
                                        <p:attrNameLst>
                                          <p:attrName>r</p:attrName>
                                        </p:attrNameLst>
                                      </p:cBhvr>
                                    </p:animRot>
                                    <p:animRot by="-600000">
                                      <p:cBhvr>
                                        <p:cTn id="13" dur="100" fill="hold">
                                          <p:stCondLst>
                                            <p:cond delay="300"/>
                                          </p:stCondLst>
                                        </p:cTn>
                                        <p:tgtEl>
                                          <p:spTgt spid="223"/>
                                        </p:tgtEl>
                                        <p:attrNameLst>
                                          <p:attrName>r</p:attrName>
                                        </p:attrNameLst>
                                      </p:cBhvr>
                                    </p:animRot>
                                    <p:animRot by="300000">
                                      <p:cBhvr>
                                        <p:cTn id="14" dur="100" fill="hold">
                                          <p:stCondLst>
                                            <p:cond delay="400"/>
                                          </p:stCondLst>
                                        </p:cTn>
                                        <p:tgtEl>
                                          <p:spTgt spid="223"/>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Class="emph" nodeType="clickEffect" presetSubtype="0" presetID="32" grpId="3" repeatCount="2000" fill="hold">
                                  <p:stCondLst>
                                    <p:cond delay="0"/>
                                  </p:stCondLst>
                                  <p:childTnLst>
                                    <p:animRot by="300000">
                                      <p:cBhvr>
                                        <p:cTn id="18" dur="50" fill="hold">
                                          <p:stCondLst>
                                            <p:cond delay="0"/>
                                          </p:stCondLst>
                                        </p:cTn>
                                        <p:tgtEl>
                                          <p:spTgt spid="224"/>
                                        </p:tgtEl>
                                        <p:attrNameLst>
                                          <p:attrName>r</p:attrName>
                                        </p:attrNameLst>
                                      </p:cBhvr>
                                    </p:animRot>
                                    <p:animRot by="-600000">
                                      <p:cBhvr>
                                        <p:cTn id="19" dur="100" fill="hold">
                                          <p:stCondLst>
                                            <p:cond delay="100"/>
                                          </p:stCondLst>
                                        </p:cTn>
                                        <p:tgtEl>
                                          <p:spTgt spid="224"/>
                                        </p:tgtEl>
                                        <p:attrNameLst>
                                          <p:attrName>r</p:attrName>
                                        </p:attrNameLst>
                                      </p:cBhvr>
                                    </p:animRot>
                                    <p:animRot by="600000">
                                      <p:cBhvr>
                                        <p:cTn id="20" dur="100" fill="hold">
                                          <p:stCondLst>
                                            <p:cond delay="200"/>
                                          </p:stCondLst>
                                        </p:cTn>
                                        <p:tgtEl>
                                          <p:spTgt spid="224"/>
                                        </p:tgtEl>
                                        <p:attrNameLst>
                                          <p:attrName>r</p:attrName>
                                        </p:attrNameLst>
                                      </p:cBhvr>
                                    </p:animRot>
                                    <p:animRot by="-600000">
                                      <p:cBhvr>
                                        <p:cTn id="21" dur="100" fill="hold">
                                          <p:stCondLst>
                                            <p:cond delay="300"/>
                                          </p:stCondLst>
                                        </p:cTn>
                                        <p:tgtEl>
                                          <p:spTgt spid="224"/>
                                        </p:tgtEl>
                                        <p:attrNameLst>
                                          <p:attrName>r</p:attrName>
                                        </p:attrNameLst>
                                      </p:cBhvr>
                                    </p:animRot>
                                    <p:animRot by="300000">
                                      <p:cBhvr>
                                        <p:cTn id="22" dur="100" fill="hold">
                                          <p:stCondLst>
                                            <p:cond delay="400"/>
                                          </p:stCondLst>
                                        </p:cTn>
                                        <p:tgtEl>
                                          <p:spTgt spid="22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4" grpId="3"/>
      <p:bldP build="whole" bldLvl="1" animBg="1" rev="0" advAuto="0" spid="223" grpId="2"/>
      <p:bldP build="whole" bldLvl="1" animBg="1" rev="0" advAuto="0" spid="222"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333"/>
        </a:solidFill>
      </p:bgPr>
    </p:bg>
    <p:spTree>
      <p:nvGrpSpPr>
        <p:cNvPr id="1" name=""/>
        <p:cNvGrpSpPr/>
        <p:nvPr/>
      </p:nvGrpSpPr>
      <p:grpSpPr>
        <a:xfrm>
          <a:off x="0" y="0"/>
          <a:ext cx="0" cy="0"/>
          <a:chOff x="0" y="0"/>
          <a:chExt cx="0" cy="0"/>
        </a:xfrm>
      </p:grpSpPr>
      <p:sp>
        <p:nvSpPr>
          <p:cNvPr id="226" name="Pandas group()"/>
          <p:cNvSpPr txBox="1"/>
          <p:nvPr/>
        </p:nvSpPr>
        <p:spPr>
          <a:xfrm>
            <a:off x="4429798" y="307510"/>
            <a:ext cx="4031590"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solidFill>
                  <a:srgbClr val="FFFFFF"/>
                </a:solidFill>
                <a:latin typeface="Avenir Next"/>
                <a:ea typeface="Avenir Next"/>
                <a:cs typeface="Avenir Next"/>
                <a:sym typeface="Avenir Next"/>
              </a:defRPr>
            </a:lvl1pPr>
          </a:lstStyle>
          <a:p>
            <a:pPr/>
            <a:r>
              <a:t>Pandas group()</a:t>
            </a:r>
          </a:p>
        </p:txBody>
      </p:sp>
      <p:pic>
        <p:nvPicPr>
          <p:cNvPr id="227" name="Снимок экрана 2020-01-11 в 15.46.30.png" descr="Снимок экрана 2020-01-11 в 15.46.30.png"/>
          <p:cNvPicPr>
            <a:picLocks noChangeAspect="1"/>
          </p:cNvPicPr>
          <p:nvPr/>
        </p:nvPicPr>
        <p:blipFill>
          <a:blip r:embed="rId2">
            <a:extLst/>
          </a:blip>
          <a:stretch>
            <a:fillRect/>
          </a:stretch>
        </p:blipFill>
        <p:spPr>
          <a:xfrm>
            <a:off x="1873250" y="1568450"/>
            <a:ext cx="9258300" cy="3238500"/>
          </a:xfrm>
          <a:prstGeom prst="rect">
            <a:avLst/>
          </a:prstGeom>
          <a:ln w="12700">
            <a:miter lim="400000"/>
          </a:ln>
        </p:spPr>
      </p:pic>
      <p:pic>
        <p:nvPicPr>
          <p:cNvPr id="228" name="Снимок экрана 2020-01-11 в 15.47.33.png" descr="Снимок экрана 2020-01-11 в 15.47.33.png"/>
          <p:cNvPicPr>
            <a:picLocks noChangeAspect="1"/>
          </p:cNvPicPr>
          <p:nvPr/>
        </p:nvPicPr>
        <p:blipFill>
          <a:blip r:embed="rId3">
            <a:extLst/>
          </a:blip>
          <a:stretch>
            <a:fillRect/>
          </a:stretch>
        </p:blipFill>
        <p:spPr>
          <a:xfrm>
            <a:off x="4110437" y="5537187"/>
            <a:ext cx="4670312" cy="342926"/>
          </a:xfrm>
          <a:prstGeom prst="rect">
            <a:avLst/>
          </a:prstGeom>
          <a:ln w="12700">
            <a:miter lim="400000"/>
          </a:ln>
        </p:spPr>
      </p:pic>
      <p:pic>
        <p:nvPicPr>
          <p:cNvPr id="229" name="Снимок экрана 2020-01-11 в 15.48.15.png" descr="Снимок экрана 2020-01-11 в 15.48.15.png"/>
          <p:cNvPicPr>
            <a:picLocks noChangeAspect="1"/>
          </p:cNvPicPr>
          <p:nvPr/>
        </p:nvPicPr>
        <p:blipFill>
          <a:blip r:embed="rId4">
            <a:extLst/>
          </a:blip>
          <a:stretch>
            <a:fillRect/>
          </a:stretch>
        </p:blipFill>
        <p:spPr>
          <a:xfrm>
            <a:off x="3369798" y="6610350"/>
            <a:ext cx="6151590" cy="184547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6"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231" name="Изображение" descr="Изображение"/>
          <p:cNvPicPr>
            <a:picLocks noChangeAspect="1"/>
          </p:cNvPicPr>
          <p:nvPr/>
        </p:nvPicPr>
        <p:blipFill>
          <a:blip r:embed="rId2">
            <a:extLst/>
          </a:blip>
          <a:stretch>
            <a:fillRect/>
          </a:stretch>
        </p:blipFill>
        <p:spPr>
          <a:xfrm>
            <a:off x="0" y="1073150"/>
            <a:ext cx="13004800" cy="67691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231"/>
                                        </p:tgtEl>
                                        <p:attrNameLst>
                                          <p:attrName>style.visibility</p:attrName>
                                        </p:attrNameLst>
                                      </p:cBhvr>
                                      <p:to>
                                        <p:strVal val="visible"/>
                                      </p:to>
                                    </p:set>
                                    <p:animEffect filter="wipe(down)" transition="in">
                                      <p:cBhvr>
                                        <p:cTn id="7" dur="25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1"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333"/>
        </a:solidFill>
      </p:bgPr>
    </p:bg>
    <p:spTree>
      <p:nvGrpSpPr>
        <p:cNvPr id="1" name=""/>
        <p:cNvGrpSpPr/>
        <p:nvPr/>
      </p:nvGrpSpPr>
      <p:grpSpPr>
        <a:xfrm>
          <a:off x="0" y="0"/>
          <a:ext cx="0" cy="0"/>
          <a:chOff x="0" y="0"/>
          <a:chExt cx="0" cy="0"/>
        </a:xfrm>
      </p:grpSpPr>
      <p:pic>
        <p:nvPicPr>
          <p:cNvPr id="233" name="Изображение" descr="Изображение"/>
          <p:cNvPicPr>
            <a:picLocks noChangeAspect="1"/>
          </p:cNvPicPr>
          <p:nvPr/>
        </p:nvPicPr>
        <p:blipFill>
          <a:blip r:embed="rId2">
            <a:extLst/>
          </a:blip>
          <a:stretch>
            <a:fillRect/>
          </a:stretch>
        </p:blipFill>
        <p:spPr>
          <a:xfrm>
            <a:off x="698500" y="647700"/>
            <a:ext cx="1167805" cy="1167805"/>
          </a:xfrm>
          <a:prstGeom prst="rect">
            <a:avLst/>
          </a:prstGeom>
          <a:ln w="12700">
            <a:miter lim="400000"/>
          </a:ln>
        </p:spPr>
      </p:pic>
      <p:sp>
        <p:nvSpPr>
          <p:cNvPr id="234" name="In-Memory Computations"/>
          <p:cNvSpPr txBox="1"/>
          <p:nvPr/>
        </p:nvSpPr>
        <p:spPr>
          <a:xfrm>
            <a:off x="2730245" y="939502"/>
            <a:ext cx="429473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800"/>
              </a:spcBef>
              <a:defRPr sz="2800">
                <a:solidFill>
                  <a:srgbClr val="FFFFFF"/>
                </a:solidFill>
              </a:defRPr>
            </a:lvl1pPr>
          </a:lstStyle>
          <a:p>
            <a:pPr/>
            <a:r>
              <a:t>In-Memory Computations</a:t>
            </a:r>
          </a:p>
        </p:txBody>
      </p:sp>
      <p:pic>
        <p:nvPicPr>
          <p:cNvPr id="235" name="Изображение" descr="Изображение"/>
          <p:cNvPicPr>
            <a:picLocks noChangeAspect="1"/>
          </p:cNvPicPr>
          <p:nvPr/>
        </p:nvPicPr>
        <p:blipFill>
          <a:blip r:embed="rId3">
            <a:extLst/>
          </a:blip>
          <a:stretch>
            <a:fillRect/>
          </a:stretch>
        </p:blipFill>
        <p:spPr>
          <a:xfrm>
            <a:off x="646523" y="2421933"/>
            <a:ext cx="1271758" cy="1120240"/>
          </a:xfrm>
          <a:prstGeom prst="rect">
            <a:avLst/>
          </a:prstGeom>
          <a:ln w="12700">
            <a:miter lim="400000"/>
          </a:ln>
        </p:spPr>
      </p:pic>
      <p:sp>
        <p:nvSpPr>
          <p:cNvPr id="236" name="Lazy Evaluation"/>
          <p:cNvSpPr txBox="1"/>
          <p:nvPr/>
        </p:nvSpPr>
        <p:spPr>
          <a:xfrm>
            <a:off x="2775229" y="2689953"/>
            <a:ext cx="2624126"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800"/>
              </a:spcBef>
              <a:defRPr sz="2800">
                <a:solidFill>
                  <a:srgbClr val="FFFFFF"/>
                </a:solidFill>
              </a:defRPr>
            </a:lvl1pPr>
          </a:lstStyle>
          <a:p>
            <a:pPr/>
            <a:r>
              <a:t>Lazy Evaluation</a:t>
            </a:r>
          </a:p>
        </p:txBody>
      </p:sp>
      <p:pic>
        <p:nvPicPr>
          <p:cNvPr id="237" name="Изображение" descr="Изображение"/>
          <p:cNvPicPr>
            <a:picLocks noChangeAspect="1"/>
          </p:cNvPicPr>
          <p:nvPr/>
        </p:nvPicPr>
        <p:blipFill>
          <a:blip r:embed="rId4">
            <a:extLst/>
          </a:blip>
          <a:stretch>
            <a:fillRect/>
          </a:stretch>
        </p:blipFill>
        <p:spPr>
          <a:xfrm>
            <a:off x="528804" y="4564452"/>
            <a:ext cx="1456397" cy="1456397"/>
          </a:xfrm>
          <a:prstGeom prst="rect">
            <a:avLst/>
          </a:prstGeom>
          <a:ln w="12700">
            <a:miter lim="400000"/>
          </a:ln>
        </p:spPr>
      </p:pic>
      <p:sp>
        <p:nvSpPr>
          <p:cNvPr id="238" name="Fault  Tolerance"/>
          <p:cNvSpPr txBox="1"/>
          <p:nvPr/>
        </p:nvSpPr>
        <p:spPr>
          <a:xfrm>
            <a:off x="2756204" y="5000550"/>
            <a:ext cx="266217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800"/>
              </a:spcBef>
              <a:defRPr sz="2800">
                <a:solidFill>
                  <a:srgbClr val="FFFFFF"/>
                </a:solidFill>
              </a:defRPr>
            </a:lvl1pPr>
          </a:lstStyle>
          <a:p>
            <a:pPr/>
            <a:r>
              <a:t>Fault  Tolerance</a:t>
            </a:r>
          </a:p>
        </p:txBody>
      </p:sp>
      <p:pic>
        <p:nvPicPr>
          <p:cNvPr id="239" name="Изображение" descr="Изображение"/>
          <p:cNvPicPr>
            <a:picLocks noChangeAspect="1"/>
          </p:cNvPicPr>
          <p:nvPr/>
        </p:nvPicPr>
        <p:blipFill>
          <a:blip r:embed="rId5">
            <a:extLst/>
          </a:blip>
          <a:stretch>
            <a:fillRect/>
          </a:stretch>
        </p:blipFill>
        <p:spPr>
          <a:xfrm>
            <a:off x="575773" y="7043128"/>
            <a:ext cx="1362459" cy="1362459"/>
          </a:xfrm>
          <a:prstGeom prst="rect">
            <a:avLst/>
          </a:prstGeom>
          <a:ln w="12700">
            <a:miter lim="400000"/>
          </a:ln>
        </p:spPr>
      </p:pic>
      <p:sp>
        <p:nvSpPr>
          <p:cNvPr id="240" name="Immutability"/>
          <p:cNvSpPr txBox="1"/>
          <p:nvPr/>
        </p:nvSpPr>
        <p:spPr>
          <a:xfrm>
            <a:off x="2844545" y="7311147"/>
            <a:ext cx="215722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800"/>
              </a:spcBef>
              <a:defRPr sz="2800">
                <a:solidFill>
                  <a:srgbClr val="FFFFFF"/>
                </a:solidFill>
              </a:defRPr>
            </a:lvl1pPr>
          </a:lstStyle>
          <a:p>
            <a:pPr/>
            <a:r>
              <a:t>Immutability</a:t>
            </a:r>
          </a:p>
        </p:txBody>
      </p:sp>
      <p:pic>
        <p:nvPicPr>
          <p:cNvPr id="241" name="Изображение" descr="Изображение"/>
          <p:cNvPicPr>
            <a:picLocks noChangeAspect="1"/>
          </p:cNvPicPr>
          <p:nvPr/>
        </p:nvPicPr>
        <p:blipFill>
          <a:blip r:embed="rId6">
            <a:extLst/>
          </a:blip>
          <a:stretch>
            <a:fillRect/>
          </a:stretch>
        </p:blipFill>
        <p:spPr>
          <a:xfrm>
            <a:off x="7023100" y="4969916"/>
            <a:ext cx="1672184" cy="1672184"/>
          </a:xfrm>
          <a:prstGeom prst="rect">
            <a:avLst/>
          </a:prstGeom>
          <a:ln w="12700">
            <a:miter lim="400000"/>
          </a:ln>
        </p:spPr>
      </p:pic>
      <p:sp>
        <p:nvSpPr>
          <p:cNvPr id="242" name="Partitioning"/>
          <p:cNvSpPr txBox="1"/>
          <p:nvPr/>
        </p:nvSpPr>
        <p:spPr>
          <a:xfrm>
            <a:off x="9236253" y="5513908"/>
            <a:ext cx="198902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800"/>
              </a:spcBef>
              <a:defRPr sz="2800">
                <a:solidFill>
                  <a:srgbClr val="FFFFFF"/>
                </a:solidFill>
              </a:defRPr>
            </a:lvl1pPr>
          </a:lstStyle>
          <a:p>
            <a:pPr/>
            <a:r>
              <a:t>Partitioning</a:t>
            </a:r>
          </a:p>
        </p:txBody>
      </p:sp>
      <p:sp>
        <p:nvSpPr>
          <p:cNvPr id="243" name="Persistence"/>
          <p:cNvSpPr txBox="1"/>
          <p:nvPr/>
        </p:nvSpPr>
        <p:spPr>
          <a:xfrm>
            <a:off x="9255633" y="3556889"/>
            <a:ext cx="195026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800"/>
              </a:spcBef>
              <a:defRPr sz="2800">
                <a:solidFill>
                  <a:srgbClr val="FFFFFF"/>
                </a:solidFill>
              </a:defRPr>
            </a:lvl1pPr>
          </a:lstStyle>
          <a:p>
            <a:pPr/>
            <a:r>
              <a:t>Persistence</a:t>
            </a:r>
          </a:p>
        </p:txBody>
      </p:sp>
      <p:pic>
        <p:nvPicPr>
          <p:cNvPr id="244" name="Изображение" descr="Изображение"/>
          <p:cNvPicPr>
            <a:picLocks noChangeAspect="1"/>
          </p:cNvPicPr>
          <p:nvPr/>
        </p:nvPicPr>
        <p:blipFill>
          <a:blip r:embed="rId7">
            <a:extLst/>
          </a:blip>
          <a:stretch>
            <a:fillRect/>
          </a:stretch>
        </p:blipFill>
        <p:spPr>
          <a:xfrm>
            <a:off x="7023100" y="3012897"/>
            <a:ext cx="1672184" cy="167218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33"/>
                                        </p:tgtEl>
                                        <p:attrNameLst>
                                          <p:attrName>style.visibility</p:attrName>
                                        </p:attrNameLst>
                                      </p:cBhvr>
                                      <p:to>
                                        <p:strVal val="visible"/>
                                      </p:to>
                                    </p:set>
                                    <p:anim calcmode="lin" valueType="num">
                                      <p:cBhvr>
                                        <p:cTn id="7" dur="1000" fill="hold"/>
                                        <p:tgtEl>
                                          <p:spTgt spid="233"/>
                                        </p:tgtEl>
                                        <p:attrNameLst>
                                          <p:attrName>ppt_x</p:attrName>
                                        </p:attrNameLst>
                                      </p:cBhvr>
                                      <p:tavLst>
                                        <p:tav tm="0">
                                          <p:val>
                                            <p:strVal val="0-#ppt_w/2"/>
                                          </p:val>
                                        </p:tav>
                                        <p:tav tm="100000">
                                          <p:val>
                                            <p:strVal val="#ppt_x"/>
                                          </p:val>
                                        </p:tav>
                                      </p:tavLst>
                                    </p:anim>
                                    <p:anim calcmode="lin" valueType="num">
                                      <p:cBhvr>
                                        <p:cTn id="8" dur="1000" fill="hold"/>
                                        <p:tgtEl>
                                          <p:spTgt spid="2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2" grpId="2" fill="hold">
                                  <p:stCondLst>
                                    <p:cond delay="0"/>
                                  </p:stCondLst>
                                  <p:iterate type="el" backwards="0">
                                    <p:tmAbs val="0"/>
                                  </p:iterate>
                                  <p:childTnLst>
                                    <p:set>
                                      <p:cBhvr>
                                        <p:cTn id="12" fill="hold"/>
                                        <p:tgtEl>
                                          <p:spTgt spid="234"/>
                                        </p:tgtEl>
                                        <p:attrNameLst>
                                          <p:attrName>style.visibility</p:attrName>
                                        </p:attrNameLst>
                                      </p:cBhvr>
                                      <p:to>
                                        <p:strVal val="visible"/>
                                      </p:to>
                                    </p:set>
                                    <p:animEffect filter="wipe(left)" transition="in">
                                      <p:cBhvr>
                                        <p:cTn id="13" dur="1000"/>
                                        <p:tgtEl>
                                          <p:spTgt spid="234"/>
                                        </p:tgtEl>
                                      </p:cBhvr>
                                    </p:animEffec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8" presetID="2" grpId="3" fill="hold">
                                  <p:stCondLst>
                                    <p:cond delay="0"/>
                                  </p:stCondLst>
                                  <p:iterate type="el" backwards="0">
                                    <p:tmAbs val="0"/>
                                  </p:iterate>
                                  <p:childTnLst>
                                    <p:set>
                                      <p:cBhvr>
                                        <p:cTn id="17" fill="hold"/>
                                        <p:tgtEl>
                                          <p:spTgt spid="235"/>
                                        </p:tgtEl>
                                        <p:attrNameLst>
                                          <p:attrName>style.visibility</p:attrName>
                                        </p:attrNameLst>
                                      </p:cBhvr>
                                      <p:to>
                                        <p:strVal val="visible"/>
                                      </p:to>
                                    </p:set>
                                    <p:anim calcmode="lin" valueType="num">
                                      <p:cBhvr>
                                        <p:cTn id="18" dur="1000" fill="hold"/>
                                        <p:tgtEl>
                                          <p:spTgt spid="235"/>
                                        </p:tgtEl>
                                        <p:attrNameLst>
                                          <p:attrName>ppt_x</p:attrName>
                                        </p:attrNameLst>
                                      </p:cBhvr>
                                      <p:tavLst>
                                        <p:tav tm="0">
                                          <p:val>
                                            <p:strVal val="0-#ppt_w/2"/>
                                          </p:val>
                                        </p:tav>
                                        <p:tav tm="100000">
                                          <p:val>
                                            <p:strVal val="#ppt_x"/>
                                          </p:val>
                                        </p:tav>
                                      </p:tavLst>
                                    </p:anim>
                                    <p:anim calcmode="lin" valueType="num">
                                      <p:cBhvr>
                                        <p:cTn id="19" dur="1000" fill="hold"/>
                                        <p:tgtEl>
                                          <p:spTgt spid="23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8" presetID="22" grpId="4" fill="hold">
                                  <p:stCondLst>
                                    <p:cond delay="0"/>
                                  </p:stCondLst>
                                  <p:iterate type="el" backwards="0">
                                    <p:tmAbs val="0"/>
                                  </p:iterate>
                                  <p:childTnLst>
                                    <p:set>
                                      <p:cBhvr>
                                        <p:cTn id="23" fill="hold"/>
                                        <p:tgtEl>
                                          <p:spTgt spid="236"/>
                                        </p:tgtEl>
                                        <p:attrNameLst>
                                          <p:attrName>style.visibility</p:attrName>
                                        </p:attrNameLst>
                                      </p:cBhvr>
                                      <p:to>
                                        <p:strVal val="visible"/>
                                      </p:to>
                                    </p:set>
                                    <p:animEffect filter="wipe(left)" transition="in">
                                      <p:cBhvr>
                                        <p:cTn id="24" dur="1000"/>
                                        <p:tgtEl>
                                          <p:spTgt spid="236"/>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5" fill="hold">
                                  <p:stCondLst>
                                    <p:cond delay="0"/>
                                  </p:stCondLst>
                                  <p:iterate type="el" backwards="0">
                                    <p:tmAbs val="0"/>
                                  </p:iterate>
                                  <p:childTnLst>
                                    <p:set>
                                      <p:cBhvr>
                                        <p:cTn id="28" fill="hold"/>
                                        <p:tgtEl>
                                          <p:spTgt spid="237"/>
                                        </p:tgtEl>
                                        <p:attrNameLst>
                                          <p:attrName>style.visibility</p:attrName>
                                        </p:attrNameLst>
                                      </p:cBhvr>
                                      <p:to>
                                        <p:strVal val="visible"/>
                                      </p:to>
                                    </p:set>
                                    <p:anim calcmode="lin" valueType="num">
                                      <p:cBhvr>
                                        <p:cTn id="29" dur="1000" fill="hold"/>
                                        <p:tgtEl>
                                          <p:spTgt spid="237"/>
                                        </p:tgtEl>
                                        <p:attrNameLst>
                                          <p:attrName>ppt_x</p:attrName>
                                        </p:attrNameLst>
                                      </p:cBhvr>
                                      <p:tavLst>
                                        <p:tav tm="0">
                                          <p:val>
                                            <p:strVal val="0-#ppt_w/2"/>
                                          </p:val>
                                        </p:tav>
                                        <p:tav tm="100000">
                                          <p:val>
                                            <p:strVal val="#ppt_x"/>
                                          </p:val>
                                        </p:tav>
                                      </p:tavLst>
                                    </p:anim>
                                    <p:anim calcmode="lin" valueType="num">
                                      <p:cBhvr>
                                        <p:cTn id="30" dur="1000" fill="hold"/>
                                        <p:tgtEl>
                                          <p:spTgt spid="23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2" grpId="6" fill="hold">
                                  <p:stCondLst>
                                    <p:cond delay="0"/>
                                  </p:stCondLst>
                                  <p:iterate type="el" backwards="0">
                                    <p:tmAbs val="0"/>
                                  </p:iterate>
                                  <p:childTnLst>
                                    <p:set>
                                      <p:cBhvr>
                                        <p:cTn id="34" fill="hold"/>
                                        <p:tgtEl>
                                          <p:spTgt spid="238"/>
                                        </p:tgtEl>
                                        <p:attrNameLst>
                                          <p:attrName>style.visibility</p:attrName>
                                        </p:attrNameLst>
                                      </p:cBhvr>
                                      <p:to>
                                        <p:strVal val="visible"/>
                                      </p:to>
                                    </p:set>
                                    <p:animEffect filter="wipe(left)" transition="in">
                                      <p:cBhvr>
                                        <p:cTn id="35" dur="1000"/>
                                        <p:tgtEl>
                                          <p:spTgt spid="238"/>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8" presetID="2" grpId="7" fill="hold">
                                  <p:stCondLst>
                                    <p:cond delay="0"/>
                                  </p:stCondLst>
                                  <p:iterate type="el" backwards="0">
                                    <p:tmAbs val="0"/>
                                  </p:iterate>
                                  <p:childTnLst>
                                    <p:set>
                                      <p:cBhvr>
                                        <p:cTn id="39" fill="hold"/>
                                        <p:tgtEl>
                                          <p:spTgt spid="239"/>
                                        </p:tgtEl>
                                        <p:attrNameLst>
                                          <p:attrName>style.visibility</p:attrName>
                                        </p:attrNameLst>
                                      </p:cBhvr>
                                      <p:to>
                                        <p:strVal val="visible"/>
                                      </p:to>
                                    </p:set>
                                    <p:anim calcmode="lin" valueType="num">
                                      <p:cBhvr>
                                        <p:cTn id="40" dur="1000" fill="hold"/>
                                        <p:tgtEl>
                                          <p:spTgt spid="239"/>
                                        </p:tgtEl>
                                        <p:attrNameLst>
                                          <p:attrName>ppt_x</p:attrName>
                                        </p:attrNameLst>
                                      </p:cBhvr>
                                      <p:tavLst>
                                        <p:tav tm="0">
                                          <p:val>
                                            <p:strVal val="0-#ppt_w/2"/>
                                          </p:val>
                                        </p:tav>
                                        <p:tav tm="100000">
                                          <p:val>
                                            <p:strVal val="#ppt_x"/>
                                          </p:val>
                                        </p:tav>
                                      </p:tavLst>
                                    </p:anim>
                                    <p:anim calcmode="lin" valueType="num">
                                      <p:cBhvr>
                                        <p:cTn id="41" dur="1000" fill="hold"/>
                                        <p:tgtEl>
                                          <p:spTgt spid="239"/>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8" presetID="22" grpId="8" fill="hold">
                                  <p:stCondLst>
                                    <p:cond delay="0"/>
                                  </p:stCondLst>
                                  <p:iterate type="el" backwards="0">
                                    <p:tmAbs val="0"/>
                                  </p:iterate>
                                  <p:childTnLst>
                                    <p:set>
                                      <p:cBhvr>
                                        <p:cTn id="45" fill="hold"/>
                                        <p:tgtEl>
                                          <p:spTgt spid="240"/>
                                        </p:tgtEl>
                                        <p:attrNameLst>
                                          <p:attrName>style.visibility</p:attrName>
                                        </p:attrNameLst>
                                      </p:cBhvr>
                                      <p:to>
                                        <p:strVal val="visible"/>
                                      </p:to>
                                    </p:set>
                                    <p:animEffect filter="wipe(left)" transition="in">
                                      <p:cBhvr>
                                        <p:cTn id="46" dur="1000"/>
                                        <p:tgtEl>
                                          <p:spTgt spid="240"/>
                                        </p:tgtEl>
                                      </p:cBhvr>
                                    </p:animEffec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8" presetID="2" grpId="9" fill="hold">
                                  <p:stCondLst>
                                    <p:cond delay="0"/>
                                  </p:stCondLst>
                                  <p:iterate type="el" backwards="0">
                                    <p:tmAbs val="0"/>
                                  </p:iterate>
                                  <p:childTnLst>
                                    <p:set>
                                      <p:cBhvr>
                                        <p:cTn id="50" fill="hold"/>
                                        <p:tgtEl>
                                          <p:spTgt spid="244"/>
                                        </p:tgtEl>
                                        <p:attrNameLst>
                                          <p:attrName>style.visibility</p:attrName>
                                        </p:attrNameLst>
                                      </p:cBhvr>
                                      <p:to>
                                        <p:strVal val="visible"/>
                                      </p:to>
                                    </p:set>
                                    <p:anim calcmode="lin" valueType="num">
                                      <p:cBhvr>
                                        <p:cTn id="51" dur="1000" fill="hold"/>
                                        <p:tgtEl>
                                          <p:spTgt spid="244"/>
                                        </p:tgtEl>
                                        <p:attrNameLst>
                                          <p:attrName>ppt_x</p:attrName>
                                        </p:attrNameLst>
                                      </p:cBhvr>
                                      <p:tavLst>
                                        <p:tav tm="0">
                                          <p:val>
                                            <p:strVal val="0-#ppt_w/2"/>
                                          </p:val>
                                        </p:tav>
                                        <p:tav tm="100000">
                                          <p:val>
                                            <p:strVal val="#ppt_x"/>
                                          </p:val>
                                        </p:tav>
                                      </p:tavLst>
                                    </p:anim>
                                    <p:anim calcmode="lin" valueType="num">
                                      <p:cBhvr>
                                        <p:cTn id="52" dur="1000" fill="hold"/>
                                        <p:tgtEl>
                                          <p:spTgt spid="244"/>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8" presetID="22" grpId="10" fill="hold">
                                  <p:stCondLst>
                                    <p:cond delay="0"/>
                                  </p:stCondLst>
                                  <p:iterate type="el" backwards="0">
                                    <p:tmAbs val="0"/>
                                  </p:iterate>
                                  <p:childTnLst>
                                    <p:set>
                                      <p:cBhvr>
                                        <p:cTn id="56" fill="hold"/>
                                        <p:tgtEl>
                                          <p:spTgt spid="243"/>
                                        </p:tgtEl>
                                        <p:attrNameLst>
                                          <p:attrName>style.visibility</p:attrName>
                                        </p:attrNameLst>
                                      </p:cBhvr>
                                      <p:to>
                                        <p:strVal val="visible"/>
                                      </p:to>
                                    </p:set>
                                    <p:animEffect filter="wipe(left)" transition="in">
                                      <p:cBhvr>
                                        <p:cTn id="57" dur="1000"/>
                                        <p:tgtEl>
                                          <p:spTgt spid="243"/>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8" presetID="2" grpId="11" fill="hold">
                                  <p:stCondLst>
                                    <p:cond delay="0"/>
                                  </p:stCondLst>
                                  <p:iterate type="el" backwards="0">
                                    <p:tmAbs val="0"/>
                                  </p:iterate>
                                  <p:childTnLst>
                                    <p:set>
                                      <p:cBhvr>
                                        <p:cTn id="61" fill="hold"/>
                                        <p:tgtEl>
                                          <p:spTgt spid="241"/>
                                        </p:tgtEl>
                                        <p:attrNameLst>
                                          <p:attrName>style.visibility</p:attrName>
                                        </p:attrNameLst>
                                      </p:cBhvr>
                                      <p:to>
                                        <p:strVal val="visible"/>
                                      </p:to>
                                    </p:set>
                                    <p:anim calcmode="lin" valueType="num">
                                      <p:cBhvr>
                                        <p:cTn id="62" dur="1000" fill="hold"/>
                                        <p:tgtEl>
                                          <p:spTgt spid="241"/>
                                        </p:tgtEl>
                                        <p:attrNameLst>
                                          <p:attrName>ppt_x</p:attrName>
                                        </p:attrNameLst>
                                      </p:cBhvr>
                                      <p:tavLst>
                                        <p:tav tm="0">
                                          <p:val>
                                            <p:strVal val="0-#ppt_w/2"/>
                                          </p:val>
                                        </p:tav>
                                        <p:tav tm="100000">
                                          <p:val>
                                            <p:strVal val="#ppt_x"/>
                                          </p:val>
                                        </p:tav>
                                      </p:tavLst>
                                    </p:anim>
                                    <p:anim calcmode="lin" valueType="num">
                                      <p:cBhvr>
                                        <p:cTn id="63" dur="1000" fill="hold"/>
                                        <p:tgtEl>
                                          <p:spTgt spid="241"/>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Class="entr" nodeType="clickEffect" presetSubtype="8" presetID="22" grpId="12" fill="hold">
                                  <p:stCondLst>
                                    <p:cond delay="0"/>
                                  </p:stCondLst>
                                  <p:iterate type="el" backwards="0">
                                    <p:tmAbs val="0"/>
                                  </p:iterate>
                                  <p:childTnLst>
                                    <p:set>
                                      <p:cBhvr>
                                        <p:cTn id="67" fill="hold"/>
                                        <p:tgtEl>
                                          <p:spTgt spid="242"/>
                                        </p:tgtEl>
                                        <p:attrNameLst>
                                          <p:attrName>style.visibility</p:attrName>
                                        </p:attrNameLst>
                                      </p:cBhvr>
                                      <p:to>
                                        <p:strVal val="visible"/>
                                      </p:to>
                                    </p:set>
                                    <p:animEffect filter="wipe(left)" transition="in">
                                      <p:cBhvr>
                                        <p:cTn id="68"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6" grpId="4"/>
      <p:bldP build="whole" bldLvl="1" animBg="1" rev="0" advAuto="0" spid="237" grpId="5"/>
      <p:bldP build="whole" bldLvl="1" animBg="1" rev="0" advAuto="0" spid="243" grpId="10"/>
      <p:bldP build="whole" bldLvl="1" animBg="1" rev="0" advAuto="0" spid="239" grpId="7"/>
      <p:bldP build="whole" bldLvl="1" animBg="1" rev="0" advAuto="0" spid="234" grpId="2"/>
      <p:bldP build="whole" bldLvl="1" animBg="1" rev="0" advAuto="0" spid="233" grpId="1"/>
      <p:bldP build="whole" bldLvl="1" animBg="1" rev="0" advAuto="0" spid="238" grpId="6"/>
      <p:bldP build="whole" bldLvl="1" animBg="1" rev="0" advAuto="0" spid="242" grpId="12"/>
      <p:bldP build="whole" bldLvl="1" animBg="1" rev="0" advAuto="0" spid="241" grpId="11"/>
      <p:bldP build="whole" bldLvl="1" animBg="1" rev="0" advAuto="0" spid="244" grpId="9"/>
      <p:bldP build="whole" bldLvl="1" animBg="1" rev="0" advAuto="0" spid="240" grpId="8"/>
      <p:bldP build="whole" bldLvl="1" animBg="1" rev="0" advAuto="0" spid="235" grpId="3"/>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333"/>
        </a:solidFill>
      </p:bgPr>
    </p:bg>
    <p:spTree>
      <p:nvGrpSpPr>
        <p:cNvPr id="1" name=""/>
        <p:cNvGrpSpPr/>
        <p:nvPr/>
      </p:nvGrpSpPr>
      <p:grpSpPr>
        <a:xfrm>
          <a:off x="0" y="0"/>
          <a:ext cx="0" cy="0"/>
          <a:chOff x="0" y="0"/>
          <a:chExt cx="0" cy="0"/>
        </a:xfrm>
      </p:grpSpPr>
      <p:pic>
        <p:nvPicPr>
          <p:cNvPr id="246" name="Изображение" descr="Изображение"/>
          <p:cNvPicPr>
            <a:picLocks noChangeAspect="1"/>
          </p:cNvPicPr>
          <p:nvPr/>
        </p:nvPicPr>
        <p:blipFill>
          <a:blip r:embed="rId2">
            <a:extLst/>
          </a:blip>
          <a:stretch>
            <a:fillRect/>
          </a:stretch>
        </p:blipFill>
        <p:spPr>
          <a:xfrm>
            <a:off x="1635952" y="2768600"/>
            <a:ext cx="2145041" cy="2145040"/>
          </a:xfrm>
          <a:prstGeom prst="rect">
            <a:avLst/>
          </a:prstGeom>
          <a:ln w="12700">
            <a:miter lim="400000"/>
          </a:ln>
        </p:spPr>
      </p:pic>
      <p:pic>
        <p:nvPicPr>
          <p:cNvPr id="247" name="Изображение" descr="Изображение"/>
          <p:cNvPicPr>
            <a:picLocks noChangeAspect="1"/>
          </p:cNvPicPr>
          <p:nvPr/>
        </p:nvPicPr>
        <p:blipFill>
          <a:blip r:embed="rId3">
            <a:extLst/>
          </a:blip>
          <a:stretch>
            <a:fillRect/>
          </a:stretch>
        </p:blipFill>
        <p:spPr>
          <a:xfrm>
            <a:off x="1383394" y="6527800"/>
            <a:ext cx="2650158" cy="2650158"/>
          </a:xfrm>
          <a:prstGeom prst="rect">
            <a:avLst/>
          </a:prstGeom>
          <a:ln w="12700">
            <a:miter lim="400000"/>
          </a:ln>
        </p:spPr>
      </p:pic>
      <p:pic>
        <p:nvPicPr>
          <p:cNvPr id="248" name="Изображение" descr="Изображение"/>
          <p:cNvPicPr>
            <a:picLocks noChangeAspect="1"/>
          </p:cNvPicPr>
          <p:nvPr/>
        </p:nvPicPr>
        <p:blipFill>
          <a:blip r:embed="rId4">
            <a:extLst/>
          </a:blip>
          <a:stretch>
            <a:fillRect/>
          </a:stretch>
        </p:blipFill>
        <p:spPr>
          <a:xfrm>
            <a:off x="8264450" y="2360391"/>
            <a:ext cx="2961458" cy="2961458"/>
          </a:xfrm>
          <a:prstGeom prst="rect">
            <a:avLst/>
          </a:prstGeom>
          <a:ln w="12700">
            <a:miter lim="400000"/>
          </a:ln>
        </p:spPr>
      </p:pic>
      <p:pic>
        <p:nvPicPr>
          <p:cNvPr id="249" name="Изображение" descr="Изображение"/>
          <p:cNvPicPr>
            <a:picLocks noChangeAspect="1"/>
          </p:cNvPicPr>
          <p:nvPr/>
        </p:nvPicPr>
        <p:blipFill>
          <a:blip r:embed="rId5">
            <a:extLst/>
          </a:blip>
          <a:stretch>
            <a:fillRect/>
          </a:stretch>
        </p:blipFill>
        <p:spPr>
          <a:xfrm>
            <a:off x="8420100" y="6527800"/>
            <a:ext cx="2650158" cy="2650158"/>
          </a:xfrm>
          <a:prstGeom prst="rect">
            <a:avLst/>
          </a:prstGeom>
          <a:ln w="12700">
            <a:miter lim="400000"/>
          </a:ln>
        </p:spPr>
      </p:pic>
      <p:sp>
        <p:nvSpPr>
          <p:cNvPr id="250" name="Spark Streaming"/>
          <p:cNvSpPr txBox="1"/>
          <p:nvPr/>
        </p:nvSpPr>
        <p:spPr>
          <a:xfrm>
            <a:off x="1221289" y="5473070"/>
            <a:ext cx="2974368"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2300"/>
              </a:spcBef>
              <a:defRPr cap="all" sz="2700">
                <a:solidFill>
                  <a:srgbClr val="FFFFFF"/>
                </a:solidFill>
                <a:latin typeface="DIN Alternate"/>
                <a:ea typeface="DIN Alternate"/>
                <a:cs typeface="DIN Alternate"/>
                <a:sym typeface="DIN Alternate"/>
              </a:defRPr>
            </a:lvl1pPr>
          </a:lstStyle>
          <a:p>
            <a:pPr/>
            <a:r>
              <a:t>Spark Streaming</a:t>
            </a:r>
          </a:p>
        </p:txBody>
      </p:sp>
      <p:sp>
        <p:nvSpPr>
          <p:cNvPr id="251" name="Spark Eco-System"/>
          <p:cNvSpPr txBox="1"/>
          <p:nvPr/>
        </p:nvSpPr>
        <p:spPr>
          <a:xfrm>
            <a:off x="4146029" y="400050"/>
            <a:ext cx="4712742"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solidFill>
                  <a:srgbClr val="FFFFFF"/>
                </a:solidFill>
                <a:latin typeface="Avenir Next"/>
                <a:ea typeface="Avenir Next"/>
                <a:cs typeface="Avenir Next"/>
                <a:sym typeface="Avenir Next"/>
              </a:defRPr>
            </a:lvl1pPr>
          </a:lstStyle>
          <a:p>
            <a:pPr/>
            <a:r>
              <a:t>Spark Eco-System</a:t>
            </a:r>
          </a:p>
        </p:txBody>
      </p:sp>
      <p:sp>
        <p:nvSpPr>
          <p:cNvPr id="252" name="Spark SQL"/>
          <p:cNvSpPr txBox="1"/>
          <p:nvPr/>
        </p:nvSpPr>
        <p:spPr>
          <a:xfrm>
            <a:off x="1807551" y="1878970"/>
            <a:ext cx="1801844"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2300"/>
              </a:spcBef>
              <a:defRPr cap="all" sz="2700">
                <a:solidFill>
                  <a:srgbClr val="FFFFFF"/>
                </a:solidFill>
                <a:latin typeface="DIN Alternate"/>
                <a:ea typeface="DIN Alternate"/>
                <a:cs typeface="DIN Alternate"/>
                <a:sym typeface="DIN Alternate"/>
              </a:defRPr>
            </a:lvl1pPr>
          </a:lstStyle>
          <a:p>
            <a:pPr/>
            <a:r>
              <a:t>Spark SQL</a:t>
            </a:r>
          </a:p>
        </p:txBody>
      </p:sp>
      <p:sp>
        <p:nvSpPr>
          <p:cNvPr id="253" name="Spark Machine Learning"/>
          <p:cNvSpPr txBox="1"/>
          <p:nvPr/>
        </p:nvSpPr>
        <p:spPr>
          <a:xfrm>
            <a:off x="7623596" y="1878970"/>
            <a:ext cx="4243165"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2300"/>
              </a:spcBef>
              <a:defRPr cap="all" sz="2700">
                <a:solidFill>
                  <a:srgbClr val="FFFFFF"/>
                </a:solidFill>
                <a:latin typeface="DIN Alternate"/>
                <a:ea typeface="DIN Alternate"/>
                <a:cs typeface="DIN Alternate"/>
                <a:sym typeface="DIN Alternate"/>
              </a:defRPr>
            </a:lvl1pPr>
          </a:lstStyle>
          <a:p>
            <a:pPr/>
            <a:r>
              <a:t>Spark Machine Learning</a:t>
            </a:r>
          </a:p>
        </p:txBody>
      </p:sp>
      <p:sp>
        <p:nvSpPr>
          <p:cNvPr id="254" name="GraphX"/>
          <p:cNvSpPr txBox="1"/>
          <p:nvPr/>
        </p:nvSpPr>
        <p:spPr>
          <a:xfrm>
            <a:off x="9069703" y="5473070"/>
            <a:ext cx="1350951"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2300"/>
              </a:spcBef>
              <a:defRPr cap="all" sz="2700">
                <a:solidFill>
                  <a:srgbClr val="FFFFFF"/>
                </a:solidFill>
                <a:latin typeface="DIN Alternate"/>
                <a:ea typeface="DIN Alternate"/>
                <a:cs typeface="DIN Alternate"/>
                <a:sym typeface="DIN Alternate"/>
              </a:defRPr>
            </a:lvl1pPr>
          </a:lstStyle>
          <a:p>
            <a:pPr/>
            <a:r>
              <a:t>GraphX</a:t>
            </a:r>
          </a:p>
        </p:txBody>
      </p:sp>
      <p:sp>
        <p:nvSpPr>
          <p:cNvPr id="255" name="Spark  core"/>
          <p:cNvSpPr/>
          <p:nvPr/>
        </p:nvSpPr>
        <p:spPr>
          <a:xfrm>
            <a:off x="5115433" y="3887673"/>
            <a:ext cx="2773934" cy="2664054"/>
          </a:xfrm>
          <a:prstGeom prst="ellipse">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2300"/>
              </a:spcBef>
              <a:defRPr cap="all" sz="5400">
                <a:solidFill>
                  <a:srgbClr val="FFFFFF"/>
                </a:solidFill>
                <a:latin typeface="DIN Alternate"/>
                <a:ea typeface="DIN Alternate"/>
                <a:cs typeface="DIN Alternate"/>
                <a:sym typeface="DIN Alternate"/>
              </a:defRPr>
            </a:pPr>
            <a:r>
              <a:t>Spark</a:t>
            </a:r>
            <a:r>
              <a:t>  core</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8" presetID="22" grpId="2" fill="hold">
                                  <p:stCondLst>
                                    <p:cond delay="0"/>
                                  </p:stCondLst>
                                  <p:iterate type="el" backwards="0">
                                    <p:tmAbs val="0"/>
                                  </p:iterate>
                                  <p:childTnLst>
                                    <p:set>
                                      <p:cBhvr>
                                        <p:cTn id="10" fill="hold"/>
                                        <p:tgtEl>
                                          <p:spTgt spid="255"/>
                                        </p:tgtEl>
                                        <p:attrNameLst>
                                          <p:attrName>style.visibility</p:attrName>
                                        </p:attrNameLst>
                                      </p:cBhvr>
                                      <p:to>
                                        <p:strVal val="visible"/>
                                      </p:to>
                                    </p:set>
                                    <p:animEffect filter="wipe(left)" transition="in">
                                      <p:cBhvr>
                                        <p:cTn id="11" dur="1000"/>
                                        <p:tgtEl>
                                          <p:spTgt spid="255"/>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8" presetID="22" grpId="3" fill="hold">
                                  <p:stCondLst>
                                    <p:cond delay="0"/>
                                  </p:stCondLst>
                                  <p:iterate type="el" backwards="0">
                                    <p:tmAbs val="0"/>
                                  </p:iterate>
                                  <p:childTnLst>
                                    <p:set>
                                      <p:cBhvr>
                                        <p:cTn id="15" fill="hold"/>
                                        <p:tgtEl>
                                          <p:spTgt spid="252"/>
                                        </p:tgtEl>
                                        <p:attrNameLst>
                                          <p:attrName>style.visibility</p:attrName>
                                        </p:attrNameLst>
                                      </p:cBhvr>
                                      <p:to>
                                        <p:strVal val="visible"/>
                                      </p:to>
                                    </p:set>
                                    <p:animEffect filter="wipe(left)" transition="in">
                                      <p:cBhvr>
                                        <p:cTn id="16" dur="500"/>
                                        <p:tgtEl>
                                          <p:spTgt spid="252"/>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8" presetID="22" grpId="4" fill="hold">
                                  <p:stCondLst>
                                    <p:cond delay="0"/>
                                  </p:stCondLst>
                                  <p:iterate type="el" backwards="0">
                                    <p:tmAbs val="0"/>
                                  </p:iterate>
                                  <p:childTnLst>
                                    <p:set>
                                      <p:cBhvr>
                                        <p:cTn id="20" fill="hold"/>
                                        <p:tgtEl>
                                          <p:spTgt spid="246"/>
                                        </p:tgtEl>
                                        <p:attrNameLst>
                                          <p:attrName>style.visibility</p:attrName>
                                        </p:attrNameLst>
                                      </p:cBhvr>
                                      <p:to>
                                        <p:strVal val="visible"/>
                                      </p:to>
                                    </p:set>
                                    <p:animEffect filter="wipe(left)" transition="in">
                                      <p:cBhvr>
                                        <p:cTn id="21" dur="500"/>
                                        <p:tgtEl>
                                          <p:spTgt spid="246"/>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8" presetID="22" grpId="5" fill="hold">
                                  <p:stCondLst>
                                    <p:cond delay="0"/>
                                  </p:stCondLst>
                                  <p:iterate type="el" backwards="0">
                                    <p:tmAbs val="0"/>
                                  </p:iterate>
                                  <p:childTnLst>
                                    <p:set>
                                      <p:cBhvr>
                                        <p:cTn id="25" fill="hold"/>
                                        <p:tgtEl>
                                          <p:spTgt spid="253"/>
                                        </p:tgtEl>
                                        <p:attrNameLst>
                                          <p:attrName>style.visibility</p:attrName>
                                        </p:attrNameLst>
                                      </p:cBhvr>
                                      <p:to>
                                        <p:strVal val="visible"/>
                                      </p:to>
                                    </p:set>
                                    <p:animEffect filter="wipe(left)" transition="in">
                                      <p:cBhvr>
                                        <p:cTn id="26" dur="500"/>
                                        <p:tgtEl>
                                          <p:spTgt spid="253"/>
                                        </p:tgtEl>
                                      </p:cBhvr>
                                    </p:animEffec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8" presetID="22" grpId="6" fill="hold">
                                  <p:stCondLst>
                                    <p:cond delay="0"/>
                                  </p:stCondLst>
                                  <p:iterate type="el" backwards="0">
                                    <p:tmAbs val="0"/>
                                  </p:iterate>
                                  <p:childTnLst>
                                    <p:set>
                                      <p:cBhvr>
                                        <p:cTn id="30" fill="hold"/>
                                        <p:tgtEl>
                                          <p:spTgt spid="248"/>
                                        </p:tgtEl>
                                        <p:attrNameLst>
                                          <p:attrName>style.visibility</p:attrName>
                                        </p:attrNameLst>
                                      </p:cBhvr>
                                      <p:to>
                                        <p:strVal val="visible"/>
                                      </p:to>
                                    </p:set>
                                    <p:animEffect filter="wipe(left)" transition="in">
                                      <p:cBhvr>
                                        <p:cTn id="31" dur="500"/>
                                        <p:tgtEl>
                                          <p:spTgt spid="248"/>
                                        </p:tgtEl>
                                      </p:cBhvr>
                                    </p:animEffect>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8" presetID="22" grpId="7" fill="hold">
                                  <p:stCondLst>
                                    <p:cond delay="0"/>
                                  </p:stCondLst>
                                  <p:iterate type="el" backwards="0">
                                    <p:tmAbs val="0"/>
                                  </p:iterate>
                                  <p:childTnLst>
                                    <p:set>
                                      <p:cBhvr>
                                        <p:cTn id="35" fill="hold"/>
                                        <p:tgtEl>
                                          <p:spTgt spid="250"/>
                                        </p:tgtEl>
                                        <p:attrNameLst>
                                          <p:attrName>style.visibility</p:attrName>
                                        </p:attrNameLst>
                                      </p:cBhvr>
                                      <p:to>
                                        <p:strVal val="visible"/>
                                      </p:to>
                                    </p:set>
                                    <p:animEffect filter="wipe(left)" transition="in">
                                      <p:cBhvr>
                                        <p:cTn id="36" dur="500"/>
                                        <p:tgtEl>
                                          <p:spTgt spid="250"/>
                                        </p:tgtEl>
                                      </p:cBhvr>
                                    </p:animEffec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8" presetID="22" grpId="8" fill="hold">
                                  <p:stCondLst>
                                    <p:cond delay="0"/>
                                  </p:stCondLst>
                                  <p:iterate type="el" backwards="0">
                                    <p:tmAbs val="0"/>
                                  </p:iterate>
                                  <p:childTnLst>
                                    <p:set>
                                      <p:cBhvr>
                                        <p:cTn id="40" fill="hold"/>
                                        <p:tgtEl>
                                          <p:spTgt spid="247"/>
                                        </p:tgtEl>
                                        <p:attrNameLst>
                                          <p:attrName>style.visibility</p:attrName>
                                        </p:attrNameLst>
                                      </p:cBhvr>
                                      <p:to>
                                        <p:strVal val="visible"/>
                                      </p:to>
                                    </p:set>
                                    <p:animEffect filter="wipe(left)" transition="in">
                                      <p:cBhvr>
                                        <p:cTn id="41" dur="500"/>
                                        <p:tgtEl>
                                          <p:spTgt spid="247"/>
                                        </p:tgtEl>
                                      </p:cBhvr>
                                    </p:animEffect>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8" presetID="22" grpId="9" fill="hold">
                                  <p:stCondLst>
                                    <p:cond delay="0"/>
                                  </p:stCondLst>
                                  <p:iterate type="el" backwards="0">
                                    <p:tmAbs val="0"/>
                                  </p:iterate>
                                  <p:childTnLst>
                                    <p:set>
                                      <p:cBhvr>
                                        <p:cTn id="45" fill="hold"/>
                                        <p:tgtEl>
                                          <p:spTgt spid="254"/>
                                        </p:tgtEl>
                                        <p:attrNameLst>
                                          <p:attrName>style.visibility</p:attrName>
                                        </p:attrNameLst>
                                      </p:cBhvr>
                                      <p:to>
                                        <p:strVal val="visible"/>
                                      </p:to>
                                    </p:set>
                                    <p:animEffect filter="wipe(left)" transition="in">
                                      <p:cBhvr>
                                        <p:cTn id="46" dur="500"/>
                                        <p:tgtEl>
                                          <p:spTgt spid="254"/>
                                        </p:tgtEl>
                                      </p:cBhvr>
                                    </p:animEffec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8" presetID="22" grpId="10" fill="hold">
                                  <p:stCondLst>
                                    <p:cond delay="0"/>
                                  </p:stCondLst>
                                  <p:iterate type="el" backwards="0">
                                    <p:tmAbs val="0"/>
                                  </p:iterate>
                                  <p:childTnLst>
                                    <p:set>
                                      <p:cBhvr>
                                        <p:cTn id="50" fill="hold"/>
                                        <p:tgtEl>
                                          <p:spTgt spid="249"/>
                                        </p:tgtEl>
                                        <p:attrNameLst>
                                          <p:attrName>style.visibility</p:attrName>
                                        </p:attrNameLst>
                                      </p:cBhvr>
                                      <p:to>
                                        <p:strVal val="visible"/>
                                      </p:to>
                                    </p:set>
                                    <p:animEffect filter="wipe(left)" transition="in">
                                      <p:cBhvr>
                                        <p:cTn id="51" dur="5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1" grpId="1"/>
      <p:bldP build="whole" bldLvl="1" animBg="1" rev="0" advAuto="0" spid="250" grpId="7"/>
      <p:bldP build="whole" bldLvl="1" animBg="1" rev="0" advAuto="0" spid="254" grpId="9"/>
      <p:bldP build="whole" bldLvl="1" animBg="1" rev="0" advAuto="0" spid="246" grpId="4"/>
      <p:bldP build="whole" bldLvl="1" animBg="1" rev="0" advAuto="0" spid="249" grpId="10"/>
      <p:bldP build="whole" bldLvl="1" animBg="1" rev="0" advAuto="0" spid="248" grpId="6"/>
      <p:bldP build="whole" bldLvl="1" animBg="1" rev="0" advAuto="0" spid="253" grpId="5"/>
      <p:bldP build="whole" bldLvl="1" animBg="1" rev="0" advAuto="0" spid="252" grpId="3"/>
      <p:bldP build="whole" bldLvl="1" animBg="1" rev="0" advAuto="0" spid="255" grpId="2"/>
      <p:bldP build="whole" bldLvl="1" animBg="1" rev="0" advAuto="0" spid="247" grpId="8"/>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333"/>
        </a:solidFill>
      </p:bgPr>
    </p:bg>
    <p:spTree>
      <p:nvGrpSpPr>
        <p:cNvPr id="1" name=""/>
        <p:cNvGrpSpPr/>
        <p:nvPr/>
      </p:nvGrpSpPr>
      <p:grpSpPr>
        <a:xfrm>
          <a:off x="0" y="0"/>
          <a:ext cx="0" cy="0"/>
          <a:chOff x="0" y="0"/>
          <a:chExt cx="0" cy="0"/>
        </a:xfrm>
      </p:grpSpPr>
      <p:sp>
        <p:nvSpPr>
          <p:cNvPr id="257" name="It improves the performance by an order of magnitudes."/>
          <p:cNvSpPr txBox="1"/>
          <p:nvPr/>
        </p:nvSpPr>
        <p:spPr>
          <a:xfrm>
            <a:off x="4320494" y="1003300"/>
            <a:ext cx="8409748" cy="53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800"/>
              </a:spcBef>
              <a:defRPr sz="2500">
                <a:solidFill>
                  <a:srgbClr val="FFFFFF"/>
                </a:solidFill>
              </a:defRPr>
            </a:lvl1pPr>
          </a:lstStyle>
          <a:p>
            <a:pPr/>
            <a:r>
              <a:t>It improves the performance by an order of magnitudes.</a:t>
            </a:r>
          </a:p>
        </p:txBody>
      </p:sp>
      <p:sp>
        <p:nvSpPr>
          <p:cNvPr id="258" name="All transformations in RDDs are lazy, i.e, doesn’t compute their results right away."/>
          <p:cNvSpPr txBox="1"/>
          <p:nvPr/>
        </p:nvSpPr>
        <p:spPr>
          <a:xfrm>
            <a:off x="4336124" y="1917700"/>
            <a:ext cx="8495969" cy="96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800"/>
              </a:spcBef>
              <a:defRPr sz="2500">
                <a:solidFill>
                  <a:srgbClr val="FFFFFF"/>
                </a:solidFill>
              </a:defRPr>
            </a:lvl1pPr>
          </a:lstStyle>
          <a:p>
            <a:pPr/>
            <a:r>
              <a:t>All transformations in RDDs are lazy, i.e, doesn’t compute their results right away.</a:t>
            </a:r>
          </a:p>
        </p:txBody>
      </p:sp>
      <p:sp>
        <p:nvSpPr>
          <p:cNvPr id="259" name="RDDs track data lineage information to rebuild lost data automatically."/>
          <p:cNvSpPr txBox="1"/>
          <p:nvPr/>
        </p:nvSpPr>
        <p:spPr>
          <a:xfrm>
            <a:off x="4280611" y="3149600"/>
            <a:ext cx="8409748" cy="96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800"/>
              </a:spcBef>
              <a:defRPr sz="2500">
                <a:solidFill>
                  <a:srgbClr val="FFFFFF"/>
                </a:solidFill>
              </a:defRPr>
            </a:lvl1pPr>
          </a:lstStyle>
          <a:p>
            <a:pPr/>
            <a:r>
              <a:t>RDDs track data lineage information to rebuild lost data automatically.</a:t>
            </a:r>
          </a:p>
        </p:txBody>
      </p:sp>
      <p:sp>
        <p:nvSpPr>
          <p:cNvPr id="260" name="In-Memory Computations"/>
          <p:cNvSpPr/>
          <p:nvPr/>
        </p:nvSpPr>
        <p:spPr>
          <a:xfrm>
            <a:off x="688082" y="862012"/>
            <a:ext cx="3514726" cy="815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0" y="0"/>
                </a:moveTo>
                <a:cubicBezTo>
                  <a:pt x="175" y="0"/>
                  <a:pt x="0" y="753"/>
                  <a:pt x="0" y="1681"/>
                </a:cubicBezTo>
                <a:lnTo>
                  <a:pt x="0" y="19919"/>
                </a:lnTo>
                <a:cubicBezTo>
                  <a:pt x="0" y="20847"/>
                  <a:pt x="175" y="21600"/>
                  <a:pt x="390" y="21600"/>
                </a:cubicBezTo>
                <a:lnTo>
                  <a:pt x="20049" y="21600"/>
                </a:lnTo>
                <a:cubicBezTo>
                  <a:pt x="20264" y="21600"/>
                  <a:pt x="20439" y="20847"/>
                  <a:pt x="20439" y="19919"/>
                </a:cubicBezTo>
                <a:lnTo>
                  <a:pt x="20439" y="13595"/>
                </a:lnTo>
                <a:lnTo>
                  <a:pt x="21600" y="10233"/>
                </a:lnTo>
                <a:lnTo>
                  <a:pt x="20439" y="6871"/>
                </a:lnTo>
                <a:lnTo>
                  <a:pt x="20439" y="1681"/>
                </a:lnTo>
                <a:cubicBezTo>
                  <a:pt x="20439" y="753"/>
                  <a:pt x="20264" y="0"/>
                  <a:pt x="20049" y="0"/>
                </a:cubicBezTo>
                <a:lnTo>
                  <a:pt x="390" y="0"/>
                </a:lnTo>
                <a:close/>
              </a:path>
            </a:pathLst>
          </a:cu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spcBef>
                <a:spcPts val="2800"/>
              </a:spcBef>
              <a:defRPr sz="2100">
                <a:solidFill>
                  <a:srgbClr val="000000"/>
                </a:solidFill>
              </a:defRPr>
            </a:lvl1pPr>
          </a:lstStyle>
          <a:p>
            <a:pPr/>
            <a:r>
              <a:t>In-Memory Computations</a:t>
            </a:r>
          </a:p>
        </p:txBody>
      </p:sp>
      <p:sp>
        <p:nvSpPr>
          <p:cNvPr id="261" name="Lazy Evaluation"/>
          <p:cNvSpPr/>
          <p:nvPr/>
        </p:nvSpPr>
        <p:spPr>
          <a:xfrm>
            <a:off x="688082" y="2043112"/>
            <a:ext cx="3514726" cy="815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0" y="0"/>
                </a:moveTo>
                <a:cubicBezTo>
                  <a:pt x="175" y="0"/>
                  <a:pt x="0" y="753"/>
                  <a:pt x="0" y="1681"/>
                </a:cubicBezTo>
                <a:lnTo>
                  <a:pt x="0" y="19919"/>
                </a:lnTo>
                <a:cubicBezTo>
                  <a:pt x="0" y="20847"/>
                  <a:pt x="175" y="21600"/>
                  <a:pt x="390" y="21600"/>
                </a:cubicBezTo>
                <a:lnTo>
                  <a:pt x="20049" y="21600"/>
                </a:lnTo>
                <a:cubicBezTo>
                  <a:pt x="20264" y="21600"/>
                  <a:pt x="20439" y="20847"/>
                  <a:pt x="20439" y="19919"/>
                </a:cubicBezTo>
                <a:lnTo>
                  <a:pt x="20439" y="13595"/>
                </a:lnTo>
                <a:lnTo>
                  <a:pt x="21600" y="10233"/>
                </a:lnTo>
                <a:lnTo>
                  <a:pt x="20439" y="6871"/>
                </a:lnTo>
                <a:lnTo>
                  <a:pt x="20439" y="1681"/>
                </a:lnTo>
                <a:cubicBezTo>
                  <a:pt x="20439" y="753"/>
                  <a:pt x="20264" y="0"/>
                  <a:pt x="20049" y="0"/>
                </a:cubicBezTo>
                <a:lnTo>
                  <a:pt x="390" y="0"/>
                </a:lnTo>
                <a:close/>
              </a:path>
            </a:pathLst>
          </a:cu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spcBef>
                <a:spcPts val="2800"/>
              </a:spcBef>
              <a:defRPr sz="2100">
                <a:solidFill>
                  <a:srgbClr val="000000"/>
                </a:solidFill>
              </a:defRPr>
            </a:lvl1pPr>
          </a:lstStyle>
          <a:p>
            <a:pPr/>
            <a:r>
              <a:t>Lazy Evaluation</a:t>
            </a:r>
          </a:p>
        </p:txBody>
      </p:sp>
      <p:sp>
        <p:nvSpPr>
          <p:cNvPr id="262" name="Fault Tolerant"/>
          <p:cNvSpPr/>
          <p:nvPr/>
        </p:nvSpPr>
        <p:spPr>
          <a:xfrm>
            <a:off x="688082" y="3224212"/>
            <a:ext cx="3514726" cy="815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0" y="0"/>
                </a:moveTo>
                <a:cubicBezTo>
                  <a:pt x="175" y="0"/>
                  <a:pt x="0" y="753"/>
                  <a:pt x="0" y="1681"/>
                </a:cubicBezTo>
                <a:lnTo>
                  <a:pt x="0" y="19919"/>
                </a:lnTo>
                <a:cubicBezTo>
                  <a:pt x="0" y="20847"/>
                  <a:pt x="175" y="21600"/>
                  <a:pt x="390" y="21600"/>
                </a:cubicBezTo>
                <a:lnTo>
                  <a:pt x="20049" y="21600"/>
                </a:lnTo>
                <a:cubicBezTo>
                  <a:pt x="20264" y="21600"/>
                  <a:pt x="20439" y="20847"/>
                  <a:pt x="20439" y="19919"/>
                </a:cubicBezTo>
                <a:lnTo>
                  <a:pt x="20439" y="13595"/>
                </a:lnTo>
                <a:lnTo>
                  <a:pt x="21600" y="10233"/>
                </a:lnTo>
                <a:lnTo>
                  <a:pt x="20439" y="6871"/>
                </a:lnTo>
                <a:lnTo>
                  <a:pt x="20439" y="1681"/>
                </a:lnTo>
                <a:cubicBezTo>
                  <a:pt x="20439" y="753"/>
                  <a:pt x="20264" y="0"/>
                  <a:pt x="20049" y="0"/>
                </a:cubicBezTo>
                <a:lnTo>
                  <a:pt x="390" y="0"/>
                </a:lnTo>
                <a:close/>
              </a:path>
            </a:pathLst>
          </a:cu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spcBef>
                <a:spcPts val="2800"/>
              </a:spcBef>
              <a:defRPr sz="2100">
                <a:solidFill>
                  <a:srgbClr val="000000"/>
                </a:solidFill>
              </a:defRPr>
            </a:lvl1pPr>
          </a:lstStyle>
          <a:p>
            <a:pPr/>
            <a:r>
              <a:t>Fault Tolerant</a:t>
            </a:r>
          </a:p>
        </p:txBody>
      </p:sp>
      <p:sp>
        <p:nvSpPr>
          <p:cNvPr id="263" name="Immutability"/>
          <p:cNvSpPr/>
          <p:nvPr/>
        </p:nvSpPr>
        <p:spPr>
          <a:xfrm>
            <a:off x="688082" y="4408487"/>
            <a:ext cx="3514726" cy="815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0" y="0"/>
                </a:moveTo>
                <a:cubicBezTo>
                  <a:pt x="175" y="0"/>
                  <a:pt x="0" y="753"/>
                  <a:pt x="0" y="1681"/>
                </a:cubicBezTo>
                <a:lnTo>
                  <a:pt x="0" y="19919"/>
                </a:lnTo>
                <a:cubicBezTo>
                  <a:pt x="0" y="20847"/>
                  <a:pt x="175" y="21600"/>
                  <a:pt x="390" y="21600"/>
                </a:cubicBezTo>
                <a:lnTo>
                  <a:pt x="20049" y="21600"/>
                </a:lnTo>
                <a:cubicBezTo>
                  <a:pt x="20264" y="21600"/>
                  <a:pt x="20439" y="20847"/>
                  <a:pt x="20439" y="19919"/>
                </a:cubicBezTo>
                <a:lnTo>
                  <a:pt x="20439" y="13595"/>
                </a:lnTo>
                <a:lnTo>
                  <a:pt x="21600" y="10233"/>
                </a:lnTo>
                <a:lnTo>
                  <a:pt x="20439" y="6871"/>
                </a:lnTo>
                <a:lnTo>
                  <a:pt x="20439" y="1681"/>
                </a:lnTo>
                <a:cubicBezTo>
                  <a:pt x="20439" y="753"/>
                  <a:pt x="20264" y="0"/>
                  <a:pt x="20049" y="0"/>
                </a:cubicBezTo>
                <a:lnTo>
                  <a:pt x="390" y="0"/>
                </a:lnTo>
                <a:close/>
              </a:path>
            </a:pathLst>
          </a:cu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spcBef>
                <a:spcPts val="2800"/>
              </a:spcBef>
              <a:defRPr sz="2100">
                <a:solidFill>
                  <a:srgbClr val="000000"/>
                </a:solidFill>
              </a:defRPr>
            </a:lvl1pPr>
          </a:lstStyle>
          <a:p>
            <a:pPr/>
            <a:r>
              <a:t>Immutability</a:t>
            </a:r>
          </a:p>
        </p:txBody>
      </p:sp>
      <p:sp>
        <p:nvSpPr>
          <p:cNvPr id="264" name="Data can be created or retrieved anytime and once defined, its value can’t be changed."/>
          <p:cNvSpPr txBox="1"/>
          <p:nvPr/>
        </p:nvSpPr>
        <p:spPr>
          <a:xfrm>
            <a:off x="4320494" y="4333875"/>
            <a:ext cx="8409748" cy="96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800"/>
              </a:spcBef>
              <a:defRPr sz="2500">
                <a:solidFill>
                  <a:srgbClr val="FFFFFF"/>
                </a:solidFill>
              </a:defRPr>
            </a:lvl1pPr>
          </a:lstStyle>
          <a:p>
            <a:pPr/>
            <a:r>
              <a:t>Data can be created or retrieved anytime and once defined, its value can’t be changed.</a:t>
            </a:r>
          </a:p>
        </p:txBody>
      </p:sp>
      <p:sp>
        <p:nvSpPr>
          <p:cNvPr id="265" name="Partitioning"/>
          <p:cNvSpPr/>
          <p:nvPr/>
        </p:nvSpPr>
        <p:spPr>
          <a:xfrm>
            <a:off x="688082" y="5586412"/>
            <a:ext cx="3514726" cy="815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0" y="0"/>
                </a:moveTo>
                <a:cubicBezTo>
                  <a:pt x="175" y="0"/>
                  <a:pt x="0" y="753"/>
                  <a:pt x="0" y="1681"/>
                </a:cubicBezTo>
                <a:lnTo>
                  <a:pt x="0" y="19919"/>
                </a:lnTo>
                <a:cubicBezTo>
                  <a:pt x="0" y="20847"/>
                  <a:pt x="175" y="21600"/>
                  <a:pt x="390" y="21600"/>
                </a:cubicBezTo>
                <a:lnTo>
                  <a:pt x="20049" y="21600"/>
                </a:lnTo>
                <a:cubicBezTo>
                  <a:pt x="20264" y="21600"/>
                  <a:pt x="20439" y="20847"/>
                  <a:pt x="20439" y="19919"/>
                </a:cubicBezTo>
                <a:lnTo>
                  <a:pt x="20439" y="13595"/>
                </a:lnTo>
                <a:lnTo>
                  <a:pt x="21600" y="10233"/>
                </a:lnTo>
                <a:lnTo>
                  <a:pt x="20439" y="6871"/>
                </a:lnTo>
                <a:lnTo>
                  <a:pt x="20439" y="1681"/>
                </a:lnTo>
                <a:cubicBezTo>
                  <a:pt x="20439" y="753"/>
                  <a:pt x="20264" y="0"/>
                  <a:pt x="20049" y="0"/>
                </a:cubicBezTo>
                <a:lnTo>
                  <a:pt x="390" y="0"/>
                </a:lnTo>
                <a:close/>
              </a:path>
            </a:pathLst>
          </a:cu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spcBef>
                <a:spcPts val="2800"/>
              </a:spcBef>
              <a:defRPr sz="2100">
                <a:solidFill>
                  <a:srgbClr val="000000"/>
                </a:solidFill>
              </a:defRPr>
            </a:lvl1pPr>
          </a:lstStyle>
          <a:p>
            <a:pPr/>
            <a:r>
              <a:t>Partitioning</a:t>
            </a:r>
          </a:p>
        </p:txBody>
      </p:sp>
      <p:sp>
        <p:nvSpPr>
          <p:cNvPr id="266" name="It is the fundamental unit of parallelism in PySpark RDD."/>
          <p:cNvSpPr txBox="1"/>
          <p:nvPr/>
        </p:nvSpPr>
        <p:spPr>
          <a:xfrm>
            <a:off x="4320494" y="5715793"/>
            <a:ext cx="8409748" cy="53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800"/>
              </a:spcBef>
              <a:defRPr sz="2500">
                <a:solidFill>
                  <a:srgbClr val="FFFFFF"/>
                </a:solidFill>
              </a:defRPr>
            </a:lvl1pPr>
          </a:lstStyle>
          <a:p>
            <a:pPr/>
            <a:r>
              <a:t>It is the fundamental unit of parallelism in PySpark RDD.</a:t>
            </a:r>
          </a:p>
        </p:txBody>
      </p:sp>
      <p:sp>
        <p:nvSpPr>
          <p:cNvPr id="267" name="Persistence"/>
          <p:cNvSpPr/>
          <p:nvPr/>
        </p:nvSpPr>
        <p:spPr>
          <a:xfrm>
            <a:off x="688082" y="6770687"/>
            <a:ext cx="3514726" cy="815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0" y="0"/>
                </a:moveTo>
                <a:cubicBezTo>
                  <a:pt x="175" y="0"/>
                  <a:pt x="0" y="753"/>
                  <a:pt x="0" y="1681"/>
                </a:cubicBezTo>
                <a:lnTo>
                  <a:pt x="0" y="19919"/>
                </a:lnTo>
                <a:cubicBezTo>
                  <a:pt x="0" y="20847"/>
                  <a:pt x="175" y="21600"/>
                  <a:pt x="390" y="21600"/>
                </a:cubicBezTo>
                <a:lnTo>
                  <a:pt x="20049" y="21600"/>
                </a:lnTo>
                <a:cubicBezTo>
                  <a:pt x="20264" y="21600"/>
                  <a:pt x="20439" y="20847"/>
                  <a:pt x="20439" y="19919"/>
                </a:cubicBezTo>
                <a:lnTo>
                  <a:pt x="20439" y="13595"/>
                </a:lnTo>
                <a:lnTo>
                  <a:pt x="21600" y="10233"/>
                </a:lnTo>
                <a:lnTo>
                  <a:pt x="20439" y="6871"/>
                </a:lnTo>
                <a:lnTo>
                  <a:pt x="20439" y="1681"/>
                </a:lnTo>
                <a:cubicBezTo>
                  <a:pt x="20439" y="753"/>
                  <a:pt x="20264" y="0"/>
                  <a:pt x="20049" y="0"/>
                </a:cubicBezTo>
                <a:lnTo>
                  <a:pt x="390" y="0"/>
                </a:lnTo>
                <a:close/>
              </a:path>
            </a:pathLst>
          </a:cu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spcBef>
                <a:spcPts val="2800"/>
              </a:spcBef>
              <a:defRPr sz="2100">
                <a:solidFill>
                  <a:srgbClr val="000000"/>
                </a:solidFill>
              </a:defRPr>
            </a:lvl1pPr>
          </a:lstStyle>
          <a:p>
            <a:pPr/>
            <a:r>
              <a:t>Persistence</a:t>
            </a:r>
          </a:p>
        </p:txBody>
      </p:sp>
      <p:sp>
        <p:nvSpPr>
          <p:cNvPr id="268" name="Users can reuse PySpark RDDs and choose a storage strategy for them."/>
          <p:cNvSpPr txBox="1"/>
          <p:nvPr/>
        </p:nvSpPr>
        <p:spPr>
          <a:xfrm>
            <a:off x="4379235" y="6696075"/>
            <a:ext cx="8409748" cy="96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800"/>
              </a:spcBef>
              <a:defRPr sz="2500">
                <a:solidFill>
                  <a:srgbClr val="FFFFFF"/>
                </a:solidFill>
              </a:defRPr>
            </a:lvl1pPr>
          </a:lstStyle>
          <a:p>
            <a:pPr/>
            <a:r>
              <a:t>Users can reuse PySpark RDDs and choose a storage strategy for them.</a:t>
            </a:r>
          </a:p>
        </p:txBody>
      </p:sp>
      <p:sp>
        <p:nvSpPr>
          <p:cNvPr id="269" name="Coarse-Grained Operations"/>
          <p:cNvSpPr/>
          <p:nvPr/>
        </p:nvSpPr>
        <p:spPr>
          <a:xfrm>
            <a:off x="688082" y="7951787"/>
            <a:ext cx="3514726" cy="815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0" y="0"/>
                </a:moveTo>
                <a:cubicBezTo>
                  <a:pt x="175" y="0"/>
                  <a:pt x="0" y="753"/>
                  <a:pt x="0" y="1681"/>
                </a:cubicBezTo>
                <a:lnTo>
                  <a:pt x="0" y="19919"/>
                </a:lnTo>
                <a:cubicBezTo>
                  <a:pt x="0" y="20847"/>
                  <a:pt x="175" y="21600"/>
                  <a:pt x="390" y="21600"/>
                </a:cubicBezTo>
                <a:lnTo>
                  <a:pt x="20049" y="21600"/>
                </a:lnTo>
                <a:cubicBezTo>
                  <a:pt x="20264" y="21600"/>
                  <a:pt x="20439" y="20847"/>
                  <a:pt x="20439" y="19919"/>
                </a:cubicBezTo>
                <a:lnTo>
                  <a:pt x="20439" y="13595"/>
                </a:lnTo>
                <a:lnTo>
                  <a:pt x="21600" y="10233"/>
                </a:lnTo>
                <a:lnTo>
                  <a:pt x="20439" y="6871"/>
                </a:lnTo>
                <a:lnTo>
                  <a:pt x="20439" y="1681"/>
                </a:lnTo>
                <a:cubicBezTo>
                  <a:pt x="20439" y="753"/>
                  <a:pt x="20264" y="0"/>
                  <a:pt x="20049" y="0"/>
                </a:cubicBezTo>
                <a:lnTo>
                  <a:pt x="390" y="0"/>
                </a:lnTo>
                <a:close/>
              </a:path>
            </a:pathLst>
          </a:cu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spcBef>
                <a:spcPts val="2800"/>
              </a:spcBef>
              <a:defRPr sz="1900">
                <a:solidFill>
                  <a:srgbClr val="000000"/>
                </a:solidFill>
              </a:defRPr>
            </a:lvl1pPr>
          </a:lstStyle>
          <a:p>
            <a:pPr/>
            <a:r>
              <a:t>Coarse-Grained Operations</a:t>
            </a:r>
          </a:p>
        </p:txBody>
      </p:sp>
      <p:sp>
        <p:nvSpPr>
          <p:cNvPr id="270" name="These operations are applied to all elements in data sets through maps or filter or group by operation."/>
          <p:cNvSpPr txBox="1"/>
          <p:nvPr/>
        </p:nvSpPr>
        <p:spPr>
          <a:xfrm>
            <a:off x="4320494" y="7850187"/>
            <a:ext cx="8409748" cy="96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800"/>
              </a:spcBef>
              <a:defRPr sz="2500">
                <a:solidFill>
                  <a:srgbClr val="FFFFFF"/>
                </a:solidFill>
              </a:defRPr>
            </a:lvl1pPr>
          </a:lstStyle>
          <a:p>
            <a:pPr/>
            <a:r>
              <a:t>These operations are applied to all elements in data sets through maps or filter or group by operation.</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32" presetID="23" grpId="2" fill="hold">
                                  <p:stCondLst>
                                    <p:cond delay="0"/>
                                  </p:stCondLst>
                                  <p:iterate type="el" backwards="0">
                                    <p:tmAbs val="0"/>
                                  </p:iterate>
                                  <p:childTnLst>
                                    <p:set>
                                      <p:cBhvr>
                                        <p:cTn id="10" fill="hold"/>
                                        <p:tgtEl>
                                          <p:spTgt spid="257"/>
                                        </p:tgtEl>
                                        <p:attrNameLst>
                                          <p:attrName>style.visibility</p:attrName>
                                        </p:attrNameLst>
                                      </p:cBhvr>
                                      <p:to>
                                        <p:strVal val="visible"/>
                                      </p:to>
                                    </p:set>
                                    <p:anim calcmode="lin" valueType="num">
                                      <p:cBhvr>
                                        <p:cTn id="11" dur="1000" fill="hold"/>
                                        <p:tgtEl>
                                          <p:spTgt spid="257"/>
                                        </p:tgtEl>
                                        <p:attrNameLst>
                                          <p:attrName>ppt_w</p:attrName>
                                        </p:attrNameLst>
                                      </p:cBhvr>
                                      <p:tavLst>
                                        <p:tav tm="0">
                                          <p:val>
                                            <p:strVal val="4*#ppt_w"/>
                                          </p:val>
                                        </p:tav>
                                        <p:tav tm="100000">
                                          <p:val>
                                            <p:strVal val="#ppt_w"/>
                                          </p:val>
                                        </p:tav>
                                      </p:tavLst>
                                    </p:anim>
                                    <p:anim calcmode="lin" valueType="num">
                                      <p:cBhvr>
                                        <p:cTn id="12" dur="1000" fill="hold"/>
                                        <p:tgtEl>
                                          <p:spTgt spid="257"/>
                                        </p:tgtEl>
                                        <p:attrNameLst>
                                          <p:attrName>ppt_h</p:attrName>
                                        </p:attrNameLst>
                                      </p:cBhvr>
                                      <p:tavLst>
                                        <p:tav tm="0">
                                          <p:val>
                                            <p:strVal val="4*#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lt" backwards="0">
                                    <p:tmAbs val="100"/>
                                  </p:iterate>
                                  <p:childTnLst>
                                    <p:set>
                                      <p:cBhvr>
                                        <p:cTn id="16" fill="hold"/>
                                        <p:tgtEl>
                                          <p:spTgt spid="2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32" presetID="23" grpId="4" fill="hold">
                                  <p:stCondLst>
                                    <p:cond delay="0"/>
                                  </p:stCondLst>
                                  <p:iterate type="el" backwards="0">
                                    <p:tmAbs val="0"/>
                                  </p:iterate>
                                  <p:childTnLst>
                                    <p:set>
                                      <p:cBhvr>
                                        <p:cTn id="20" fill="hold"/>
                                        <p:tgtEl>
                                          <p:spTgt spid="258"/>
                                        </p:tgtEl>
                                        <p:attrNameLst>
                                          <p:attrName>style.visibility</p:attrName>
                                        </p:attrNameLst>
                                      </p:cBhvr>
                                      <p:to>
                                        <p:strVal val="visible"/>
                                      </p:to>
                                    </p:set>
                                    <p:anim calcmode="lin" valueType="num">
                                      <p:cBhvr>
                                        <p:cTn id="21" dur="1000" fill="hold"/>
                                        <p:tgtEl>
                                          <p:spTgt spid="258"/>
                                        </p:tgtEl>
                                        <p:attrNameLst>
                                          <p:attrName>ppt_w</p:attrName>
                                        </p:attrNameLst>
                                      </p:cBhvr>
                                      <p:tavLst>
                                        <p:tav tm="0">
                                          <p:val>
                                            <p:strVal val="4*#ppt_w"/>
                                          </p:val>
                                        </p:tav>
                                        <p:tav tm="100000">
                                          <p:val>
                                            <p:strVal val="#ppt_w"/>
                                          </p:val>
                                        </p:tav>
                                      </p:tavLst>
                                    </p:anim>
                                    <p:anim calcmode="lin" valueType="num">
                                      <p:cBhvr>
                                        <p:cTn id="22" dur="1000" fill="hold"/>
                                        <p:tgtEl>
                                          <p:spTgt spid="258"/>
                                        </p:tgtEl>
                                        <p:attrNameLst>
                                          <p:attrName>ppt_h</p:attrName>
                                        </p:attrNameLst>
                                      </p:cBhvr>
                                      <p:tavLst>
                                        <p:tav tm="0">
                                          <p:val>
                                            <p:strVal val="4*#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5" fill="hold">
                                  <p:stCondLst>
                                    <p:cond delay="0"/>
                                  </p:stCondLst>
                                  <p:iterate type="lt" backwards="0">
                                    <p:tmAbs val="100"/>
                                  </p:iterate>
                                  <p:childTnLst>
                                    <p:set>
                                      <p:cBhvr>
                                        <p:cTn id="26" fill="hold"/>
                                        <p:tgtEl>
                                          <p:spTgt spid="2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32" presetID="23" grpId="6" fill="hold">
                                  <p:stCondLst>
                                    <p:cond delay="0"/>
                                  </p:stCondLst>
                                  <p:iterate type="el" backwards="0">
                                    <p:tmAbs val="0"/>
                                  </p:iterate>
                                  <p:childTnLst>
                                    <p:set>
                                      <p:cBhvr>
                                        <p:cTn id="30" fill="hold"/>
                                        <p:tgtEl>
                                          <p:spTgt spid="259"/>
                                        </p:tgtEl>
                                        <p:attrNameLst>
                                          <p:attrName>style.visibility</p:attrName>
                                        </p:attrNameLst>
                                      </p:cBhvr>
                                      <p:to>
                                        <p:strVal val="visible"/>
                                      </p:to>
                                    </p:set>
                                    <p:anim calcmode="lin" valueType="num">
                                      <p:cBhvr>
                                        <p:cTn id="31" dur="1000" fill="hold"/>
                                        <p:tgtEl>
                                          <p:spTgt spid="259"/>
                                        </p:tgtEl>
                                        <p:attrNameLst>
                                          <p:attrName>ppt_w</p:attrName>
                                        </p:attrNameLst>
                                      </p:cBhvr>
                                      <p:tavLst>
                                        <p:tav tm="0">
                                          <p:val>
                                            <p:strVal val="4*#ppt_w"/>
                                          </p:val>
                                        </p:tav>
                                        <p:tav tm="100000">
                                          <p:val>
                                            <p:strVal val="#ppt_w"/>
                                          </p:val>
                                        </p:tav>
                                      </p:tavLst>
                                    </p:anim>
                                    <p:anim calcmode="lin" valueType="num">
                                      <p:cBhvr>
                                        <p:cTn id="32" dur="1000" fill="hold"/>
                                        <p:tgtEl>
                                          <p:spTgt spid="259"/>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7" fill="hold">
                                  <p:stCondLst>
                                    <p:cond delay="0"/>
                                  </p:stCondLst>
                                  <p:iterate type="lt" backwards="0">
                                    <p:tmAbs val="100"/>
                                  </p:iterate>
                                  <p:childTnLst>
                                    <p:set>
                                      <p:cBhvr>
                                        <p:cTn id="36" fill="hold"/>
                                        <p:tgtEl>
                                          <p:spTgt spid="2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32" presetID="23" grpId="8" fill="hold">
                                  <p:stCondLst>
                                    <p:cond delay="0"/>
                                  </p:stCondLst>
                                  <p:iterate type="el" backwards="0">
                                    <p:tmAbs val="0"/>
                                  </p:iterate>
                                  <p:childTnLst>
                                    <p:set>
                                      <p:cBhvr>
                                        <p:cTn id="40" fill="hold"/>
                                        <p:tgtEl>
                                          <p:spTgt spid="264"/>
                                        </p:tgtEl>
                                        <p:attrNameLst>
                                          <p:attrName>style.visibility</p:attrName>
                                        </p:attrNameLst>
                                      </p:cBhvr>
                                      <p:to>
                                        <p:strVal val="visible"/>
                                      </p:to>
                                    </p:set>
                                    <p:anim calcmode="lin" valueType="num">
                                      <p:cBhvr>
                                        <p:cTn id="41" dur="1000" fill="hold"/>
                                        <p:tgtEl>
                                          <p:spTgt spid="264"/>
                                        </p:tgtEl>
                                        <p:attrNameLst>
                                          <p:attrName>ppt_w</p:attrName>
                                        </p:attrNameLst>
                                      </p:cBhvr>
                                      <p:tavLst>
                                        <p:tav tm="0">
                                          <p:val>
                                            <p:strVal val="4*#ppt_w"/>
                                          </p:val>
                                        </p:tav>
                                        <p:tav tm="100000">
                                          <p:val>
                                            <p:strVal val="#ppt_w"/>
                                          </p:val>
                                        </p:tav>
                                      </p:tavLst>
                                    </p:anim>
                                    <p:anim calcmode="lin" valueType="num">
                                      <p:cBhvr>
                                        <p:cTn id="42" dur="1000" fill="hold"/>
                                        <p:tgtEl>
                                          <p:spTgt spid="264"/>
                                        </p:tgtEl>
                                        <p:attrNameLst>
                                          <p:attrName>ppt_h</p:attrName>
                                        </p:attrNameLst>
                                      </p:cBhvr>
                                      <p:tavLst>
                                        <p:tav tm="0">
                                          <p:val>
                                            <p:strVal val="4*#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9" fill="hold">
                                  <p:stCondLst>
                                    <p:cond delay="0"/>
                                  </p:stCondLst>
                                  <p:iterate type="lt" backwards="0">
                                    <p:tmAbs val="100"/>
                                  </p:iterate>
                                  <p:childTnLst>
                                    <p:set>
                                      <p:cBhvr>
                                        <p:cTn id="46" fill="hold"/>
                                        <p:tgtEl>
                                          <p:spTgt spid="26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32" presetID="23" grpId="10" fill="hold">
                                  <p:stCondLst>
                                    <p:cond delay="0"/>
                                  </p:stCondLst>
                                  <p:iterate type="el" backwards="0">
                                    <p:tmAbs val="0"/>
                                  </p:iterate>
                                  <p:childTnLst>
                                    <p:set>
                                      <p:cBhvr>
                                        <p:cTn id="50" fill="hold"/>
                                        <p:tgtEl>
                                          <p:spTgt spid="266"/>
                                        </p:tgtEl>
                                        <p:attrNameLst>
                                          <p:attrName>style.visibility</p:attrName>
                                        </p:attrNameLst>
                                      </p:cBhvr>
                                      <p:to>
                                        <p:strVal val="visible"/>
                                      </p:to>
                                    </p:set>
                                    <p:anim calcmode="lin" valueType="num">
                                      <p:cBhvr>
                                        <p:cTn id="51" dur="1000" fill="hold"/>
                                        <p:tgtEl>
                                          <p:spTgt spid="266"/>
                                        </p:tgtEl>
                                        <p:attrNameLst>
                                          <p:attrName>ppt_w</p:attrName>
                                        </p:attrNameLst>
                                      </p:cBhvr>
                                      <p:tavLst>
                                        <p:tav tm="0">
                                          <p:val>
                                            <p:strVal val="4*#ppt_w"/>
                                          </p:val>
                                        </p:tav>
                                        <p:tav tm="100000">
                                          <p:val>
                                            <p:strVal val="#ppt_w"/>
                                          </p:val>
                                        </p:tav>
                                      </p:tavLst>
                                    </p:anim>
                                    <p:anim calcmode="lin" valueType="num">
                                      <p:cBhvr>
                                        <p:cTn id="52" dur="1000" fill="hold"/>
                                        <p:tgtEl>
                                          <p:spTgt spid="266"/>
                                        </p:tgtEl>
                                        <p:attrNameLst>
                                          <p:attrName>ppt_h</p:attrName>
                                        </p:attrNameLst>
                                      </p:cBhvr>
                                      <p:tavLst>
                                        <p:tav tm="0">
                                          <p:val>
                                            <p:strVal val="4*#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11" fill="hold">
                                  <p:stCondLst>
                                    <p:cond delay="0"/>
                                  </p:stCondLst>
                                  <p:iterate type="lt" backwards="0">
                                    <p:tmAbs val="100"/>
                                  </p:iterate>
                                  <p:childTnLst>
                                    <p:set>
                                      <p:cBhvr>
                                        <p:cTn id="56" fill="hold"/>
                                        <p:tgtEl>
                                          <p:spTgt spid="26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32" presetID="23" grpId="12" fill="hold">
                                  <p:stCondLst>
                                    <p:cond delay="0"/>
                                  </p:stCondLst>
                                  <p:iterate type="el" backwards="0">
                                    <p:tmAbs val="0"/>
                                  </p:iterate>
                                  <p:childTnLst>
                                    <p:set>
                                      <p:cBhvr>
                                        <p:cTn id="60" fill="hold"/>
                                        <p:tgtEl>
                                          <p:spTgt spid="268"/>
                                        </p:tgtEl>
                                        <p:attrNameLst>
                                          <p:attrName>style.visibility</p:attrName>
                                        </p:attrNameLst>
                                      </p:cBhvr>
                                      <p:to>
                                        <p:strVal val="visible"/>
                                      </p:to>
                                    </p:set>
                                    <p:anim calcmode="lin" valueType="num">
                                      <p:cBhvr>
                                        <p:cTn id="61" dur="1000" fill="hold"/>
                                        <p:tgtEl>
                                          <p:spTgt spid="268"/>
                                        </p:tgtEl>
                                        <p:attrNameLst>
                                          <p:attrName>ppt_w</p:attrName>
                                        </p:attrNameLst>
                                      </p:cBhvr>
                                      <p:tavLst>
                                        <p:tav tm="0">
                                          <p:val>
                                            <p:strVal val="4*#ppt_w"/>
                                          </p:val>
                                        </p:tav>
                                        <p:tav tm="100000">
                                          <p:val>
                                            <p:strVal val="#ppt_w"/>
                                          </p:val>
                                        </p:tav>
                                      </p:tavLst>
                                    </p:anim>
                                    <p:anim calcmode="lin" valueType="num">
                                      <p:cBhvr>
                                        <p:cTn id="62" dur="1000" fill="hold"/>
                                        <p:tgtEl>
                                          <p:spTgt spid="268"/>
                                        </p:tgtEl>
                                        <p:attrNameLst>
                                          <p:attrName>ppt_h</p:attrName>
                                        </p:attrNameLst>
                                      </p:cBhvr>
                                      <p:tavLst>
                                        <p:tav tm="0">
                                          <p:val>
                                            <p:strVal val="4*#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0" presetID="1" grpId="13" fill="hold">
                                  <p:stCondLst>
                                    <p:cond delay="0"/>
                                  </p:stCondLst>
                                  <p:iterate type="lt" backwards="0">
                                    <p:tmAbs val="100"/>
                                  </p:iterate>
                                  <p:childTnLst>
                                    <p:set>
                                      <p:cBhvr>
                                        <p:cTn id="66" fill="hold"/>
                                        <p:tgtEl>
                                          <p:spTgt spid="26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Class="entr" nodeType="clickEffect" presetSubtype="32" presetID="23" grpId="14" fill="hold">
                                  <p:stCondLst>
                                    <p:cond delay="0"/>
                                  </p:stCondLst>
                                  <p:iterate type="el" backwards="0">
                                    <p:tmAbs val="0"/>
                                  </p:iterate>
                                  <p:childTnLst>
                                    <p:set>
                                      <p:cBhvr>
                                        <p:cTn id="70" fill="hold"/>
                                        <p:tgtEl>
                                          <p:spTgt spid="270"/>
                                        </p:tgtEl>
                                        <p:attrNameLst>
                                          <p:attrName>style.visibility</p:attrName>
                                        </p:attrNameLst>
                                      </p:cBhvr>
                                      <p:to>
                                        <p:strVal val="visible"/>
                                      </p:to>
                                    </p:set>
                                    <p:anim calcmode="lin" valueType="num">
                                      <p:cBhvr>
                                        <p:cTn id="71" dur="1000" fill="hold"/>
                                        <p:tgtEl>
                                          <p:spTgt spid="270"/>
                                        </p:tgtEl>
                                        <p:attrNameLst>
                                          <p:attrName>ppt_w</p:attrName>
                                        </p:attrNameLst>
                                      </p:cBhvr>
                                      <p:tavLst>
                                        <p:tav tm="0">
                                          <p:val>
                                            <p:strVal val="4*#ppt_w"/>
                                          </p:val>
                                        </p:tav>
                                        <p:tav tm="100000">
                                          <p:val>
                                            <p:strVal val="#ppt_w"/>
                                          </p:val>
                                        </p:tav>
                                      </p:tavLst>
                                    </p:anim>
                                    <p:anim calcmode="lin" valueType="num">
                                      <p:cBhvr>
                                        <p:cTn id="72" dur="1000" fill="hold"/>
                                        <p:tgtEl>
                                          <p:spTgt spid="27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7" grpId="11"/>
      <p:bldP build="whole" bldLvl="1" animBg="1" rev="0" advAuto="0" spid="264" grpId="8"/>
      <p:bldP build="whole" bldLvl="1" animBg="1" rev="0" advAuto="0" spid="257" grpId="2"/>
      <p:bldP build="whole" bldLvl="1" animBg="1" rev="0" advAuto="0" spid="259" grpId="6"/>
      <p:bldP build="whole" bldLvl="1" animBg="1" rev="0" advAuto="0" spid="265" grpId="9"/>
      <p:bldP build="whole" bldLvl="1" animBg="1" rev="0" advAuto="0" spid="263" grpId="7"/>
      <p:bldP build="whole" bldLvl="1" animBg="1" rev="0" advAuto="0" spid="268" grpId="12"/>
      <p:bldP build="whole" bldLvl="1" animBg="1" rev="0" advAuto="0" spid="269" grpId="13"/>
      <p:bldP build="whole" bldLvl="1" animBg="1" rev="0" advAuto="0" spid="262" grpId="5"/>
      <p:bldP build="whole" bldLvl="1" animBg="1" rev="0" advAuto="0" spid="270" grpId="14"/>
      <p:bldP build="whole" bldLvl="1" animBg="1" rev="0" advAuto="0" spid="261" grpId="3"/>
      <p:bldP build="whole" bldLvl="1" animBg="1" rev="0" advAuto="0" spid="260" grpId="1"/>
      <p:bldP build="whole" bldLvl="1" animBg="1" rev="0" advAuto="0" spid="258" grpId="4"/>
      <p:bldP build="whole" bldLvl="1" animBg="1" rev="0" advAuto="0" spid="266" grpId="10"/>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333"/>
        </a:solidFill>
      </p:bgPr>
    </p:bg>
    <p:spTree>
      <p:nvGrpSpPr>
        <p:cNvPr id="1" name=""/>
        <p:cNvGrpSpPr/>
        <p:nvPr/>
      </p:nvGrpSpPr>
      <p:grpSpPr>
        <a:xfrm>
          <a:off x="0" y="0"/>
          <a:ext cx="0" cy="0"/>
          <a:chOff x="0" y="0"/>
          <a:chExt cx="0" cy="0"/>
        </a:xfrm>
      </p:grpSpPr>
      <p:sp>
        <p:nvSpPr>
          <p:cNvPr id="272" name="Operations"/>
          <p:cNvSpPr txBox="1"/>
          <p:nvPr/>
        </p:nvSpPr>
        <p:spPr>
          <a:xfrm>
            <a:off x="4997602" y="320210"/>
            <a:ext cx="3009596"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solidFill>
                  <a:srgbClr val="FFFFFF"/>
                </a:solidFill>
                <a:latin typeface="Avenir Next"/>
                <a:ea typeface="Avenir Next"/>
                <a:cs typeface="Avenir Next"/>
                <a:sym typeface="Avenir Next"/>
              </a:defRPr>
            </a:lvl1pPr>
          </a:lstStyle>
          <a:p>
            <a:pPr/>
            <a:r>
              <a:t>Operations</a:t>
            </a:r>
          </a:p>
        </p:txBody>
      </p:sp>
      <p:sp>
        <p:nvSpPr>
          <p:cNvPr id="273" name="Actions"/>
          <p:cNvSpPr/>
          <p:nvPr/>
        </p:nvSpPr>
        <p:spPr>
          <a:xfrm>
            <a:off x="1054100" y="1752600"/>
            <a:ext cx="4812904" cy="1270000"/>
          </a:xfrm>
          <a:prstGeom prst="roundRect">
            <a:avLst>
              <a:gd name="adj" fmla="val 15000"/>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spcBef>
                <a:spcPts val="2800"/>
              </a:spcBef>
              <a:defRPr b="1" sz="2800">
                <a:solidFill>
                  <a:srgbClr val="000000"/>
                </a:solidFill>
                <a:latin typeface="Avenir Next"/>
                <a:ea typeface="Avenir Next"/>
                <a:cs typeface="Avenir Next"/>
                <a:sym typeface="Avenir Next"/>
              </a:defRPr>
            </a:lvl1pPr>
          </a:lstStyle>
          <a:p>
            <a:pPr/>
            <a:r>
              <a:t>Actions</a:t>
            </a:r>
          </a:p>
        </p:txBody>
      </p:sp>
      <p:sp>
        <p:nvSpPr>
          <p:cNvPr id="274" name="Transformations"/>
          <p:cNvSpPr/>
          <p:nvPr/>
        </p:nvSpPr>
        <p:spPr>
          <a:xfrm>
            <a:off x="7086600" y="1752600"/>
            <a:ext cx="4812904" cy="1270000"/>
          </a:xfrm>
          <a:prstGeom prst="roundRect">
            <a:avLst>
              <a:gd name="adj" fmla="val 15000"/>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spcBef>
                <a:spcPts val="2800"/>
              </a:spcBef>
              <a:defRPr b="1" sz="2800">
                <a:solidFill>
                  <a:srgbClr val="000000"/>
                </a:solidFill>
                <a:latin typeface="Avenir Next"/>
                <a:ea typeface="Avenir Next"/>
                <a:cs typeface="Avenir Next"/>
                <a:sym typeface="Avenir Next"/>
              </a:defRPr>
            </a:lvl1pPr>
          </a:lstStyle>
          <a:p>
            <a:pPr/>
            <a:r>
              <a:t>Transformations</a:t>
            </a:r>
          </a:p>
        </p:txBody>
      </p:sp>
      <p:sp>
        <p:nvSpPr>
          <p:cNvPr id="275" name="Narrow"/>
          <p:cNvSpPr/>
          <p:nvPr/>
        </p:nvSpPr>
        <p:spPr>
          <a:xfrm>
            <a:off x="9801859" y="3310408"/>
            <a:ext cx="2700190" cy="588368"/>
          </a:xfrm>
          <a:prstGeom prst="roundRect">
            <a:avLst>
              <a:gd name="adj" fmla="val 21046"/>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spcBef>
                <a:spcPts val="2800"/>
              </a:spcBef>
              <a:defRPr b="1" sz="2800">
                <a:solidFill>
                  <a:srgbClr val="000000"/>
                </a:solidFill>
                <a:latin typeface="Avenir Next"/>
                <a:ea typeface="Avenir Next"/>
                <a:cs typeface="Avenir Next"/>
                <a:sym typeface="Avenir Next"/>
              </a:defRPr>
            </a:lvl1pPr>
          </a:lstStyle>
          <a:p>
            <a:pPr/>
            <a:r>
              <a:t>Narrow</a:t>
            </a:r>
          </a:p>
        </p:txBody>
      </p:sp>
      <p:sp>
        <p:nvSpPr>
          <p:cNvPr id="276" name="Wide"/>
          <p:cNvSpPr/>
          <p:nvPr/>
        </p:nvSpPr>
        <p:spPr>
          <a:xfrm>
            <a:off x="6451600" y="3310408"/>
            <a:ext cx="2700189" cy="588368"/>
          </a:xfrm>
          <a:prstGeom prst="roundRect">
            <a:avLst>
              <a:gd name="adj" fmla="val 21046"/>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spcBef>
                <a:spcPts val="2800"/>
              </a:spcBef>
              <a:defRPr b="1" sz="2800">
                <a:solidFill>
                  <a:srgbClr val="000000"/>
                </a:solidFill>
                <a:latin typeface="Avenir Next"/>
                <a:ea typeface="Avenir Next"/>
                <a:cs typeface="Avenir Next"/>
                <a:sym typeface="Avenir Next"/>
              </a:defRPr>
            </a:lvl1pPr>
          </a:lstStyle>
          <a:p>
            <a:pPr/>
            <a:r>
              <a:t>Wide</a:t>
            </a:r>
          </a:p>
        </p:txBody>
      </p:sp>
      <p:sp>
        <p:nvSpPr>
          <p:cNvPr id="277" name="Сквиркл"/>
          <p:cNvSpPr/>
          <p:nvPr/>
        </p:nvSpPr>
        <p:spPr>
          <a:xfrm>
            <a:off x="6698927" y="4186583"/>
            <a:ext cx="2205534" cy="4957905"/>
          </a:xfrm>
          <a:prstGeom prst="roundRect">
            <a:avLst>
              <a:gd name="adj" fmla="val 5484"/>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78" name="Intersection"/>
          <p:cNvSpPr txBox="1"/>
          <p:nvPr/>
        </p:nvSpPr>
        <p:spPr>
          <a:xfrm>
            <a:off x="6698927" y="4186583"/>
            <a:ext cx="1762660"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Intersection</a:t>
            </a:r>
          </a:p>
        </p:txBody>
      </p:sp>
      <p:sp>
        <p:nvSpPr>
          <p:cNvPr id="279" name="Distinct"/>
          <p:cNvSpPr txBox="1"/>
          <p:nvPr/>
        </p:nvSpPr>
        <p:spPr>
          <a:xfrm>
            <a:off x="6698927" y="4186583"/>
            <a:ext cx="1167995"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Distinct</a:t>
            </a:r>
          </a:p>
        </p:txBody>
      </p:sp>
      <p:sp>
        <p:nvSpPr>
          <p:cNvPr id="280" name="ReduceByKey"/>
          <p:cNvSpPr txBox="1"/>
          <p:nvPr/>
        </p:nvSpPr>
        <p:spPr>
          <a:xfrm>
            <a:off x="6698927" y="4186583"/>
            <a:ext cx="2037894"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ReduceByKey</a:t>
            </a:r>
          </a:p>
        </p:txBody>
      </p:sp>
      <p:sp>
        <p:nvSpPr>
          <p:cNvPr id="281" name="GroupByKey"/>
          <p:cNvSpPr txBox="1"/>
          <p:nvPr/>
        </p:nvSpPr>
        <p:spPr>
          <a:xfrm>
            <a:off x="6698927" y="4186583"/>
            <a:ext cx="1882141"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GroupByKey</a:t>
            </a:r>
          </a:p>
        </p:txBody>
      </p:sp>
      <p:sp>
        <p:nvSpPr>
          <p:cNvPr id="282" name="Join"/>
          <p:cNvSpPr txBox="1"/>
          <p:nvPr/>
        </p:nvSpPr>
        <p:spPr>
          <a:xfrm>
            <a:off x="6698927" y="4186583"/>
            <a:ext cx="707442"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Join</a:t>
            </a:r>
          </a:p>
        </p:txBody>
      </p:sp>
      <p:sp>
        <p:nvSpPr>
          <p:cNvPr id="283" name="Cartesian"/>
          <p:cNvSpPr txBox="1"/>
          <p:nvPr/>
        </p:nvSpPr>
        <p:spPr>
          <a:xfrm>
            <a:off x="6698927" y="4186583"/>
            <a:ext cx="1428294"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Cartesian</a:t>
            </a:r>
          </a:p>
        </p:txBody>
      </p:sp>
      <p:sp>
        <p:nvSpPr>
          <p:cNvPr id="284" name="Coalesce"/>
          <p:cNvSpPr txBox="1"/>
          <p:nvPr/>
        </p:nvSpPr>
        <p:spPr>
          <a:xfrm>
            <a:off x="6698927" y="4186583"/>
            <a:ext cx="1392023"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Coalesce</a:t>
            </a:r>
          </a:p>
        </p:txBody>
      </p:sp>
      <p:sp>
        <p:nvSpPr>
          <p:cNvPr id="285" name="Repartition"/>
          <p:cNvSpPr txBox="1"/>
          <p:nvPr/>
        </p:nvSpPr>
        <p:spPr>
          <a:xfrm>
            <a:off x="6698927" y="4186583"/>
            <a:ext cx="1659332"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Repartition</a:t>
            </a:r>
          </a:p>
        </p:txBody>
      </p:sp>
      <p:sp>
        <p:nvSpPr>
          <p:cNvPr id="286" name="Сквиркл"/>
          <p:cNvSpPr/>
          <p:nvPr/>
        </p:nvSpPr>
        <p:spPr>
          <a:xfrm>
            <a:off x="10133007" y="4186583"/>
            <a:ext cx="2037894" cy="3747771"/>
          </a:xfrm>
          <a:prstGeom prst="roundRect">
            <a:avLst>
              <a:gd name="adj" fmla="val 5935"/>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87" name="Map"/>
          <p:cNvSpPr txBox="1"/>
          <p:nvPr/>
        </p:nvSpPr>
        <p:spPr>
          <a:xfrm>
            <a:off x="10133007" y="4186583"/>
            <a:ext cx="747981"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Map</a:t>
            </a:r>
          </a:p>
        </p:txBody>
      </p:sp>
      <p:sp>
        <p:nvSpPr>
          <p:cNvPr id="288" name="FlatMap"/>
          <p:cNvSpPr txBox="1"/>
          <p:nvPr/>
        </p:nvSpPr>
        <p:spPr>
          <a:xfrm>
            <a:off x="10133007" y="4186583"/>
            <a:ext cx="1262788"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FlatMap</a:t>
            </a:r>
          </a:p>
        </p:txBody>
      </p:sp>
      <p:sp>
        <p:nvSpPr>
          <p:cNvPr id="289" name="MapPartition"/>
          <p:cNvSpPr txBox="1"/>
          <p:nvPr/>
        </p:nvSpPr>
        <p:spPr>
          <a:xfrm>
            <a:off x="10133007" y="4186583"/>
            <a:ext cx="1905916"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MapPartition</a:t>
            </a:r>
          </a:p>
        </p:txBody>
      </p:sp>
      <p:sp>
        <p:nvSpPr>
          <p:cNvPr id="290" name="Filter"/>
          <p:cNvSpPr txBox="1"/>
          <p:nvPr/>
        </p:nvSpPr>
        <p:spPr>
          <a:xfrm>
            <a:off x="10133007" y="4186583"/>
            <a:ext cx="825400"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Filter</a:t>
            </a:r>
          </a:p>
        </p:txBody>
      </p:sp>
      <p:sp>
        <p:nvSpPr>
          <p:cNvPr id="291" name="Sample"/>
          <p:cNvSpPr txBox="1"/>
          <p:nvPr/>
        </p:nvSpPr>
        <p:spPr>
          <a:xfrm>
            <a:off x="10133007" y="4186583"/>
            <a:ext cx="1170433"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Sample</a:t>
            </a:r>
          </a:p>
        </p:txBody>
      </p:sp>
      <p:sp>
        <p:nvSpPr>
          <p:cNvPr id="292" name="Union"/>
          <p:cNvSpPr txBox="1"/>
          <p:nvPr/>
        </p:nvSpPr>
        <p:spPr>
          <a:xfrm>
            <a:off x="10133007" y="4186583"/>
            <a:ext cx="950977"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Union</a:t>
            </a:r>
          </a:p>
        </p:txBody>
      </p:sp>
      <p:sp>
        <p:nvSpPr>
          <p:cNvPr id="293" name="Сквиркл"/>
          <p:cNvSpPr/>
          <p:nvPr/>
        </p:nvSpPr>
        <p:spPr>
          <a:xfrm>
            <a:off x="2600374" y="3629489"/>
            <a:ext cx="1720355" cy="4101251"/>
          </a:xfrm>
          <a:prstGeom prst="roundRect">
            <a:avLst>
              <a:gd name="adj" fmla="val 7031"/>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94" name="Collect"/>
          <p:cNvSpPr txBox="1"/>
          <p:nvPr/>
        </p:nvSpPr>
        <p:spPr>
          <a:xfrm>
            <a:off x="2600374" y="3629489"/>
            <a:ext cx="1096367"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Collect</a:t>
            </a:r>
          </a:p>
        </p:txBody>
      </p:sp>
      <p:sp>
        <p:nvSpPr>
          <p:cNvPr id="295" name="Count"/>
          <p:cNvSpPr txBox="1"/>
          <p:nvPr/>
        </p:nvSpPr>
        <p:spPr>
          <a:xfrm>
            <a:off x="2600374" y="3629489"/>
            <a:ext cx="967437"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Count</a:t>
            </a:r>
          </a:p>
        </p:txBody>
      </p:sp>
      <p:sp>
        <p:nvSpPr>
          <p:cNvPr id="296" name="Foreach"/>
          <p:cNvSpPr txBox="1"/>
          <p:nvPr/>
        </p:nvSpPr>
        <p:spPr>
          <a:xfrm>
            <a:off x="2600374" y="3629489"/>
            <a:ext cx="1230174"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Foreach</a:t>
            </a:r>
          </a:p>
        </p:txBody>
      </p:sp>
      <p:sp>
        <p:nvSpPr>
          <p:cNvPr id="297" name="Reduce"/>
          <p:cNvSpPr txBox="1"/>
          <p:nvPr/>
        </p:nvSpPr>
        <p:spPr>
          <a:xfrm>
            <a:off x="2600374" y="3629489"/>
            <a:ext cx="1168605"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Reduce</a:t>
            </a:r>
          </a:p>
        </p:txBody>
      </p:sp>
      <p:sp>
        <p:nvSpPr>
          <p:cNvPr id="298" name="Take"/>
          <p:cNvSpPr txBox="1"/>
          <p:nvPr/>
        </p:nvSpPr>
        <p:spPr>
          <a:xfrm>
            <a:off x="2600374" y="3629489"/>
            <a:ext cx="753467"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Take</a:t>
            </a:r>
          </a:p>
        </p:txBody>
      </p:sp>
      <p:sp>
        <p:nvSpPr>
          <p:cNvPr id="299" name="Show"/>
          <p:cNvSpPr txBox="1"/>
          <p:nvPr/>
        </p:nvSpPr>
        <p:spPr>
          <a:xfrm>
            <a:off x="2600374" y="3629489"/>
            <a:ext cx="887274"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Show</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32" presetID="23" grpId="2" fill="hold">
                                  <p:stCondLst>
                                    <p:cond delay="0"/>
                                  </p:stCondLst>
                                  <p:iterate type="el" backwards="0">
                                    <p:tmAbs val="0"/>
                                  </p:iterate>
                                  <p:childTnLst>
                                    <p:set>
                                      <p:cBhvr>
                                        <p:cTn id="10" fill="hold"/>
                                        <p:tgtEl>
                                          <p:spTgt spid="273"/>
                                        </p:tgtEl>
                                        <p:attrNameLst>
                                          <p:attrName>style.visibility</p:attrName>
                                        </p:attrNameLst>
                                      </p:cBhvr>
                                      <p:to>
                                        <p:strVal val="visible"/>
                                      </p:to>
                                    </p:set>
                                    <p:anim calcmode="lin" valueType="num">
                                      <p:cBhvr>
                                        <p:cTn id="11" dur="1000" fill="hold"/>
                                        <p:tgtEl>
                                          <p:spTgt spid="273"/>
                                        </p:tgtEl>
                                        <p:attrNameLst>
                                          <p:attrName>ppt_w</p:attrName>
                                        </p:attrNameLst>
                                      </p:cBhvr>
                                      <p:tavLst>
                                        <p:tav tm="0">
                                          <p:val>
                                            <p:strVal val="4*#ppt_w"/>
                                          </p:val>
                                        </p:tav>
                                        <p:tav tm="100000">
                                          <p:val>
                                            <p:strVal val="#ppt_w"/>
                                          </p:val>
                                        </p:tav>
                                      </p:tavLst>
                                    </p:anim>
                                    <p:anim calcmode="lin" valueType="num">
                                      <p:cBhvr>
                                        <p:cTn id="12" dur="1000" fill="hold"/>
                                        <p:tgtEl>
                                          <p:spTgt spid="273"/>
                                        </p:tgtEl>
                                        <p:attrNameLst>
                                          <p:attrName>ppt_h</p:attrName>
                                        </p:attrNameLst>
                                      </p:cBhvr>
                                      <p:tavLst>
                                        <p:tav tm="0">
                                          <p:val>
                                            <p:strVal val="4*#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23" grpId="3" fill="hold">
                                  <p:stCondLst>
                                    <p:cond delay="0"/>
                                  </p:stCondLst>
                                  <p:iterate type="el" backwards="0">
                                    <p:tmAbs val="0"/>
                                  </p:iterate>
                                  <p:childTnLst>
                                    <p:set>
                                      <p:cBhvr>
                                        <p:cTn id="16" fill="hold"/>
                                        <p:tgtEl>
                                          <p:spTgt spid="274"/>
                                        </p:tgtEl>
                                        <p:attrNameLst>
                                          <p:attrName>style.visibility</p:attrName>
                                        </p:attrNameLst>
                                      </p:cBhvr>
                                      <p:to>
                                        <p:strVal val="visible"/>
                                      </p:to>
                                    </p:set>
                                    <p:anim calcmode="lin" valueType="num">
                                      <p:cBhvr>
                                        <p:cTn id="17" dur="1000" fill="hold"/>
                                        <p:tgtEl>
                                          <p:spTgt spid="274"/>
                                        </p:tgtEl>
                                        <p:attrNameLst>
                                          <p:attrName>ppt_w</p:attrName>
                                        </p:attrNameLst>
                                      </p:cBhvr>
                                      <p:tavLst>
                                        <p:tav tm="0">
                                          <p:val>
                                            <p:strVal val="4*#ppt_w"/>
                                          </p:val>
                                        </p:tav>
                                        <p:tav tm="100000">
                                          <p:val>
                                            <p:strVal val="#ppt_w"/>
                                          </p:val>
                                        </p:tav>
                                      </p:tavLst>
                                    </p:anim>
                                    <p:anim calcmode="lin" valueType="num">
                                      <p:cBhvr>
                                        <p:cTn id="18" dur="1000" fill="hold"/>
                                        <p:tgtEl>
                                          <p:spTgt spid="274"/>
                                        </p:tgtEl>
                                        <p:attrNameLst>
                                          <p:attrName>ppt_h</p:attrName>
                                        </p:attrNameLst>
                                      </p:cBhvr>
                                      <p:tavLst>
                                        <p:tav tm="0">
                                          <p:val>
                                            <p:strVal val="4*#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32" presetID="23" grpId="4" fill="hold">
                                  <p:stCondLst>
                                    <p:cond delay="0"/>
                                  </p:stCondLst>
                                  <p:iterate type="el" backwards="0">
                                    <p:tmAbs val="0"/>
                                  </p:iterate>
                                  <p:childTnLst>
                                    <p:set>
                                      <p:cBhvr>
                                        <p:cTn id="22" fill="hold"/>
                                        <p:tgtEl>
                                          <p:spTgt spid="276"/>
                                        </p:tgtEl>
                                        <p:attrNameLst>
                                          <p:attrName>style.visibility</p:attrName>
                                        </p:attrNameLst>
                                      </p:cBhvr>
                                      <p:to>
                                        <p:strVal val="visible"/>
                                      </p:to>
                                    </p:set>
                                    <p:anim calcmode="lin" valueType="num">
                                      <p:cBhvr>
                                        <p:cTn id="23" dur="1000" fill="hold"/>
                                        <p:tgtEl>
                                          <p:spTgt spid="276"/>
                                        </p:tgtEl>
                                        <p:attrNameLst>
                                          <p:attrName>ppt_w</p:attrName>
                                        </p:attrNameLst>
                                      </p:cBhvr>
                                      <p:tavLst>
                                        <p:tav tm="0">
                                          <p:val>
                                            <p:strVal val="4*#ppt_w"/>
                                          </p:val>
                                        </p:tav>
                                        <p:tav tm="100000">
                                          <p:val>
                                            <p:strVal val="#ppt_w"/>
                                          </p:val>
                                        </p:tav>
                                      </p:tavLst>
                                    </p:anim>
                                    <p:anim calcmode="lin" valueType="num">
                                      <p:cBhvr>
                                        <p:cTn id="24" dur="1000" fill="hold"/>
                                        <p:tgtEl>
                                          <p:spTgt spid="276"/>
                                        </p:tgtEl>
                                        <p:attrNameLst>
                                          <p:attrName>ppt_h</p:attrName>
                                        </p:attrNameLst>
                                      </p:cBhvr>
                                      <p:tavLst>
                                        <p:tav tm="0">
                                          <p:val>
                                            <p:strVal val="4*#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32" presetID="23" grpId="5" fill="hold">
                                  <p:stCondLst>
                                    <p:cond delay="0"/>
                                  </p:stCondLst>
                                  <p:iterate type="el" backwards="0">
                                    <p:tmAbs val="0"/>
                                  </p:iterate>
                                  <p:childTnLst>
                                    <p:set>
                                      <p:cBhvr>
                                        <p:cTn id="28" fill="hold"/>
                                        <p:tgtEl>
                                          <p:spTgt spid="275"/>
                                        </p:tgtEl>
                                        <p:attrNameLst>
                                          <p:attrName>style.visibility</p:attrName>
                                        </p:attrNameLst>
                                      </p:cBhvr>
                                      <p:to>
                                        <p:strVal val="visible"/>
                                      </p:to>
                                    </p:set>
                                    <p:anim calcmode="lin" valueType="num">
                                      <p:cBhvr>
                                        <p:cTn id="29" dur="1000" fill="hold"/>
                                        <p:tgtEl>
                                          <p:spTgt spid="275"/>
                                        </p:tgtEl>
                                        <p:attrNameLst>
                                          <p:attrName>ppt_w</p:attrName>
                                        </p:attrNameLst>
                                      </p:cBhvr>
                                      <p:tavLst>
                                        <p:tav tm="0">
                                          <p:val>
                                            <p:strVal val="4*#ppt_w"/>
                                          </p:val>
                                        </p:tav>
                                        <p:tav tm="100000">
                                          <p:val>
                                            <p:strVal val="#ppt_w"/>
                                          </p:val>
                                        </p:tav>
                                      </p:tavLst>
                                    </p:anim>
                                    <p:anim calcmode="lin" valueType="num">
                                      <p:cBhvr>
                                        <p:cTn id="30" dur="1000" fill="hold"/>
                                        <p:tgtEl>
                                          <p:spTgt spid="275"/>
                                        </p:tgtEl>
                                        <p:attrNameLst>
                                          <p:attrName>ppt_h</p:attrName>
                                        </p:attrNameLst>
                                      </p:cBhvr>
                                      <p:tavLst>
                                        <p:tav tm="0">
                                          <p:val>
                                            <p:strVal val="4*#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32" presetID="23" grpId="6" fill="hold">
                                  <p:stCondLst>
                                    <p:cond delay="0"/>
                                  </p:stCondLst>
                                  <p:iterate type="el" backwards="0">
                                    <p:tmAbs val="0"/>
                                  </p:iterate>
                                  <p:childTnLst>
                                    <p:set>
                                      <p:cBhvr>
                                        <p:cTn id="34" fill="hold"/>
                                        <p:tgtEl>
                                          <p:spTgt spid="277"/>
                                        </p:tgtEl>
                                        <p:attrNameLst>
                                          <p:attrName>style.visibility</p:attrName>
                                        </p:attrNameLst>
                                      </p:cBhvr>
                                      <p:to>
                                        <p:strVal val="visible"/>
                                      </p:to>
                                    </p:set>
                                    <p:anim calcmode="lin" valueType="num">
                                      <p:cBhvr>
                                        <p:cTn id="35" dur="1000" fill="hold"/>
                                        <p:tgtEl>
                                          <p:spTgt spid="277"/>
                                        </p:tgtEl>
                                        <p:attrNameLst>
                                          <p:attrName>ppt_w</p:attrName>
                                        </p:attrNameLst>
                                      </p:cBhvr>
                                      <p:tavLst>
                                        <p:tav tm="0">
                                          <p:val>
                                            <p:strVal val="4*#ppt_w"/>
                                          </p:val>
                                        </p:tav>
                                        <p:tav tm="100000">
                                          <p:val>
                                            <p:strVal val="#ppt_w"/>
                                          </p:val>
                                        </p:tav>
                                      </p:tavLst>
                                    </p:anim>
                                    <p:anim calcmode="lin" valueType="num">
                                      <p:cBhvr>
                                        <p:cTn id="36" dur="1000" fill="hold"/>
                                        <p:tgtEl>
                                          <p:spTgt spid="277"/>
                                        </p:tgtEl>
                                        <p:attrNameLst>
                                          <p:attrName>ppt_h</p:attrName>
                                        </p:attrNameLst>
                                      </p:cBhvr>
                                      <p:tavLst>
                                        <p:tav tm="0">
                                          <p:val>
                                            <p:strVal val="4*#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32" presetID="23" grpId="7" fill="hold">
                                  <p:stCondLst>
                                    <p:cond delay="0"/>
                                  </p:stCondLst>
                                  <p:iterate type="el" backwards="0">
                                    <p:tmAbs val="0"/>
                                  </p:iterate>
                                  <p:childTnLst>
                                    <p:set>
                                      <p:cBhvr>
                                        <p:cTn id="40" fill="hold"/>
                                        <p:tgtEl>
                                          <p:spTgt spid="286"/>
                                        </p:tgtEl>
                                        <p:attrNameLst>
                                          <p:attrName>style.visibility</p:attrName>
                                        </p:attrNameLst>
                                      </p:cBhvr>
                                      <p:to>
                                        <p:strVal val="visible"/>
                                      </p:to>
                                    </p:set>
                                    <p:anim calcmode="lin" valueType="num">
                                      <p:cBhvr>
                                        <p:cTn id="41" dur="1000" fill="hold"/>
                                        <p:tgtEl>
                                          <p:spTgt spid="286"/>
                                        </p:tgtEl>
                                        <p:attrNameLst>
                                          <p:attrName>ppt_w</p:attrName>
                                        </p:attrNameLst>
                                      </p:cBhvr>
                                      <p:tavLst>
                                        <p:tav tm="0">
                                          <p:val>
                                            <p:strVal val="4*#ppt_w"/>
                                          </p:val>
                                        </p:tav>
                                        <p:tav tm="100000">
                                          <p:val>
                                            <p:strVal val="#ppt_w"/>
                                          </p:val>
                                        </p:tav>
                                      </p:tavLst>
                                    </p:anim>
                                    <p:anim calcmode="lin" valueType="num">
                                      <p:cBhvr>
                                        <p:cTn id="42" dur="1000" fill="hold"/>
                                        <p:tgtEl>
                                          <p:spTgt spid="286"/>
                                        </p:tgtEl>
                                        <p:attrNameLst>
                                          <p:attrName>ppt_h</p:attrName>
                                        </p:attrNameLst>
                                      </p:cBhvr>
                                      <p:tavLst>
                                        <p:tav tm="0">
                                          <p:val>
                                            <p:strVal val="4*#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32" presetID="23" grpId="8" fill="hold">
                                  <p:stCondLst>
                                    <p:cond delay="0"/>
                                  </p:stCondLst>
                                  <p:iterate type="el" backwards="0">
                                    <p:tmAbs val="0"/>
                                  </p:iterate>
                                  <p:childTnLst>
                                    <p:set>
                                      <p:cBhvr>
                                        <p:cTn id="46" fill="hold"/>
                                        <p:tgtEl>
                                          <p:spTgt spid="293"/>
                                        </p:tgtEl>
                                        <p:attrNameLst>
                                          <p:attrName>style.visibility</p:attrName>
                                        </p:attrNameLst>
                                      </p:cBhvr>
                                      <p:to>
                                        <p:strVal val="visible"/>
                                      </p:to>
                                    </p:set>
                                    <p:anim calcmode="lin" valueType="num">
                                      <p:cBhvr>
                                        <p:cTn id="47" dur="1000" fill="hold"/>
                                        <p:tgtEl>
                                          <p:spTgt spid="293"/>
                                        </p:tgtEl>
                                        <p:attrNameLst>
                                          <p:attrName>ppt_w</p:attrName>
                                        </p:attrNameLst>
                                      </p:cBhvr>
                                      <p:tavLst>
                                        <p:tav tm="0">
                                          <p:val>
                                            <p:strVal val="4*#ppt_w"/>
                                          </p:val>
                                        </p:tav>
                                        <p:tav tm="100000">
                                          <p:val>
                                            <p:strVal val="#ppt_w"/>
                                          </p:val>
                                        </p:tav>
                                      </p:tavLst>
                                    </p:anim>
                                    <p:anim calcmode="lin" valueType="num">
                                      <p:cBhvr>
                                        <p:cTn id="48" dur="1000" fill="hold"/>
                                        <p:tgtEl>
                                          <p:spTgt spid="29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7" grpId="6"/>
      <p:bldP build="whole" bldLvl="1" animBg="1" rev="0" advAuto="0" spid="275" grpId="5"/>
      <p:bldP build="whole" bldLvl="1" animBg="1" rev="0" advAuto="0" spid="273" grpId="2"/>
      <p:bldP build="whole" bldLvl="1" animBg="1" rev="0" advAuto="0" spid="272" grpId="1"/>
      <p:bldP build="whole" bldLvl="1" animBg="1" rev="0" advAuto="0" spid="286" grpId="7"/>
      <p:bldP build="whole" bldLvl="1" animBg="1" rev="0" advAuto="0" spid="293" grpId="8"/>
      <p:bldP build="whole" bldLvl="1" animBg="1" rev="0" advAuto="0" spid="276" grpId="4"/>
      <p:bldP build="whole" bldLvl="1" animBg="1" rev="0" advAuto="0" spid="274" grpId="3"/>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63636"/>
        </a:solidFill>
      </p:bgPr>
    </p:bg>
    <p:spTree>
      <p:nvGrpSpPr>
        <p:cNvPr id="1" name=""/>
        <p:cNvGrpSpPr/>
        <p:nvPr/>
      </p:nvGrpSpPr>
      <p:grpSpPr>
        <a:xfrm>
          <a:off x="0" y="0"/>
          <a:ext cx="0" cy="0"/>
          <a:chOff x="0" y="0"/>
          <a:chExt cx="0" cy="0"/>
        </a:xfrm>
      </p:grpSpPr>
      <p:sp>
        <p:nvSpPr>
          <p:cNvPr id="301" name="Main flow"/>
          <p:cNvSpPr txBox="1"/>
          <p:nvPr/>
        </p:nvSpPr>
        <p:spPr>
          <a:xfrm>
            <a:off x="4997602" y="320210"/>
            <a:ext cx="2702358"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solidFill>
                  <a:srgbClr val="FFFFFF"/>
                </a:solidFill>
                <a:latin typeface="Avenir Next"/>
                <a:ea typeface="Avenir Next"/>
                <a:cs typeface="Avenir Next"/>
                <a:sym typeface="Avenir Next"/>
              </a:defRPr>
            </a:lvl1pPr>
          </a:lstStyle>
          <a:p>
            <a:pPr/>
            <a:r>
              <a:t>Main flow</a:t>
            </a:r>
          </a:p>
        </p:txBody>
      </p:sp>
      <p:pic>
        <p:nvPicPr>
          <p:cNvPr id="302" name="Изображение" descr="Изображение"/>
          <p:cNvPicPr>
            <a:picLocks noChangeAspect="1"/>
          </p:cNvPicPr>
          <p:nvPr/>
        </p:nvPicPr>
        <p:blipFill>
          <a:blip r:embed="rId2">
            <a:extLst/>
          </a:blip>
          <a:stretch>
            <a:fillRect/>
          </a:stretch>
        </p:blipFill>
        <p:spPr>
          <a:xfrm>
            <a:off x="643366" y="2487189"/>
            <a:ext cx="11410829" cy="396147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3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1"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333"/>
        </a:solidFill>
      </p:bgPr>
    </p:bg>
    <p:spTree>
      <p:nvGrpSpPr>
        <p:cNvPr id="1" name=""/>
        <p:cNvGrpSpPr/>
        <p:nvPr/>
      </p:nvGrpSpPr>
      <p:grpSpPr>
        <a:xfrm>
          <a:off x="0" y="0"/>
          <a:ext cx="0" cy="0"/>
          <a:chOff x="0" y="0"/>
          <a:chExt cx="0" cy="0"/>
        </a:xfrm>
      </p:grpSpPr>
      <p:sp>
        <p:nvSpPr>
          <p:cNvPr id="304" name="Working of Spark Architecture"/>
          <p:cNvSpPr txBox="1"/>
          <p:nvPr/>
        </p:nvSpPr>
        <p:spPr>
          <a:xfrm>
            <a:off x="2526626" y="421810"/>
            <a:ext cx="7951547"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solidFill>
                  <a:srgbClr val="FFFFFF"/>
                </a:solidFill>
                <a:latin typeface="Avenir Next"/>
                <a:ea typeface="Avenir Next"/>
                <a:cs typeface="Avenir Next"/>
                <a:sym typeface="Avenir Next"/>
              </a:defRPr>
            </a:lvl1pPr>
          </a:lstStyle>
          <a:p>
            <a:pPr/>
            <a:r>
              <a:t>Working of Spark Architecture</a:t>
            </a:r>
          </a:p>
        </p:txBody>
      </p:sp>
      <p:pic>
        <p:nvPicPr>
          <p:cNvPr id="305" name="Изображение" descr="Изображение"/>
          <p:cNvPicPr>
            <a:picLocks noChangeAspect="1"/>
          </p:cNvPicPr>
          <p:nvPr/>
        </p:nvPicPr>
        <p:blipFill>
          <a:blip r:embed="rId2">
            <a:extLst/>
          </a:blip>
          <a:stretch>
            <a:fillRect/>
          </a:stretch>
        </p:blipFill>
        <p:spPr>
          <a:xfrm>
            <a:off x="1181100" y="2038350"/>
            <a:ext cx="10402174" cy="605439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3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4"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D3D3D"/>
        </a:solidFill>
      </p:bgPr>
    </p:bg>
    <p:spTree>
      <p:nvGrpSpPr>
        <p:cNvPr id="1" name=""/>
        <p:cNvGrpSpPr/>
        <p:nvPr/>
      </p:nvGrpSpPr>
      <p:grpSpPr>
        <a:xfrm>
          <a:off x="0" y="0"/>
          <a:ext cx="0" cy="0"/>
          <a:chOff x="0" y="0"/>
          <a:chExt cx="0" cy="0"/>
        </a:xfrm>
      </p:grpSpPr>
      <p:sp>
        <p:nvSpPr>
          <p:cNvPr id="307" name="Working of Spark Architecture (user side)"/>
          <p:cNvSpPr txBox="1"/>
          <p:nvPr/>
        </p:nvSpPr>
        <p:spPr>
          <a:xfrm>
            <a:off x="1117384" y="459910"/>
            <a:ext cx="10770032"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solidFill>
                  <a:srgbClr val="FFFFFF"/>
                </a:solidFill>
                <a:latin typeface="Avenir Next"/>
                <a:ea typeface="Avenir Next"/>
                <a:cs typeface="Avenir Next"/>
                <a:sym typeface="Avenir Next"/>
              </a:defRPr>
            </a:lvl1pPr>
          </a:lstStyle>
          <a:p>
            <a:pPr/>
            <a:r>
              <a:t>Working of Spark Architecture (user side)</a:t>
            </a:r>
          </a:p>
        </p:txBody>
      </p:sp>
      <p:pic>
        <p:nvPicPr>
          <p:cNvPr id="308" name="Изображение" descr="Изображение"/>
          <p:cNvPicPr>
            <a:picLocks noChangeAspect="1"/>
          </p:cNvPicPr>
          <p:nvPr/>
        </p:nvPicPr>
        <p:blipFill>
          <a:blip r:embed="rId2">
            <a:extLst/>
          </a:blip>
          <a:stretch>
            <a:fillRect/>
          </a:stretch>
        </p:blipFill>
        <p:spPr>
          <a:xfrm>
            <a:off x="541572" y="1844346"/>
            <a:ext cx="11921656" cy="667100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3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7"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167" name="Изображение" descr="Изображение"/>
          <p:cNvPicPr>
            <a:picLocks noChangeAspect="1"/>
          </p:cNvPicPr>
          <p:nvPr/>
        </p:nvPicPr>
        <p:blipFill>
          <a:blip r:embed="rId2">
            <a:extLst/>
          </a:blip>
          <a:stretch>
            <a:fillRect/>
          </a:stretch>
        </p:blipFill>
        <p:spPr>
          <a:xfrm>
            <a:off x="425450" y="641350"/>
            <a:ext cx="5773493" cy="2995271"/>
          </a:xfrm>
          <a:prstGeom prst="rect">
            <a:avLst/>
          </a:prstGeom>
          <a:ln w="12700">
            <a:miter lim="400000"/>
          </a:ln>
        </p:spPr>
      </p:pic>
      <p:pic>
        <p:nvPicPr>
          <p:cNvPr id="168" name="Изображение" descr="Изображение"/>
          <p:cNvPicPr>
            <a:picLocks noChangeAspect="1"/>
          </p:cNvPicPr>
          <p:nvPr/>
        </p:nvPicPr>
        <p:blipFill>
          <a:blip r:embed="rId3">
            <a:extLst/>
          </a:blip>
          <a:stretch>
            <a:fillRect/>
          </a:stretch>
        </p:blipFill>
        <p:spPr>
          <a:xfrm>
            <a:off x="7035800" y="3277545"/>
            <a:ext cx="5673631" cy="3198510"/>
          </a:xfrm>
          <a:prstGeom prst="rect">
            <a:avLst/>
          </a:prstGeom>
          <a:ln w="12700">
            <a:miter lim="400000"/>
          </a:ln>
        </p:spPr>
      </p:pic>
      <p:pic>
        <p:nvPicPr>
          <p:cNvPr id="169" name="Изображение" descr="Изображение"/>
          <p:cNvPicPr>
            <a:picLocks noChangeAspect="1"/>
          </p:cNvPicPr>
          <p:nvPr/>
        </p:nvPicPr>
        <p:blipFill>
          <a:blip r:embed="rId4">
            <a:extLst/>
          </a:blip>
          <a:stretch>
            <a:fillRect/>
          </a:stretch>
        </p:blipFill>
        <p:spPr>
          <a:xfrm>
            <a:off x="425450" y="6165624"/>
            <a:ext cx="5773493" cy="315617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167"/>
                                        </p:tgtEl>
                                        <p:attrNameLst>
                                          <p:attrName>style.visibility</p:attrName>
                                        </p:attrNameLst>
                                      </p:cBhvr>
                                      <p:to>
                                        <p:strVal val="visible"/>
                                      </p:to>
                                    </p:set>
                                    <p:animEffect filter="box(out)" transition="in">
                                      <p:cBhvr>
                                        <p:cTn id="7" dur="1000"/>
                                        <p:tgtEl>
                                          <p:spTgt spid="16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 grpId="2" fill="hold">
                                  <p:stCondLst>
                                    <p:cond delay="0"/>
                                  </p:stCondLst>
                                  <p:iterate type="el" backwards="0">
                                    <p:tmAbs val="0"/>
                                  </p:iterate>
                                  <p:childTnLst>
                                    <p:set>
                                      <p:cBhvr>
                                        <p:cTn id="11" fill="hold"/>
                                        <p:tgtEl>
                                          <p:spTgt spid="169"/>
                                        </p:tgtEl>
                                        <p:attrNameLst>
                                          <p:attrName>style.visibility</p:attrName>
                                        </p:attrNameLst>
                                      </p:cBhvr>
                                      <p:to>
                                        <p:strVal val="visible"/>
                                      </p:to>
                                    </p:set>
                                    <p:anim calcmode="lin" valueType="num">
                                      <p:cBhvr>
                                        <p:cTn id="12" dur="1000" fill="hold"/>
                                        <p:tgtEl>
                                          <p:spTgt spid="169"/>
                                        </p:tgtEl>
                                        <p:attrNameLst>
                                          <p:attrName>ppt_x</p:attrName>
                                        </p:attrNameLst>
                                      </p:cBhvr>
                                      <p:tavLst>
                                        <p:tav tm="0">
                                          <p:val>
                                            <p:strVal val="0-#ppt_w/2"/>
                                          </p:val>
                                        </p:tav>
                                        <p:tav tm="100000">
                                          <p:val>
                                            <p:strVal val="#ppt_x"/>
                                          </p:val>
                                        </p:tav>
                                      </p:tavLst>
                                    </p:anim>
                                    <p:anim calcmode="lin" valueType="num">
                                      <p:cBhvr>
                                        <p:cTn id="13" dur="1000" fill="hold"/>
                                        <p:tgtEl>
                                          <p:spTgt spid="16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8" presetID="15" grpId="3" fill="hold">
                                  <p:stCondLst>
                                    <p:cond delay="0"/>
                                  </p:stCondLst>
                                  <p:iterate type="el" backwards="0">
                                    <p:tmAbs val="0"/>
                                  </p:iterate>
                                  <p:childTnLst>
                                    <p:set>
                                      <p:cBhvr>
                                        <p:cTn id="17" fill="hold"/>
                                        <p:tgtEl>
                                          <p:spTgt spid="168"/>
                                        </p:tgtEl>
                                        <p:attrNameLst>
                                          <p:attrName>style.visibility</p:attrName>
                                        </p:attrNameLst>
                                      </p:cBhvr>
                                      <p:to>
                                        <p:strVal val="visible"/>
                                      </p:to>
                                    </p:set>
                                    <p:anim calcmode="lin" valueType="num">
                                      <p:cBhvr>
                                        <p:cTn id="18" dur="1000" fill="hold"/>
                                        <p:tgtEl>
                                          <p:spTgt spid="168"/>
                                        </p:tgtEl>
                                        <p:attrNameLst>
                                          <p:attrName>ppt_w</p:attrName>
                                        </p:attrNameLst>
                                      </p:cBhvr>
                                      <p:tavLst>
                                        <p:tav tm="0">
                                          <p:val>
                                            <p:fltVal val="0"/>
                                          </p:val>
                                        </p:tav>
                                        <p:tav tm="100000">
                                          <p:val>
                                            <p:strVal val="#ppt_w"/>
                                          </p:val>
                                        </p:tav>
                                      </p:tavLst>
                                    </p:anim>
                                    <p:anim calcmode="lin" valueType="num">
                                      <p:cBhvr>
                                        <p:cTn id="19" dur="1000" fill="hold"/>
                                        <p:tgtEl>
                                          <p:spTgt spid="168"/>
                                        </p:tgtEl>
                                        <p:attrNameLst>
                                          <p:attrName>ppt_h</p:attrName>
                                        </p:attrNameLst>
                                      </p:cBhvr>
                                      <p:tavLst>
                                        <p:tav tm="0">
                                          <p:val>
                                            <p:fltVal val="0"/>
                                          </p:val>
                                        </p:tav>
                                        <p:tav tm="100000">
                                          <p:val>
                                            <p:strVal val="#ppt_h"/>
                                          </p:val>
                                        </p:tav>
                                      </p:tavLst>
                                    </p:anim>
                                    <p:anim calcmode="lin" valueType="num">
                                      <p:cBhvr>
                                        <p:cTn id="20" dur="1000" fill="hold"/>
                                        <p:tgtEl>
                                          <p:spTgt spid="168"/>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16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7" grpId="1"/>
      <p:bldP build="whole" bldLvl="1" animBg="1" rev="0" advAuto="0" spid="169" grpId="2"/>
      <p:bldP build="whole" bldLvl="1" animBg="1" rev="0" advAuto="0" spid="168" grpId="3"/>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333"/>
        </a:solidFill>
      </p:bgPr>
    </p:bg>
    <p:spTree>
      <p:nvGrpSpPr>
        <p:cNvPr id="1" name=""/>
        <p:cNvGrpSpPr/>
        <p:nvPr/>
      </p:nvGrpSpPr>
      <p:grpSpPr>
        <a:xfrm>
          <a:off x="0" y="0"/>
          <a:ext cx="0" cy="0"/>
          <a:chOff x="0" y="0"/>
          <a:chExt cx="0" cy="0"/>
        </a:xfrm>
      </p:grpSpPr>
      <p:sp>
        <p:nvSpPr>
          <p:cNvPr id="310" name="DAG"/>
          <p:cNvSpPr txBox="1"/>
          <p:nvPr/>
        </p:nvSpPr>
        <p:spPr>
          <a:xfrm>
            <a:off x="5850509" y="421810"/>
            <a:ext cx="1303783"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solidFill>
                  <a:srgbClr val="FFFFFF"/>
                </a:solidFill>
                <a:latin typeface="Avenir Next"/>
                <a:ea typeface="Avenir Next"/>
                <a:cs typeface="Avenir Next"/>
                <a:sym typeface="Avenir Next"/>
              </a:defRPr>
            </a:lvl1pPr>
          </a:lstStyle>
          <a:p>
            <a:pPr/>
            <a:r>
              <a:t>DAG</a:t>
            </a:r>
          </a:p>
        </p:txBody>
      </p:sp>
      <p:pic>
        <p:nvPicPr>
          <p:cNvPr id="311" name="Изображение" descr="Изображение"/>
          <p:cNvPicPr>
            <a:picLocks noChangeAspect="1"/>
          </p:cNvPicPr>
          <p:nvPr/>
        </p:nvPicPr>
        <p:blipFill>
          <a:blip r:embed="rId2">
            <a:extLst/>
          </a:blip>
          <a:stretch>
            <a:fillRect/>
          </a:stretch>
        </p:blipFill>
        <p:spPr>
          <a:xfrm>
            <a:off x="3691520" y="2800660"/>
            <a:ext cx="5621760" cy="6022360"/>
          </a:xfrm>
          <a:prstGeom prst="rect">
            <a:avLst/>
          </a:prstGeom>
          <a:ln w="12700">
            <a:miter lim="400000"/>
          </a:ln>
        </p:spPr>
      </p:pic>
      <p:sp>
        <p:nvSpPr>
          <p:cNvPr id="312" name="(Directed Acyclic Graph) DAG in Apache Spark is a set of Vertices and Edges, where vertices represent the RDDs and the edges represent the Operation to be applied on RDD. In Spark DAG, every edge directs from earlier to later in the sequence. On the calling of Action, the created DAG submits to DAG Scheduler which further splits the graph into the stages of the task."/>
          <p:cNvSpPr txBox="1"/>
          <p:nvPr/>
        </p:nvSpPr>
        <p:spPr>
          <a:xfrm>
            <a:off x="114046" y="1092200"/>
            <a:ext cx="12672569"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spcBef>
                <a:spcPts val="2800"/>
              </a:spcBef>
              <a:defRPr>
                <a:solidFill>
                  <a:srgbClr val="FFFFFF"/>
                </a:solidFill>
              </a:defRPr>
            </a:pPr>
            <a:r>
              <a:rPr b="1">
                <a:latin typeface="Avenir Next"/>
                <a:ea typeface="Avenir Next"/>
                <a:cs typeface="Avenir Next"/>
                <a:sym typeface="Avenir Next"/>
              </a:rPr>
              <a:t>(Directed Acyclic Graph) DAG</a:t>
            </a:r>
            <a:r>
              <a:t> in </a:t>
            </a:r>
            <a:r>
              <a:rPr b="1">
                <a:latin typeface="Avenir Next"/>
                <a:ea typeface="Avenir Next"/>
                <a:cs typeface="Avenir Next"/>
                <a:sym typeface="Avenir Next"/>
                <a:hlinkClick r:id="rId3" invalidUrl="" action="" tgtFrame="" tooltip="" history="1" highlightClick="0" endSnd="0"/>
              </a:rPr>
              <a:t>Apache Spark</a:t>
            </a:r>
            <a:r>
              <a:rPr>
                <a:hlinkClick r:id="rId3" invalidUrl="" action="" tgtFrame="" tooltip="" history="1" highlightClick="0" endSnd="0"/>
              </a:rPr>
              <a:t> </a:t>
            </a:r>
            <a:r>
              <a:t>is a set of </a:t>
            </a:r>
            <a:r>
              <a:rPr b="1">
                <a:latin typeface="Avenir Next"/>
                <a:ea typeface="Avenir Next"/>
                <a:cs typeface="Avenir Next"/>
                <a:sym typeface="Avenir Next"/>
              </a:rPr>
              <a:t>Vertices</a:t>
            </a:r>
            <a:r>
              <a:t> and </a:t>
            </a:r>
            <a:r>
              <a:rPr b="1">
                <a:latin typeface="Avenir Next"/>
                <a:ea typeface="Avenir Next"/>
                <a:cs typeface="Avenir Next"/>
                <a:sym typeface="Avenir Next"/>
              </a:rPr>
              <a:t>Edges</a:t>
            </a:r>
            <a:r>
              <a:t>, where </a:t>
            </a:r>
            <a:r>
              <a:rPr i="1">
                <a:latin typeface="Avenir Next"/>
                <a:ea typeface="Avenir Next"/>
                <a:cs typeface="Avenir Next"/>
                <a:sym typeface="Avenir Next"/>
              </a:rPr>
              <a:t>vertices</a:t>
            </a:r>
            <a:r>
              <a:t> represent the </a:t>
            </a:r>
            <a:r>
              <a:rPr b="1">
                <a:latin typeface="Avenir Next"/>
                <a:ea typeface="Avenir Next"/>
                <a:cs typeface="Avenir Next"/>
                <a:sym typeface="Avenir Next"/>
              </a:rPr>
              <a:t>RDDs</a:t>
            </a:r>
            <a:r>
              <a:t> and the </a:t>
            </a:r>
            <a:r>
              <a:rPr i="1">
                <a:latin typeface="Avenir Next"/>
                <a:ea typeface="Avenir Next"/>
                <a:cs typeface="Avenir Next"/>
                <a:sym typeface="Avenir Next"/>
              </a:rPr>
              <a:t>edges</a:t>
            </a:r>
            <a:r>
              <a:t> represent the </a:t>
            </a:r>
            <a:r>
              <a:rPr b="1">
                <a:latin typeface="Avenir Next"/>
                <a:ea typeface="Avenir Next"/>
                <a:cs typeface="Avenir Next"/>
                <a:sym typeface="Avenir Next"/>
              </a:rPr>
              <a:t>Operation to be applied on RDD</a:t>
            </a:r>
            <a:r>
              <a:t>. In Spark DAG, every edge directs from earlier to later in the sequence. On the calling of </a:t>
            </a:r>
            <a:r>
              <a:rPr i="1">
                <a:latin typeface="Avenir Next"/>
                <a:ea typeface="Avenir Next"/>
                <a:cs typeface="Avenir Next"/>
                <a:sym typeface="Avenir Next"/>
              </a:rPr>
              <a:t>Action</a:t>
            </a:r>
            <a:r>
              <a:t>, the created DAG submits to </a:t>
            </a:r>
            <a:r>
              <a:rPr b="1">
                <a:latin typeface="Avenir Next"/>
                <a:ea typeface="Avenir Next"/>
                <a:cs typeface="Avenir Next"/>
                <a:sym typeface="Avenir Next"/>
              </a:rPr>
              <a:t>DAG Scheduler</a:t>
            </a:r>
            <a:r>
              <a:t> which further splits the graph into the</a:t>
            </a:r>
            <a:r>
              <a:rPr b="1">
                <a:latin typeface="Avenir Next"/>
                <a:ea typeface="Avenir Next"/>
                <a:cs typeface="Avenir Next"/>
                <a:sym typeface="Avenir Next"/>
              </a:rPr>
              <a:t> stages </a:t>
            </a:r>
            <a:r>
              <a:t>of the</a:t>
            </a:r>
            <a:r>
              <a:rPr b="1">
                <a:latin typeface="Avenir Next"/>
                <a:ea typeface="Avenir Next"/>
                <a:cs typeface="Avenir Next"/>
                <a:sym typeface="Avenir Next"/>
              </a:rPr>
              <a:t> task</a:t>
            </a:r>
            <a:r>
              <a:t>.</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3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0"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333"/>
        </a:solidFill>
      </p:bgPr>
    </p:bg>
    <p:spTree>
      <p:nvGrpSpPr>
        <p:cNvPr id="1" name=""/>
        <p:cNvGrpSpPr/>
        <p:nvPr/>
      </p:nvGrpSpPr>
      <p:grpSpPr>
        <a:xfrm>
          <a:off x="0" y="0"/>
          <a:ext cx="0" cy="0"/>
          <a:chOff x="0" y="0"/>
          <a:chExt cx="0" cy="0"/>
        </a:xfrm>
      </p:grpSpPr>
      <p:sp>
        <p:nvSpPr>
          <p:cNvPr id="314" name="Dask"/>
          <p:cNvSpPr txBox="1"/>
          <p:nvPr/>
        </p:nvSpPr>
        <p:spPr>
          <a:xfrm>
            <a:off x="5790501" y="434510"/>
            <a:ext cx="1398195"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solidFill>
                  <a:srgbClr val="FFFFFF"/>
                </a:solidFill>
                <a:latin typeface="Avenir Next"/>
                <a:ea typeface="Avenir Next"/>
                <a:cs typeface="Avenir Next"/>
                <a:sym typeface="Avenir Next"/>
              </a:defRPr>
            </a:lvl1pPr>
          </a:lstStyle>
          <a:p>
            <a:pPr/>
            <a:r>
              <a:t>Dask</a:t>
            </a:r>
          </a:p>
        </p:txBody>
      </p:sp>
      <p:sp>
        <p:nvSpPr>
          <p:cNvPr id="315" name="An efficient data pipeline means everything for the success of a data science project. Dask is a flexible library for parallel computing in Python that makes it easy to build intuitive workflows for ingesting and analyzing large, distributed datasets. Dask provides dynamic task scheduling and parallel collections that extend the functionality of NumPy, Pandas, and Scikit-learn, enabling users to scale their code from a single laptop to a cluster of hundreds of machines with ease."/>
          <p:cNvSpPr txBox="1"/>
          <p:nvPr/>
        </p:nvSpPr>
        <p:spPr>
          <a:xfrm>
            <a:off x="931836" y="2139949"/>
            <a:ext cx="11141128" cy="524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spcBef>
                <a:spcPts val="2800"/>
              </a:spcBef>
              <a:defRPr sz="3300">
                <a:solidFill>
                  <a:srgbClr val="FFFFFF"/>
                </a:solidFill>
              </a:defRPr>
            </a:lvl1pPr>
          </a:lstStyle>
          <a:p>
            <a:pPr/>
            <a:r>
              <a:t>An efficient data pipeline means everything for the success of a data science project. Dask is a flexible library for parallel computing in Python that makes it easy to build intuitive workflows for ingesting and analyzing large, distributed datasets. Dask provides dynamic task scheduling and parallel collections that extend the functionality of NumPy, Pandas, and Scikit-learn, enabling users to scale their code from a single laptop to a cluster of hundreds of machines with ease.</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3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4"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333"/>
        </a:solidFill>
      </p:bgPr>
    </p:bg>
    <p:spTree>
      <p:nvGrpSpPr>
        <p:cNvPr id="1" name=""/>
        <p:cNvGrpSpPr/>
        <p:nvPr/>
      </p:nvGrpSpPr>
      <p:grpSpPr>
        <a:xfrm>
          <a:off x="0" y="0"/>
          <a:ext cx="0" cy="0"/>
          <a:chOff x="0" y="0"/>
          <a:chExt cx="0" cy="0"/>
        </a:xfrm>
      </p:grpSpPr>
      <p:sp>
        <p:nvSpPr>
          <p:cNvPr id="317" name="Dask"/>
          <p:cNvSpPr txBox="1"/>
          <p:nvPr/>
        </p:nvSpPr>
        <p:spPr>
          <a:xfrm>
            <a:off x="5790501" y="434510"/>
            <a:ext cx="1398195"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solidFill>
                  <a:srgbClr val="FFFFFF"/>
                </a:solidFill>
                <a:latin typeface="Avenir Next"/>
                <a:ea typeface="Avenir Next"/>
                <a:cs typeface="Avenir Next"/>
                <a:sym typeface="Avenir Next"/>
              </a:defRPr>
            </a:lvl1pPr>
          </a:lstStyle>
          <a:p>
            <a:pPr/>
            <a:r>
              <a:t>Dask</a:t>
            </a:r>
          </a:p>
        </p:txBody>
      </p:sp>
      <p:sp>
        <p:nvSpPr>
          <p:cNvPr id="318" name="Dask Dataframe is simply a parallel collection of Pandas Dataframe"/>
          <p:cNvSpPr txBox="1"/>
          <p:nvPr/>
        </p:nvSpPr>
        <p:spPr>
          <a:xfrm>
            <a:off x="612424" y="3912319"/>
            <a:ext cx="5385849"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Dask Dataframe is simply a parallel collection of Pandas Dataframe</a:t>
            </a:r>
          </a:p>
        </p:txBody>
      </p:sp>
      <p:sp>
        <p:nvSpPr>
          <p:cNvPr id="319" name="Can load larger the memory data into Dask Dataframes"/>
          <p:cNvSpPr txBox="1"/>
          <p:nvPr/>
        </p:nvSpPr>
        <p:spPr>
          <a:xfrm>
            <a:off x="778722" y="4797694"/>
            <a:ext cx="5053254"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algn="ctr">
              <a:defRPr>
                <a:solidFill>
                  <a:srgbClr val="FFFFFF"/>
                </a:solidFill>
              </a:defRPr>
            </a:pPr>
            <a:r>
              <a:t>Can load larger the memory data into Dask Dataframes</a:t>
            </a:r>
          </a:p>
        </p:txBody>
      </p:sp>
      <p:sp>
        <p:nvSpPr>
          <p:cNvPr id="320" name="Dask API the same as Pandas API"/>
          <p:cNvSpPr txBox="1"/>
          <p:nvPr/>
        </p:nvSpPr>
        <p:spPr>
          <a:xfrm>
            <a:off x="1331260" y="5683069"/>
            <a:ext cx="394817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a:defRPr>
                <a:solidFill>
                  <a:srgbClr val="FFFFFF"/>
                </a:solidFill>
              </a:defRPr>
            </a:pPr>
            <a:r>
              <a:t>Dask API the same as Pandas API</a:t>
            </a:r>
          </a:p>
        </p:txBody>
      </p:sp>
      <p:sp>
        <p:nvSpPr>
          <p:cNvPr id="321" name="Dataframes"/>
          <p:cNvSpPr/>
          <p:nvPr/>
        </p:nvSpPr>
        <p:spPr>
          <a:xfrm>
            <a:off x="307106" y="2320655"/>
            <a:ext cx="2694485" cy="649140"/>
          </a:xfrm>
          <a:prstGeom prst="roundRect">
            <a:avLst>
              <a:gd name="adj" fmla="val 16430"/>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spcBef>
                <a:spcPts val="2800"/>
              </a:spcBef>
              <a:defRPr b="1" sz="2800">
                <a:solidFill>
                  <a:srgbClr val="000000"/>
                </a:solidFill>
                <a:latin typeface="Avenir Next"/>
                <a:ea typeface="Avenir Next"/>
                <a:cs typeface="Avenir Next"/>
                <a:sym typeface="Avenir Next"/>
              </a:defRPr>
            </a:lvl1pPr>
          </a:lstStyle>
          <a:p>
            <a:pPr/>
            <a:r>
              <a:t>Dataframes</a:t>
            </a:r>
          </a:p>
        </p:txBody>
      </p:sp>
      <p:sp>
        <p:nvSpPr>
          <p:cNvPr id="322" name="Bags"/>
          <p:cNvSpPr/>
          <p:nvPr/>
        </p:nvSpPr>
        <p:spPr>
          <a:xfrm>
            <a:off x="8270750" y="2307955"/>
            <a:ext cx="2694485" cy="649140"/>
          </a:xfrm>
          <a:prstGeom prst="roundRect">
            <a:avLst>
              <a:gd name="adj" fmla="val 16430"/>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spcBef>
                <a:spcPts val="2800"/>
              </a:spcBef>
              <a:defRPr b="1" sz="2800">
                <a:solidFill>
                  <a:srgbClr val="000000"/>
                </a:solidFill>
                <a:latin typeface="Avenir Next"/>
                <a:ea typeface="Avenir Next"/>
                <a:cs typeface="Avenir Next"/>
                <a:sym typeface="Avenir Next"/>
              </a:defRPr>
            </a:lvl1pPr>
          </a:lstStyle>
          <a:p>
            <a:pPr/>
            <a:r>
              <a:t>Bags</a:t>
            </a:r>
          </a:p>
        </p:txBody>
      </p:sp>
      <p:sp>
        <p:nvSpPr>
          <p:cNvPr id="323" name="Parallel collection of Python objects"/>
          <p:cNvSpPr txBox="1"/>
          <p:nvPr/>
        </p:nvSpPr>
        <p:spPr>
          <a:xfrm>
            <a:off x="7497346" y="3911600"/>
            <a:ext cx="424129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algn="ctr">
              <a:defRPr>
                <a:solidFill>
                  <a:srgbClr val="FFFFFF"/>
                </a:solidFill>
              </a:defRPr>
            </a:pPr>
            <a:r>
              <a:t>Parallel collection of Python objects</a:t>
            </a:r>
          </a:p>
        </p:txBody>
      </p:sp>
      <p:sp>
        <p:nvSpPr>
          <p:cNvPr id="324" name="Structured data"/>
          <p:cNvSpPr/>
          <p:nvPr/>
        </p:nvSpPr>
        <p:spPr>
          <a:xfrm>
            <a:off x="1689100" y="1374310"/>
            <a:ext cx="3232498" cy="626121"/>
          </a:xfrm>
          <a:prstGeom prst="roundRect">
            <a:avLst>
              <a:gd name="adj" fmla="val 17034"/>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spcBef>
                <a:spcPts val="2800"/>
              </a:spcBef>
              <a:defRPr b="1" sz="2800">
                <a:solidFill>
                  <a:srgbClr val="000000"/>
                </a:solidFill>
                <a:latin typeface="Avenir Next"/>
                <a:ea typeface="Avenir Next"/>
                <a:cs typeface="Avenir Next"/>
                <a:sym typeface="Avenir Next"/>
              </a:defRPr>
            </a:lvl1pPr>
          </a:lstStyle>
          <a:p>
            <a:pPr/>
            <a:r>
              <a:t>Structured data</a:t>
            </a:r>
          </a:p>
        </p:txBody>
      </p:sp>
      <p:sp>
        <p:nvSpPr>
          <p:cNvPr id="325" name="Unstructured data"/>
          <p:cNvSpPr/>
          <p:nvPr/>
        </p:nvSpPr>
        <p:spPr>
          <a:xfrm>
            <a:off x="7823200" y="1361610"/>
            <a:ext cx="3589586" cy="626121"/>
          </a:xfrm>
          <a:prstGeom prst="roundRect">
            <a:avLst>
              <a:gd name="adj" fmla="val 17034"/>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spcBef>
                <a:spcPts val="2800"/>
              </a:spcBef>
              <a:defRPr b="1" sz="2800">
                <a:solidFill>
                  <a:srgbClr val="000000"/>
                </a:solidFill>
                <a:latin typeface="Avenir Next"/>
                <a:ea typeface="Avenir Next"/>
                <a:cs typeface="Avenir Next"/>
                <a:sym typeface="Avenir Next"/>
              </a:defRPr>
            </a:lvl1pPr>
          </a:lstStyle>
          <a:p>
            <a:pPr/>
            <a:r>
              <a:t>Unstructured data</a:t>
            </a:r>
          </a:p>
        </p:txBody>
      </p:sp>
      <p:sp>
        <p:nvSpPr>
          <p:cNvPr id="326" name="Functioning is similar to PySpark RDDs"/>
          <p:cNvSpPr txBox="1"/>
          <p:nvPr/>
        </p:nvSpPr>
        <p:spPr>
          <a:xfrm>
            <a:off x="7323991" y="4470400"/>
            <a:ext cx="458800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algn="ctr">
              <a:defRPr>
                <a:solidFill>
                  <a:srgbClr val="FFFFFF"/>
                </a:solidFill>
              </a:defRPr>
            </a:pPr>
            <a:r>
              <a:t>Functioning is similar to PySpark RDDs</a:t>
            </a:r>
          </a:p>
        </p:txBody>
      </p:sp>
      <p:sp>
        <p:nvSpPr>
          <p:cNvPr id="327" name="Use dask.multiprocessing, allowing the bypassing of GIL"/>
          <p:cNvSpPr txBox="1"/>
          <p:nvPr/>
        </p:nvSpPr>
        <p:spPr>
          <a:xfrm>
            <a:off x="6925068" y="5029199"/>
            <a:ext cx="5385848"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algn="ctr">
              <a:defRPr>
                <a:solidFill>
                  <a:srgbClr val="FFFFFF"/>
                </a:solidFill>
              </a:defRPr>
            </a:pPr>
            <a:r>
              <a:t>Use dask.multiprocessing, allowing the bypassing of GIL</a:t>
            </a:r>
          </a:p>
        </p:txBody>
      </p:sp>
      <p:sp>
        <p:nvSpPr>
          <p:cNvPr id="328" name="Arrays"/>
          <p:cNvSpPr/>
          <p:nvPr/>
        </p:nvSpPr>
        <p:spPr>
          <a:xfrm>
            <a:off x="3469406" y="2320655"/>
            <a:ext cx="2694485" cy="649140"/>
          </a:xfrm>
          <a:prstGeom prst="roundRect">
            <a:avLst>
              <a:gd name="adj" fmla="val 16430"/>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spcBef>
                <a:spcPts val="2800"/>
              </a:spcBef>
              <a:defRPr b="1" sz="2800">
                <a:solidFill>
                  <a:srgbClr val="000000"/>
                </a:solidFill>
                <a:latin typeface="Avenir Next"/>
                <a:ea typeface="Avenir Next"/>
                <a:cs typeface="Avenir Next"/>
                <a:sym typeface="Avenir Next"/>
              </a:defRPr>
            </a:lvl1pPr>
          </a:lstStyle>
          <a:p>
            <a:pPr/>
            <a:r>
              <a:t>Arrays</a:t>
            </a:r>
          </a:p>
        </p:txBody>
      </p:sp>
      <p:sp>
        <p:nvSpPr>
          <p:cNvPr id="329" name="Dask Arrays store multiple NumPy arrays"/>
          <p:cNvSpPr txBox="1"/>
          <p:nvPr/>
        </p:nvSpPr>
        <p:spPr>
          <a:xfrm>
            <a:off x="893237" y="6225545"/>
            <a:ext cx="482422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a:defRPr>
                <a:solidFill>
                  <a:srgbClr val="FFFFFF"/>
                </a:solidFill>
              </a:defRPr>
            </a:pPr>
            <a:r>
              <a:t>Dask Arrays store multiple NumPy arrays</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3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32" presetID="23" grpId="2" fill="hold">
                                  <p:stCondLst>
                                    <p:cond delay="0"/>
                                  </p:stCondLst>
                                  <p:iterate type="el" backwards="0">
                                    <p:tmAbs val="0"/>
                                  </p:iterate>
                                  <p:childTnLst>
                                    <p:set>
                                      <p:cBhvr>
                                        <p:cTn id="10" fill="hold"/>
                                        <p:tgtEl>
                                          <p:spTgt spid="321"/>
                                        </p:tgtEl>
                                        <p:attrNameLst>
                                          <p:attrName>style.visibility</p:attrName>
                                        </p:attrNameLst>
                                      </p:cBhvr>
                                      <p:to>
                                        <p:strVal val="visible"/>
                                      </p:to>
                                    </p:set>
                                    <p:anim calcmode="lin" valueType="num">
                                      <p:cBhvr>
                                        <p:cTn id="11" dur="1000" fill="hold"/>
                                        <p:tgtEl>
                                          <p:spTgt spid="321"/>
                                        </p:tgtEl>
                                        <p:attrNameLst>
                                          <p:attrName>ppt_w</p:attrName>
                                        </p:attrNameLst>
                                      </p:cBhvr>
                                      <p:tavLst>
                                        <p:tav tm="0">
                                          <p:val>
                                            <p:strVal val="4*#ppt_w"/>
                                          </p:val>
                                        </p:tav>
                                        <p:tav tm="100000">
                                          <p:val>
                                            <p:strVal val="#ppt_w"/>
                                          </p:val>
                                        </p:tav>
                                      </p:tavLst>
                                    </p:anim>
                                    <p:anim calcmode="lin" valueType="num">
                                      <p:cBhvr>
                                        <p:cTn id="12" dur="1000" fill="hold"/>
                                        <p:tgtEl>
                                          <p:spTgt spid="321"/>
                                        </p:tgtEl>
                                        <p:attrNameLst>
                                          <p:attrName>ppt_h</p:attrName>
                                        </p:attrNameLst>
                                      </p:cBhvr>
                                      <p:tavLst>
                                        <p:tav tm="0">
                                          <p:val>
                                            <p:strVal val="4*#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23" grpId="3" fill="hold">
                                  <p:stCondLst>
                                    <p:cond delay="0"/>
                                  </p:stCondLst>
                                  <p:iterate type="el" backwards="0">
                                    <p:tmAbs val="0"/>
                                  </p:iterate>
                                  <p:childTnLst>
                                    <p:set>
                                      <p:cBhvr>
                                        <p:cTn id="16" fill="hold"/>
                                        <p:tgtEl>
                                          <p:spTgt spid="322"/>
                                        </p:tgtEl>
                                        <p:attrNameLst>
                                          <p:attrName>style.visibility</p:attrName>
                                        </p:attrNameLst>
                                      </p:cBhvr>
                                      <p:to>
                                        <p:strVal val="visible"/>
                                      </p:to>
                                    </p:set>
                                    <p:anim calcmode="lin" valueType="num">
                                      <p:cBhvr>
                                        <p:cTn id="17" dur="1000" fill="hold"/>
                                        <p:tgtEl>
                                          <p:spTgt spid="322"/>
                                        </p:tgtEl>
                                        <p:attrNameLst>
                                          <p:attrName>ppt_w</p:attrName>
                                        </p:attrNameLst>
                                      </p:cBhvr>
                                      <p:tavLst>
                                        <p:tav tm="0">
                                          <p:val>
                                            <p:strVal val="4*#ppt_w"/>
                                          </p:val>
                                        </p:tav>
                                        <p:tav tm="100000">
                                          <p:val>
                                            <p:strVal val="#ppt_w"/>
                                          </p:val>
                                        </p:tav>
                                      </p:tavLst>
                                    </p:anim>
                                    <p:anim calcmode="lin" valueType="num">
                                      <p:cBhvr>
                                        <p:cTn id="18" dur="1000" fill="hold"/>
                                        <p:tgtEl>
                                          <p:spTgt spid="322"/>
                                        </p:tgtEl>
                                        <p:attrNameLst>
                                          <p:attrName>ppt_h</p:attrName>
                                        </p:attrNameLst>
                                      </p:cBhvr>
                                      <p:tavLst>
                                        <p:tav tm="0">
                                          <p:val>
                                            <p:strVal val="4*#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32" presetID="23" grpId="4" fill="hold">
                                  <p:stCondLst>
                                    <p:cond delay="0"/>
                                  </p:stCondLst>
                                  <p:iterate type="el" backwards="0">
                                    <p:tmAbs val="0"/>
                                  </p:iterate>
                                  <p:childTnLst>
                                    <p:set>
                                      <p:cBhvr>
                                        <p:cTn id="22" fill="hold"/>
                                        <p:tgtEl>
                                          <p:spTgt spid="324"/>
                                        </p:tgtEl>
                                        <p:attrNameLst>
                                          <p:attrName>style.visibility</p:attrName>
                                        </p:attrNameLst>
                                      </p:cBhvr>
                                      <p:to>
                                        <p:strVal val="visible"/>
                                      </p:to>
                                    </p:set>
                                    <p:anim calcmode="lin" valueType="num">
                                      <p:cBhvr>
                                        <p:cTn id="23" dur="1000" fill="hold"/>
                                        <p:tgtEl>
                                          <p:spTgt spid="324"/>
                                        </p:tgtEl>
                                        <p:attrNameLst>
                                          <p:attrName>ppt_w</p:attrName>
                                        </p:attrNameLst>
                                      </p:cBhvr>
                                      <p:tavLst>
                                        <p:tav tm="0">
                                          <p:val>
                                            <p:strVal val="4*#ppt_w"/>
                                          </p:val>
                                        </p:tav>
                                        <p:tav tm="100000">
                                          <p:val>
                                            <p:strVal val="#ppt_w"/>
                                          </p:val>
                                        </p:tav>
                                      </p:tavLst>
                                    </p:anim>
                                    <p:anim calcmode="lin" valueType="num">
                                      <p:cBhvr>
                                        <p:cTn id="24" dur="1000" fill="hold"/>
                                        <p:tgtEl>
                                          <p:spTgt spid="324"/>
                                        </p:tgtEl>
                                        <p:attrNameLst>
                                          <p:attrName>ppt_h</p:attrName>
                                        </p:attrNameLst>
                                      </p:cBhvr>
                                      <p:tavLst>
                                        <p:tav tm="0">
                                          <p:val>
                                            <p:strVal val="4*#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32" presetID="23" grpId="5" fill="hold">
                                  <p:stCondLst>
                                    <p:cond delay="0"/>
                                  </p:stCondLst>
                                  <p:iterate type="el" backwards="0">
                                    <p:tmAbs val="0"/>
                                  </p:iterate>
                                  <p:childTnLst>
                                    <p:set>
                                      <p:cBhvr>
                                        <p:cTn id="28" fill="hold"/>
                                        <p:tgtEl>
                                          <p:spTgt spid="325"/>
                                        </p:tgtEl>
                                        <p:attrNameLst>
                                          <p:attrName>style.visibility</p:attrName>
                                        </p:attrNameLst>
                                      </p:cBhvr>
                                      <p:to>
                                        <p:strVal val="visible"/>
                                      </p:to>
                                    </p:set>
                                    <p:anim calcmode="lin" valueType="num">
                                      <p:cBhvr>
                                        <p:cTn id="29" dur="1000" fill="hold"/>
                                        <p:tgtEl>
                                          <p:spTgt spid="325"/>
                                        </p:tgtEl>
                                        <p:attrNameLst>
                                          <p:attrName>ppt_w</p:attrName>
                                        </p:attrNameLst>
                                      </p:cBhvr>
                                      <p:tavLst>
                                        <p:tav tm="0">
                                          <p:val>
                                            <p:strVal val="4*#ppt_w"/>
                                          </p:val>
                                        </p:tav>
                                        <p:tav tm="100000">
                                          <p:val>
                                            <p:strVal val="#ppt_w"/>
                                          </p:val>
                                        </p:tav>
                                      </p:tavLst>
                                    </p:anim>
                                    <p:anim calcmode="lin" valueType="num">
                                      <p:cBhvr>
                                        <p:cTn id="30" dur="1000" fill="hold"/>
                                        <p:tgtEl>
                                          <p:spTgt spid="325"/>
                                        </p:tgtEl>
                                        <p:attrNameLst>
                                          <p:attrName>ppt_h</p:attrName>
                                        </p:attrNameLst>
                                      </p:cBhvr>
                                      <p:tavLst>
                                        <p:tav tm="0">
                                          <p:val>
                                            <p:strVal val="4*#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32" presetID="23" grpId="6" fill="hold">
                                  <p:stCondLst>
                                    <p:cond delay="0"/>
                                  </p:stCondLst>
                                  <p:iterate type="el" backwards="0">
                                    <p:tmAbs val="0"/>
                                  </p:iterate>
                                  <p:childTnLst>
                                    <p:set>
                                      <p:cBhvr>
                                        <p:cTn id="34" fill="hold"/>
                                        <p:tgtEl>
                                          <p:spTgt spid="328"/>
                                        </p:tgtEl>
                                        <p:attrNameLst>
                                          <p:attrName>style.visibility</p:attrName>
                                        </p:attrNameLst>
                                      </p:cBhvr>
                                      <p:to>
                                        <p:strVal val="visible"/>
                                      </p:to>
                                    </p:set>
                                    <p:anim calcmode="lin" valueType="num">
                                      <p:cBhvr>
                                        <p:cTn id="35" dur="1000" fill="hold"/>
                                        <p:tgtEl>
                                          <p:spTgt spid="328"/>
                                        </p:tgtEl>
                                        <p:attrNameLst>
                                          <p:attrName>ppt_w</p:attrName>
                                        </p:attrNameLst>
                                      </p:cBhvr>
                                      <p:tavLst>
                                        <p:tav tm="0">
                                          <p:val>
                                            <p:strVal val="4*#ppt_w"/>
                                          </p:val>
                                        </p:tav>
                                        <p:tav tm="100000">
                                          <p:val>
                                            <p:strVal val="#ppt_w"/>
                                          </p:val>
                                        </p:tav>
                                      </p:tavLst>
                                    </p:anim>
                                    <p:anim calcmode="lin" valueType="num">
                                      <p:cBhvr>
                                        <p:cTn id="36" dur="1000" fill="hold"/>
                                        <p:tgtEl>
                                          <p:spTgt spid="32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4" grpId="4"/>
      <p:bldP build="whole" bldLvl="1" animBg="1" rev="0" advAuto="0" spid="317" grpId="1"/>
      <p:bldP build="whole" bldLvl="1" animBg="1" rev="0" advAuto="0" spid="328" grpId="6"/>
      <p:bldP build="whole" bldLvl="1" animBg="1" rev="0" advAuto="0" spid="325" grpId="5"/>
      <p:bldP build="whole" bldLvl="1" animBg="1" rev="0" advAuto="0" spid="322" grpId="3"/>
      <p:bldP build="whole" bldLvl="1" animBg="1" rev="0" advAuto="0" spid="321" grpId="2"/>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333"/>
        </a:solidFill>
      </p:bgPr>
    </p:bg>
    <p:spTree>
      <p:nvGrpSpPr>
        <p:cNvPr id="1" name=""/>
        <p:cNvGrpSpPr/>
        <p:nvPr/>
      </p:nvGrpSpPr>
      <p:grpSpPr>
        <a:xfrm>
          <a:off x="0" y="0"/>
          <a:ext cx="0" cy="0"/>
          <a:chOff x="0" y="0"/>
          <a:chExt cx="0" cy="0"/>
        </a:xfrm>
      </p:grpSpPr>
      <p:sp>
        <p:nvSpPr>
          <p:cNvPr id="331" name="Dask"/>
          <p:cNvSpPr txBox="1"/>
          <p:nvPr/>
        </p:nvSpPr>
        <p:spPr>
          <a:xfrm>
            <a:off x="5790501" y="434510"/>
            <a:ext cx="1398195"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solidFill>
                  <a:srgbClr val="FFFFFF"/>
                </a:solidFill>
                <a:latin typeface="Avenir Next"/>
                <a:ea typeface="Avenir Next"/>
                <a:cs typeface="Avenir Next"/>
                <a:sym typeface="Avenir Next"/>
              </a:defRPr>
            </a:lvl1pPr>
          </a:lstStyle>
          <a:p>
            <a:pPr/>
            <a:r>
              <a:t>Dask</a:t>
            </a:r>
          </a:p>
        </p:txBody>
      </p:sp>
      <p:sp>
        <p:nvSpPr>
          <p:cNvPr id="332" name="Most consumer CPUs have multiple cores, at least 4 in the case of an Intel i5 and even hitting 16 for the newer Intel i9. If you need more, you can pretty easily spin up a compute-optimized instance on AWS with 96 virtual CPU cores. GPUs can potentially offer even more speed with thousands of CUDA cores available."/>
          <p:cNvSpPr txBox="1"/>
          <p:nvPr/>
        </p:nvSpPr>
        <p:spPr>
          <a:xfrm>
            <a:off x="426382" y="1836505"/>
            <a:ext cx="12152036" cy="251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spcBef>
                <a:spcPts val="2800"/>
              </a:spcBef>
              <a:defRPr sz="2800">
                <a:solidFill>
                  <a:srgbClr val="FFFFFF"/>
                </a:solidFill>
              </a:defRPr>
            </a:pPr>
            <a:r>
              <a:t>Most consumer CPUs have multiple cores, at least 4 in the case of an </a:t>
            </a:r>
            <a:r>
              <a:rPr>
                <a:hlinkClick r:id="rId2" invalidUrl="" action="" tgtFrame="" tooltip="" history="1" highlightClick="0" endSnd="0"/>
              </a:rPr>
              <a:t>Intel i5</a:t>
            </a:r>
            <a:r>
              <a:t> and even hitting 16 for the newer </a:t>
            </a:r>
            <a:r>
              <a:rPr>
                <a:hlinkClick r:id="rId3" invalidUrl="" action="" tgtFrame="" tooltip="" history="1" highlightClick="0" endSnd="0"/>
              </a:rPr>
              <a:t>Intel i9</a:t>
            </a:r>
            <a:r>
              <a:t>. If you need more, you can pretty easily spin up a compute-optimized instance on </a:t>
            </a:r>
            <a:r>
              <a:rPr>
                <a:hlinkClick r:id="rId4" invalidUrl="" action="" tgtFrame="" tooltip="" history="1" highlightClick="0" endSnd="0"/>
              </a:rPr>
              <a:t>AWS with 96 virtual CPU cores</a:t>
            </a:r>
            <a:r>
              <a:t>. GPUs can potentially offer even more speed with </a:t>
            </a:r>
            <a:r>
              <a:rPr>
                <a:hlinkClick r:id="rId5" invalidUrl="" action="" tgtFrame="" tooltip="" history="1" highlightClick="0" endSnd="0"/>
              </a:rPr>
              <a:t>thousands of CUDA cores</a:t>
            </a:r>
            <a:r>
              <a:t> available.</a:t>
            </a:r>
          </a:p>
        </p:txBody>
      </p:sp>
      <p:sp>
        <p:nvSpPr>
          <p:cNvPr id="333" name="Dask allows you to pick from any of those options at any time, along with the ability to scale them up and down. Working with big data in Pandas had three main challenges: fitting the data into memory, processing it fast, and scaling the whole thing. But we have Dask"/>
          <p:cNvSpPr txBox="1"/>
          <p:nvPr/>
        </p:nvSpPr>
        <p:spPr>
          <a:xfrm>
            <a:off x="341403" y="4927599"/>
            <a:ext cx="12296391" cy="203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spcBef>
                <a:spcPts val="2800"/>
              </a:spcBef>
              <a:defRPr sz="2800">
                <a:solidFill>
                  <a:srgbClr val="FFFFFF"/>
                </a:solidFill>
              </a:defRPr>
            </a:lvl1pPr>
          </a:lstStyle>
          <a:p>
            <a:pPr/>
            <a:r>
              <a:t>Dask allows you to pick from any of those options at any time, along with the ability to scale them up and down. Working with big data in Pandas had three main challenges: fitting the data into memory, processing it fast, and scaling the whole thing. But we have Dask</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1"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333"/>
        </a:solidFill>
      </p:bgPr>
    </p:bg>
    <p:spTree>
      <p:nvGrpSpPr>
        <p:cNvPr id="1" name=""/>
        <p:cNvGrpSpPr/>
        <p:nvPr/>
      </p:nvGrpSpPr>
      <p:grpSpPr>
        <a:xfrm>
          <a:off x="0" y="0"/>
          <a:ext cx="0" cy="0"/>
          <a:chOff x="0" y="0"/>
          <a:chExt cx="0" cy="0"/>
        </a:xfrm>
      </p:grpSpPr>
      <p:sp>
        <p:nvSpPr>
          <p:cNvPr id="335" name="Dask"/>
          <p:cNvSpPr txBox="1"/>
          <p:nvPr/>
        </p:nvSpPr>
        <p:spPr>
          <a:xfrm>
            <a:off x="5790501" y="434510"/>
            <a:ext cx="1398195"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solidFill>
                  <a:srgbClr val="FFFFFF"/>
                </a:solidFill>
                <a:latin typeface="Avenir Next"/>
                <a:ea typeface="Avenir Next"/>
                <a:cs typeface="Avenir Next"/>
                <a:sym typeface="Avenir Next"/>
              </a:defRPr>
            </a:lvl1pPr>
          </a:lstStyle>
          <a:p>
            <a:pPr/>
            <a:r>
              <a:t>Dask</a:t>
            </a:r>
          </a:p>
        </p:txBody>
      </p:sp>
      <p:sp>
        <p:nvSpPr>
          <p:cNvPr id="336" name="To manage memory consumption, Dask will keep the data stored on disk (your hard drive) and load chunks of the data (smaller parts) as needed for processing. This is similar to how you would do chunking with Pandas, only this time it’s handled entirely by Dask and is optimized. During the processing, the intermediate values generated (if any) are discarded as soon as possible to save on memory, so Pandas is only ever working with as much data as it absolutely needs, no more."/>
          <p:cNvSpPr txBox="1"/>
          <p:nvPr/>
        </p:nvSpPr>
        <p:spPr>
          <a:xfrm>
            <a:off x="426382" y="1226905"/>
            <a:ext cx="12152036" cy="347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spcBef>
                <a:spcPts val="2800"/>
              </a:spcBef>
              <a:defRPr sz="2800">
                <a:solidFill>
                  <a:srgbClr val="FFFFFF"/>
                </a:solidFill>
              </a:defRPr>
            </a:lvl1pPr>
          </a:lstStyle>
          <a:p>
            <a:pPr/>
            <a:r>
              <a:t>To manage memory consumption, Dask will keep the data stored on disk (your hard drive) and load chunks of the data (smaller parts) as needed for processing. This is similar to how you would do chunking with Pandas, only this time it’s handled entirely by Dask and is optimized. During the processing, the intermediate values generated (if any) are discarded as soon as possible to save on memory, so Pandas is only ever working with as much data as it absolutely needs, no more.</a:t>
            </a:r>
          </a:p>
        </p:txBody>
      </p:sp>
      <p:sp>
        <p:nvSpPr>
          <p:cNvPr id="337" name="Dask seamlessly performs parallel processing on a single machine using all available CPU cores. You don’t have to write any custom code to get it to work efficiently. Dask just uses the cores naturally, out of the box."/>
          <p:cNvSpPr txBox="1"/>
          <p:nvPr/>
        </p:nvSpPr>
        <p:spPr>
          <a:xfrm>
            <a:off x="341403" y="4842552"/>
            <a:ext cx="12296391" cy="1549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spcBef>
                <a:spcPts val="2800"/>
              </a:spcBef>
              <a:defRPr sz="2800">
                <a:solidFill>
                  <a:srgbClr val="FFFFFF"/>
                </a:solidFill>
              </a:defRPr>
            </a:lvl1pPr>
          </a:lstStyle>
          <a:p>
            <a:pPr/>
            <a:r>
              <a:t>Dask seamlessly performs parallel processing on a single machine using all available CPU cores. You don’t have to write any custom code to get it to work efficiently. Dask just uses the cores naturally, out of the box.</a:t>
            </a:r>
          </a:p>
        </p:txBody>
      </p:sp>
      <p:sp>
        <p:nvSpPr>
          <p:cNvPr id="338" name="Dask scales seamlessly to any number of cores and across any number of machines. It uses all the cores of larger clusters, such as those in the cloud, as if they were in one single machine. It’s not necessary for the instances in the cluster to have the same number of cores or have the same power. Dask will use them all together, applying whatever resources it has available to it to process the DataFrame."/>
          <p:cNvSpPr txBox="1"/>
          <p:nvPr/>
        </p:nvSpPr>
        <p:spPr>
          <a:xfrm>
            <a:off x="354205" y="6527800"/>
            <a:ext cx="12296390"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spcBef>
                <a:spcPts val="2800"/>
              </a:spcBef>
              <a:defRPr sz="2800">
                <a:solidFill>
                  <a:srgbClr val="FFFFFF"/>
                </a:solidFill>
              </a:defRPr>
            </a:lvl1pPr>
          </a:lstStyle>
          <a:p>
            <a:pPr/>
            <a:r>
              <a:t>Dask scales seamlessly to any number of cores and across any number of machines. It uses all the cores of larger clusters, such as those in the cloud, as if they were in one single machine. It’s not necessary for the instances in the cluster to have the same number of cores or have the same power. Dask will use them all together, applying whatever resources it has available to it to process the DataFrame.</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3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5" grpId="1"/>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333"/>
        </a:solidFill>
      </p:bgPr>
    </p:bg>
    <p:spTree>
      <p:nvGrpSpPr>
        <p:cNvPr id="1" name=""/>
        <p:cNvGrpSpPr/>
        <p:nvPr/>
      </p:nvGrpSpPr>
      <p:grpSpPr>
        <a:xfrm>
          <a:off x="0" y="0"/>
          <a:ext cx="0" cy="0"/>
          <a:chOff x="0" y="0"/>
          <a:chExt cx="0" cy="0"/>
        </a:xfrm>
      </p:grpSpPr>
      <p:sp>
        <p:nvSpPr>
          <p:cNvPr id="340" name="Dask"/>
          <p:cNvSpPr txBox="1"/>
          <p:nvPr/>
        </p:nvSpPr>
        <p:spPr>
          <a:xfrm>
            <a:off x="5790501" y="434510"/>
            <a:ext cx="1398195"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solidFill>
                  <a:srgbClr val="FFFFFF"/>
                </a:solidFill>
                <a:latin typeface="Avenir Next"/>
                <a:ea typeface="Avenir Next"/>
                <a:cs typeface="Avenir Next"/>
                <a:sym typeface="Avenir Next"/>
              </a:defRPr>
            </a:lvl1pPr>
          </a:lstStyle>
          <a:p>
            <a:pPr/>
            <a:r>
              <a:t>Dask</a:t>
            </a:r>
          </a:p>
        </p:txBody>
      </p:sp>
      <p:sp>
        <p:nvSpPr>
          <p:cNvPr id="341" name="To manage memory consumption, Dask will keep the data stored on disk (your hard drive) and load chunks of the data (smaller parts) as needed for processing. This is similar to how you would do chunking with Pandas, only this time it’s handled entirely by Dask and is optimized. During the processing, the intermediate values generated (if any) are discarded as soon as possible to save on memory, so Pandas is only ever working with as much data as it absolutely needs, no more."/>
          <p:cNvSpPr txBox="1"/>
          <p:nvPr/>
        </p:nvSpPr>
        <p:spPr>
          <a:xfrm>
            <a:off x="426382" y="1226905"/>
            <a:ext cx="12152036" cy="347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spcBef>
                <a:spcPts val="2800"/>
              </a:spcBef>
              <a:defRPr sz="2800">
                <a:solidFill>
                  <a:srgbClr val="FFFFFF"/>
                </a:solidFill>
              </a:defRPr>
            </a:lvl1pPr>
          </a:lstStyle>
          <a:p>
            <a:pPr/>
            <a:r>
              <a:t>To manage memory consumption, Dask will keep the data stored on disk (your hard drive) and load chunks of the data (smaller parts) as needed for processing. This is similar to how you would do chunking with Pandas, only this time it’s handled entirely by Dask and is optimized. During the processing, the intermediate values generated (if any) are discarded as soon as possible to save on memory, so Pandas is only ever working with as much data as it absolutely needs, no more.</a:t>
            </a:r>
          </a:p>
        </p:txBody>
      </p:sp>
      <p:sp>
        <p:nvSpPr>
          <p:cNvPr id="342" name="Dask seamlessly performs parallel processing on a single machine using all available CPU cores. You don’t have to write any custom code to get it to work efficiently. Dask just uses the cores naturally, out of the box."/>
          <p:cNvSpPr txBox="1"/>
          <p:nvPr/>
        </p:nvSpPr>
        <p:spPr>
          <a:xfrm>
            <a:off x="341403" y="4842552"/>
            <a:ext cx="12296391" cy="1549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spcBef>
                <a:spcPts val="2800"/>
              </a:spcBef>
              <a:defRPr sz="2800">
                <a:solidFill>
                  <a:srgbClr val="FFFFFF"/>
                </a:solidFill>
              </a:defRPr>
            </a:lvl1pPr>
          </a:lstStyle>
          <a:p>
            <a:pPr/>
            <a:r>
              <a:t>Dask seamlessly performs parallel processing on a single machine using all available CPU cores. You don’t have to write any custom code to get it to work efficiently. Dask just uses the cores naturally, out of the box.</a:t>
            </a:r>
          </a:p>
        </p:txBody>
      </p:sp>
      <p:sp>
        <p:nvSpPr>
          <p:cNvPr id="343" name="Dask scales seamlessly to any number of cores and across any number of machines. It uses all the cores of larger clusters, such as those in the cloud, as if they were in one single machine. It’s not necessary for the instances in the cluster to have the same number of cores or have the same power. Dask will use them all together, applying whatever resources it has available to it to process the DataFrame."/>
          <p:cNvSpPr txBox="1"/>
          <p:nvPr/>
        </p:nvSpPr>
        <p:spPr>
          <a:xfrm>
            <a:off x="354205" y="6527800"/>
            <a:ext cx="12296390"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spcBef>
                <a:spcPts val="2800"/>
              </a:spcBef>
              <a:defRPr sz="2800">
                <a:solidFill>
                  <a:srgbClr val="FFFFFF"/>
                </a:solidFill>
              </a:defRPr>
            </a:lvl1pPr>
          </a:lstStyle>
          <a:p>
            <a:pPr/>
            <a:r>
              <a:t>Dask scales seamlessly to any number of cores and across any number of machines. It uses all the cores of larger clusters, such as those in the cloud, as if they were in one single machine. It’s not necessary for the instances in the cluster to have the same number of cores or have the same power. Dask will use them all together, applying whatever resources it has available to it to process the DataFrame.</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3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0" grpId="1"/>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333"/>
        </a:solidFill>
      </p:bgPr>
    </p:bg>
    <p:spTree>
      <p:nvGrpSpPr>
        <p:cNvPr id="1" name=""/>
        <p:cNvGrpSpPr/>
        <p:nvPr/>
      </p:nvGrpSpPr>
      <p:grpSpPr>
        <a:xfrm>
          <a:off x="0" y="0"/>
          <a:ext cx="0" cy="0"/>
          <a:chOff x="0" y="0"/>
          <a:chExt cx="0" cy="0"/>
        </a:xfrm>
      </p:grpSpPr>
      <p:sp>
        <p:nvSpPr>
          <p:cNvPr id="345" name="Dask"/>
          <p:cNvSpPr txBox="1"/>
          <p:nvPr/>
        </p:nvSpPr>
        <p:spPr>
          <a:xfrm>
            <a:off x="5790501" y="434510"/>
            <a:ext cx="1398195"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solidFill>
                  <a:srgbClr val="FFFFFF"/>
                </a:solidFill>
                <a:latin typeface="Avenir Next"/>
                <a:ea typeface="Avenir Next"/>
                <a:cs typeface="Avenir Next"/>
                <a:sym typeface="Avenir Next"/>
              </a:defRPr>
            </a:lvl1pPr>
          </a:lstStyle>
          <a:p>
            <a:pPr/>
            <a:r>
              <a:t>Dask</a:t>
            </a:r>
          </a:p>
        </p:txBody>
      </p:sp>
      <p:pic>
        <p:nvPicPr>
          <p:cNvPr id="346" name="Снимок экрана 2020-02-10 в 09.17.29.png" descr="Снимок экрана 2020-02-10 в 09.17.29.png"/>
          <p:cNvPicPr>
            <a:picLocks noChangeAspect="1"/>
          </p:cNvPicPr>
          <p:nvPr/>
        </p:nvPicPr>
        <p:blipFill>
          <a:blip r:embed="rId2">
            <a:extLst/>
          </a:blip>
          <a:stretch>
            <a:fillRect/>
          </a:stretch>
        </p:blipFill>
        <p:spPr>
          <a:xfrm>
            <a:off x="2135962" y="2730500"/>
            <a:ext cx="8732876" cy="2718943"/>
          </a:xfrm>
          <a:prstGeom prst="rect">
            <a:avLst/>
          </a:prstGeom>
          <a:ln w="12700">
            <a:miter lim="400000"/>
          </a:ln>
        </p:spPr>
      </p:pic>
      <p:pic>
        <p:nvPicPr>
          <p:cNvPr id="347" name="Снимок экрана 2020-02-10 в 09.20.10.png" descr="Снимок экрана 2020-02-10 в 09.20.10.png"/>
          <p:cNvPicPr>
            <a:picLocks noChangeAspect="1"/>
          </p:cNvPicPr>
          <p:nvPr/>
        </p:nvPicPr>
        <p:blipFill>
          <a:blip r:embed="rId3">
            <a:extLst/>
          </a:blip>
          <a:stretch>
            <a:fillRect/>
          </a:stretch>
        </p:blipFill>
        <p:spPr>
          <a:xfrm>
            <a:off x="3076147" y="5848350"/>
            <a:ext cx="6826903" cy="2567640"/>
          </a:xfrm>
          <a:prstGeom prst="rect">
            <a:avLst/>
          </a:prstGeom>
          <a:ln w="12700">
            <a:miter lim="400000"/>
          </a:ln>
        </p:spPr>
      </p:pic>
      <p:sp>
        <p:nvSpPr>
          <p:cNvPr id="348" name="Code like in Pandas"/>
          <p:cNvSpPr txBox="1"/>
          <p:nvPr/>
        </p:nvSpPr>
        <p:spPr>
          <a:xfrm>
            <a:off x="5290718" y="1568450"/>
            <a:ext cx="2397761" cy="444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Code like in Pandas</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3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5" grpId="1"/>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333"/>
        </a:solidFill>
      </p:bgPr>
    </p:bg>
    <p:spTree>
      <p:nvGrpSpPr>
        <p:cNvPr id="1" name=""/>
        <p:cNvGrpSpPr/>
        <p:nvPr/>
      </p:nvGrpSpPr>
      <p:grpSpPr>
        <a:xfrm>
          <a:off x="0" y="0"/>
          <a:ext cx="0" cy="0"/>
          <a:chOff x="0" y="0"/>
          <a:chExt cx="0" cy="0"/>
        </a:xfrm>
      </p:grpSpPr>
      <p:sp>
        <p:nvSpPr>
          <p:cNvPr id="350" name="Thank you"/>
          <p:cNvSpPr txBox="1"/>
          <p:nvPr/>
        </p:nvSpPr>
        <p:spPr>
          <a:xfrm>
            <a:off x="5361431" y="4317999"/>
            <a:ext cx="2281937"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2800"/>
              </a:spcBef>
              <a:defRPr b="1" sz="3400">
                <a:solidFill>
                  <a:srgbClr val="FFFFFF"/>
                </a:solidFill>
                <a:latin typeface="Avenir Next"/>
                <a:ea typeface="Avenir Next"/>
                <a:cs typeface="Avenir Next"/>
                <a:sym typeface="Avenir Next"/>
              </a:defRPr>
            </a:lvl1pPr>
          </a:lstStyle>
          <a:p>
            <a:pPr/>
            <a:r>
              <a:t>Thank you</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333"/>
        </a:solidFill>
      </p:bgPr>
    </p:bg>
    <p:spTree>
      <p:nvGrpSpPr>
        <p:cNvPr id="1" name=""/>
        <p:cNvGrpSpPr/>
        <p:nvPr/>
      </p:nvGrpSpPr>
      <p:grpSpPr>
        <a:xfrm>
          <a:off x="0" y="0"/>
          <a:ext cx="0" cy="0"/>
          <a:chOff x="0" y="0"/>
          <a:chExt cx="0" cy="0"/>
        </a:xfrm>
      </p:grpSpPr>
      <p:sp>
        <p:nvSpPr>
          <p:cNvPr id="171" name="Pandas"/>
          <p:cNvSpPr txBox="1"/>
          <p:nvPr/>
        </p:nvSpPr>
        <p:spPr>
          <a:xfrm>
            <a:off x="5569407" y="425450"/>
            <a:ext cx="1965732"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solidFill>
                  <a:srgbClr val="FFFFFF"/>
                </a:solidFill>
                <a:latin typeface="Avenir Next"/>
                <a:ea typeface="Avenir Next"/>
                <a:cs typeface="Avenir Next"/>
                <a:sym typeface="Avenir Next"/>
              </a:defRPr>
            </a:lvl1pPr>
          </a:lstStyle>
          <a:p>
            <a:pPr/>
            <a:r>
              <a:t>Pandas</a:t>
            </a:r>
          </a:p>
        </p:txBody>
      </p:sp>
      <p:pic>
        <p:nvPicPr>
          <p:cNvPr id="172" name="Изображение" descr="Изображение"/>
          <p:cNvPicPr>
            <a:picLocks noChangeAspect="1"/>
          </p:cNvPicPr>
          <p:nvPr/>
        </p:nvPicPr>
        <p:blipFill>
          <a:blip r:embed="rId2">
            <a:extLst/>
          </a:blip>
          <a:stretch>
            <a:fillRect/>
          </a:stretch>
        </p:blipFill>
        <p:spPr>
          <a:xfrm>
            <a:off x="577425" y="2744919"/>
            <a:ext cx="11849950" cy="453853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ll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16" presetID="23" grpId="2" fill="hold">
                                  <p:stCondLst>
                                    <p:cond delay="0"/>
                                  </p:stCondLst>
                                  <p:iterate type="el" backwards="0">
                                    <p:tmAbs val="0"/>
                                  </p:iterate>
                                  <p:childTnLst>
                                    <p:set>
                                      <p:cBhvr>
                                        <p:cTn id="10" fill="hold"/>
                                        <p:tgtEl>
                                          <p:spTgt spid="172"/>
                                        </p:tgtEl>
                                        <p:attrNameLst>
                                          <p:attrName>style.visibility</p:attrName>
                                        </p:attrNameLst>
                                      </p:cBhvr>
                                      <p:to>
                                        <p:strVal val="visible"/>
                                      </p:to>
                                    </p:set>
                                    <p:anim calcmode="lin" valueType="num">
                                      <p:cBhvr>
                                        <p:cTn id="11" dur="2500" fill="hold"/>
                                        <p:tgtEl>
                                          <p:spTgt spid="172"/>
                                        </p:tgtEl>
                                        <p:attrNameLst>
                                          <p:attrName>ppt_w</p:attrName>
                                        </p:attrNameLst>
                                      </p:cBhvr>
                                      <p:tavLst>
                                        <p:tav tm="0">
                                          <p:val>
                                            <p:fltVal val="0"/>
                                          </p:val>
                                        </p:tav>
                                        <p:tav tm="100000">
                                          <p:val>
                                            <p:strVal val="#ppt_w"/>
                                          </p:val>
                                        </p:tav>
                                      </p:tavLst>
                                    </p:anim>
                                    <p:anim calcmode="lin" valueType="num">
                                      <p:cBhvr>
                                        <p:cTn id="12" dur="2500" fill="hold"/>
                                        <p:tgtEl>
                                          <p:spTgt spid="17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2" grpId="2"/>
      <p:bldP build="whole" bldLvl="1" animBg="1" rev="0" advAuto="0" spid="171"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333"/>
        </a:solidFill>
      </p:bgPr>
    </p:bg>
    <p:spTree>
      <p:nvGrpSpPr>
        <p:cNvPr id="1" name=""/>
        <p:cNvGrpSpPr/>
        <p:nvPr/>
      </p:nvGrpSpPr>
      <p:grpSpPr>
        <a:xfrm>
          <a:off x="0" y="0"/>
          <a:ext cx="0" cy="0"/>
          <a:chOff x="0" y="0"/>
          <a:chExt cx="0" cy="0"/>
        </a:xfrm>
      </p:grpSpPr>
      <p:sp>
        <p:nvSpPr>
          <p:cNvPr id="174" name="Advantages"/>
          <p:cNvSpPr/>
          <p:nvPr/>
        </p:nvSpPr>
        <p:spPr>
          <a:xfrm>
            <a:off x="1034702" y="482600"/>
            <a:ext cx="3686623" cy="1270000"/>
          </a:xfrm>
          <a:prstGeom prst="roundRect">
            <a:avLst>
              <a:gd name="adj" fmla="val 15000"/>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spcBef>
                <a:spcPts val="2800"/>
              </a:spcBef>
              <a:defRPr b="1" sz="3400">
                <a:solidFill>
                  <a:srgbClr val="050505"/>
                </a:solidFill>
                <a:latin typeface="Avenir Next"/>
                <a:ea typeface="Avenir Next"/>
                <a:cs typeface="Avenir Next"/>
                <a:sym typeface="Avenir Next"/>
              </a:defRPr>
            </a:lvl1pPr>
          </a:lstStyle>
          <a:p>
            <a:pPr/>
            <a:r>
              <a:t>Advantages</a:t>
            </a:r>
          </a:p>
        </p:txBody>
      </p:sp>
      <p:sp>
        <p:nvSpPr>
          <p:cNvPr id="175" name="Disadvantages"/>
          <p:cNvSpPr/>
          <p:nvPr/>
        </p:nvSpPr>
        <p:spPr>
          <a:xfrm>
            <a:off x="8134002" y="482600"/>
            <a:ext cx="3686623" cy="1270000"/>
          </a:xfrm>
          <a:prstGeom prst="roundRect">
            <a:avLst>
              <a:gd name="adj" fmla="val 15000"/>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spcBef>
                <a:spcPts val="2800"/>
              </a:spcBef>
              <a:defRPr b="1" sz="3400">
                <a:solidFill>
                  <a:srgbClr val="050505"/>
                </a:solidFill>
                <a:latin typeface="Avenir Next"/>
                <a:ea typeface="Avenir Next"/>
                <a:cs typeface="Avenir Next"/>
                <a:sym typeface="Avenir Next"/>
              </a:defRPr>
            </a:lvl1pPr>
          </a:lstStyle>
          <a:p>
            <a:pPr/>
            <a:r>
              <a:t>Disadvantages</a:t>
            </a:r>
          </a:p>
        </p:txBody>
      </p:sp>
      <p:sp>
        <p:nvSpPr>
          <p:cNvPr id="176" name="Data representation"/>
          <p:cNvSpPr/>
          <p:nvPr/>
        </p:nvSpPr>
        <p:spPr>
          <a:xfrm>
            <a:off x="1163687" y="1968500"/>
            <a:ext cx="3428653" cy="1070620"/>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spcBef>
                <a:spcPts val="2800"/>
              </a:spcBef>
              <a:defRPr b="1" sz="2800">
                <a:solidFill>
                  <a:srgbClr val="000000"/>
                </a:solidFill>
                <a:latin typeface="Avenir Next"/>
                <a:ea typeface="Avenir Next"/>
                <a:cs typeface="Avenir Next"/>
                <a:sym typeface="Avenir Next"/>
              </a:defRPr>
            </a:lvl1pPr>
          </a:lstStyle>
          <a:p>
            <a:pPr/>
            <a:r>
              <a:t>Data representation</a:t>
            </a:r>
          </a:p>
        </p:txBody>
      </p:sp>
      <p:sp>
        <p:nvSpPr>
          <p:cNvPr id="177" name="Efficiently handles large data"/>
          <p:cNvSpPr/>
          <p:nvPr/>
        </p:nvSpPr>
        <p:spPr>
          <a:xfrm>
            <a:off x="1163687" y="5828059"/>
            <a:ext cx="3428653" cy="1070621"/>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spcBef>
                <a:spcPts val="2800"/>
              </a:spcBef>
              <a:defRPr b="1" sz="2800">
                <a:solidFill>
                  <a:srgbClr val="000000"/>
                </a:solidFill>
                <a:latin typeface="Avenir Next"/>
                <a:ea typeface="Avenir Next"/>
                <a:cs typeface="Avenir Next"/>
                <a:sym typeface="Avenir Next"/>
              </a:defRPr>
            </a:pPr>
            <a:r>
              <a:t>Efficiently handles large data</a:t>
            </a:r>
          </a:p>
          <a:p>
            <a:pPr algn="ctr">
              <a:spcBef>
                <a:spcPts val="2800"/>
              </a:spcBef>
              <a:defRPr b="1" sz="2800">
                <a:solidFill>
                  <a:srgbClr val="000000"/>
                </a:solidFill>
                <a:latin typeface="Avenir Next"/>
                <a:ea typeface="Avenir Next"/>
                <a:cs typeface="Avenir Next"/>
                <a:sym typeface="Avenir Next"/>
              </a:defRPr>
            </a:pPr>
          </a:p>
        </p:txBody>
      </p:sp>
      <p:sp>
        <p:nvSpPr>
          <p:cNvPr id="178" name="An extensive set of features"/>
          <p:cNvSpPr/>
          <p:nvPr/>
        </p:nvSpPr>
        <p:spPr>
          <a:xfrm>
            <a:off x="1163687" y="4541539"/>
            <a:ext cx="3428653" cy="1070621"/>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spcBef>
                <a:spcPts val="2800"/>
              </a:spcBef>
              <a:defRPr b="1" sz="2800">
                <a:solidFill>
                  <a:srgbClr val="000000"/>
                </a:solidFill>
                <a:latin typeface="Avenir Next"/>
                <a:ea typeface="Avenir Next"/>
                <a:cs typeface="Avenir Next"/>
                <a:sym typeface="Avenir Next"/>
              </a:defRPr>
            </a:pPr>
            <a:r>
              <a:t>An extensive set of features</a:t>
            </a:r>
          </a:p>
          <a:p>
            <a:pPr algn="ctr">
              <a:spcBef>
                <a:spcPts val="2800"/>
              </a:spcBef>
              <a:defRPr b="1" sz="2800">
                <a:solidFill>
                  <a:srgbClr val="000000"/>
                </a:solidFill>
                <a:latin typeface="Avenir Next"/>
                <a:ea typeface="Avenir Next"/>
                <a:cs typeface="Avenir Next"/>
                <a:sym typeface="Avenir Next"/>
              </a:defRPr>
            </a:pPr>
          </a:p>
        </p:txBody>
      </p:sp>
      <p:sp>
        <p:nvSpPr>
          <p:cNvPr id="179" name="Less writing and more work done"/>
          <p:cNvSpPr/>
          <p:nvPr/>
        </p:nvSpPr>
        <p:spPr>
          <a:xfrm>
            <a:off x="1163687" y="3255019"/>
            <a:ext cx="3428653" cy="1070621"/>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spcBef>
                <a:spcPts val="2800"/>
              </a:spcBef>
              <a:defRPr b="1" sz="2800">
                <a:solidFill>
                  <a:srgbClr val="000000"/>
                </a:solidFill>
                <a:latin typeface="Avenir Next"/>
                <a:ea typeface="Avenir Next"/>
                <a:cs typeface="Avenir Next"/>
                <a:sym typeface="Avenir Next"/>
              </a:defRPr>
            </a:pPr>
            <a:r>
              <a:t>Less writing and more work done</a:t>
            </a:r>
          </a:p>
          <a:p>
            <a:pPr algn="ctr">
              <a:spcBef>
                <a:spcPts val="2800"/>
              </a:spcBef>
              <a:defRPr b="1" sz="2800">
                <a:solidFill>
                  <a:srgbClr val="000000"/>
                </a:solidFill>
                <a:latin typeface="Avenir Next"/>
                <a:ea typeface="Avenir Next"/>
                <a:cs typeface="Avenir Next"/>
                <a:sym typeface="Avenir Next"/>
              </a:defRPr>
            </a:pPr>
          </a:p>
        </p:txBody>
      </p:sp>
      <p:sp>
        <p:nvSpPr>
          <p:cNvPr id="180" name="Makes data flexible and customizable"/>
          <p:cNvSpPr/>
          <p:nvPr/>
        </p:nvSpPr>
        <p:spPr>
          <a:xfrm>
            <a:off x="1163687" y="7114579"/>
            <a:ext cx="3428653" cy="1070621"/>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spcBef>
                <a:spcPts val="2800"/>
              </a:spcBef>
              <a:defRPr b="1" sz="2600">
                <a:solidFill>
                  <a:srgbClr val="000000"/>
                </a:solidFill>
                <a:latin typeface="Avenir Next"/>
                <a:ea typeface="Avenir Next"/>
                <a:cs typeface="Avenir Next"/>
                <a:sym typeface="Avenir Next"/>
              </a:defRPr>
            </a:pPr>
            <a:r>
              <a:t>Makes data flexible and customizable</a:t>
            </a:r>
          </a:p>
          <a:p>
            <a:pPr algn="ctr">
              <a:spcBef>
                <a:spcPts val="2800"/>
              </a:spcBef>
              <a:defRPr b="1" sz="2600">
                <a:solidFill>
                  <a:srgbClr val="000000"/>
                </a:solidFill>
                <a:latin typeface="Avenir Next"/>
                <a:ea typeface="Avenir Next"/>
                <a:cs typeface="Avenir Next"/>
                <a:sym typeface="Avenir Next"/>
              </a:defRPr>
            </a:pPr>
          </a:p>
        </p:txBody>
      </p:sp>
      <p:sp>
        <p:nvSpPr>
          <p:cNvPr id="181" name="Made for Python"/>
          <p:cNvSpPr/>
          <p:nvPr/>
        </p:nvSpPr>
        <p:spPr>
          <a:xfrm>
            <a:off x="1163687" y="8401099"/>
            <a:ext cx="3428653" cy="1070621"/>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spcBef>
                <a:spcPts val="2800"/>
              </a:spcBef>
              <a:defRPr b="1" sz="2800">
                <a:solidFill>
                  <a:srgbClr val="000000"/>
                </a:solidFill>
                <a:latin typeface="Avenir Next"/>
                <a:ea typeface="Avenir Next"/>
                <a:cs typeface="Avenir Next"/>
                <a:sym typeface="Avenir Next"/>
              </a:defRPr>
            </a:pPr>
            <a:r>
              <a:t>Made for Python</a:t>
            </a:r>
          </a:p>
          <a:p>
            <a:pPr algn="ctr">
              <a:spcBef>
                <a:spcPts val="2800"/>
              </a:spcBef>
              <a:defRPr b="1" sz="2800">
                <a:solidFill>
                  <a:srgbClr val="000000"/>
                </a:solidFill>
                <a:latin typeface="Avenir Next"/>
                <a:ea typeface="Avenir Next"/>
                <a:cs typeface="Avenir Next"/>
                <a:sym typeface="Avenir Next"/>
              </a:defRPr>
            </a:pPr>
          </a:p>
        </p:txBody>
      </p:sp>
      <p:sp>
        <p:nvSpPr>
          <p:cNvPr id="182" name="Steep learning curve"/>
          <p:cNvSpPr/>
          <p:nvPr/>
        </p:nvSpPr>
        <p:spPr>
          <a:xfrm>
            <a:off x="8262987" y="1981200"/>
            <a:ext cx="3428653" cy="1070620"/>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spcBef>
                <a:spcPts val="2800"/>
              </a:spcBef>
              <a:defRPr b="1" sz="2800">
                <a:solidFill>
                  <a:srgbClr val="000000"/>
                </a:solidFill>
                <a:latin typeface="Avenir Next"/>
                <a:ea typeface="Avenir Next"/>
                <a:cs typeface="Avenir Next"/>
                <a:sym typeface="Avenir Next"/>
              </a:defRPr>
            </a:lvl1pPr>
          </a:lstStyle>
          <a:p>
            <a:pPr/>
            <a:r>
              <a:t>Steep learning curve</a:t>
            </a:r>
          </a:p>
        </p:txBody>
      </p:sp>
      <p:sp>
        <p:nvSpPr>
          <p:cNvPr id="183" name="Bad documentation"/>
          <p:cNvSpPr/>
          <p:nvPr/>
        </p:nvSpPr>
        <p:spPr>
          <a:xfrm>
            <a:off x="8262987" y="5840759"/>
            <a:ext cx="3428653" cy="1070621"/>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spcBef>
                <a:spcPts val="2800"/>
              </a:spcBef>
              <a:defRPr b="1" sz="2800">
                <a:solidFill>
                  <a:srgbClr val="000000"/>
                </a:solidFill>
                <a:latin typeface="Avenir Next"/>
                <a:ea typeface="Avenir Next"/>
                <a:cs typeface="Avenir Next"/>
                <a:sym typeface="Avenir Next"/>
              </a:defRPr>
            </a:pPr>
            <a:r>
              <a:t>Bad documentation</a:t>
            </a:r>
          </a:p>
          <a:p>
            <a:pPr algn="ctr">
              <a:spcBef>
                <a:spcPts val="2800"/>
              </a:spcBef>
              <a:defRPr b="1" sz="2800">
                <a:solidFill>
                  <a:srgbClr val="000000"/>
                </a:solidFill>
                <a:latin typeface="Avenir Next"/>
                <a:ea typeface="Avenir Next"/>
                <a:cs typeface="Avenir Next"/>
                <a:sym typeface="Avenir Next"/>
              </a:defRPr>
            </a:pPr>
          </a:p>
        </p:txBody>
      </p:sp>
      <p:sp>
        <p:nvSpPr>
          <p:cNvPr id="184" name="Poor compatibility for 3D matrices"/>
          <p:cNvSpPr/>
          <p:nvPr/>
        </p:nvSpPr>
        <p:spPr>
          <a:xfrm>
            <a:off x="8262987" y="4554239"/>
            <a:ext cx="3428653" cy="1070621"/>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spcBef>
                <a:spcPts val="2800"/>
              </a:spcBef>
              <a:defRPr b="1" sz="2800">
                <a:solidFill>
                  <a:srgbClr val="000000"/>
                </a:solidFill>
                <a:latin typeface="Avenir Next"/>
                <a:ea typeface="Avenir Next"/>
                <a:cs typeface="Avenir Next"/>
                <a:sym typeface="Avenir Next"/>
              </a:defRPr>
            </a:pPr>
            <a:r>
              <a:t>Poor compatibility for 3D matrices</a:t>
            </a:r>
          </a:p>
          <a:p>
            <a:pPr algn="ctr">
              <a:spcBef>
                <a:spcPts val="2800"/>
              </a:spcBef>
              <a:defRPr b="1" sz="2800">
                <a:solidFill>
                  <a:srgbClr val="000000"/>
                </a:solidFill>
                <a:latin typeface="Avenir Next"/>
                <a:ea typeface="Avenir Next"/>
                <a:cs typeface="Avenir Next"/>
                <a:sym typeface="Avenir Next"/>
              </a:defRPr>
            </a:pPr>
          </a:p>
          <a:p>
            <a:pPr algn="ctr">
              <a:spcBef>
                <a:spcPts val="2800"/>
              </a:spcBef>
              <a:defRPr b="1" sz="2800">
                <a:solidFill>
                  <a:srgbClr val="000000"/>
                </a:solidFill>
                <a:latin typeface="Avenir Next"/>
                <a:ea typeface="Avenir Next"/>
                <a:cs typeface="Avenir Next"/>
                <a:sym typeface="Avenir Next"/>
              </a:defRPr>
            </a:pPr>
          </a:p>
        </p:txBody>
      </p:sp>
      <p:sp>
        <p:nvSpPr>
          <p:cNvPr id="185" name="Difficult syntax"/>
          <p:cNvSpPr/>
          <p:nvPr/>
        </p:nvSpPr>
        <p:spPr>
          <a:xfrm>
            <a:off x="8262987" y="3267719"/>
            <a:ext cx="3428653" cy="1070621"/>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spcBef>
                <a:spcPts val="2800"/>
              </a:spcBef>
              <a:defRPr b="1" sz="2800">
                <a:solidFill>
                  <a:srgbClr val="000000"/>
                </a:solidFill>
                <a:latin typeface="Avenir Next"/>
                <a:ea typeface="Avenir Next"/>
                <a:cs typeface="Avenir Next"/>
                <a:sym typeface="Avenir Next"/>
              </a:defRPr>
            </a:pPr>
            <a:r>
              <a:t>Difficult syntax</a:t>
            </a:r>
          </a:p>
          <a:p>
            <a:pPr algn="ctr">
              <a:spcBef>
                <a:spcPts val="2800"/>
              </a:spcBef>
              <a:defRPr b="1" sz="2800">
                <a:solidFill>
                  <a:srgbClr val="000000"/>
                </a:solidFill>
                <a:latin typeface="Avenir Next"/>
                <a:ea typeface="Avenir Next"/>
                <a:cs typeface="Avenir Next"/>
                <a:sym typeface="Avenir Next"/>
              </a:defRPr>
            </a:pPr>
          </a:p>
          <a:p>
            <a:pPr algn="ctr">
              <a:spcBef>
                <a:spcPts val="2800"/>
              </a:spcBef>
              <a:defRPr b="1" sz="2800">
                <a:solidFill>
                  <a:srgbClr val="000000"/>
                </a:solidFill>
                <a:latin typeface="Avenir Next"/>
                <a:ea typeface="Avenir Next"/>
                <a:cs typeface="Avenir Next"/>
                <a:sym typeface="Avenir Next"/>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74"/>
                                        </p:tgtEl>
                                        <p:attrNameLst>
                                          <p:attrName>style.visibility</p:attrName>
                                        </p:attrNameLst>
                                      </p:cBhvr>
                                      <p:to>
                                        <p:strVal val="visible"/>
                                      </p:to>
                                    </p:set>
                                    <p:anim calcmode="lin" valueType="num">
                                      <p:cBhvr>
                                        <p:cTn id="7" dur="2500" fill="hold"/>
                                        <p:tgtEl>
                                          <p:spTgt spid="174"/>
                                        </p:tgtEl>
                                        <p:attrNameLst>
                                          <p:attrName>ppt_w</p:attrName>
                                        </p:attrNameLst>
                                      </p:cBhvr>
                                      <p:tavLst>
                                        <p:tav tm="0">
                                          <p:val>
                                            <p:fltVal val="0"/>
                                          </p:val>
                                        </p:tav>
                                        <p:tav tm="100000">
                                          <p:val>
                                            <p:strVal val="#ppt_w"/>
                                          </p:val>
                                        </p:tav>
                                      </p:tavLst>
                                    </p:anim>
                                    <p:anim calcmode="lin" valueType="num">
                                      <p:cBhvr>
                                        <p:cTn id="8" dur="2500" fill="hold"/>
                                        <p:tgtEl>
                                          <p:spTgt spid="17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lt" backwards="0">
                                    <p:tmAbs val="100"/>
                                  </p:iterate>
                                  <p:childTnLst>
                                    <p:set>
                                      <p:cBhvr>
                                        <p:cTn id="12" fill="hold"/>
                                        <p:tgtEl>
                                          <p:spTgt spid="1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lt" backwards="0">
                                    <p:tmAbs val="100"/>
                                  </p:iterate>
                                  <p:childTnLst>
                                    <p:set>
                                      <p:cBhvr>
                                        <p:cTn id="16" fill="hold"/>
                                        <p:tgtEl>
                                          <p:spTgt spid="17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4" fill="hold">
                                  <p:stCondLst>
                                    <p:cond delay="0"/>
                                  </p:stCondLst>
                                  <p:iterate type="lt" backwards="0">
                                    <p:tmAbs val="100"/>
                                  </p:iterate>
                                  <p:childTnLst>
                                    <p:set>
                                      <p:cBhvr>
                                        <p:cTn id="20" fill="hold"/>
                                        <p:tgtEl>
                                          <p:spTgt spid="17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5" fill="hold">
                                  <p:stCondLst>
                                    <p:cond delay="0"/>
                                  </p:stCondLst>
                                  <p:iterate type="lt" backwards="0">
                                    <p:tmAbs val="100"/>
                                  </p:iterate>
                                  <p:childTnLst>
                                    <p:set>
                                      <p:cBhvr>
                                        <p:cTn id="24" fill="hold"/>
                                        <p:tgtEl>
                                          <p:spTgt spid="17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6" fill="hold">
                                  <p:stCondLst>
                                    <p:cond delay="0"/>
                                  </p:stCondLst>
                                  <p:iterate type="lt" backwards="0">
                                    <p:tmAbs val="100"/>
                                  </p:iterate>
                                  <p:childTnLst>
                                    <p:set>
                                      <p:cBhvr>
                                        <p:cTn id="28" fill="hold"/>
                                        <p:tgtEl>
                                          <p:spTgt spid="18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7" fill="hold">
                                  <p:stCondLst>
                                    <p:cond delay="0"/>
                                  </p:stCondLst>
                                  <p:iterate type="lt" backwards="0">
                                    <p:tmAbs val="100"/>
                                  </p:iterate>
                                  <p:childTnLst>
                                    <p:set>
                                      <p:cBhvr>
                                        <p:cTn id="32" fill="hold"/>
                                        <p:tgtEl>
                                          <p:spTgt spid="18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15" grpId="8" fill="hold">
                                  <p:stCondLst>
                                    <p:cond delay="0"/>
                                  </p:stCondLst>
                                  <p:iterate type="el" backwards="0">
                                    <p:tmAbs val="0"/>
                                  </p:iterate>
                                  <p:childTnLst>
                                    <p:set>
                                      <p:cBhvr>
                                        <p:cTn id="36" fill="hold"/>
                                        <p:tgtEl>
                                          <p:spTgt spid="175"/>
                                        </p:tgtEl>
                                        <p:attrNameLst>
                                          <p:attrName>style.visibility</p:attrName>
                                        </p:attrNameLst>
                                      </p:cBhvr>
                                      <p:to>
                                        <p:strVal val="visible"/>
                                      </p:to>
                                    </p:set>
                                    <p:anim calcmode="lin" valueType="num">
                                      <p:cBhvr>
                                        <p:cTn id="37" dur="1000" fill="hold"/>
                                        <p:tgtEl>
                                          <p:spTgt spid="175"/>
                                        </p:tgtEl>
                                        <p:attrNameLst>
                                          <p:attrName>ppt_w</p:attrName>
                                        </p:attrNameLst>
                                      </p:cBhvr>
                                      <p:tavLst>
                                        <p:tav tm="0">
                                          <p:val>
                                            <p:fltVal val="0"/>
                                          </p:val>
                                        </p:tav>
                                        <p:tav tm="100000">
                                          <p:val>
                                            <p:strVal val="#ppt_w"/>
                                          </p:val>
                                        </p:tav>
                                      </p:tavLst>
                                    </p:anim>
                                    <p:anim calcmode="lin" valueType="num">
                                      <p:cBhvr>
                                        <p:cTn id="38" dur="1000" fill="hold"/>
                                        <p:tgtEl>
                                          <p:spTgt spid="175"/>
                                        </p:tgtEl>
                                        <p:attrNameLst>
                                          <p:attrName>ppt_h</p:attrName>
                                        </p:attrNameLst>
                                      </p:cBhvr>
                                      <p:tavLst>
                                        <p:tav tm="0">
                                          <p:val>
                                            <p:fltVal val="0"/>
                                          </p:val>
                                        </p:tav>
                                        <p:tav tm="100000">
                                          <p:val>
                                            <p:strVal val="#ppt_h"/>
                                          </p:val>
                                        </p:tav>
                                      </p:tavLst>
                                    </p:anim>
                                    <p:anim calcmode="lin" valueType="num">
                                      <p:cBhvr>
                                        <p:cTn id="39" dur="1000" fill="hold"/>
                                        <p:tgtEl>
                                          <p:spTgt spid="175"/>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17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9" fill="hold">
                                  <p:stCondLst>
                                    <p:cond delay="0"/>
                                  </p:stCondLst>
                                  <p:iterate type="lt" backwards="0">
                                    <p:tmAbs val="100"/>
                                  </p:iterate>
                                  <p:childTnLst>
                                    <p:set>
                                      <p:cBhvr>
                                        <p:cTn id="44" fill="hold"/>
                                        <p:tgtEl>
                                          <p:spTgt spid="18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0" fill="hold">
                                  <p:stCondLst>
                                    <p:cond delay="0"/>
                                  </p:stCondLst>
                                  <p:iterate type="lt" backwards="0">
                                    <p:tmAbs val="100"/>
                                  </p:iterate>
                                  <p:childTnLst>
                                    <p:set>
                                      <p:cBhvr>
                                        <p:cTn id="48" fill="hold"/>
                                        <p:tgtEl>
                                          <p:spTgt spid="18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1" fill="hold">
                                  <p:stCondLst>
                                    <p:cond delay="0"/>
                                  </p:stCondLst>
                                  <p:iterate type="lt" backwards="0">
                                    <p:tmAbs val="100"/>
                                  </p:iterate>
                                  <p:childTnLst>
                                    <p:set>
                                      <p:cBhvr>
                                        <p:cTn id="52" fill="hold"/>
                                        <p:tgtEl>
                                          <p:spTgt spid="18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12" fill="hold">
                                  <p:stCondLst>
                                    <p:cond delay="0"/>
                                  </p:stCondLst>
                                  <p:iterate type="lt" backwards="0">
                                    <p:tmAbs val="100"/>
                                  </p:iterate>
                                  <p:childTnLst>
                                    <p:set>
                                      <p:cBhvr>
                                        <p:cTn id="56" fill="hold"/>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5" grpId="8"/>
      <p:bldP build="whole" bldLvl="1" animBg="1" rev="0" advAuto="0" spid="179" grpId="3"/>
      <p:bldP build="whole" bldLvl="1" animBg="1" rev="0" advAuto="0" spid="184" grpId="11"/>
      <p:bldP build="whole" bldLvl="1" animBg="1" rev="0" advAuto="0" spid="174" grpId="1"/>
      <p:bldP build="whole" bldLvl="1" animBg="1" rev="0" advAuto="0" spid="183" grpId="12"/>
      <p:bldP build="whole" bldLvl="1" animBg="1" rev="0" advAuto="0" spid="181" grpId="7"/>
      <p:bldP build="whole" bldLvl="1" animBg="1" rev="0" advAuto="0" spid="185" grpId="10"/>
      <p:bldP build="whole" bldLvl="1" animBg="1" rev="0" advAuto="0" spid="177" grpId="5"/>
      <p:bldP build="whole" bldLvl="1" animBg="1" rev="0" advAuto="0" spid="178" grpId="4"/>
      <p:bldP build="whole" bldLvl="1" animBg="1" rev="0" advAuto="0" spid="176" grpId="2"/>
      <p:bldP build="whole" bldLvl="1" animBg="1" rev="0" advAuto="0" spid="180" grpId="6"/>
      <p:bldP build="whole" bldLvl="1" animBg="1" rev="0" advAuto="0" spid="182" grpId="9"/>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333"/>
        </a:solidFill>
      </p:bgPr>
    </p:bg>
    <p:spTree>
      <p:nvGrpSpPr>
        <p:cNvPr id="1" name=""/>
        <p:cNvGrpSpPr/>
        <p:nvPr/>
      </p:nvGrpSpPr>
      <p:grpSpPr>
        <a:xfrm>
          <a:off x="0" y="0"/>
          <a:ext cx="0" cy="0"/>
          <a:chOff x="0" y="0"/>
          <a:chExt cx="0" cy="0"/>
        </a:xfrm>
      </p:grpSpPr>
      <p:pic>
        <p:nvPicPr>
          <p:cNvPr id="187" name="Изображение" descr="Изображение"/>
          <p:cNvPicPr>
            <a:picLocks noChangeAspect="1"/>
          </p:cNvPicPr>
          <p:nvPr/>
        </p:nvPicPr>
        <p:blipFill>
          <a:blip r:embed="rId2">
            <a:extLst/>
          </a:blip>
          <a:stretch>
            <a:fillRect/>
          </a:stretch>
        </p:blipFill>
        <p:spPr>
          <a:xfrm>
            <a:off x="2228125" y="1886059"/>
            <a:ext cx="9241432" cy="7513517"/>
          </a:xfrm>
          <a:prstGeom prst="rect">
            <a:avLst/>
          </a:prstGeom>
          <a:ln w="12700">
            <a:miter lim="400000"/>
          </a:ln>
        </p:spPr>
      </p:pic>
      <p:sp>
        <p:nvSpPr>
          <p:cNvPr id="188" name="Pandas visualization"/>
          <p:cNvSpPr txBox="1"/>
          <p:nvPr/>
        </p:nvSpPr>
        <p:spPr>
          <a:xfrm>
            <a:off x="4174297" y="438150"/>
            <a:ext cx="5349088"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Avenir Next"/>
                <a:ea typeface="Avenir Next"/>
                <a:cs typeface="Avenir Next"/>
                <a:sym typeface="Avenir Next"/>
              </a:defRPr>
            </a:lvl1pPr>
          </a:lstStyle>
          <a:p>
            <a:pPr/>
            <a:r>
              <a:t>Pandas visualization</a:t>
            </a:r>
          </a:p>
        </p:txBody>
      </p:sp>
      <p:sp>
        <p:nvSpPr>
          <p:cNvPr id="189" name="matplotlib lib"/>
          <p:cNvSpPr txBox="1"/>
          <p:nvPr/>
        </p:nvSpPr>
        <p:spPr>
          <a:xfrm>
            <a:off x="6011784" y="1225550"/>
            <a:ext cx="1674115" cy="444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matplotlib lib</a:t>
            </a:r>
          </a:p>
        </p:txBody>
      </p:sp>
    </p:spTree>
  </p:cSld>
  <p:clrMapOvr>
    <a:masterClrMapping/>
  </p:clrMapOvr>
  <mc:AlternateContent xmlns:mc="http://schemas.openxmlformats.org/markup-compatibility/2006">
    <mc:Choice xmlns:p14="http://schemas.microsoft.com/office/powerpoint/2010/main" Requires="p14">
      <p:transition spd="slow" advClick="1" p14:dur="1500">
        <p14:door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8"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333"/>
        </a:solidFill>
      </p:bgPr>
    </p:bg>
    <p:spTree>
      <p:nvGrpSpPr>
        <p:cNvPr id="1" name=""/>
        <p:cNvGrpSpPr/>
        <p:nvPr/>
      </p:nvGrpSpPr>
      <p:grpSpPr>
        <a:xfrm>
          <a:off x="0" y="0"/>
          <a:ext cx="0" cy="0"/>
          <a:chOff x="0" y="0"/>
          <a:chExt cx="0" cy="0"/>
        </a:xfrm>
      </p:grpSpPr>
      <p:sp>
        <p:nvSpPr>
          <p:cNvPr id="191" name="Pandas dataframe"/>
          <p:cNvSpPr txBox="1"/>
          <p:nvPr/>
        </p:nvSpPr>
        <p:spPr>
          <a:xfrm>
            <a:off x="4174297" y="438150"/>
            <a:ext cx="4756481"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solidFill>
                  <a:srgbClr val="FFFFFF"/>
                </a:solidFill>
                <a:latin typeface="Avenir Next"/>
                <a:ea typeface="Avenir Next"/>
                <a:cs typeface="Avenir Next"/>
                <a:sym typeface="Avenir Next"/>
              </a:defRPr>
            </a:lvl1pPr>
          </a:lstStyle>
          <a:p>
            <a:pPr/>
            <a:r>
              <a:t>Pandas dataframe</a:t>
            </a:r>
          </a:p>
        </p:txBody>
      </p:sp>
      <p:pic>
        <p:nvPicPr>
          <p:cNvPr id="192" name="Снимок экрана 2020-01-11 в 14.43.08.png" descr="Снимок экрана 2020-01-11 в 14.43.08.png"/>
          <p:cNvPicPr>
            <a:picLocks noChangeAspect="1"/>
          </p:cNvPicPr>
          <p:nvPr/>
        </p:nvPicPr>
        <p:blipFill>
          <a:blip r:embed="rId2">
            <a:extLst/>
          </a:blip>
          <a:stretch>
            <a:fillRect/>
          </a:stretch>
        </p:blipFill>
        <p:spPr>
          <a:xfrm>
            <a:off x="690289" y="2755900"/>
            <a:ext cx="11724497" cy="3926176"/>
          </a:xfrm>
          <a:prstGeom prst="rect">
            <a:avLst/>
          </a:prstGeom>
          <a:ln w="12700">
            <a:miter lim="400000"/>
          </a:ln>
        </p:spPr>
      </p:pic>
      <p:pic>
        <p:nvPicPr>
          <p:cNvPr id="193" name="Снимок экрана 2020-01-11 в 14.44.04.png" descr="Снимок экрана 2020-01-11 в 14.44.04.png"/>
          <p:cNvPicPr>
            <a:picLocks noChangeAspect="1"/>
          </p:cNvPicPr>
          <p:nvPr/>
        </p:nvPicPr>
        <p:blipFill>
          <a:blip r:embed="rId3">
            <a:extLst/>
          </a:blip>
          <a:stretch>
            <a:fillRect/>
          </a:stretch>
        </p:blipFill>
        <p:spPr>
          <a:xfrm>
            <a:off x="7950200" y="7035800"/>
            <a:ext cx="3251200" cy="1625600"/>
          </a:xfrm>
          <a:prstGeom prst="rect">
            <a:avLst/>
          </a:prstGeom>
          <a:ln w="12700">
            <a:miter lim="400000"/>
          </a:ln>
        </p:spPr>
      </p:pic>
      <p:pic>
        <p:nvPicPr>
          <p:cNvPr id="194" name="Снимок экрана 2020-01-11 в 14.44.20.png" descr="Снимок экрана 2020-01-11 в 14.44.20.png"/>
          <p:cNvPicPr>
            <a:picLocks noChangeAspect="1"/>
          </p:cNvPicPr>
          <p:nvPr/>
        </p:nvPicPr>
        <p:blipFill>
          <a:blip r:embed="rId4">
            <a:extLst/>
          </a:blip>
          <a:stretch>
            <a:fillRect/>
          </a:stretch>
        </p:blipFill>
        <p:spPr>
          <a:xfrm>
            <a:off x="1784350" y="7029450"/>
            <a:ext cx="4787900" cy="1638300"/>
          </a:xfrm>
          <a:prstGeom prst="rect">
            <a:avLst/>
          </a:prstGeom>
          <a:ln w="12700">
            <a:miter lim="400000"/>
          </a:ln>
        </p:spPr>
      </p:pic>
      <p:sp>
        <p:nvSpPr>
          <p:cNvPr id="195" name="2D labeled, size-mutable tabular structure with heterogenic columns"/>
          <p:cNvSpPr txBox="1"/>
          <p:nvPr/>
        </p:nvSpPr>
        <p:spPr>
          <a:xfrm>
            <a:off x="1053845" y="1447799"/>
            <a:ext cx="1125560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800"/>
              </a:spcBef>
              <a:defRPr sz="2800">
                <a:solidFill>
                  <a:srgbClr val="FFFFFF"/>
                </a:solidFill>
              </a:defRPr>
            </a:lvl1pPr>
          </a:lstStyle>
          <a:p>
            <a:pPr/>
            <a:r>
              <a:t>2D labeled, size-mutable tabular structure with heterogenic columns</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1" presetID="2" grpId="2" fill="hold">
                                  <p:stCondLst>
                                    <p:cond delay="0"/>
                                  </p:stCondLst>
                                  <p:iterate type="el" backwards="0">
                                    <p:tmAbs val="0"/>
                                  </p:iterate>
                                  <p:childTnLst>
                                    <p:set>
                                      <p:cBhvr>
                                        <p:cTn id="10" fill="hold"/>
                                        <p:tgtEl>
                                          <p:spTgt spid="192"/>
                                        </p:tgtEl>
                                        <p:attrNameLst>
                                          <p:attrName>style.visibility</p:attrName>
                                        </p:attrNameLst>
                                      </p:cBhvr>
                                      <p:to>
                                        <p:strVal val="visible"/>
                                      </p:to>
                                    </p:set>
                                    <p:anim calcmode="lin" valueType="num">
                                      <p:cBhvr>
                                        <p:cTn id="11" dur="1000" fill="hold"/>
                                        <p:tgtEl>
                                          <p:spTgt spid="192"/>
                                        </p:tgtEl>
                                        <p:attrNameLst>
                                          <p:attrName>ppt_x</p:attrName>
                                        </p:attrNameLst>
                                      </p:cBhvr>
                                      <p:tavLst>
                                        <p:tav tm="0">
                                          <p:val>
                                            <p:strVal val="#ppt_x"/>
                                          </p:val>
                                        </p:tav>
                                        <p:tav tm="100000">
                                          <p:val>
                                            <p:strVal val="#ppt_x"/>
                                          </p:val>
                                        </p:tav>
                                      </p:tavLst>
                                    </p:anim>
                                    <p:anim calcmode="lin" valueType="num">
                                      <p:cBhvr>
                                        <p:cTn id="12" dur="1000" fill="hold"/>
                                        <p:tgtEl>
                                          <p:spTgt spid="192"/>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 presetID="2" grpId="3" fill="hold">
                                  <p:stCondLst>
                                    <p:cond delay="0"/>
                                  </p:stCondLst>
                                  <p:iterate type="el" backwards="0">
                                    <p:tmAbs val="0"/>
                                  </p:iterate>
                                  <p:childTnLst>
                                    <p:set>
                                      <p:cBhvr>
                                        <p:cTn id="16" fill="hold"/>
                                        <p:tgtEl>
                                          <p:spTgt spid="194"/>
                                        </p:tgtEl>
                                        <p:attrNameLst>
                                          <p:attrName>style.visibility</p:attrName>
                                        </p:attrNameLst>
                                      </p:cBhvr>
                                      <p:to>
                                        <p:strVal val="visible"/>
                                      </p:to>
                                    </p:set>
                                    <p:anim calcmode="lin" valueType="num">
                                      <p:cBhvr>
                                        <p:cTn id="17" dur="1000" fill="hold"/>
                                        <p:tgtEl>
                                          <p:spTgt spid="194"/>
                                        </p:tgtEl>
                                        <p:attrNameLst>
                                          <p:attrName>ppt_x</p:attrName>
                                        </p:attrNameLst>
                                      </p:cBhvr>
                                      <p:tavLst>
                                        <p:tav tm="0">
                                          <p:val>
                                            <p:strVal val="#ppt_x"/>
                                          </p:val>
                                        </p:tav>
                                        <p:tav tm="100000">
                                          <p:val>
                                            <p:strVal val="#ppt_x"/>
                                          </p:val>
                                        </p:tav>
                                      </p:tavLst>
                                    </p:anim>
                                    <p:anim calcmode="lin" valueType="num">
                                      <p:cBhvr>
                                        <p:cTn id="18" dur="1000" fill="hold"/>
                                        <p:tgtEl>
                                          <p:spTgt spid="194"/>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1" presetID="2" grpId="4" fill="hold">
                                  <p:stCondLst>
                                    <p:cond delay="0"/>
                                  </p:stCondLst>
                                  <p:iterate type="el" backwards="0">
                                    <p:tmAbs val="0"/>
                                  </p:iterate>
                                  <p:childTnLst>
                                    <p:set>
                                      <p:cBhvr>
                                        <p:cTn id="22" fill="hold"/>
                                        <p:tgtEl>
                                          <p:spTgt spid="193"/>
                                        </p:tgtEl>
                                        <p:attrNameLst>
                                          <p:attrName>style.visibility</p:attrName>
                                        </p:attrNameLst>
                                      </p:cBhvr>
                                      <p:to>
                                        <p:strVal val="visible"/>
                                      </p:to>
                                    </p:set>
                                    <p:anim calcmode="lin" valueType="num">
                                      <p:cBhvr>
                                        <p:cTn id="23" dur="1000" fill="hold"/>
                                        <p:tgtEl>
                                          <p:spTgt spid="193"/>
                                        </p:tgtEl>
                                        <p:attrNameLst>
                                          <p:attrName>ppt_x</p:attrName>
                                        </p:attrNameLst>
                                      </p:cBhvr>
                                      <p:tavLst>
                                        <p:tav tm="0">
                                          <p:val>
                                            <p:strVal val="#ppt_x"/>
                                          </p:val>
                                        </p:tav>
                                        <p:tav tm="100000">
                                          <p:val>
                                            <p:strVal val="#ppt_x"/>
                                          </p:val>
                                        </p:tav>
                                      </p:tavLst>
                                    </p:anim>
                                    <p:anim calcmode="lin" valueType="num">
                                      <p:cBhvr>
                                        <p:cTn id="24" dur="1000" fill="hold"/>
                                        <p:tgtEl>
                                          <p:spTgt spid="19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4" grpId="3"/>
      <p:bldP build="whole" bldLvl="1" animBg="1" rev="0" advAuto="0" spid="191" grpId="1"/>
      <p:bldP build="whole" bldLvl="1" animBg="1" rev="0" advAuto="0" spid="193" grpId="4"/>
      <p:bldP build="whole" bldLvl="1" animBg="1" rev="0" advAuto="0" spid="192" grpId="2"/>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333"/>
        </a:solidFill>
      </p:bgPr>
    </p:bg>
    <p:spTree>
      <p:nvGrpSpPr>
        <p:cNvPr id="1" name=""/>
        <p:cNvGrpSpPr/>
        <p:nvPr/>
      </p:nvGrpSpPr>
      <p:grpSpPr>
        <a:xfrm>
          <a:off x="0" y="0"/>
          <a:ext cx="0" cy="0"/>
          <a:chOff x="0" y="0"/>
          <a:chExt cx="0" cy="0"/>
        </a:xfrm>
      </p:grpSpPr>
      <p:sp>
        <p:nvSpPr>
          <p:cNvPr id="197" name="Pandas dataframe.describe()"/>
          <p:cNvSpPr txBox="1"/>
          <p:nvPr/>
        </p:nvSpPr>
        <p:spPr>
          <a:xfrm>
            <a:off x="2747988" y="425450"/>
            <a:ext cx="7508825"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solidFill>
                  <a:srgbClr val="FFFFFF"/>
                </a:solidFill>
                <a:latin typeface="Avenir Next"/>
                <a:ea typeface="Avenir Next"/>
                <a:cs typeface="Avenir Next"/>
                <a:sym typeface="Avenir Next"/>
              </a:defRPr>
            </a:lvl1pPr>
          </a:lstStyle>
          <a:p>
            <a:pPr/>
            <a:r>
              <a:t>Pandas dataframe.describe()</a:t>
            </a:r>
          </a:p>
        </p:txBody>
      </p:sp>
      <p:pic>
        <p:nvPicPr>
          <p:cNvPr id="198" name="Снимок экрана 2020-01-11 в 14.49.15.png" descr="Снимок экрана 2020-01-11 в 14.49.15.png"/>
          <p:cNvPicPr>
            <a:picLocks noChangeAspect="1"/>
          </p:cNvPicPr>
          <p:nvPr/>
        </p:nvPicPr>
        <p:blipFill>
          <a:blip r:embed="rId2">
            <a:extLst/>
          </a:blip>
          <a:stretch>
            <a:fillRect/>
          </a:stretch>
        </p:blipFill>
        <p:spPr>
          <a:xfrm>
            <a:off x="869950" y="4025900"/>
            <a:ext cx="5972939" cy="4174396"/>
          </a:xfrm>
          <a:prstGeom prst="rect">
            <a:avLst/>
          </a:prstGeom>
          <a:ln w="12700">
            <a:miter lim="400000"/>
          </a:ln>
        </p:spPr>
      </p:pic>
      <p:pic>
        <p:nvPicPr>
          <p:cNvPr id="199" name="Снимок экрана 2020-01-11 в 14.50.47.png" descr="Снимок экрана 2020-01-11 в 14.50.47.png"/>
          <p:cNvPicPr>
            <a:picLocks noChangeAspect="1"/>
          </p:cNvPicPr>
          <p:nvPr/>
        </p:nvPicPr>
        <p:blipFill>
          <a:blip r:embed="rId3">
            <a:extLst/>
          </a:blip>
          <a:stretch>
            <a:fillRect/>
          </a:stretch>
        </p:blipFill>
        <p:spPr>
          <a:xfrm>
            <a:off x="7880350" y="4044950"/>
            <a:ext cx="4180535" cy="4136296"/>
          </a:xfrm>
          <a:prstGeom prst="rect">
            <a:avLst/>
          </a:prstGeom>
          <a:ln w="12700">
            <a:miter lim="400000"/>
          </a:ln>
        </p:spPr>
      </p:pic>
      <p:sp>
        <p:nvSpPr>
          <p:cNvPr id="200" name="describe() function excludes the character columns and gives summary statistics of numeric columns"/>
          <p:cNvSpPr txBox="1"/>
          <p:nvPr/>
        </p:nvSpPr>
        <p:spPr>
          <a:xfrm>
            <a:off x="358813" y="1739900"/>
            <a:ext cx="12287174" cy="127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2800"/>
              </a:spcBef>
              <a:defRPr sz="3400">
                <a:solidFill>
                  <a:srgbClr val="FFFFFF"/>
                </a:solidFill>
              </a:defRPr>
            </a:lvl1pPr>
          </a:lstStyle>
          <a:p>
            <a:pPr/>
            <a:r>
              <a:t>describe() function excludes the character columns and gives summary statistics of numeric columns</a:t>
            </a:r>
          </a:p>
        </p:txBody>
      </p:sp>
    </p:spTree>
  </p:cSld>
  <p:clrMapOvr>
    <a:masterClrMapping/>
  </p:clrMapOvr>
  <mc:AlternateContent xmlns:mc="http://schemas.openxmlformats.org/markup-compatibility/2006">
    <mc:Choice xmlns:p14="http://schemas.microsoft.com/office/powerpoint/2010/main" Requires="p14">
      <p:transition spd="slow" advClick="1" p14:dur="15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5" grpId="2" fill="hold">
                                  <p:stCondLst>
                                    <p:cond delay="0"/>
                                  </p:stCondLst>
                                  <p:iterate type="el" backwards="0">
                                    <p:tmAbs val="0"/>
                                  </p:iterate>
                                  <p:childTnLst>
                                    <p:set>
                                      <p:cBhvr>
                                        <p:cTn id="10" fill="hold"/>
                                        <p:tgtEl>
                                          <p:spTgt spid="198"/>
                                        </p:tgtEl>
                                        <p:attrNameLst>
                                          <p:attrName>style.visibility</p:attrName>
                                        </p:attrNameLst>
                                      </p:cBhvr>
                                      <p:to>
                                        <p:strVal val="visible"/>
                                      </p:to>
                                    </p:set>
                                    <p:anim calcmode="lin" valueType="num">
                                      <p:cBhvr>
                                        <p:cTn id="11" dur="1000" fill="hold"/>
                                        <p:tgtEl>
                                          <p:spTgt spid="198"/>
                                        </p:tgtEl>
                                        <p:attrNameLst>
                                          <p:attrName>ppt_w</p:attrName>
                                        </p:attrNameLst>
                                      </p:cBhvr>
                                      <p:tavLst>
                                        <p:tav tm="0">
                                          <p:val>
                                            <p:fltVal val="0"/>
                                          </p:val>
                                        </p:tav>
                                        <p:tav tm="100000">
                                          <p:val>
                                            <p:strVal val="#ppt_w"/>
                                          </p:val>
                                        </p:tav>
                                      </p:tavLst>
                                    </p:anim>
                                    <p:anim calcmode="lin" valueType="num">
                                      <p:cBhvr>
                                        <p:cTn id="12" dur="1000" fill="hold"/>
                                        <p:tgtEl>
                                          <p:spTgt spid="198"/>
                                        </p:tgtEl>
                                        <p:attrNameLst>
                                          <p:attrName>ppt_h</p:attrName>
                                        </p:attrNameLst>
                                      </p:cBhvr>
                                      <p:tavLst>
                                        <p:tav tm="0">
                                          <p:val>
                                            <p:fltVal val="0"/>
                                          </p:val>
                                        </p:tav>
                                        <p:tav tm="100000">
                                          <p:val>
                                            <p:strVal val="#ppt_h"/>
                                          </p:val>
                                        </p:tav>
                                      </p:tavLst>
                                    </p:anim>
                                    <p:anim calcmode="lin" valueType="num">
                                      <p:cBhvr>
                                        <p:cTn id="13" dur="1000" fill="hold"/>
                                        <p:tgtEl>
                                          <p:spTgt spid="198"/>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19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199"/>
                                        </p:tgtEl>
                                        <p:attrNameLst>
                                          <p:attrName>style.visibility</p:attrName>
                                        </p:attrNameLst>
                                      </p:cBhvr>
                                      <p:to>
                                        <p:strVal val="visible"/>
                                      </p:to>
                                    </p:set>
                                    <p:anim calcmode="lin" valueType="num">
                                      <p:cBhvr>
                                        <p:cTn id="19" dur="750" fill="hold"/>
                                        <p:tgtEl>
                                          <p:spTgt spid="199"/>
                                        </p:tgtEl>
                                        <p:attrNameLst>
                                          <p:attrName>ppt_w</p:attrName>
                                        </p:attrNameLst>
                                      </p:cBhvr>
                                      <p:tavLst>
                                        <p:tav tm="0">
                                          <p:val>
                                            <p:fltVal val="0"/>
                                          </p:val>
                                        </p:tav>
                                        <p:tav tm="100000">
                                          <p:val>
                                            <p:strVal val="#ppt_w"/>
                                          </p:val>
                                        </p:tav>
                                      </p:tavLst>
                                    </p:anim>
                                    <p:anim calcmode="lin" valueType="num">
                                      <p:cBhvr>
                                        <p:cTn id="20" dur="750" fill="hold"/>
                                        <p:tgtEl>
                                          <p:spTgt spid="19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9" grpId="3"/>
      <p:bldP build="whole" bldLvl="1" animBg="1" rev="0" advAuto="0" spid="197" grpId="1"/>
      <p:bldP build="whole" bldLvl="1" animBg="1" rev="0" advAuto="0" spid="198" grpId="2"/>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333"/>
        </a:solidFill>
      </p:bgPr>
    </p:bg>
    <p:spTree>
      <p:nvGrpSpPr>
        <p:cNvPr id="1" name=""/>
        <p:cNvGrpSpPr/>
        <p:nvPr/>
      </p:nvGrpSpPr>
      <p:grpSpPr>
        <a:xfrm>
          <a:off x="0" y="0"/>
          <a:ext cx="0" cy="0"/>
          <a:chOff x="0" y="0"/>
          <a:chExt cx="0" cy="0"/>
        </a:xfrm>
      </p:grpSpPr>
      <p:sp>
        <p:nvSpPr>
          <p:cNvPr id="202" name="Useful funcs"/>
          <p:cNvSpPr txBox="1"/>
          <p:nvPr/>
        </p:nvSpPr>
        <p:spPr>
          <a:xfrm>
            <a:off x="4902923" y="412750"/>
            <a:ext cx="3261895"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solidFill>
                  <a:srgbClr val="FFFFFF"/>
                </a:solidFill>
                <a:latin typeface="Avenir Next"/>
                <a:ea typeface="Avenir Next"/>
                <a:cs typeface="Avenir Next"/>
                <a:sym typeface="Avenir Next"/>
              </a:defRPr>
            </a:lvl1pPr>
          </a:lstStyle>
          <a:p>
            <a:pPr/>
            <a:r>
              <a:t>Useful funcs</a:t>
            </a:r>
          </a:p>
        </p:txBody>
      </p:sp>
      <p:sp>
        <p:nvSpPr>
          <p:cNvPr id="203" name="df.head() - returns only the first 5 rows of the dataset, allowing you to inspect a small sample of the data."/>
          <p:cNvSpPr txBox="1"/>
          <p:nvPr/>
        </p:nvSpPr>
        <p:spPr>
          <a:xfrm>
            <a:off x="1041146" y="1333499"/>
            <a:ext cx="11679843"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defRPr>
            </a:pPr>
            <a:r>
              <a:rPr b="1">
                <a:latin typeface="Avenir Next"/>
                <a:ea typeface="Avenir Next"/>
                <a:cs typeface="Avenir Next"/>
                <a:sym typeface="Avenir Next"/>
              </a:rPr>
              <a:t>df.head()</a:t>
            </a:r>
            <a:r>
              <a:t> - returns only the first 5 rows of the dataset, allowing you to inspect a small sample of the data.</a:t>
            </a:r>
          </a:p>
        </p:txBody>
      </p:sp>
      <p:sp>
        <p:nvSpPr>
          <p:cNvPr id="204" name="df.loc() - method is a nice utility that helps us read only certain rows of a specific column."/>
          <p:cNvSpPr txBox="1"/>
          <p:nvPr/>
        </p:nvSpPr>
        <p:spPr>
          <a:xfrm>
            <a:off x="1323823" y="5765800"/>
            <a:ext cx="1042009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a:solidFill>
                  <a:srgbClr val="FFFFFF"/>
                </a:solidFill>
              </a:defRPr>
            </a:pPr>
            <a:r>
              <a:rPr b="1">
                <a:latin typeface="Avenir Next"/>
                <a:ea typeface="Avenir Next"/>
                <a:cs typeface="Avenir Next"/>
                <a:sym typeface="Avenir Next"/>
              </a:rPr>
              <a:t>df.loc()</a:t>
            </a:r>
            <a:r>
              <a:t> - method is a nice utility that helps us read only certain rows of a specific column.</a:t>
            </a:r>
          </a:p>
        </p:txBody>
      </p:sp>
      <p:pic>
        <p:nvPicPr>
          <p:cNvPr id="205" name="Снимок экрана 2020-01-11 в 15.15.35.png" descr="Снимок экрана 2020-01-11 в 15.15.35.png"/>
          <p:cNvPicPr>
            <a:picLocks noChangeAspect="1"/>
          </p:cNvPicPr>
          <p:nvPr/>
        </p:nvPicPr>
        <p:blipFill>
          <a:blip r:embed="rId2">
            <a:extLst/>
          </a:blip>
          <a:stretch>
            <a:fillRect/>
          </a:stretch>
        </p:blipFill>
        <p:spPr>
          <a:xfrm>
            <a:off x="1015720" y="2216150"/>
            <a:ext cx="3924301" cy="292100"/>
          </a:xfrm>
          <a:prstGeom prst="rect">
            <a:avLst/>
          </a:prstGeom>
          <a:ln w="12700">
            <a:miter lim="400000"/>
          </a:ln>
        </p:spPr>
      </p:pic>
      <p:pic>
        <p:nvPicPr>
          <p:cNvPr id="206" name="Снимок экрана 2020-01-11 в 15.15.41.png" descr="Снимок экрана 2020-01-11 в 15.15.41.png"/>
          <p:cNvPicPr>
            <a:picLocks noChangeAspect="1"/>
          </p:cNvPicPr>
          <p:nvPr/>
        </p:nvPicPr>
        <p:blipFill>
          <a:blip r:embed="rId3">
            <a:extLst/>
          </a:blip>
          <a:stretch>
            <a:fillRect/>
          </a:stretch>
        </p:blipFill>
        <p:spPr>
          <a:xfrm>
            <a:off x="1039067" y="2647950"/>
            <a:ext cx="3556001" cy="2921000"/>
          </a:xfrm>
          <a:prstGeom prst="rect">
            <a:avLst/>
          </a:prstGeom>
          <a:ln w="12700">
            <a:miter lim="400000"/>
          </a:ln>
        </p:spPr>
      </p:pic>
      <p:pic>
        <p:nvPicPr>
          <p:cNvPr id="207" name="Снимок экрана 2020-01-11 в 15.22.51.png" descr="Снимок экрана 2020-01-11 в 15.22.51.png"/>
          <p:cNvPicPr>
            <a:picLocks noChangeAspect="1"/>
          </p:cNvPicPr>
          <p:nvPr/>
        </p:nvPicPr>
        <p:blipFill>
          <a:blip r:embed="rId4">
            <a:extLst/>
          </a:blip>
          <a:stretch>
            <a:fillRect/>
          </a:stretch>
        </p:blipFill>
        <p:spPr>
          <a:xfrm>
            <a:off x="958570" y="6407150"/>
            <a:ext cx="5181601" cy="254000"/>
          </a:xfrm>
          <a:prstGeom prst="rect">
            <a:avLst/>
          </a:prstGeom>
          <a:ln w="12700">
            <a:miter lim="400000"/>
          </a:ln>
        </p:spPr>
      </p:pic>
      <p:pic>
        <p:nvPicPr>
          <p:cNvPr id="208" name="Снимок экрана 2020-01-11 в 15.22.56.png" descr="Снимок экрана 2020-01-11 в 15.22.56.png"/>
          <p:cNvPicPr>
            <a:picLocks noChangeAspect="1"/>
          </p:cNvPicPr>
          <p:nvPr/>
        </p:nvPicPr>
        <p:blipFill>
          <a:blip r:embed="rId5">
            <a:extLst/>
          </a:blip>
          <a:stretch>
            <a:fillRect/>
          </a:stretch>
        </p:blipFill>
        <p:spPr>
          <a:xfrm>
            <a:off x="2347682" y="6813550"/>
            <a:ext cx="2403377" cy="2666603"/>
          </a:xfrm>
          <a:prstGeom prst="rect">
            <a:avLst/>
          </a:prstGeom>
          <a:ln w="12700">
            <a:miter lim="400000"/>
          </a:ln>
        </p:spPr>
      </p:pic>
      <p:pic>
        <p:nvPicPr>
          <p:cNvPr id="209" name="Снимок экрана 2020-01-11 в 15.23.09.png" descr="Снимок экрана 2020-01-11 в 15.23.09.png"/>
          <p:cNvPicPr>
            <a:picLocks noChangeAspect="1"/>
          </p:cNvPicPr>
          <p:nvPr/>
        </p:nvPicPr>
        <p:blipFill>
          <a:blip r:embed="rId6">
            <a:extLst/>
          </a:blip>
          <a:stretch>
            <a:fillRect/>
          </a:stretch>
        </p:blipFill>
        <p:spPr>
          <a:xfrm>
            <a:off x="6407150" y="6407150"/>
            <a:ext cx="4686300" cy="241300"/>
          </a:xfrm>
          <a:prstGeom prst="rect">
            <a:avLst/>
          </a:prstGeom>
          <a:ln w="12700">
            <a:miter lim="400000"/>
          </a:ln>
        </p:spPr>
      </p:pic>
      <p:pic>
        <p:nvPicPr>
          <p:cNvPr id="210" name="Снимок экрана 2020-01-11 в 15.23.14.png" descr="Снимок экрана 2020-01-11 в 15.23.14.png"/>
          <p:cNvPicPr>
            <a:picLocks noChangeAspect="1"/>
          </p:cNvPicPr>
          <p:nvPr/>
        </p:nvPicPr>
        <p:blipFill>
          <a:blip r:embed="rId7">
            <a:extLst/>
          </a:blip>
          <a:stretch>
            <a:fillRect/>
          </a:stretch>
        </p:blipFill>
        <p:spPr>
          <a:xfrm>
            <a:off x="7981950" y="7411654"/>
            <a:ext cx="1774613" cy="1470395"/>
          </a:xfrm>
          <a:prstGeom prst="rect">
            <a:avLst/>
          </a:prstGeom>
          <a:ln w="12700">
            <a:miter lim="400000"/>
          </a:ln>
        </p:spPr>
      </p:pic>
      <p:pic>
        <p:nvPicPr>
          <p:cNvPr id="211" name="Снимок экрана 2020-01-11 в 15.28.16.png" descr="Снимок экрана 2020-01-11 в 15.28.16.png"/>
          <p:cNvPicPr>
            <a:picLocks noChangeAspect="1"/>
          </p:cNvPicPr>
          <p:nvPr/>
        </p:nvPicPr>
        <p:blipFill>
          <a:blip r:embed="rId8">
            <a:extLst/>
          </a:blip>
          <a:stretch>
            <a:fillRect/>
          </a:stretch>
        </p:blipFill>
        <p:spPr>
          <a:xfrm>
            <a:off x="8606023" y="2228850"/>
            <a:ext cx="1460501" cy="266700"/>
          </a:xfrm>
          <a:prstGeom prst="rect">
            <a:avLst/>
          </a:prstGeom>
          <a:ln w="12700">
            <a:miter lim="400000"/>
          </a:ln>
        </p:spPr>
      </p:pic>
      <p:pic>
        <p:nvPicPr>
          <p:cNvPr id="212" name="Снимок экрана 2020-01-11 в 15.28.21.png" descr="Снимок экрана 2020-01-11 в 15.28.21.png"/>
          <p:cNvPicPr>
            <a:picLocks noChangeAspect="1"/>
          </p:cNvPicPr>
          <p:nvPr/>
        </p:nvPicPr>
        <p:blipFill>
          <a:blip r:embed="rId9">
            <a:extLst/>
          </a:blip>
          <a:stretch>
            <a:fillRect/>
          </a:stretch>
        </p:blipFill>
        <p:spPr>
          <a:xfrm>
            <a:off x="7097606" y="2841625"/>
            <a:ext cx="4477336" cy="203807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2"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333"/>
        </a:solidFill>
      </p:bgPr>
    </p:bg>
    <p:spTree>
      <p:nvGrpSpPr>
        <p:cNvPr id="1" name=""/>
        <p:cNvGrpSpPr/>
        <p:nvPr/>
      </p:nvGrpSpPr>
      <p:grpSpPr>
        <a:xfrm>
          <a:off x="0" y="0"/>
          <a:ext cx="0" cy="0"/>
          <a:chOff x="0" y="0"/>
          <a:chExt cx="0" cy="0"/>
        </a:xfrm>
      </p:grpSpPr>
      <p:sp>
        <p:nvSpPr>
          <p:cNvPr id="214" name="Pandas merge()"/>
          <p:cNvSpPr txBox="1"/>
          <p:nvPr/>
        </p:nvSpPr>
        <p:spPr>
          <a:xfrm>
            <a:off x="4429798" y="307510"/>
            <a:ext cx="4145205"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solidFill>
                  <a:srgbClr val="FFFFFF"/>
                </a:solidFill>
                <a:latin typeface="Avenir Next"/>
                <a:ea typeface="Avenir Next"/>
                <a:cs typeface="Avenir Next"/>
                <a:sym typeface="Avenir Next"/>
              </a:defRPr>
            </a:lvl1pPr>
          </a:lstStyle>
          <a:p>
            <a:pPr/>
            <a:r>
              <a:t>Pandas merge()</a:t>
            </a:r>
          </a:p>
        </p:txBody>
      </p:sp>
      <p:pic>
        <p:nvPicPr>
          <p:cNvPr id="215" name="Снимок экрана 2020-01-11 в 15.39.06.png" descr="Снимок экрана 2020-01-11 в 15.39.06.png"/>
          <p:cNvPicPr>
            <a:picLocks noChangeAspect="1"/>
          </p:cNvPicPr>
          <p:nvPr/>
        </p:nvPicPr>
        <p:blipFill>
          <a:blip r:embed="rId2">
            <a:extLst/>
          </a:blip>
          <a:stretch>
            <a:fillRect/>
          </a:stretch>
        </p:blipFill>
        <p:spPr>
          <a:xfrm>
            <a:off x="419100" y="1735114"/>
            <a:ext cx="7899400" cy="1676401"/>
          </a:xfrm>
          <a:prstGeom prst="rect">
            <a:avLst/>
          </a:prstGeom>
          <a:ln w="12700">
            <a:miter lim="400000"/>
          </a:ln>
        </p:spPr>
      </p:pic>
      <p:pic>
        <p:nvPicPr>
          <p:cNvPr id="216" name="Снимок экрана 2020-01-11 в 15.39.12.png" descr="Снимок экрана 2020-01-11 в 15.39.12.png"/>
          <p:cNvPicPr>
            <a:picLocks noChangeAspect="1"/>
          </p:cNvPicPr>
          <p:nvPr/>
        </p:nvPicPr>
        <p:blipFill>
          <a:blip r:embed="rId3">
            <a:extLst/>
          </a:blip>
          <a:stretch>
            <a:fillRect/>
          </a:stretch>
        </p:blipFill>
        <p:spPr>
          <a:xfrm>
            <a:off x="8820150" y="1735114"/>
            <a:ext cx="3502722" cy="1676401"/>
          </a:xfrm>
          <a:prstGeom prst="rect">
            <a:avLst/>
          </a:prstGeom>
          <a:ln w="12700">
            <a:miter lim="400000"/>
          </a:ln>
        </p:spPr>
      </p:pic>
      <p:pic>
        <p:nvPicPr>
          <p:cNvPr id="217" name="Снимок экрана 2020-01-11 в 15.39.51.png" descr="Снимок экрана 2020-01-11 в 15.39.51.png"/>
          <p:cNvPicPr>
            <a:picLocks noChangeAspect="1"/>
          </p:cNvPicPr>
          <p:nvPr/>
        </p:nvPicPr>
        <p:blipFill>
          <a:blip r:embed="rId4">
            <a:extLst/>
          </a:blip>
          <a:stretch>
            <a:fillRect/>
          </a:stretch>
        </p:blipFill>
        <p:spPr>
          <a:xfrm>
            <a:off x="425450" y="4585164"/>
            <a:ext cx="7886700" cy="1288122"/>
          </a:xfrm>
          <a:prstGeom prst="rect">
            <a:avLst/>
          </a:prstGeom>
          <a:ln w="12700">
            <a:miter lim="400000"/>
          </a:ln>
        </p:spPr>
      </p:pic>
      <p:pic>
        <p:nvPicPr>
          <p:cNvPr id="218" name="Снимок экрана 2020-01-11 в 15.39.56.png" descr="Снимок экрана 2020-01-11 в 15.39.56.png"/>
          <p:cNvPicPr>
            <a:picLocks noChangeAspect="1"/>
          </p:cNvPicPr>
          <p:nvPr/>
        </p:nvPicPr>
        <p:blipFill>
          <a:blip r:embed="rId5">
            <a:extLst/>
          </a:blip>
          <a:stretch>
            <a:fillRect/>
          </a:stretch>
        </p:blipFill>
        <p:spPr>
          <a:xfrm>
            <a:off x="8945910" y="4406106"/>
            <a:ext cx="3454401" cy="1646238"/>
          </a:xfrm>
          <a:prstGeom prst="rect">
            <a:avLst/>
          </a:prstGeom>
          <a:ln w="12700">
            <a:miter lim="400000"/>
          </a:ln>
        </p:spPr>
      </p:pic>
      <p:pic>
        <p:nvPicPr>
          <p:cNvPr id="219" name="Снимок экрана 2020-01-11 в 15.40.55.png" descr="Снимок экрана 2020-01-11 в 15.40.55.png"/>
          <p:cNvPicPr>
            <a:picLocks noChangeAspect="1"/>
          </p:cNvPicPr>
          <p:nvPr/>
        </p:nvPicPr>
        <p:blipFill>
          <a:blip r:embed="rId6">
            <a:extLst/>
          </a:blip>
          <a:stretch>
            <a:fillRect/>
          </a:stretch>
        </p:blipFill>
        <p:spPr>
          <a:xfrm>
            <a:off x="3865473" y="7046935"/>
            <a:ext cx="5273854" cy="339773"/>
          </a:xfrm>
          <a:prstGeom prst="rect">
            <a:avLst/>
          </a:prstGeom>
          <a:ln w="12700">
            <a:miter lim="400000"/>
          </a:ln>
        </p:spPr>
      </p:pic>
      <p:pic>
        <p:nvPicPr>
          <p:cNvPr id="220" name="Снимок экрана 2020-01-11 в 15.41.00.png" descr="Снимок экрана 2020-01-11 в 15.41.00.png"/>
          <p:cNvPicPr>
            <a:picLocks noChangeAspect="1"/>
          </p:cNvPicPr>
          <p:nvPr/>
        </p:nvPicPr>
        <p:blipFill>
          <a:blip r:embed="rId7">
            <a:extLst/>
          </a:blip>
          <a:stretch>
            <a:fillRect/>
          </a:stretch>
        </p:blipFill>
        <p:spPr>
          <a:xfrm>
            <a:off x="3797300" y="7974035"/>
            <a:ext cx="5410200" cy="9398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4" grpId="1"/>
    </p:bldLst>
  </p:timing>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