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0BA3D-6998-489A-BA43-5E5389E726A2}" v="137" dt="2023-01-29T20:21:19.869"/>
    <p1510:client id="{D30AFDF4-894E-98E2-658C-6C7764C61147}" v="902" dt="2023-01-29T21:41:4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0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4" name="Picture 3">
            <a:extLst>
              <a:ext uri="{FF2B5EF4-FFF2-40B4-BE49-F238E27FC236}">
                <a16:creationId xmlns:a16="http://schemas.microsoft.com/office/drawing/2014/main" id="{8659C346-1CA4-A2D3-CA32-04DBC5879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781" r="-1" b="155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111822" y="1719091"/>
            <a:ext cx="7974719" cy="2288382"/>
          </a:xfrm>
        </p:spPr>
        <p:txBody>
          <a:bodyPr anchor="t">
            <a:normAutofit/>
          </a:bodyPr>
          <a:lstStyle/>
          <a:p>
            <a:r>
              <a:rPr lang="sr-Latn-RS">
                <a:solidFill>
                  <a:schemeClr val="tx2"/>
                </a:solidFill>
                <a:cs typeface="Calibri Light"/>
              </a:rPr>
              <a:t>Faza 2 – Teams Bot</a:t>
            </a:r>
            <a:endParaRPr lang="sr-Latn-RS">
              <a:solidFill>
                <a:schemeClr val="tx2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508329" y="3430028"/>
            <a:ext cx="3542241" cy="2796668"/>
          </a:xfrm>
        </p:spPr>
        <p:txBody>
          <a:bodyPr anchor="b">
            <a:normAutofit/>
          </a:bodyPr>
          <a:lstStyle/>
          <a:p>
            <a:pPr algn="just"/>
            <a:r>
              <a:rPr lang="sr-Latn-RS" dirty="0">
                <a:solidFill>
                  <a:schemeClr val="tx2"/>
                </a:solidFill>
              </a:rPr>
              <a:t>Tim TS-2:</a:t>
            </a:r>
          </a:p>
          <a:p>
            <a:pPr algn="just"/>
            <a:r>
              <a:rPr lang="sr-Latn-RS" dirty="0">
                <a:solidFill>
                  <a:schemeClr val="tx2"/>
                </a:solidFill>
              </a:rPr>
              <a:t>Milica </a:t>
            </a:r>
            <a:r>
              <a:rPr lang="sr-Latn-RS" dirty="0" err="1">
                <a:solidFill>
                  <a:schemeClr val="tx2"/>
                </a:solidFill>
              </a:rPr>
              <a:t>Rangelov</a:t>
            </a:r>
            <a:r>
              <a:rPr lang="sr-Latn-RS" dirty="0">
                <a:solidFill>
                  <a:schemeClr val="tx2"/>
                </a:solidFill>
              </a:rPr>
              <a:t> 17905</a:t>
            </a:r>
          </a:p>
          <a:p>
            <a:pPr algn="just"/>
            <a:r>
              <a:rPr lang="sr-Latn-RS" dirty="0">
                <a:solidFill>
                  <a:schemeClr val="tx2"/>
                </a:solidFill>
              </a:rPr>
              <a:t>Andrija Cenić 18042</a:t>
            </a:r>
          </a:p>
        </p:txBody>
      </p:sp>
      <p:sp>
        <p:nvSpPr>
          <p:cNvPr id="131" name="Right Triangle 130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4E2281FA-B285-E625-6415-C6CD35159FFA}"/>
              </a:ext>
            </a:extLst>
          </p:cNvPr>
          <p:cNvSpPr txBox="1">
            <a:spLocks/>
          </p:cNvSpPr>
          <p:nvPr/>
        </p:nvSpPr>
        <p:spPr>
          <a:xfrm>
            <a:off x="987067" y="3432174"/>
            <a:ext cx="3542241" cy="2796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Latn-RS" dirty="0">
                <a:solidFill>
                  <a:schemeClr val="tx2"/>
                </a:solidFill>
              </a:rPr>
              <a:t>Mentori:</a:t>
            </a:r>
          </a:p>
          <a:p>
            <a:pPr algn="just"/>
            <a:r>
              <a:rPr lang="sr-Latn-RS" dirty="0">
                <a:solidFill>
                  <a:schemeClr val="tx2"/>
                </a:solidFill>
              </a:rPr>
              <a:t>Prof. Dr Ivan </a:t>
            </a:r>
            <a:r>
              <a:rPr lang="sr-Latn-RS" dirty="0" err="1">
                <a:solidFill>
                  <a:schemeClr val="tx2"/>
                </a:solidFill>
              </a:rPr>
              <a:t>Milentijević</a:t>
            </a:r>
          </a:p>
          <a:p>
            <a:pPr algn="just"/>
            <a:r>
              <a:rPr lang="sr-Latn-RS" dirty="0">
                <a:solidFill>
                  <a:schemeClr val="tx2"/>
                </a:solidFill>
              </a:rPr>
              <a:t>Mr Oliver Vojinović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E021AD5-4364-6EF6-7A34-AF895475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8" y="2427194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8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4C767C03-3F64-EECB-EBC3-6A13B995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90" y="732348"/>
            <a:ext cx="4710952" cy="2240735"/>
          </a:xfrm>
        </p:spPr>
        <p:txBody>
          <a:bodyPr>
            <a:normAutofit/>
          </a:bodyPr>
          <a:lstStyle/>
          <a:p>
            <a:r>
              <a:rPr lang="en-US" sz="4100" dirty="0" err="1">
                <a:solidFill>
                  <a:schemeClr val="tx2"/>
                </a:solidFill>
                <a:ea typeface="+mj-lt"/>
                <a:cs typeface="+mj-lt"/>
              </a:rPr>
              <a:t>Adaptivne</a:t>
            </a:r>
            <a:r>
              <a:rPr lang="en-US" sz="4100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sz="4100" dirty="0" err="1">
                <a:solidFill>
                  <a:schemeClr val="tx2"/>
                </a:solidFill>
                <a:ea typeface="+mj-lt"/>
                <a:cs typeface="+mj-lt"/>
              </a:rPr>
              <a:t>kartice</a:t>
            </a:r>
            <a:r>
              <a:rPr lang="en-US" sz="4100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sz="4100" dirty="0" err="1">
                <a:solidFill>
                  <a:schemeClr val="tx2"/>
                </a:solidFill>
                <a:ea typeface="+mj-lt"/>
                <a:cs typeface="+mj-lt"/>
              </a:rPr>
              <a:t>sa</a:t>
            </a:r>
            <a:r>
              <a:rPr lang="en-US" sz="4100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sz="4100" dirty="0" err="1">
                <a:solidFill>
                  <a:schemeClr val="tx2"/>
                </a:solidFill>
                <a:ea typeface="+mj-lt"/>
                <a:cs typeface="+mj-lt"/>
              </a:rPr>
              <a:t>kojima</a:t>
            </a:r>
            <a:r>
              <a:rPr lang="en-US" sz="4100" dirty="0">
                <a:solidFill>
                  <a:schemeClr val="tx2"/>
                </a:solidFill>
                <a:ea typeface="+mj-lt"/>
                <a:cs typeface="+mj-lt"/>
              </a:rPr>
              <a:t> </a:t>
            </a:r>
            <a:r>
              <a:rPr lang="en-US" sz="4100" dirty="0" err="1">
                <a:solidFill>
                  <a:schemeClr val="tx2"/>
                </a:solidFill>
                <a:ea typeface="+mj-lt"/>
                <a:cs typeface="+mj-lt"/>
              </a:rPr>
              <a:t>radi</a:t>
            </a:r>
            <a:r>
              <a:rPr lang="en-US" sz="4100" dirty="0">
                <a:solidFill>
                  <a:schemeClr val="tx2"/>
                </a:solidFill>
                <a:ea typeface="+mj-lt"/>
                <a:cs typeface="+mj-lt"/>
              </a:rPr>
              <a:t> bot</a:t>
            </a:r>
            <a:endParaRPr lang="sr-Latn-RS" sz="4100" dirty="0">
              <a:solidFill>
                <a:schemeClr val="tx2"/>
              </a:solidFill>
              <a:ea typeface="+mj-lt"/>
              <a:cs typeface="+mj-l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FDBB79-507F-461C-EA59-6986508C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1800">
                <a:solidFill>
                  <a:schemeClr val="tx2"/>
                </a:solidFill>
              </a:rPr>
              <a:t>Red odgovaranja- student</a:t>
            </a: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E40E079B-B27B-C578-1DC1-0E70341A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116344"/>
            <a:ext cx="6795701" cy="4773980"/>
          </a:xfrm>
          <a:prstGeom prst="rect">
            <a:avLst/>
          </a:prstGeom>
        </p:spPr>
      </p:pic>
      <p:pic>
        <p:nvPicPr>
          <p:cNvPr id="6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23EBF1C-1D87-3E2A-1BE4-708D4361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2" y="4444253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28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F17C09-F647-772E-4235-5188FB23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2"/>
                </a:solidFill>
                <a:cs typeface="Posterama"/>
              </a:rPr>
              <a:t>Deploy - Azure</a:t>
            </a:r>
            <a:endParaRPr lang="sr-Latn-RS">
              <a:solidFill>
                <a:schemeClr val="tx2"/>
              </a:solidFill>
            </a:endParaRP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05BDCFC9-4162-34D3-61A4-2F3A91E1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Neophodni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koraci</a:t>
            </a:r>
            <a:r>
              <a:rPr lang="en-US" sz="1800" dirty="0">
                <a:solidFill>
                  <a:schemeClr val="tx2"/>
                </a:solidFill>
              </a:rPr>
              <a:t> za deploy </a:t>
            </a:r>
            <a:r>
              <a:rPr lang="en-US" sz="1800" dirty="0" err="1">
                <a:solidFill>
                  <a:schemeClr val="tx2"/>
                </a:solidFill>
              </a:rPr>
              <a:t>na</a:t>
            </a:r>
            <a:r>
              <a:rPr lang="en-US" sz="1800" dirty="0">
                <a:solidFill>
                  <a:schemeClr val="tx2"/>
                </a:solidFill>
              </a:rPr>
              <a:t> Azure: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Login </a:t>
            </a:r>
            <a:r>
              <a:rPr lang="en-US" sz="1800" dirty="0" err="1">
                <a:solidFill>
                  <a:schemeClr val="tx2"/>
                </a:solidFill>
              </a:rPr>
              <a:t>na</a:t>
            </a:r>
            <a:r>
              <a:rPr lang="en-US" sz="1800" dirty="0">
                <a:solidFill>
                  <a:schemeClr val="tx2"/>
                </a:solidFill>
              </a:rPr>
              <a:t> Azure </a:t>
            </a:r>
            <a:r>
              <a:rPr lang="en-US" sz="1800" dirty="0" err="1">
                <a:solidFill>
                  <a:schemeClr val="tx2"/>
                </a:solidFill>
              </a:rPr>
              <a:t>preko</a:t>
            </a:r>
            <a:r>
              <a:rPr lang="en-US" sz="1800" dirty="0">
                <a:solidFill>
                  <a:schemeClr val="tx2"/>
                </a:solidFill>
              </a:rPr>
              <a:t> Teams Toolkit-a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Provision in the cloud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Zip Teams metadata package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Deploy to the cloud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Publish to Teams</a:t>
            </a:r>
          </a:p>
        </p:txBody>
      </p:sp>
      <p:pic>
        <p:nvPicPr>
          <p:cNvPr id="5" name="Slika 5" descr="Slika na kojoj se nalazi tekst, podloga, koverta, vektorska grafika&#10;&#10;Opis je automatski generisan">
            <a:extLst>
              <a:ext uri="{FF2B5EF4-FFF2-40B4-BE49-F238E27FC236}">
                <a16:creationId xmlns:a16="http://schemas.microsoft.com/office/drawing/2014/main" id="{C6DF291F-6370-2A7A-C04C-DD74FD4B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29" y="721081"/>
            <a:ext cx="2686585" cy="2686585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B7A59B5-4E68-D076-8497-718ADF22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3561815"/>
            <a:ext cx="5009618" cy="2308902"/>
          </a:xfrm>
          <a:prstGeom prst="rect">
            <a:avLst/>
          </a:prstGeom>
        </p:spPr>
      </p:pic>
      <p:pic>
        <p:nvPicPr>
          <p:cNvPr id="6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419CD814-4988-0653-7D82-81DDA0A0E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71" y="3895165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46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1" name="Rectangle 30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5" name="Right Triangle 30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lowchart: Document 30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062D24AE-57B4-4D3B-0FF1-22B7BF52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Dodavanje bot-a na Tenanta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6E9933D0-EF4A-522F-17E2-1C135065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157" y="904280"/>
            <a:ext cx="5810316" cy="4604674"/>
          </a:xfrm>
          <a:prstGeom prst="rect">
            <a:avLst/>
          </a:prstGeom>
        </p:spPr>
      </p:pic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FADB7D76-70C5-0AE1-54C9-532BEF12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7" y="679076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073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8BA8A65-CE81-4455-BBE4-44A50F7F2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EDF87F2-291D-4883-9216-EAA71CB3B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D37ADDE-5448-4A02-9A0C-3E4968AF9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9429DFC-27A3-4CFF-9E30-7ED320B30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DEB79DB-4B05-4AC6-881A-E97A3082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0404851-1673-46CC-833D-AC6494E07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5C50477-EC77-4095-94FF-0BFAA0B2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5B802BF-BDB1-4221-9442-147EF5AC9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263153D-B3E8-4535-90DC-8CDD3C47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5B7B9BD-05AA-4D1F-8BDF-26F67BE53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F38315-406B-4770-A4FB-86A9E6440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CE5D423-F4F1-4B18-8AD4-31D4F50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187FB06-DE4E-493B-A696-957DCFADB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6E39755-4FBD-4812-AC48-D2043D94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1E9AEA4-DD35-4FE9-BD69-61A5E795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A6E482D-881E-496A-AB7A-1379C1B0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B7A1B43-7048-436D-AED6-1F00FEF7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32A786C-360B-44AD-A527-8B9EA7266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F29120E-99B1-4C86-967E-D02C67098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6D33A31-308B-4B99-A85E-AE4F68737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BFFE008-F20F-4A01-AB6E-E05BCD0CC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5F01097-15C3-4486-88B0-DD01CAED7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88C9D0-7C0C-4D8F-9BD8-19650C52B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F351F2A-793E-469B-A71B-6F878C07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864C8EC-7D36-4AE1-BA3C-1413F20F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BE8866B-6A10-4D88-993A-29EF18843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69DE05D-8016-41BB-B79B-466771309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B652149-5966-47B8-B77C-9E46BCA8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04942AD-74ED-4E5C-B524-934391F96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15C411A-5E18-4539-BCCB-AAF2EF373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ED6F976-E62C-4FA9-8F83-DFE7B1EC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18842A50-8561-4C59-A743-33496DBF4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78A5F3-E255-451F-99E2-9C640E74A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1327D85-948D-4860-A91E-7C5E9AB8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221525D-46CB-41C8-9651-41250638C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FA24968-5D61-4B28-9CB5-7A10CDDEA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6927590-6EBD-40EF-89D6-D712B1F7A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7D33A3F-C7F0-4059-9AB1-0E6A4EB6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5295CDD-D760-4A87-AEA0-94BD46CE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17A9D50-2D47-4D70-8580-AA9103BD9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CF3BA4B-80F8-45F2-A719-B7C67736E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E1DA1CF-45DC-43FD-9FD8-715D25E5D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9639415-D874-4123-B983-D8B1707BB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E27731F-03D1-4B5C-A45A-06EF45DB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98AB96B-8405-4715-A4EA-2F8255E4C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F06D93F-BDE5-4E03-BE34-A7C768A3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C6005B7-8BA7-4739-BE4C-AECAEB83F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1956C3C-F6C6-4C87-8360-BFC52FB3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77EBC38-365D-4890-887E-9EF4BBE6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84FDA98-EF7E-4F56-8791-D14BA8E4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2F22CD6-6FE5-4E6B-A8F7-287B70C4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9D855CE-463E-46A8-A331-6FC823BCD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A01A232-8B78-4A73-8D7B-522ECBBCD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2F90ED-B0DD-4E05-BFB5-B5331E3F6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20B0BCE-E568-40AE-9E2A-16FB68831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F0C9987A-10E2-41DC-9BFA-102A824E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955C7DE-8E0B-4FE5-82AF-D25DD58A3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7F15A4F-95FB-4DE8-AD68-9682080A0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F8CC313-2C4E-417F-8592-721B757F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215356B-A22D-49C0-A458-59F7CCED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161CAAF-62A7-4621-9C13-0E9A33A89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AB3B177-3161-4ABC-AEF5-8B01AB352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2" name="Right Triangle 311">
            <a:extLst>
              <a:ext uri="{FF2B5EF4-FFF2-40B4-BE49-F238E27FC236}">
                <a16:creationId xmlns:a16="http://schemas.microsoft.com/office/drawing/2014/main" id="{1DC99539-E0B8-471F-B8EF-E40C2DBA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19270" y="-29007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86B2536-A73D-0DF2-ABFD-71E64298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32349"/>
            <a:ext cx="6542916" cy="27825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Dodavanje bot-a na Tenanta</a:t>
            </a: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F91B2926-CACB-2820-2A0C-C49EE1AF8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1" r="52372" b="1"/>
          <a:stretch/>
        </p:blipFill>
        <p:spPr>
          <a:xfrm>
            <a:off x="-6215" y="3550949"/>
            <a:ext cx="6112081" cy="3342113"/>
          </a:xfrm>
          <a:custGeom>
            <a:avLst/>
            <a:gdLst/>
            <a:ahLst/>
            <a:cxnLst/>
            <a:rect l="l" t="t" r="r" b="b"/>
            <a:pathLst>
              <a:path w="6102239" h="3342113">
                <a:moveTo>
                  <a:pt x="6102239" y="0"/>
                </a:moveTo>
                <a:lnTo>
                  <a:pt x="6102239" y="3342113"/>
                </a:lnTo>
                <a:lnTo>
                  <a:pt x="0" y="3342113"/>
                </a:lnTo>
                <a:lnTo>
                  <a:pt x="0" y="690066"/>
                </a:lnTo>
                <a:cubicBezTo>
                  <a:pt x="3047238" y="690066"/>
                  <a:pt x="4570857" y="288707"/>
                  <a:pt x="6094476" y="1371"/>
                </a:cubicBezTo>
                <a:close/>
              </a:path>
            </a:pathLst>
          </a:cu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F87647E-C197-9F39-D8CF-DF4985514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86"/>
          <a:stretch/>
        </p:blipFill>
        <p:spPr>
          <a:xfrm>
            <a:off x="6102767" y="3267369"/>
            <a:ext cx="6099629" cy="3629135"/>
          </a:xfrm>
          <a:custGeom>
            <a:avLst/>
            <a:gdLst/>
            <a:ahLst/>
            <a:cxnLst/>
            <a:rect l="l" t="t" r="r" b="b"/>
            <a:pathLst>
              <a:path w="6089807" h="3629135">
                <a:moveTo>
                  <a:pt x="2837610" y="30"/>
                </a:moveTo>
                <a:cubicBezTo>
                  <a:pt x="3715104" y="1783"/>
                  <a:pt x="4756640" y="80851"/>
                  <a:pt x="6089807" y="280390"/>
                </a:cubicBezTo>
                <a:lnTo>
                  <a:pt x="6089807" y="3629135"/>
                </a:lnTo>
                <a:lnTo>
                  <a:pt x="0" y="3629135"/>
                </a:lnTo>
                <a:lnTo>
                  <a:pt x="0" y="284126"/>
                </a:lnTo>
                <a:lnTo>
                  <a:pt x="569664" y="183551"/>
                </a:lnTo>
                <a:cubicBezTo>
                  <a:pt x="1246663" y="73836"/>
                  <a:pt x="1960115" y="-1724"/>
                  <a:pt x="2837610" y="3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410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F3AEC851-C21D-CD1F-2940-0748C50EB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59" b="136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B47F5BA-BBD0-40EB-45CA-A64926D2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56361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ight Triangle 14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7D50B05-F20D-7EA4-0BA6-804AA736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sr-Latn-RS">
                <a:solidFill>
                  <a:schemeClr val="tx2"/>
                </a:solidFill>
                <a:cs typeface="Posterama"/>
              </a:rPr>
              <a:t>Microsoft Teams Toolkit</a:t>
            </a:r>
            <a:endParaRPr lang="sr-Latn-RS">
              <a:solidFill>
                <a:schemeClr val="tx2"/>
              </a:solidFill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AB0725EE-7B15-B589-E215-60DD20F63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" t="6358" r="101" b="38921"/>
          <a:stretch/>
        </p:blipFill>
        <p:spPr>
          <a:xfrm>
            <a:off x="20221" y="2018"/>
            <a:ext cx="12176078" cy="3304805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A21B777E-EA79-DC49-3B67-09EBAE2B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421" y="3525807"/>
            <a:ext cx="4788050" cy="27225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Za </a:t>
            </a:r>
            <a:r>
              <a:rPr lang="en-US" sz="1800" dirty="0" err="1">
                <a:solidFill>
                  <a:schemeClr val="tx2"/>
                </a:solidFill>
              </a:rPr>
              <a:t>kreiranje</a:t>
            </a:r>
            <a:r>
              <a:rPr lang="en-US" sz="1800" dirty="0">
                <a:solidFill>
                  <a:schemeClr val="tx2"/>
                </a:solidFill>
              </a:rPr>
              <a:t> bot-a </a:t>
            </a:r>
            <a:r>
              <a:rPr lang="en-US" sz="1800" dirty="0" err="1">
                <a:solidFill>
                  <a:schemeClr val="tx2"/>
                </a:solidFill>
              </a:rPr>
              <a:t>neophodno</a:t>
            </a:r>
            <a:r>
              <a:rPr lang="en-US" sz="1800" dirty="0">
                <a:solidFill>
                  <a:schemeClr val="tx2"/>
                </a:solidFill>
              </a:rPr>
              <a:t> je:</a:t>
            </a:r>
            <a:endParaRPr lang="sr-Latn-RS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Visual Studio Code</a:t>
            </a:r>
          </a:p>
          <a:p>
            <a:pPr>
              <a:buClr>
                <a:srgbClr val="FFFFFF"/>
              </a:buClr>
            </a:pPr>
            <a:r>
              <a:rPr lang="en-US" sz="1800" dirty="0" err="1">
                <a:solidFill>
                  <a:schemeClr val="tx2"/>
                </a:solidFill>
              </a:rPr>
              <a:t>Proširenje</a:t>
            </a:r>
            <a:r>
              <a:rPr lang="en-US" sz="1800" dirty="0">
                <a:solidFill>
                  <a:schemeClr val="tx2"/>
                </a:solidFill>
              </a:rPr>
              <a:t> Teams Toolkit</a:t>
            </a:r>
          </a:p>
          <a:p>
            <a:pPr>
              <a:buClr>
                <a:srgbClr val="FFFFFF"/>
              </a:buClr>
            </a:pPr>
            <a:r>
              <a:rPr lang="en-US" sz="1800" dirty="0" err="1">
                <a:solidFill>
                  <a:schemeClr val="tx2"/>
                </a:solidFill>
              </a:rPr>
              <a:t>Kreiranje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nove</a:t>
            </a:r>
            <a:r>
              <a:rPr lang="en-US" sz="1800" dirty="0">
                <a:solidFill>
                  <a:schemeClr val="tx2"/>
                </a:solidFill>
              </a:rPr>
              <a:t> Teams </a:t>
            </a:r>
            <a:r>
              <a:rPr lang="en-US" sz="1800" dirty="0" err="1">
                <a:solidFill>
                  <a:schemeClr val="tx2"/>
                </a:solidFill>
              </a:rPr>
              <a:t>aplikacije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AF29988C-6049-9360-8E9C-8C5B8905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" y="4724400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75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E85FFF7F-914A-A8BD-E32B-2570BEAD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3293692"/>
            <a:ext cx="5552414" cy="2170296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chemeClr val="tx2"/>
                </a:solidFill>
                <a:cs typeface="Posterama"/>
              </a:rPr>
              <a:t>Kreiranje </a:t>
            </a:r>
            <a:r>
              <a:rPr lang="sr-Latn-RS" dirty="0" err="1">
                <a:solidFill>
                  <a:schemeClr val="tx2"/>
                </a:solidFill>
                <a:cs typeface="Posterama"/>
              </a:rPr>
              <a:t>Bot</a:t>
            </a:r>
            <a:r>
              <a:rPr lang="sr-Latn-RS" dirty="0">
                <a:solidFill>
                  <a:schemeClr val="tx2"/>
                </a:solidFill>
                <a:cs typeface="Posterama"/>
              </a:rPr>
              <a:t>-a 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8AF4C48-1653-82E4-EBCB-9016FE1B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298207"/>
            <a:ext cx="9952535" cy="306040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83BD4-BBD1-12AB-ED7A-892D1595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044" y="3292786"/>
            <a:ext cx="5810221" cy="218240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 bi </a:t>
            </a:r>
            <a:r>
              <a:rPr lang="en-US" sz="1800" dirty="0" err="1">
                <a:solidFill>
                  <a:schemeClr val="tx2"/>
                </a:solidFill>
              </a:rPr>
              <a:t>bilo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moguće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pokretanje</a:t>
            </a:r>
            <a:r>
              <a:rPr lang="en-US" sz="1800" dirty="0">
                <a:solidFill>
                  <a:schemeClr val="tx2"/>
                </a:solidFill>
              </a:rPr>
              <a:t> bot-a, </a:t>
            </a:r>
            <a:r>
              <a:rPr lang="en-US" sz="1800" dirty="0" err="1">
                <a:solidFill>
                  <a:schemeClr val="tx2"/>
                </a:solidFill>
              </a:rPr>
              <a:t>neophodno</a:t>
            </a:r>
            <a:r>
              <a:rPr lang="en-US" sz="1800" dirty="0">
                <a:solidFill>
                  <a:schemeClr val="tx2"/>
                </a:solidFill>
              </a:rPr>
              <a:t> ga je </a:t>
            </a:r>
            <a:r>
              <a:rPr lang="en-US" sz="1800" dirty="0" err="1">
                <a:solidFill>
                  <a:schemeClr val="tx2"/>
                </a:solidFill>
              </a:rPr>
              <a:t>povezati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sa</a:t>
            </a:r>
            <a:r>
              <a:rPr lang="en-US" sz="1800" dirty="0">
                <a:solidFill>
                  <a:schemeClr val="tx2"/>
                </a:solidFill>
              </a:rPr>
              <a:t> Teams </a:t>
            </a:r>
            <a:r>
              <a:rPr lang="en-US" sz="1800" dirty="0" err="1">
                <a:solidFill>
                  <a:schemeClr val="tx2"/>
                </a:solidFill>
              </a:rPr>
              <a:t>Tenantom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5083C75-7D6C-7D42-7E4B-606EA25E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8" y="4668371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509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1E38E3D3-A718-21C5-5590-CD919E0E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2"/>
                </a:solidFill>
                <a:cs typeface="Posterama"/>
              </a:rPr>
              <a:t>Google Sheets API</a:t>
            </a:r>
            <a:endParaRPr lang="sr-Latn-RS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B630B-E4BD-CD45-B57A-2AB745F9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973479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Kako bi </a:t>
            </a:r>
            <a:r>
              <a:rPr lang="en-US" sz="1800" dirty="0" err="1">
                <a:solidFill>
                  <a:schemeClr val="tx2"/>
                </a:solidFill>
              </a:rPr>
              <a:t>bilo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moguće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koristiti</a:t>
            </a:r>
            <a:r>
              <a:rPr lang="en-US" sz="1800" dirty="0">
                <a:solidFill>
                  <a:schemeClr val="tx2"/>
                </a:solidFill>
              </a:rPr>
              <a:t> Google Sheets API-ja </a:t>
            </a:r>
            <a:r>
              <a:rPr lang="en-US" sz="1800" dirty="0" err="1">
                <a:solidFill>
                  <a:schemeClr val="tx2"/>
                </a:solidFill>
              </a:rPr>
              <a:t>neophodno</a:t>
            </a:r>
            <a:r>
              <a:rPr lang="en-US" sz="1800" dirty="0">
                <a:solidFill>
                  <a:schemeClr val="tx2"/>
                </a:solidFill>
              </a:rPr>
              <a:t> je: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Dodati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npm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paket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googleapis</a:t>
            </a:r>
          </a:p>
          <a:p>
            <a:pPr>
              <a:buClr>
                <a:srgbClr val="FFFFFF"/>
              </a:buClr>
            </a:pPr>
            <a:r>
              <a:rPr lang="en-US" sz="1800" dirty="0" err="1">
                <a:solidFill>
                  <a:schemeClr val="tx2"/>
                </a:solidFill>
              </a:rPr>
              <a:t>Kreirati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kredencijale</a:t>
            </a:r>
            <a:r>
              <a:rPr lang="en-US" sz="1800" dirty="0">
                <a:solidFill>
                  <a:schemeClr val="tx2"/>
                </a:solidFill>
              </a:rPr>
              <a:t> za </a:t>
            </a:r>
            <a:r>
              <a:rPr lang="en-US" sz="1800" dirty="0" err="1">
                <a:solidFill>
                  <a:schemeClr val="tx2"/>
                </a:solidFill>
              </a:rPr>
              <a:t>povezivanje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118EDF59-ABA9-80DC-0851-43E60884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286237"/>
            <a:ext cx="6795701" cy="4434194"/>
          </a:xfrm>
          <a:prstGeom prst="rect">
            <a:avLst/>
          </a:prstGeom>
        </p:spPr>
      </p:pic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93E3CCE-C325-22C6-7EA2-DE14AFFF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3" y="4668370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508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9" name="Rectangle 3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3" name="Right Triangle 35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E460DB48-92E0-2B4C-FD2F-2FF0A719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Adaptivne kartice</a:t>
            </a:r>
          </a:p>
        </p:txBody>
      </p:sp>
      <p:sp>
        <p:nvSpPr>
          <p:cNvPr id="346" name="Content Placeholder 345">
            <a:extLst>
              <a:ext uri="{FF2B5EF4-FFF2-40B4-BE49-F238E27FC236}">
                <a16:creationId xmlns:a16="http://schemas.microsoft.com/office/drawing/2014/main" id="{22459267-3C53-9E04-0DCC-EBA5075B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85" y="2704584"/>
            <a:ext cx="3610646" cy="41511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Adaptivne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kartice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  <a:endParaRPr lang="sr-Latn-RS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Jednostavno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kreiranje</a:t>
            </a:r>
          </a:p>
          <a:p>
            <a:pPr>
              <a:buClr>
                <a:srgbClr val="FFFFFF"/>
              </a:buClr>
            </a:pPr>
            <a:r>
              <a:rPr lang="en-US" sz="1800" dirty="0" err="1">
                <a:solidFill>
                  <a:schemeClr val="tx2"/>
                </a:solidFill>
              </a:rPr>
              <a:t>Nije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neophodno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unositi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kod</a:t>
            </a:r>
          </a:p>
          <a:p>
            <a:pPr>
              <a:buClr>
                <a:srgbClr val="FFFFFF"/>
              </a:buClr>
            </a:pPr>
            <a:r>
              <a:rPr lang="en-US" sz="1800" dirty="0" err="1">
                <a:solidFill>
                  <a:schemeClr val="tx2"/>
                </a:solidFill>
              </a:rPr>
              <a:t>Pregledniji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prikaz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sadržaja</a:t>
            </a:r>
          </a:p>
          <a:p>
            <a:pPr>
              <a:buClr>
                <a:srgbClr val="FFFFFF"/>
              </a:buClr>
            </a:pPr>
            <a:r>
              <a:rPr lang="en-US" sz="1800" dirty="0" err="1">
                <a:solidFill>
                  <a:schemeClr val="tx2"/>
                </a:solidFill>
              </a:rPr>
              <a:t>Mogućnost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testiranja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dinamički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generisanih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podataka</a:t>
            </a:r>
          </a:p>
        </p:txBody>
      </p:sp>
      <p:pic>
        <p:nvPicPr>
          <p:cNvPr id="7" name="Slika 9" descr="Slika na kojoj se nalazi tekst&#10;&#10;Opis je automatski generisan">
            <a:extLst>
              <a:ext uri="{FF2B5EF4-FFF2-40B4-BE49-F238E27FC236}">
                <a16:creationId xmlns:a16="http://schemas.microsoft.com/office/drawing/2014/main" id="{F4484F49-0CE2-0EE8-CB16-590BD1F8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7" y="2698810"/>
            <a:ext cx="8641065" cy="4078392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EDBCEF9-2133-DB31-B60D-B386FB44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36" y="129988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40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95" y="4554328"/>
            <a:ext cx="1222805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DC925DD-B3A8-1E46-86D8-EE1790B0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211993"/>
          </a:xfrm>
        </p:spPr>
        <p:txBody>
          <a:bodyPr anchor="t">
            <a:normAutofit/>
          </a:bodyPr>
          <a:lstStyle/>
          <a:p>
            <a:r>
              <a:rPr lang="sr-Latn-RS" sz="4100" dirty="0">
                <a:solidFill>
                  <a:schemeClr val="tx2"/>
                </a:solidFill>
                <a:cs typeface="Posterama"/>
              </a:rPr>
              <a:t>Adaptivne kartice sa kojima radi </a:t>
            </a:r>
            <a:r>
              <a:rPr lang="sr-Latn-RS" sz="4100" dirty="0" err="1">
                <a:solidFill>
                  <a:schemeClr val="tx2"/>
                </a:solidFill>
                <a:cs typeface="Posterama"/>
              </a:rPr>
              <a:t>bot</a:t>
            </a:r>
            <a:endParaRPr lang="sr-Latn-RS" sz="4100" dirty="0" err="1">
              <a:solidFill>
                <a:schemeClr val="tx2"/>
              </a:solidFill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BAF0774-5C76-F961-F351-95EEC7F0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153" y="732347"/>
            <a:ext cx="4839566" cy="2221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800">
                <a:solidFill>
                  <a:schemeClr val="tx2"/>
                </a:solidFill>
              </a:rPr>
              <a:t>Početna kartica profesora</a:t>
            </a:r>
          </a:p>
          <a:p>
            <a:pPr>
              <a:buClr>
                <a:srgbClr val="FFFFFF"/>
              </a:buClr>
            </a:pPr>
            <a:endParaRPr lang="sr-Latn-RS" sz="1800">
              <a:solidFill>
                <a:schemeClr val="tx2"/>
              </a:solidFill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AF423FEF-C654-63C2-2E37-21D6F9F6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2" y="3761553"/>
            <a:ext cx="5830822" cy="1997056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FAB3E94E-8B6C-A1D2-9A3D-1E78EDA8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16" y="3856304"/>
            <a:ext cx="5830822" cy="1807554"/>
          </a:xfrm>
          <a:prstGeom prst="rect">
            <a:avLst/>
          </a:prstGeom>
        </p:spPr>
      </p:pic>
      <p:pic>
        <p:nvPicPr>
          <p:cNvPr id="7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C57FFB8-C637-0C50-52C4-B4C77EC3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194" y="6723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33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EE794F3-CF8D-6A86-752D-B5822F6D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sr-Latn-RS" sz="4100" dirty="0">
                <a:solidFill>
                  <a:schemeClr val="tx2"/>
                </a:solidFill>
                <a:ea typeface="+mj-lt"/>
                <a:cs typeface="+mj-lt"/>
              </a:rPr>
              <a:t>Adaptivne kartice sa kojima radi </a:t>
            </a:r>
            <a:r>
              <a:rPr lang="sr-Latn-RS" sz="4100" dirty="0" err="1">
                <a:solidFill>
                  <a:schemeClr val="tx2"/>
                </a:solidFill>
                <a:ea typeface="+mj-lt"/>
                <a:cs typeface="+mj-lt"/>
              </a:rPr>
              <a:t>bot</a:t>
            </a:r>
            <a:endParaRPr lang="sr-Latn-RS" sz="4100" dirty="0" err="1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8B7941-A873-40B6-8A97-F30B0D78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68" y="732348"/>
            <a:ext cx="4955351" cy="2010852"/>
          </a:xfrm>
        </p:spPr>
        <p:txBody>
          <a:bodyPr anchor="ctr">
            <a:normAutofit/>
          </a:bodyPr>
          <a:lstStyle/>
          <a:p>
            <a:r>
              <a:rPr lang="sr-Latn-RS" sz="1800" dirty="0">
                <a:solidFill>
                  <a:schemeClr val="tx2"/>
                </a:solidFill>
                <a:ea typeface="+mn-lt"/>
                <a:cs typeface="+mn-lt"/>
              </a:rPr>
              <a:t>Početna kartica studenta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8ED3D8E-0864-60E6-05DF-7D1AA814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42" y="2954226"/>
            <a:ext cx="7842811" cy="3293981"/>
          </a:xfrm>
          <a:prstGeom prst="rect">
            <a:avLst/>
          </a:prstGeom>
        </p:spPr>
      </p:pic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94E44B1-FD3C-4FF7-7E4E-AEFE0D0C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724" y="6723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12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58B72DC-83C9-AD3C-6536-C57B14D9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sr-Latn-RS" sz="4100" dirty="0">
                <a:solidFill>
                  <a:schemeClr val="tx2"/>
                </a:solidFill>
                <a:cs typeface="Posterama"/>
              </a:rPr>
              <a:t>Adaptivne kartice sa kojima radi </a:t>
            </a:r>
            <a:r>
              <a:rPr lang="sr-Latn-RS" sz="4100" dirty="0" err="1">
                <a:solidFill>
                  <a:schemeClr val="tx2"/>
                </a:solidFill>
                <a:cs typeface="Posterama"/>
              </a:rPr>
              <a:t>bot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CABF223-34FA-5DB7-C726-B3F9FCFF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1800">
                <a:solidFill>
                  <a:schemeClr val="tx2"/>
                </a:solidFill>
              </a:rPr>
              <a:t>Red odgovaranja – profesor</a:t>
            </a:r>
          </a:p>
          <a:p>
            <a:pPr>
              <a:buClr>
                <a:srgbClr val="FFFFFF"/>
              </a:buClr>
            </a:pPr>
            <a:endParaRPr lang="sr-Latn-RS" sz="1800">
              <a:solidFill>
                <a:schemeClr val="tx2"/>
              </a:solidFill>
            </a:endParaRP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17B6BA81-5361-B7B4-1771-E684BDEE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13" y="732348"/>
            <a:ext cx="5500408" cy="5541973"/>
          </a:xfrm>
          <a:prstGeom prst="rect">
            <a:avLst/>
          </a:prstGeom>
        </p:spPr>
      </p:pic>
      <p:pic>
        <p:nvPicPr>
          <p:cNvPr id="6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71B5AF1-AD08-481E-A38B-2F1BEDE6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7" y="4399429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66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1"/>
            <a:ext cx="12197916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72F2DE85-A789-9B03-F289-1A17A94E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673477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 err="1">
                <a:solidFill>
                  <a:schemeClr val="tx2"/>
                </a:solidFill>
              </a:rPr>
              <a:t>Adaptivne</a:t>
            </a:r>
            <a:r>
              <a:rPr lang="en-US" sz="4100" dirty="0">
                <a:solidFill>
                  <a:schemeClr val="tx2"/>
                </a:solidFill>
              </a:rPr>
              <a:t> </a:t>
            </a:r>
            <a:r>
              <a:rPr lang="en-US" sz="4100" dirty="0" err="1">
                <a:solidFill>
                  <a:schemeClr val="tx2"/>
                </a:solidFill>
              </a:rPr>
              <a:t>kartice</a:t>
            </a:r>
            <a:r>
              <a:rPr lang="en-US" sz="4100" dirty="0">
                <a:solidFill>
                  <a:schemeClr val="tx2"/>
                </a:solidFill>
              </a:rPr>
              <a:t> </a:t>
            </a:r>
            <a:r>
              <a:rPr lang="en-US" sz="4100" dirty="0" err="1">
                <a:solidFill>
                  <a:schemeClr val="tx2"/>
                </a:solidFill>
              </a:rPr>
              <a:t>sa</a:t>
            </a:r>
            <a:r>
              <a:rPr lang="en-US" sz="4100" dirty="0">
                <a:solidFill>
                  <a:schemeClr val="tx2"/>
                </a:solidFill>
              </a:rPr>
              <a:t> </a:t>
            </a:r>
            <a:r>
              <a:rPr lang="en-US" sz="4100" dirty="0" err="1">
                <a:solidFill>
                  <a:schemeClr val="tx2"/>
                </a:solidFill>
              </a:rPr>
              <a:t>kojima</a:t>
            </a:r>
            <a:r>
              <a:rPr lang="en-US" sz="4100" dirty="0">
                <a:solidFill>
                  <a:schemeClr val="tx2"/>
                </a:solidFill>
              </a:rPr>
              <a:t> </a:t>
            </a:r>
            <a:r>
              <a:rPr lang="en-US" sz="4100" dirty="0" err="1">
                <a:solidFill>
                  <a:schemeClr val="tx2"/>
                </a:solidFill>
              </a:rPr>
              <a:t>radi</a:t>
            </a:r>
            <a:r>
              <a:rPr lang="en-US" sz="4100" dirty="0">
                <a:solidFill>
                  <a:schemeClr val="tx2"/>
                </a:solidFill>
              </a:rPr>
              <a:t> bot</a:t>
            </a:r>
            <a:endParaRPr lang="en-US" sz="41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0D7DD35-2EC4-EDB0-BF95-5DC0451A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711" y="3258859"/>
            <a:ext cx="4612131" cy="25749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Obaveštavanje studenata 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E660C0F-665F-1505-718B-150D32D5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2" y="328248"/>
            <a:ext cx="5830822" cy="2711332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C5F0108F-8547-BD47-C3C9-0AACA91F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16" y="539616"/>
            <a:ext cx="5830822" cy="2288597"/>
          </a:xfrm>
          <a:prstGeom prst="rect">
            <a:avLst/>
          </a:prstGeom>
        </p:spPr>
      </p:pic>
      <p:pic>
        <p:nvPicPr>
          <p:cNvPr id="7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10667A5-5C49-4A58-733B-6FDFD3A3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83" y="4668370"/>
            <a:ext cx="2194112" cy="219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312793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 Light</vt:lpstr>
      <vt:lpstr>Posterama</vt:lpstr>
      <vt:lpstr>SineVTI</vt:lpstr>
      <vt:lpstr>Faza 2 – Teams Bot</vt:lpstr>
      <vt:lpstr>Microsoft Teams Toolkit</vt:lpstr>
      <vt:lpstr>Kreiranje Bot-a </vt:lpstr>
      <vt:lpstr>Google Sheets API</vt:lpstr>
      <vt:lpstr>Adaptivne kartice</vt:lpstr>
      <vt:lpstr>Adaptivne kartice sa kojima radi bot</vt:lpstr>
      <vt:lpstr>Adaptivne kartice sa kojima radi bot</vt:lpstr>
      <vt:lpstr>Adaptivne kartice sa kojima radi bot</vt:lpstr>
      <vt:lpstr>Adaptivne kartice sa kojima radi bot</vt:lpstr>
      <vt:lpstr>Adaptivne kartice sa kojima radi bot</vt:lpstr>
      <vt:lpstr>Deploy - Azure</vt:lpstr>
      <vt:lpstr>Dodavanje bot-a na Tenanta</vt:lpstr>
      <vt:lpstr>Dodavanje bot-a na Tenanta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Milica Rangelov</cp:lastModifiedBy>
  <cp:revision>284</cp:revision>
  <dcterms:created xsi:type="dcterms:W3CDTF">2023-01-29T20:05:11Z</dcterms:created>
  <dcterms:modified xsi:type="dcterms:W3CDTF">2023-01-30T13:32:18Z</dcterms:modified>
</cp:coreProperties>
</file>