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76" r:id="rId4"/>
    <p:sldId id="277" r:id="rId5"/>
    <p:sldId id="278" r:id="rId6"/>
    <p:sldId id="283" r:id="rId7"/>
    <p:sldId id="279" r:id="rId8"/>
    <p:sldId id="280" r:id="rId9"/>
    <p:sldId id="274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</p:embeddedFont>
    <p:embeddedFont>
      <p:font typeface="Trebuchet MS" panose="020B0603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Mitkovski" userId="ad1b76f2abe324c3" providerId="Windows Live" clId="Web-{486C48F5-1DA7-4B10-999C-F8A3813ECA2C}"/>
    <pc:docChg chg="addSld delSld modSld">
      <pc:chgData name="Igor Mitkovski" userId="ad1b76f2abe324c3" providerId="Windows Live" clId="Web-{486C48F5-1DA7-4B10-999C-F8A3813ECA2C}" dt="2019-08-15T14:21:39.656" v="25"/>
      <pc:docMkLst>
        <pc:docMk/>
      </pc:docMkLst>
      <pc:sldChg chg="modSp">
        <pc:chgData name="Igor Mitkovski" userId="ad1b76f2abe324c3" providerId="Windows Live" clId="Web-{486C48F5-1DA7-4B10-999C-F8A3813ECA2C}" dt="2019-08-15T13:55:26.253" v="14" actId="20577"/>
        <pc:sldMkLst>
          <pc:docMk/>
          <pc:sldMk cId="0" sldId="256"/>
        </pc:sldMkLst>
        <pc:spChg chg="mod">
          <ac:chgData name="Igor Mitkovski" userId="ad1b76f2abe324c3" providerId="Windows Live" clId="Web-{486C48F5-1DA7-4B10-999C-F8A3813ECA2C}" dt="2019-08-15T13:55:26.253" v="14" actId="20577"/>
          <ac:spMkLst>
            <pc:docMk/>
            <pc:sldMk cId="0" sldId="256"/>
            <ac:spMk id="194" creationId="{00000000-0000-0000-0000-000000000000}"/>
          </ac:spMkLst>
        </pc:spChg>
      </pc:sldChg>
      <pc:sldChg chg="modSp">
        <pc:chgData name="Igor Mitkovski" userId="ad1b76f2abe324c3" providerId="Windows Live" clId="Web-{486C48F5-1DA7-4B10-999C-F8A3813ECA2C}" dt="2019-08-15T14:10:17.025" v="21" actId="1076"/>
        <pc:sldMkLst>
          <pc:docMk/>
          <pc:sldMk cId="3311860960" sldId="277"/>
        </pc:sldMkLst>
        <pc:picChg chg="mod">
          <ac:chgData name="Igor Mitkovski" userId="ad1b76f2abe324c3" providerId="Windows Live" clId="Web-{486C48F5-1DA7-4B10-999C-F8A3813ECA2C}" dt="2019-08-15T14:10:17.025" v="21" actId="1076"/>
          <ac:picMkLst>
            <pc:docMk/>
            <pc:sldMk cId="3311860960" sldId="277"/>
            <ac:picMk id="7" creationId="{00000000-0000-0000-0000-000000000000}"/>
          </ac:picMkLst>
        </pc:picChg>
        <pc:picChg chg="mod">
          <ac:chgData name="Igor Mitkovski" userId="ad1b76f2abe324c3" providerId="Windows Live" clId="Web-{486C48F5-1DA7-4B10-999C-F8A3813ECA2C}" dt="2019-08-15T14:09:37.697" v="17" actId="1076"/>
          <ac:picMkLst>
            <pc:docMk/>
            <pc:sldMk cId="3311860960" sldId="277"/>
            <ac:picMk id="8" creationId="{00000000-0000-0000-0000-000000000000}"/>
          </ac:picMkLst>
        </pc:picChg>
        <pc:picChg chg="mod">
          <ac:chgData name="Igor Mitkovski" userId="ad1b76f2abe324c3" providerId="Windows Live" clId="Web-{486C48F5-1DA7-4B10-999C-F8A3813ECA2C}" dt="2019-08-15T14:09:41.885" v="18" actId="1076"/>
          <ac:picMkLst>
            <pc:docMk/>
            <pc:sldMk cId="3311860960" sldId="277"/>
            <ac:picMk id="9" creationId="{00000000-0000-0000-0000-000000000000}"/>
          </ac:picMkLst>
        </pc:picChg>
      </pc:sldChg>
      <pc:sldChg chg="add del">
        <pc:chgData name="Igor Mitkovski" userId="ad1b76f2abe324c3" providerId="Windows Live" clId="Web-{486C48F5-1DA7-4B10-999C-F8A3813ECA2C}" dt="2019-08-15T14:21:33.203" v="23"/>
        <pc:sldMkLst>
          <pc:docMk/>
          <pc:sldMk cId="1527285916" sldId="279"/>
        </pc:sldMkLst>
      </pc:sldChg>
      <pc:sldChg chg="del">
        <pc:chgData name="Igor Mitkovski" userId="ad1b76f2abe324c3" providerId="Windows Live" clId="Web-{486C48F5-1DA7-4B10-999C-F8A3813ECA2C}" dt="2019-08-15T14:21:38.390" v="24"/>
        <pc:sldMkLst>
          <pc:docMk/>
          <pc:sldMk cId="3996193045" sldId="281"/>
        </pc:sldMkLst>
      </pc:sldChg>
      <pc:sldChg chg="del">
        <pc:chgData name="Igor Mitkovski" userId="ad1b76f2abe324c3" providerId="Windows Live" clId="Web-{486C48F5-1DA7-4B10-999C-F8A3813ECA2C}" dt="2019-08-15T14:21:39.656" v="25"/>
        <pc:sldMkLst>
          <pc:docMk/>
          <pc:sldMk cId="4183151131" sldId="282"/>
        </pc:sldMkLst>
      </pc:sldChg>
    </pc:docChg>
  </pc:docChgLst>
  <pc:docChgLst>
    <pc:chgData name="Igor Mitkovski" userId="ad1b76f2abe324c3" providerId="Windows Live" clId="Web-{730849CB-8407-43D0-99C2-216AD783AEBA}"/>
    <pc:docChg chg="modSld">
      <pc:chgData name="Igor Mitkovski" userId="ad1b76f2abe324c3" providerId="Windows Live" clId="Web-{730849CB-8407-43D0-99C2-216AD783AEBA}" dt="2019-08-15T15:44:36.730" v="0"/>
      <pc:docMkLst>
        <pc:docMk/>
      </pc:docMkLst>
      <pc:sldChg chg="delSp">
        <pc:chgData name="Igor Mitkovski" userId="ad1b76f2abe324c3" providerId="Windows Live" clId="Web-{730849CB-8407-43D0-99C2-216AD783AEBA}" dt="2019-08-15T15:44:36.730" v="0"/>
        <pc:sldMkLst>
          <pc:docMk/>
          <pc:sldMk cId="0" sldId="276"/>
        </pc:sldMkLst>
        <pc:picChg chg="del">
          <ac:chgData name="Igor Mitkovski" userId="ad1b76f2abe324c3" providerId="Windows Live" clId="Web-{730849CB-8407-43D0-99C2-216AD783AEBA}" dt="2019-08-15T15:44:36.730" v="0"/>
          <ac:picMkLst>
            <pc:docMk/>
            <pc:sldMk cId="0" sldId="276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a178dd4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a178dd4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5925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54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05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79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09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a234e893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5a234e893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4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74" name="Google Shape;74;p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5" name="Google Shape;75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" name="Google Shape;77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9" name="Google Shape;79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81" name="Google Shape;81;p14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83" name="Google Shape;83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 panose="020B0603020202020204"/>
              <a:buNone/>
              <a:defRPr sz="41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r" rtl="0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 panose="020B0603020202020204"/>
              <a:buNone/>
              <a:defRPr sz="3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 panose="020B0603020202020204"/>
              <a:buNone/>
              <a:defRPr sz="1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 panose="020B0603020202020204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39" name="Google Shape;139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53" name="Google Shape;153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1100"/>
          </a:p>
        </p:txBody>
      </p:sp>
      <p:sp>
        <p:nvSpPr>
          <p:cNvPr id="154" name="Google Shape;154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 panose="020B0603020202020204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68" name="Google Shape;168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1100"/>
          </a:p>
        </p:txBody>
      </p:sp>
      <p:sp>
        <p:nvSpPr>
          <p:cNvPr id="169" name="Google Shape;169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 panose="020B0603020202020204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7" name="Google Shape;5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Google Shape;59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1" name="Google Shape;61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63" name="Google Shape;63;p13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64" name="Google Shape;64;p13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  <a:defRPr sz="2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Statu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ctrTitle"/>
          </p:nvPr>
        </p:nvSpPr>
        <p:spPr>
          <a:xfrm>
            <a:off x="1130300" y="1241849"/>
            <a:ext cx="58251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 panose="020B0603020202020204"/>
              <a:buNone/>
            </a:pPr>
            <a:r>
              <a:rPr lang="en-GB" sz="4400" dirty="0"/>
              <a:t>RESTful - Web Services and APIs Development</a:t>
            </a:r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1"/>
          </p:nvPr>
        </p:nvSpPr>
        <p:spPr>
          <a:xfrm>
            <a:off x="1130300" y="3565961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b="1" dirty="0"/>
              <a:t>Trainer </a:t>
            </a:r>
            <a:r>
              <a:rPr lang="en-US" altLang="en-GB" u="sng" dirty="0">
                <a:solidFill>
                  <a:schemeClr val="hlink"/>
                </a:solidFill>
              </a:rPr>
              <a:t>igor.mitkovski@gmail.com</a:t>
            </a:r>
            <a:endParaRPr lang="en-GB" u="sng" dirty="0">
              <a:solidFill>
                <a:schemeClr val="hlink"/>
              </a:solidFill>
            </a:endParaRPr>
          </a:p>
          <a:p>
            <a:pPr marL="0" indent="0"/>
            <a:r>
              <a:rPr lang="en-GB" b="1" dirty="0"/>
              <a:t>Assistant </a:t>
            </a:r>
            <a:r>
              <a:rPr lang="en-US" altLang="en-GB" u="sng" dirty="0">
                <a:solidFill>
                  <a:schemeClr val="hlink"/>
                </a:solidFill>
              </a:rPr>
              <a:t>dejan.pblazheski@seavus.com</a:t>
            </a:r>
            <a:r>
              <a:rPr lang="en-GB" b="1" dirty="0"/>
              <a:t> </a:t>
            </a:r>
            <a:r>
              <a:rPr lang="en-GB" dirty="0"/>
              <a:t> </a:t>
            </a:r>
          </a:p>
        </p:txBody>
      </p:sp>
      <p:pic>
        <p:nvPicPr>
          <p:cNvPr id="195" name="Google Shape;195;p30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046348" y="366294"/>
            <a:ext cx="1993106" cy="3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indent="-457200">
              <a:buSzPts val="1800"/>
              <a:buFont typeface="+mj-lt"/>
              <a:buAutoNum type="arabicPeriod"/>
            </a:pPr>
            <a:r>
              <a:rPr lang="en-US" sz="2300" dirty="0"/>
              <a:t>Matching the URI to a route template.</a:t>
            </a:r>
          </a:p>
          <a:p>
            <a:pPr marL="571500" indent="-457200">
              <a:buSzPts val="1800"/>
              <a:buFont typeface="+mj-lt"/>
              <a:buAutoNum type="arabicPeriod"/>
            </a:pPr>
            <a:r>
              <a:rPr lang="en-US" sz="2300" dirty="0"/>
              <a:t>Selecting a controller.</a:t>
            </a:r>
          </a:p>
          <a:p>
            <a:pPr marL="571500" indent="-457200">
              <a:buSzPts val="1800"/>
              <a:buFont typeface="+mj-lt"/>
              <a:buAutoNum type="arabicPeriod"/>
            </a:pPr>
            <a:r>
              <a:rPr lang="en-US" sz="2300" dirty="0"/>
              <a:t>Selecting an action.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2700"/>
            </a:pPr>
            <a:r>
              <a:rPr lang="en-US" dirty="0"/>
              <a:t>Routes and actions</a:t>
            </a:r>
            <a:endParaRPr lang="en-US" altLang="en-GB" dirty="0"/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2064327"/>
            <a:ext cx="6447600" cy="233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API versioning</a:t>
            </a:r>
          </a:p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Overloaded URI segments</a:t>
            </a:r>
          </a:p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Multiple parameter types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2700"/>
            </a:pPr>
            <a:r>
              <a:rPr lang="en-US" dirty="0"/>
              <a:t>Attribute routing</a:t>
            </a:r>
            <a:endParaRPr lang="en-US" altLang="en-GB" dirty="0"/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1130617"/>
            <a:ext cx="5565482" cy="675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948" y="2107273"/>
            <a:ext cx="2919950" cy="2299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882" y="2489184"/>
            <a:ext cx="2348910" cy="2336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8965" y="2876171"/>
            <a:ext cx="2644062" cy="23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6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300" dirty="0"/>
              <a:t>[</a:t>
            </a:r>
            <a:r>
              <a:rPr lang="en-US" sz="2300" dirty="0" err="1"/>
              <a:t>HttpDelete</a:t>
            </a:r>
            <a:r>
              <a:rPr lang="en-US" sz="2300" dirty="0"/>
              <a:t>]</a:t>
            </a:r>
          </a:p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300" dirty="0"/>
              <a:t>[</a:t>
            </a:r>
            <a:r>
              <a:rPr lang="en-US" sz="2300" dirty="0" err="1"/>
              <a:t>HttpGet</a:t>
            </a:r>
            <a:r>
              <a:rPr lang="en-US" sz="2300" dirty="0"/>
              <a:t>]</a:t>
            </a:r>
          </a:p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300" dirty="0"/>
              <a:t>[</a:t>
            </a:r>
            <a:r>
              <a:rPr lang="en-US" sz="2300" dirty="0" err="1"/>
              <a:t>HttpHead</a:t>
            </a:r>
            <a:r>
              <a:rPr lang="en-US" sz="2300" dirty="0"/>
              <a:t>]</a:t>
            </a:r>
          </a:p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300" dirty="0"/>
              <a:t>[</a:t>
            </a:r>
            <a:r>
              <a:rPr lang="en-US" sz="2300" dirty="0" err="1"/>
              <a:t>HttpOptions</a:t>
            </a:r>
            <a:r>
              <a:rPr lang="en-US" sz="2300" dirty="0"/>
              <a:t>]</a:t>
            </a:r>
          </a:p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300" dirty="0"/>
              <a:t>[</a:t>
            </a:r>
            <a:r>
              <a:rPr lang="en-US" sz="2300" dirty="0" err="1"/>
              <a:t>HttpPatch</a:t>
            </a:r>
            <a:r>
              <a:rPr lang="en-US" sz="2300" dirty="0"/>
              <a:t>]</a:t>
            </a:r>
          </a:p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300" dirty="0"/>
              <a:t>[</a:t>
            </a:r>
            <a:r>
              <a:rPr lang="en-US" sz="2300" dirty="0" err="1"/>
              <a:t>HttpPost</a:t>
            </a:r>
            <a:r>
              <a:rPr lang="en-US" sz="2300" dirty="0"/>
              <a:t>]</a:t>
            </a:r>
          </a:p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300" dirty="0"/>
              <a:t>[</a:t>
            </a:r>
            <a:r>
              <a:rPr lang="en-US" sz="2300" dirty="0" err="1"/>
              <a:t>HttpPut</a:t>
            </a:r>
            <a:r>
              <a:rPr lang="en-US" sz="2300" dirty="0"/>
              <a:t>]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2700"/>
            </a:pPr>
            <a:r>
              <a:rPr lang="en-US" dirty="0"/>
              <a:t>HTTP Methods</a:t>
            </a:r>
            <a:endParaRPr lang="en-US" altLang="en-GB" dirty="0"/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8391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[</a:t>
            </a:r>
            <a:r>
              <a:rPr lang="en-US" sz="2000" dirty="0" err="1"/>
              <a:t>FromQuery</a:t>
            </a:r>
            <a:r>
              <a:rPr lang="en-US" sz="2000" dirty="0"/>
              <a:t>] - Gets values from the query string.</a:t>
            </a:r>
          </a:p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[</a:t>
            </a:r>
            <a:r>
              <a:rPr lang="en-US" sz="2000" dirty="0" err="1"/>
              <a:t>FromRoute</a:t>
            </a:r>
            <a:r>
              <a:rPr lang="en-US" sz="2000" dirty="0"/>
              <a:t>] - Gets values from route data.</a:t>
            </a:r>
          </a:p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[</a:t>
            </a:r>
            <a:r>
              <a:rPr lang="en-US" sz="2000" dirty="0" err="1"/>
              <a:t>FromForm</a:t>
            </a:r>
            <a:r>
              <a:rPr lang="en-US" sz="2000" dirty="0"/>
              <a:t>] - Gets values from posted form fields.</a:t>
            </a:r>
          </a:p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[</a:t>
            </a:r>
            <a:r>
              <a:rPr lang="en-US" sz="2000" dirty="0" err="1"/>
              <a:t>FromBody</a:t>
            </a:r>
            <a:r>
              <a:rPr lang="en-US" sz="2000" dirty="0"/>
              <a:t>] - Gets values from the request body.</a:t>
            </a:r>
          </a:p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[</a:t>
            </a:r>
            <a:r>
              <a:rPr lang="en-US" sz="2000" dirty="0" err="1"/>
              <a:t>FromHeader</a:t>
            </a:r>
            <a:r>
              <a:rPr lang="en-US" sz="2000" dirty="0"/>
              <a:t>] - Gets values from HTTP headers.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2700"/>
            </a:pPr>
            <a:r>
              <a:rPr lang="en-US" dirty="0"/>
              <a:t>Model Binding</a:t>
            </a:r>
            <a:endParaRPr lang="en-US" altLang="en-GB" dirty="0"/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4815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7999" y="1147157"/>
            <a:ext cx="7735456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100 group: Items in progress.</a:t>
            </a:r>
          </a:p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200 group: Successful responses.</a:t>
            </a:r>
          </a:p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300 group: Redirects, which tell the browser to look someplace else.</a:t>
            </a:r>
          </a:p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400 group: Browser errors, also called client errors.</a:t>
            </a:r>
          </a:p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000" dirty="0"/>
              <a:t>500 group: Server errors.</a:t>
            </a:r>
          </a:p>
          <a:p>
            <a:pPr marL="114300" indent="0">
              <a:buSzPts val="1800"/>
              <a:buNone/>
            </a:pPr>
            <a:r>
              <a:rPr lang="en-US" sz="2000" dirty="0">
                <a:hlinkClick r:id="rId3"/>
              </a:rPr>
              <a:t>https://developer.mozilla.org/en-US/docs/Web/HTTP/Status</a:t>
            </a:r>
            <a:endParaRPr lang="en-US" sz="2000"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2700"/>
            </a:pPr>
            <a:r>
              <a:rPr lang="en-US" dirty="0"/>
              <a:t>HTTP Codes</a:t>
            </a:r>
            <a:endParaRPr lang="en-US" altLang="en-GB" dirty="0"/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 dirty="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 dirty="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 dirty="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 dirty="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2728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300" dirty="0"/>
              <a:t>Content negotiation (</a:t>
            </a:r>
            <a:r>
              <a:rPr lang="en-US" sz="2300" dirty="0" err="1"/>
              <a:t>conneg</a:t>
            </a:r>
            <a:r>
              <a:rPr lang="en-US" sz="2300" dirty="0"/>
              <a:t> for short) occurs when the client specifies an </a:t>
            </a:r>
            <a:r>
              <a:rPr lang="en-US" sz="2300" u="sng" dirty="0"/>
              <a:t>Accept header</a:t>
            </a:r>
            <a:r>
              <a:rPr lang="en-US" sz="2300" dirty="0"/>
              <a:t>.</a:t>
            </a:r>
          </a:p>
          <a:p>
            <a:pPr indent="-342900">
              <a:buSzPts val="1800"/>
              <a:buFont typeface="Wingdings" panose="05000000000000000000" pitchFamily="2" charset="2"/>
              <a:buChar char="§"/>
            </a:pPr>
            <a:r>
              <a:rPr lang="en-US" sz="2300" dirty="0"/>
              <a:t>The default format used is JSON.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dirty="0"/>
              <a:t>Content negotiation</a:t>
            </a:r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56" y="2840930"/>
            <a:ext cx="3876190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2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3045550" y="1242450"/>
            <a:ext cx="1102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 sz="20000"/>
              <a:t>?</a:t>
            </a:r>
            <a:endParaRPr sz="20000"/>
          </a:p>
        </p:txBody>
      </p:sp>
      <p:pic>
        <p:nvPicPr>
          <p:cNvPr id="354" name="Google Shape;354;p48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8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6" name="Google Shape;356;p48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274</Words>
  <Application>Microsoft Office PowerPoint</Application>
  <PresentationFormat>On-screen Show (16:9)</PresentationFormat>
  <Paragraphs>56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Spearmint</vt:lpstr>
      <vt:lpstr>Facet</vt:lpstr>
      <vt:lpstr>RESTful - Web Services and APIs Development</vt:lpstr>
      <vt:lpstr>Routes and actions</vt:lpstr>
      <vt:lpstr>Attribute routing</vt:lpstr>
      <vt:lpstr>HTTP Methods</vt:lpstr>
      <vt:lpstr>Model Binding</vt:lpstr>
      <vt:lpstr>HTTP Codes</vt:lpstr>
      <vt:lpstr>Content negotiation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ASP.NET_x000d_MVC</dc:title>
  <dc:creator>Risto Panchevski</dc:creator>
  <cp:lastModifiedBy>Risto Panchevski</cp:lastModifiedBy>
  <cp:revision>39</cp:revision>
  <dcterms:created xsi:type="dcterms:W3CDTF">2019-05-28T14:29:00Z</dcterms:created>
  <dcterms:modified xsi:type="dcterms:W3CDTF">2019-08-15T15:44:37Z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1033-11.2.0.8893</vt:lpwstr>
  </property>
</Properties>
</file>