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2"/>
  </p:notesMasterIdLst>
  <p:handoutMasterIdLst>
    <p:handoutMasterId r:id="rId13"/>
  </p:handoutMasterIdLst>
  <p:sldIdLst>
    <p:sldId id="1864" r:id="rId5"/>
    <p:sldId id="1866" r:id="rId6"/>
    <p:sldId id="1865" r:id="rId7"/>
    <p:sldId id="1867" r:id="rId8"/>
    <p:sldId id="1845" r:id="rId9"/>
    <p:sldId id="1849" r:id="rId10"/>
    <p:sldId id="1859" r:id="rId11"/>
  </p:sldIdLst>
  <p:sldSz cx="12192000" cy="6858000"/>
  <p:notesSz cx="6858000" cy="9144000"/>
  <p:defaultTextStyle>
    <a:defPPr rtl="0"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3"/>
  </p:normalViewPr>
  <p:slideViewPr>
    <p:cSldViewPr snapToGrid="0">
      <p:cViewPr varScale="1">
        <p:scale>
          <a:sx n="74" d="100"/>
          <a:sy n="74" d="100"/>
        </p:scale>
        <p:origin x="60" y="181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0DF367F1-090A-4D4D-A18F-05C8E8525E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42DF17-065D-4A16-ADE5-39320C362C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C830F1-8AD0-4DC4-87A7-E11A5C7688DF}" type="datetime1">
              <a:rPr lang="fr-FR" smtClean="0"/>
              <a:t>15/05/2023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A7479B-A70F-42F7-BC3A-3EDEAE38AE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7094FE-2938-4C83-8403-6BC4CA4B80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747BDD-B685-48A6-9D2A-328F911D2CB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14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fr-FR" noProof="0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fr-FR" noProof="0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 rtl="0">
              <a:defRPr/>
            </a:pPr>
            <a:endParaRPr lang="fr-FR" noProof="0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rtl="0"/>
            <a:fld id="{6DEB7EE2-04A2-4FB2-9625-C9C73AC4D32F}" type="slidenum">
              <a:rPr lang="fr-FR" altLang="en-US" noProof="0" smtClean="0"/>
              <a:pPr rtl="0"/>
              <a:t>‹Nr.›</a:t>
            </a:fld>
            <a:endParaRPr lang="fr-F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rtl="0" eaLnBrk="1" hangingPunct="1"/>
            <a:fld id="{947842D7-C728-4EBD-982B-B8BE79E4DBBE}" type="slidenum">
              <a:rPr lang="fr-FR" altLang="en-US" smtClean="0"/>
              <a:pPr eaLnBrk="1" hangingPunct="1"/>
              <a:t>1</a:t>
            </a:fld>
            <a:endParaRPr lang="fr-FR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/>
          <a:lstStyle/>
          <a:p>
            <a:pPr rt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fr-FR" altLang="en-US" smtClean="0"/>
              <a:pPr rtl="0"/>
              <a:t>2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138205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fr-FR" altLang="en-US" smtClean="0"/>
              <a:pPr rtl="0"/>
              <a:t>3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341174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fr-FR" altLang="en-US" smtClean="0"/>
              <a:pPr rtl="0"/>
              <a:t>5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EB7EE2-04A2-4FB2-9625-C9C73AC4D32F}" type="slidenum">
              <a:rPr lang="fr-FR" altLang="en-US" smtClean="0"/>
              <a:pPr rtl="0"/>
              <a:t>6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215826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EB7EE2-04A2-4FB2-9625-C9C73AC4D32F}" type="slidenum">
              <a:rPr lang="fr-FR" altLang="en-US" smtClean="0"/>
              <a:pPr rtl="0"/>
              <a:t>7</a:t>
            </a:fld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 rtlCol="0"/>
          <a:lstStyle>
            <a:lvl1pPr>
              <a:defRPr b="1"/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pic>
        <p:nvPicPr>
          <p:cNvPr id="6" name="Espace réservé d’image 9" descr="Motif géométrique lumineux et coloré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orange du contenu du motif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5" name="Espace réservé d’image 13" descr="Motif géométrique lumineux et coloré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u modèle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6" name="Espace réservé d’image 15" descr="Motif géométrique lumineux et coloré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9" descr="Motif géométrique lumineux et coloré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Insérer du contenu ici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sp>
        <p:nvSpPr>
          <p:cNvPr id="11" name="Espace réservé au tableau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b="0"/>
            </a:lvl1pPr>
          </a:lstStyle>
          <a:p>
            <a:pPr rtl="0"/>
            <a:r>
              <a:rPr lang="fr-FR" noProof="0"/>
              <a:t>Insérer du contenu ici</a:t>
            </a:r>
          </a:p>
        </p:txBody>
      </p:sp>
      <p:pic>
        <p:nvPicPr>
          <p:cNvPr id="7" name="Espace réservé d’image 20" descr="Motif géométrique lumineux et coloré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u modèle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6" name="Espace réservé d’image 13" descr="Motif géométrique lumineux et coloré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7" name="Espace réservé du texte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sp>
        <p:nvSpPr>
          <p:cNvPr id="8" name="Espace réservé SmartArt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b="0"/>
            </a:lvl1pPr>
          </a:lstStyle>
          <a:p>
            <a:pPr rtl="0"/>
            <a:r>
              <a:rPr lang="fr-FR" noProof="0"/>
              <a:t>Insérer du contenu ici</a:t>
            </a:r>
          </a:p>
        </p:txBody>
      </p:sp>
      <p:pic>
        <p:nvPicPr>
          <p:cNvPr id="9" name="Espace réservé d’image 11" descr="Motif géométrique lumineux et coloré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sp>
        <p:nvSpPr>
          <p:cNvPr id="9" name="Espace réservé d’image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 algn="ctr">
              <a:buNone/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Espace réservé d’image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 rtlCol="0">
            <a:normAutofit/>
          </a:bodyPr>
          <a:lstStyle>
            <a:lvl1pPr algn="ctr">
              <a:buNone/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pic>
        <p:nvPicPr>
          <p:cNvPr id="12" name="Espace réservé d’image 19" descr="Motif géométrique lumineux et coloré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bleu du contenu du motif dro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Insérer un sous-titre ici</a:t>
            </a:r>
          </a:p>
          <a:p>
            <a:pPr lvl="1" rtl="0"/>
            <a:r>
              <a:rPr lang="fr-FR" noProof="0"/>
              <a:t>Insérer du contenu ici</a:t>
            </a:r>
          </a:p>
        </p:txBody>
      </p:sp>
      <p:pic>
        <p:nvPicPr>
          <p:cNvPr id="5" name="Espace réservé d’image 15" descr="Motif géométrique lumineux et coloré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rtl="0"/>
            <a:r>
              <a:rPr lang="fr-FR" noProof="0"/>
              <a:t>Insérer le titre ici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Insérer du contenu ici</a:t>
            </a:r>
          </a:p>
        </p:txBody>
      </p:sp>
      <p:pic>
        <p:nvPicPr>
          <p:cNvPr id="6" name="Espace réservé d’image 17" descr="Motif géométrique lumineux et coloré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rtlCol="0" anchor="ctr">
            <a:noAutofit/>
          </a:bodyPr>
          <a:lstStyle/>
          <a:p>
            <a:pPr rtl="0"/>
            <a:r>
              <a:rPr lang="fr-FR" dirty="0">
                <a:solidFill>
                  <a:schemeClr val="accent1"/>
                </a:solidFill>
              </a:rPr>
              <a:t>Handball Coach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6A2A820-032E-2E7F-B19A-7C739C01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908" y="92942"/>
            <a:ext cx="2448231" cy="2448231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6">
            <a:extLst>
              <a:ext uri="{FF2B5EF4-FFF2-40B4-BE49-F238E27FC236}">
                <a16:creationId xmlns:a16="http://schemas.microsoft.com/office/drawing/2014/main" id="{EB3209A2-91E1-5107-60EF-9FA9B03FB0D0}"/>
              </a:ext>
            </a:extLst>
          </p:cNvPr>
          <p:cNvSpPr txBox="1">
            <a:spLocks/>
          </p:cNvSpPr>
          <p:nvPr/>
        </p:nvSpPr>
        <p:spPr>
          <a:xfrm>
            <a:off x="2857500" y="1189158"/>
            <a:ext cx="6477000" cy="61555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dirty="0" err="1">
                <a:solidFill>
                  <a:schemeClr val="bg2"/>
                </a:solidFill>
                <a:ea typeface="+mj-ea"/>
                <a:cs typeface="+mj-cs"/>
              </a:rPr>
              <a:t>Zielpublikum</a:t>
            </a:r>
            <a:endParaRPr lang="fr-FR" dirty="0">
              <a:solidFill>
                <a:schemeClr val="bg2"/>
              </a:solidFill>
              <a:ea typeface="+mj-ea"/>
              <a:cs typeface="+mj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E4F6411-D6C1-FDEC-EA84-20FDBB77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7" y="2081677"/>
            <a:ext cx="4830060" cy="29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A679248-F85F-6A2A-5351-4F47BC9C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904" y="2070015"/>
            <a:ext cx="4613296" cy="291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6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717582"/>
          </a:xfrm>
        </p:spPr>
        <p:txBody>
          <a:bodyPr rtlCol="0"/>
          <a:lstStyle/>
          <a:p>
            <a:pPr rtl="0"/>
            <a:r>
              <a:rPr lang="fr-FR" dirty="0" err="1"/>
              <a:t>Featureliste</a:t>
            </a:r>
            <a:endParaRPr lang="fr-FR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94BFC04-40D9-F0A8-38EC-F9DB5A5B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756873" y="1339419"/>
            <a:ext cx="6196000" cy="41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572ABE5-5874-D6F9-DC5C-C62ED49015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729" y="1790700"/>
            <a:ext cx="62974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Erstellen eines Spiels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Unterteilung in Angriff , Verteidigung &amp; Technische Fehler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Speichern in Datenbank (</a:t>
            </a:r>
            <a:r>
              <a:rPr lang="de-CH" dirty="0" err="1"/>
              <a:t>RoomDB</a:t>
            </a:r>
            <a:r>
              <a:rPr lang="de-CH" dirty="0"/>
              <a:t>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Aufrufen der Statistik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Hochformat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 err="1"/>
              <a:t>Darkmode</a:t>
            </a:r>
            <a:r>
              <a:rPr lang="de-CH" dirty="0"/>
              <a:t> / Sprache (lokale Persistenz)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AE1EA-F430-C53F-9E55-91ACC773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AA517A-CEDA-6A20-20DC-91D5348997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308DCEA-4ADF-016D-4454-74096868D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41427"/>
              </p:ext>
            </p:extLst>
          </p:nvPr>
        </p:nvGraphicFramePr>
        <p:xfrm>
          <a:off x="845801" y="658304"/>
          <a:ext cx="5779176" cy="4814866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23862">
                  <a:extLst>
                    <a:ext uri="{9D8B030D-6E8A-4147-A177-3AD203B41FA5}">
                      <a16:colId xmlns:a16="http://schemas.microsoft.com/office/drawing/2014/main" val="1686843987"/>
                    </a:ext>
                  </a:extLst>
                </a:gridCol>
                <a:gridCol w="4361630">
                  <a:extLst>
                    <a:ext uri="{9D8B030D-6E8A-4147-A177-3AD203B41FA5}">
                      <a16:colId xmlns:a16="http://schemas.microsoft.com/office/drawing/2014/main" val="1025650469"/>
                    </a:ext>
                  </a:extLst>
                </a:gridCol>
                <a:gridCol w="993684">
                  <a:extLst>
                    <a:ext uri="{9D8B030D-6E8A-4147-A177-3AD203B41FA5}">
                      <a16:colId xmlns:a16="http://schemas.microsoft.com/office/drawing/2014/main" val="2183098447"/>
                    </a:ext>
                  </a:extLst>
                </a:gridCol>
              </a:tblGrid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Nr.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Muss / Kann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84703"/>
                  </a:ext>
                </a:extLst>
              </a:tr>
              <a:tr h="25341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Funktionen Features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0608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Erstellen eines Spiels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249839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Speichern des Ergebnisses in einer Datenbank (lokal)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418830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Speichern des Ergebnisses pro Spielposition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1873813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Unterteilung in Angriff und Verteidigung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494879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Ansehen von vergangenen Spielen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706130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Löschen von Spielen aus der Datenbank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7253708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Erfassung von Technischen Fehlern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210038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Auswertung Torchancen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7627295"/>
                  </a:ext>
                </a:extLst>
              </a:tr>
              <a:tr h="25341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Technische Feature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258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Der Screen bleibt die ganze Zeit im Hochformat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104834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Daten bleiben auf dem ViewModel gespeichert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7035498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Unit Tests für die einzelnen Abrufe auf der Datenbank sind vorhanden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b="1" kern="100" dirty="0">
                          <a:solidFill>
                            <a:schemeClr val="bg1"/>
                          </a:solidFill>
                          <a:effectLst/>
                        </a:rPr>
                        <a:t>Muss</a:t>
                      </a:r>
                      <a:endParaRPr lang="de-CH" sz="1000" b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53490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Darkmode verfügbar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9341331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 dirty="0">
                          <a:solidFill>
                            <a:schemeClr val="bg1"/>
                          </a:solidFill>
                          <a:effectLst/>
                        </a:rPr>
                        <a:t>Mehrsprachigkeit der App möglich</a:t>
                      </a:r>
                      <a:endParaRPr lang="de-CH" sz="1000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455797"/>
                  </a:ext>
                </a:extLst>
              </a:tr>
              <a:tr h="25341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Kommunikation Feature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97953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Abrufen von Informationen über die eigene Mannschaft (lokal erfasst)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651590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kern="100">
                          <a:solidFill>
                            <a:schemeClr val="bg1"/>
                          </a:solidFill>
                          <a:effectLst/>
                        </a:rPr>
                        <a:t>Abrufen von Informationen über die eigene Mannschaft (via API)</a:t>
                      </a:r>
                      <a:endParaRPr lang="de-CH" sz="1000" kern="1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de-CH" sz="1000" i="1" kern="100" dirty="0">
                          <a:solidFill>
                            <a:schemeClr val="bg1"/>
                          </a:solidFill>
                          <a:effectLst/>
                        </a:rPr>
                        <a:t>Kann</a:t>
                      </a:r>
                      <a:endParaRPr lang="de-CH" sz="1000" i="1" kern="1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  <a:ea typeface="Rockwell" panose="020606030202050204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59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85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 rtlCol="0"/>
          <a:lstStyle/>
          <a:p>
            <a:pPr rtl="0"/>
            <a:r>
              <a:rPr lang="fr-FR" dirty="0"/>
              <a:t>DEMO &amp; </a:t>
            </a:r>
            <a:r>
              <a:rPr lang="fr-FR" dirty="0" err="1"/>
              <a:t>Umsetzung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 rtlCol="0"/>
          <a:lstStyle/>
          <a:p>
            <a:pPr rtl="0"/>
            <a:r>
              <a:rPr lang="de-CH" dirty="0"/>
              <a:t>Herausforderungen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Aufsetzen der </a:t>
            </a:r>
            <a:r>
              <a:rPr lang="de-CH" dirty="0" err="1"/>
              <a:t>RoomDB</a:t>
            </a:r>
            <a:endParaRPr lang="de-CH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 err="1"/>
              <a:t>PreferencesView</a:t>
            </a:r>
            <a:r>
              <a:rPr lang="de-CH" dirty="0"/>
              <a:t>  (</a:t>
            </a:r>
            <a:r>
              <a:rPr lang="de-CH" dirty="0" err="1"/>
              <a:t>Darkmode</a:t>
            </a:r>
            <a:r>
              <a:rPr lang="de-CH" dirty="0"/>
              <a:t> / Sprache)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API anbinden, Abhängigkeit Drittanbieter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/>
              <a:t>Design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CH" dirty="0" err="1"/>
              <a:t>EspressoTesting</a:t>
            </a:r>
            <a:r>
              <a:rPr lang="de-CH" dirty="0"/>
              <a:t> - Aufzeichnung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D6AB50-4A9C-23C0-7FB0-A04F9C843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4" y="464530"/>
            <a:ext cx="3634488" cy="242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0E55D69-03A2-D390-20FB-57CA08A39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5" y="3718299"/>
            <a:ext cx="3634487" cy="242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275745"/>
            <a:ext cx="9141397" cy="615553"/>
          </a:xfrm>
        </p:spPr>
        <p:txBody>
          <a:bodyPr rtlCol="0"/>
          <a:lstStyle/>
          <a:p>
            <a:pPr rtl="0"/>
            <a:r>
              <a:rPr lang="fr-FR" dirty="0" err="1"/>
              <a:t>Fragen</a:t>
            </a:r>
            <a:r>
              <a:rPr lang="fr-FR" dirty="0"/>
              <a:t>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CE07C6-2972-0A11-3651-200C237C0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0" b="5485"/>
          <a:stretch/>
        </p:blipFill>
        <p:spPr bwMode="auto">
          <a:xfrm>
            <a:off x="1860441" y="2497473"/>
            <a:ext cx="8471115" cy="328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172507_TF44967531_Win32" id="{4BC50C98-8479-4728-8B13-6527B53FDE5B}" vid="{E7CB4C35-6E41-4A35-BA49-9B27D7F13C11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94402-D476-4C0A-8953-D7E5D3D97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Präsentation zum LGBTQIA-Pride-Monat</Template>
  <TotalTime>0</TotalTime>
  <Words>195</Words>
  <Application>Microsoft Office PowerPoint</Application>
  <PresentationFormat>Breitbild</PresentationFormat>
  <Paragraphs>74</Paragraphs>
  <Slides>7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Rockwell</vt:lpstr>
      <vt:lpstr>Segoe UI</vt:lpstr>
      <vt:lpstr>Thème Office</vt:lpstr>
      <vt:lpstr>Handball Coach</vt:lpstr>
      <vt:lpstr>PowerPoint-Präsentation</vt:lpstr>
      <vt:lpstr>Featureliste</vt:lpstr>
      <vt:lpstr>PowerPoint-Präsentation</vt:lpstr>
      <vt:lpstr>DEMO &amp; Umsetzung</vt:lpstr>
      <vt:lpstr>Herausforderungen</vt:lpstr>
      <vt:lpstr>Fragen?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Handball Coach</dc:title>
  <dc:subject/>
  <dc:creator>Cedric Gisler</dc:creator>
  <cp:keywords/>
  <dc:description/>
  <cp:lastModifiedBy>Cedric Gisler</cp:lastModifiedBy>
  <cp:revision>3</cp:revision>
  <dcterms:created xsi:type="dcterms:W3CDTF">2023-05-15T17:09:48Z</dcterms:created>
  <dcterms:modified xsi:type="dcterms:W3CDTF">2023-05-15T18:11:22Z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