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4"/>
  </p:sldMasterIdLst>
  <p:notesMasterIdLst>
    <p:notesMasterId r:id="rId20"/>
  </p:notesMasterIdLst>
  <p:sldIdLst>
    <p:sldId id="256" r:id="rId5"/>
    <p:sldId id="258" r:id="rId6"/>
    <p:sldId id="259" r:id="rId7"/>
    <p:sldId id="260" r:id="rId8"/>
    <p:sldId id="261" r:id="rId9"/>
    <p:sldId id="308" r:id="rId10"/>
    <p:sldId id="262" r:id="rId11"/>
    <p:sldId id="263" r:id="rId12"/>
    <p:sldId id="307" r:id="rId13"/>
    <p:sldId id="264" r:id="rId14"/>
    <p:sldId id="265" r:id="rId15"/>
    <p:sldId id="309" r:id="rId16"/>
    <p:sldId id="266" r:id="rId17"/>
    <p:sldId id="267" r:id="rId18"/>
    <p:sldId id="31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7A3FBB-C62F-458C-99D0-A6F67A6B0A1A}" v="38" dt="2023-11-09T10:42:30.904"/>
    <p1510:client id="{DABF9C2A-C5B5-44A1-B8FE-D190C3DCF578}" v="7" dt="2023-11-09T15:44:41.423"/>
  </p1510:revLst>
</p1510:revInfo>
</file>

<file path=ppt/tableStyles.xml><?xml version="1.0" encoding="utf-8"?>
<a:tblStyleLst xmlns:a="http://schemas.openxmlformats.org/drawingml/2006/main" def="{04E8D13A-6AAE-4DFF-9FD2-040E8F855F2C}">
  <a:tblStyle styleId="{04E8D13A-6AAE-4DFF-9FD2-040E8F855F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24ed99bf1a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24ed99bf1a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de-DE" b="1" i="0">
                <a:solidFill>
                  <a:srgbClr val="D1D5DB"/>
                </a:solidFill>
                <a:effectLst/>
                <a:latin typeface="Söhne"/>
              </a:rPr>
              <a:t>`</a:t>
            </a:r>
            <a:r>
              <a:rPr lang="de-DE" b="1" i="0" err="1">
                <a:solidFill>
                  <a:srgbClr val="D1D5DB"/>
                </a:solidFill>
                <a:effectLst/>
                <a:latin typeface="Söhne"/>
              </a:rPr>
              <a:t>struct</a:t>
            </a:r>
            <a:r>
              <a:rPr lang="de-DE" b="1" i="0">
                <a:solidFill>
                  <a:srgbClr val="D1D5DB"/>
                </a:solidFill>
                <a:effectLst/>
                <a:latin typeface="Söhne"/>
              </a:rPr>
              <a:t> Person`</a:t>
            </a:r>
            <a:endParaRPr lang="de-DE" b="0" i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Font typeface="+mj-lt"/>
              <a:buNone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Definiert die Struktur mit dem Namen "Person". Dieser Schritt legt fest, welche Daten und Datentypen in der Struktur enthalten sind.</a:t>
            </a:r>
          </a:p>
          <a:p>
            <a:pPr marL="457200" lvl="1" indent="0" algn="l">
              <a:buFont typeface="+mj-lt"/>
              <a:buNone/>
            </a:pPr>
            <a:endParaRPr lang="de-DE" b="0" i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de-DE" b="1" i="0">
                <a:solidFill>
                  <a:srgbClr val="D1D5DB"/>
                </a:solidFill>
                <a:effectLst/>
                <a:latin typeface="Söhne"/>
              </a:rPr>
              <a:t>`*</a:t>
            </a:r>
            <a:r>
              <a:rPr lang="de-DE" b="1" i="0" err="1">
                <a:solidFill>
                  <a:srgbClr val="D1D5DB"/>
                </a:solidFill>
                <a:effectLst/>
                <a:latin typeface="Söhne"/>
              </a:rPr>
              <a:t>personPtr</a:t>
            </a:r>
            <a:r>
              <a:rPr lang="de-DE" b="1" i="0">
                <a:solidFill>
                  <a:srgbClr val="D1D5DB"/>
                </a:solidFill>
                <a:effectLst/>
                <a:latin typeface="Söhne"/>
              </a:rPr>
              <a:t>`</a:t>
            </a:r>
            <a:endParaRPr lang="de-DE" b="0" i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Font typeface="+mj-lt"/>
              <a:buNone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Der *-Operator zeigt an, dass es sich um einen Pointer handelt. Der Name des Pointers ist </a:t>
            </a:r>
            <a:r>
              <a:rPr lang="de-DE" b="0" i="0" err="1">
                <a:solidFill>
                  <a:srgbClr val="D1D5DB"/>
                </a:solidFill>
                <a:effectLst/>
                <a:latin typeface="Söhne"/>
              </a:rPr>
              <a:t>personPtr</a:t>
            </a: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 in diesem Fall.</a:t>
            </a:r>
          </a:p>
          <a:p>
            <a:pPr marL="457200" lvl="1" indent="0" algn="l">
              <a:buFont typeface="+mj-lt"/>
              <a:buNone/>
            </a:pPr>
            <a:endParaRPr lang="de-DE" b="0" i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de-DE" b="1" i="0">
                <a:solidFill>
                  <a:srgbClr val="D1D5DB"/>
                </a:solidFill>
                <a:effectLst/>
                <a:latin typeface="Söhne"/>
              </a:rPr>
              <a:t>`;`</a:t>
            </a:r>
          </a:p>
          <a:p>
            <a:pPr algn="l">
              <a:buFont typeface="+mj-lt"/>
              <a:buAutoNum type="arabicPeriod"/>
            </a:pPr>
            <a:endParaRPr lang="de-DE" b="0" i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Font typeface="+mj-lt"/>
              <a:buNone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Das Semikolon beendet die Deklaration. Es signalisiert dem Compiler das Ende der Anweisung.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969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24ed99bf1a4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24ed99bf1a4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Um auf die Mitglieder eines </a:t>
            </a:r>
            <a:r>
              <a:rPr lang="de-DE" b="0" i="0" err="1">
                <a:solidFill>
                  <a:srgbClr val="D1D5DB"/>
                </a:solidFill>
                <a:effectLst/>
                <a:latin typeface="Söhne"/>
              </a:rPr>
              <a:t>Structs</a:t>
            </a: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 über einen Pointer zuzugreifen, verwenden wir den Pfeiloperator (</a:t>
            </a:r>
            <a:r>
              <a:rPr lang="de-DE"/>
              <a:t>-&gt;</a:t>
            </a: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). Der Pfeiloperator wird verwendet, um auf das Mitglied eines </a:t>
            </a:r>
            <a:r>
              <a:rPr lang="de-DE" b="0" i="0" err="1">
                <a:solidFill>
                  <a:srgbClr val="D1D5DB"/>
                </a:solidFill>
                <a:effectLst/>
                <a:latin typeface="Söhne"/>
              </a:rPr>
              <a:t>Structs</a:t>
            </a: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 zuzugreifen, auf das der Pointer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b="0" i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Der Pfeiloperator ist eine verkürzte Schreibweise für (*</a:t>
            </a:r>
            <a:r>
              <a:rPr lang="de-DE" b="0" i="0" err="1">
                <a:solidFill>
                  <a:srgbClr val="D1D5DB"/>
                </a:solidFill>
                <a:effectLst/>
                <a:latin typeface="Söhne"/>
              </a:rPr>
              <a:t>personPtr</a:t>
            </a: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).</a:t>
            </a:r>
            <a:r>
              <a:rPr lang="de-DE" b="0" i="0" err="1">
                <a:solidFill>
                  <a:srgbClr val="D1D5DB"/>
                </a:solidFill>
                <a:effectLst/>
                <a:latin typeface="Söhne"/>
              </a:rPr>
              <a:t>age</a:t>
            </a: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, was bedeutet, den Wert von </a:t>
            </a:r>
            <a:r>
              <a:rPr lang="de-DE" b="0" i="0" err="1">
                <a:solidFill>
                  <a:srgbClr val="D1D5DB"/>
                </a:solidFill>
                <a:effectLst/>
                <a:latin typeface="Söhne"/>
              </a:rPr>
              <a:t>age</a:t>
            </a: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 über den </a:t>
            </a:r>
            <a:r>
              <a:rPr lang="de-DE" b="0" i="0" err="1">
                <a:solidFill>
                  <a:srgbClr val="D1D5DB"/>
                </a:solidFill>
                <a:effectLst/>
                <a:latin typeface="Söhne"/>
              </a:rPr>
              <a:t>dereferenzierten</a:t>
            </a: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 Pointer zu erhalten.</a:t>
            </a:r>
          </a:p>
          <a:p>
            <a:pPr algn="l"/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Diese Funktion ermöglicht einen klaren und präzisen Zugriff auf die Mitglieder eines </a:t>
            </a:r>
            <a:r>
              <a:rPr lang="de-DE" b="0" i="0" err="1">
                <a:solidFill>
                  <a:srgbClr val="D1D5DB"/>
                </a:solidFill>
                <a:effectLst/>
                <a:latin typeface="Söhne"/>
              </a:rPr>
              <a:t>Structs</a:t>
            </a: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 über einen Pointer.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050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883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Vorteile:</a:t>
            </a:r>
          </a:p>
          <a:p>
            <a:pPr marL="158750" indent="0" algn="l">
              <a:buNone/>
            </a:pPr>
            <a:r>
              <a:rPr lang="de-DE" b="1" i="0">
                <a:solidFill>
                  <a:srgbClr val="D1D5DB"/>
                </a:solidFill>
                <a:effectLst/>
                <a:latin typeface="Söhne"/>
              </a:rPr>
              <a:t>1. Effizienterer Speicherplatzverbrauch:</a:t>
            </a:r>
            <a:endParaRPr lang="de-DE" b="0" i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Wenn mehrere Instanzen eines </a:t>
            </a:r>
            <a:r>
              <a:rPr lang="de-DE" b="0" i="0" err="1">
                <a:solidFill>
                  <a:srgbClr val="D1D5DB"/>
                </a:solidFill>
                <a:effectLst/>
                <a:latin typeface="Söhne"/>
              </a:rPr>
              <a:t>Structs</a:t>
            </a: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 vorhanden sind, spart die Verwendung von Pointern Speicherplatz, da die Daten nicht für jede Instanz dupliziert werden müssen. Der Pointer zeigt auf denselben Speicherbereich für verschiedene Instanzen.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de-DE" b="0" i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de-DE" b="1" i="0">
                <a:solidFill>
                  <a:srgbClr val="D1D5DB"/>
                </a:solidFill>
                <a:effectLst/>
                <a:latin typeface="Söhne"/>
              </a:rPr>
              <a:t>2. Schnellerer Zugriff auf Daten:</a:t>
            </a:r>
            <a:endParaRPr lang="de-DE" b="0" i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Direkter Zugriff auf </a:t>
            </a:r>
            <a:r>
              <a:rPr lang="de-DE" b="0" i="0" err="1">
                <a:solidFill>
                  <a:srgbClr val="D1D5DB"/>
                </a:solidFill>
                <a:effectLst/>
                <a:latin typeface="Söhne"/>
              </a:rPr>
              <a:t>Struct</a:t>
            </a: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-Mitglieder über Pointers ist oft schneller als das Arbeiten mit Kopien der Daten. Dies ist besonders wichtig, wenn große Datenmengen oder komplexe Datenstrukturen verwendet werden.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de-DE" b="0" i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Anwendungsfälle:</a:t>
            </a:r>
          </a:p>
          <a:p>
            <a:pPr marL="158750" indent="0" algn="l">
              <a:buNone/>
            </a:pPr>
            <a:r>
              <a:rPr lang="de-DE" b="1" i="0">
                <a:solidFill>
                  <a:srgbClr val="D1D5DB"/>
                </a:solidFill>
                <a:effectLst/>
                <a:latin typeface="Söhne"/>
              </a:rPr>
              <a:t>1. Dynamische Allokation von Speicher:</a:t>
            </a:r>
            <a:endParaRPr lang="de-DE" b="0" i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Anwendungsfall: Wenn die Größe der Datenstruktur zur Laufzeit variabel ist oder wenn die Daten im Heap statt im Stack gespeichert werden müssen.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de-DE" b="0" i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de-DE" b="1" i="0">
                <a:solidFill>
                  <a:srgbClr val="D1D5DB"/>
                </a:solidFill>
                <a:effectLst/>
                <a:latin typeface="Söhne"/>
              </a:rPr>
              <a:t>2. Verbesserte Modularität und Flexibilität:</a:t>
            </a:r>
            <a:endParaRPr lang="de-DE" b="0" i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Anwendungsfall: Dynamische Erzeugung und Manipulation von </a:t>
            </a:r>
            <a:r>
              <a:rPr lang="de-DE" b="0" i="0" err="1">
                <a:solidFill>
                  <a:srgbClr val="D1D5DB"/>
                </a:solidFill>
                <a:effectLst/>
                <a:latin typeface="Söhne"/>
              </a:rPr>
              <a:t>Structs</a:t>
            </a: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 zur Laufzeit, um die Modularität und Flexibilität des Codes zu verbessern.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de-DE" b="0" i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de-DE" b="1" i="0">
                <a:solidFill>
                  <a:srgbClr val="D1D5DB"/>
                </a:solidFill>
                <a:effectLst/>
                <a:latin typeface="Söhne"/>
              </a:rPr>
              <a:t>3. Effizienterer Datenzugriff in Funktionen (Punkt 4):</a:t>
            </a:r>
            <a:endParaRPr lang="de-DE" b="0" i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Anwendungsfall: Verbesserung der Effizienz bei der Datenübertragung an Funktionen, insbesondere bei großen Datenstrukturen, indem man Pointer anstelle von Datenkopien verwendet.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84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0" r:id="rId7"/>
    <p:sldLayoutId id="2147483665" r:id="rId8"/>
    <p:sldLayoutId id="2147483670" r:id="rId9"/>
    <p:sldLayoutId id="2147483671" r:id="rId10"/>
    <p:sldLayoutId id="2147483672" r:id="rId11"/>
    <p:sldLayoutId id="2147483673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Von Andrin, Diodor und Maximilian</a:t>
            </a:r>
            <a:endParaRPr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Pointers auf Structs anwenden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von Pointers auf Structs</a:t>
            </a:r>
            <a:endParaRPr/>
          </a:p>
        </p:txBody>
      </p:sp>
      <p:sp>
        <p:nvSpPr>
          <p:cNvPr id="1736" name="Google Shape;1736;p43"/>
          <p:cNvSpPr txBox="1">
            <a:spLocks noGrp="1"/>
          </p:cNvSpPr>
          <p:nvPr>
            <p:ph type="subTitle" idx="5"/>
          </p:nvPr>
        </p:nvSpPr>
        <p:spPr>
          <a:xfrm>
            <a:off x="720000" y="123859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Grundsyntax</a:t>
            </a:r>
            <a:endParaRPr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E08006C-E2D0-3575-1B43-9C150CD8B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759221"/>
            <a:ext cx="6239746" cy="1305107"/>
          </a:xfrm>
          <a:prstGeom prst="rect">
            <a:avLst/>
          </a:prstGeom>
        </p:spPr>
      </p:pic>
      <p:sp>
        <p:nvSpPr>
          <p:cNvPr id="19" name="Google Shape;1736;p43">
            <a:extLst>
              <a:ext uri="{FF2B5EF4-FFF2-40B4-BE49-F238E27FC236}">
                <a16:creationId xmlns:a16="http://schemas.microsoft.com/office/drawing/2014/main" id="{BE8B0052-DD26-7CEC-09E8-E6C6454863AE}"/>
              </a:ext>
            </a:extLst>
          </p:cNvPr>
          <p:cNvSpPr txBox="1">
            <a:spLocks/>
          </p:cNvSpPr>
          <p:nvPr/>
        </p:nvSpPr>
        <p:spPr>
          <a:xfrm>
            <a:off x="720000" y="3603024"/>
            <a:ext cx="2511397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CH"/>
              <a:t>`</a:t>
            </a:r>
            <a:r>
              <a:rPr lang="de-CH" err="1"/>
              <a:t>Struct</a:t>
            </a:r>
            <a:r>
              <a:rPr lang="de-CH"/>
              <a:t> Person`</a:t>
            </a:r>
          </a:p>
        </p:txBody>
      </p:sp>
      <p:sp>
        <p:nvSpPr>
          <p:cNvPr id="20" name="Google Shape;1736;p43">
            <a:extLst>
              <a:ext uri="{FF2B5EF4-FFF2-40B4-BE49-F238E27FC236}">
                <a16:creationId xmlns:a16="http://schemas.microsoft.com/office/drawing/2014/main" id="{423A28B7-0E18-BEF2-9F24-1FF79652707F}"/>
              </a:ext>
            </a:extLst>
          </p:cNvPr>
          <p:cNvSpPr txBox="1">
            <a:spLocks/>
          </p:cNvSpPr>
          <p:nvPr/>
        </p:nvSpPr>
        <p:spPr>
          <a:xfrm>
            <a:off x="3520950" y="3603024"/>
            <a:ext cx="21021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CH"/>
              <a:t>`*</a:t>
            </a:r>
            <a:r>
              <a:rPr lang="de-CH" err="1"/>
              <a:t>personPtr</a:t>
            </a:r>
            <a:r>
              <a:rPr lang="de-CH"/>
              <a:t>`</a:t>
            </a:r>
          </a:p>
        </p:txBody>
      </p:sp>
      <p:sp>
        <p:nvSpPr>
          <p:cNvPr id="21" name="Google Shape;1736;p43">
            <a:extLst>
              <a:ext uri="{FF2B5EF4-FFF2-40B4-BE49-F238E27FC236}">
                <a16:creationId xmlns:a16="http://schemas.microsoft.com/office/drawing/2014/main" id="{645E7F89-CA00-B56F-5AAD-AF666D9878D5}"/>
              </a:ext>
            </a:extLst>
          </p:cNvPr>
          <p:cNvSpPr txBox="1">
            <a:spLocks/>
          </p:cNvSpPr>
          <p:nvPr/>
        </p:nvSpPr>
        <p:spPr>
          <a:xfrm>
            <a:off x="6321900" y="3603024"/>
            <a:ext cx="21021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CH"/>
              <a:t>`;`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Erklärung der Syntax</a:t>
            </a:r>
            <a:endParaRPr/>
          </a:p>
        </p:txBody>
      </p:sp>
      <p:sp>
        <p:nvSpPr>
          <p:cNvPr id="28" name="Google Shape;1736;p43">
            <a:extLst>
              <a:ext uri="{FF2B5EF4-FFF2-40B4-BE49-F238E27FC236}">
                <a16:creationId xmlns:a16="http://schemas.microsoft.com/office/drawing/2014/main" id="{4D945523-AF60-E893-F3B5-CF3C40478A78}"/>
              </a:ext>
            </a:extLst>
          </p:cNvPr>
          <p:cNvSpPr txBox="1">
            <a:spLocks/>
          </p:cNvSpPr>
          <p:nvPr/>
        </p:nvSpPr>
        <p:spPr>
          <a:xfrm>
            <a:off x="720000" y="1355770"/>
            <a:ext cx="2511397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CH"/>
              <a:t>`</a:t>
            </a:r>
            <a:r>
              <a:rPr lang="de-CH" err="1"/>
              <a:t>Struct</a:t>
            </a:r>
            <a:r>
              <a:rPr lang="de-CH"/>
              <a:t> Person`</a:t>
            </a:r>
          </a:p>
        </p:txBody>
      </p:sp>
      <p:sp>
        <p:nvSpPr>
          <p:cNvPr id="29" name="Google Shape;1736;p43">
            <a:extLst>
              <a:ext uri="{FF2B5EF4-FFF2-40B4-BE49-F238E27FC236}">
                <a16:creationId xmlns:a16="http://schemas.microsoft.com/office/drawing/2014/main" id="{E16EEE10-6198-4FFA-0B68-D3AD77E6DD50}"/>
              </a:ext>
            </a:extLst>
          </p:cNvPr>
          <p:cNvSpPr txBox="1">
            <a:spLocks/>
          </p:cNvSpPr>
          <p:nvPr/>
        </p:nvSpPr>
        <p:spPr>
          <a:xfrm>
            <a:off x="3520950" y="1355770"/>
            <a:ext cx="21021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CH"/>
              <a:t>`*</a:t>
            </a:r>
            <a:r>
              <a:rPr lang="de-CH" err="1"/>
              <a:t>personPtr</a:t>
            </a:r>
            <a:r>
              <a:rPr lang="de-CH"/>
              <a:t>`</a:t>
            </a:r>
          </a:p>
        </p:txBody>
      </p:sp>
      <p:sp>
        <p:nvSpPr>
          <p:cNvPr id="30" name="Google Shape;1736;p43">
            <a:extLst>
              <a:ext uri="{FF2B5EF4-FFF2-40B4-BE49-F238E27FC236}">
                <a16:creationId xmlns:a16="http://schemas.microsoft.com/office/drawing/2014/main" id="{ED982360-6509-FEF1-EE3D-FF6363B02F77}"/>
              </a:ext>
            </a:extLst>
          </p:cNvPr>
          <p:cNvSpPr txBox="1">
            <a:spLocks/>
          </p:cNvSpPr>
          <p:nvPr/>
        </p:nvSpPr>
        <p:spPr>
          <a:xfrm>
            <a:off x="6321900" y="1355770"/>
            <a:ext cx="21021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CH"/>
              <a:t>`;`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9027BFF-94AE-E894-3ADE-A84E4F2B6AB4}"/>
              </a:ext>
            </a:extLst>
          </p:cNvPr>
          <p:cNvSpPr txBox="1"/>
          <p:nvPr/>
        </p:nvSpPr>
        <p:spPr>
          <a:xfrm>
            <a:off x="832362" y="1924102"/>
            <a:ext cx="2286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Definiert 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Legt fest was alles enthalten ist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5379441-B96C-AA40-E4E2-CCF6A5D63D91}"/>
              </a:ext>
            </a:extLst>
          </p:cNvPr>
          <p:cNvSpPr txBox="1"/>
          <p:nvPr/>
        </p:nvSpPr>
        <p:spPr>
          <a:xfrm>
            <a:off x="3428664" y="1924101"/>
            <a:ext cx="22866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`*` Zeigt dass es ein Pointer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Name des Pointers -&gt; `</a:t>
            </a:r>
            <a:r>
              <a:rPr lang="de-CH" err="1"/>
              <a:t>personPtr</a:t>
            </a:r>
            <a:r>
              <a:rPr lang="de-CH"/>
              <a:t>`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41CFDA7-B124-6DEA-DC52-85D823E6384F}"/>
              </a:ext>
            </a:extLst>
          </p:cNvPr>
          <p:cNvSpPr txBox="1"/>
          <p:nvPr/>
        </p:nvSpPr>
        <p:spPr>
          <a:xfrm>
            <a:off x="6024967" y="1924101"/>
            <a:ext cx="2286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Beendet die Deklaration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23E2CED-B9C9-F19C-C778-674B3D0D4642}"/>
              </a:ext>
            </a:extLst>
          </p:cNvPr>
          <p:cNvSpPr txBox="1"/>
          <p:nvPr/>
        </p:nvSpPr>
        <p:spPr>
          <a:xfrm>
            <a:off x="832362" y="3208149"/>
            <a:ext cx="25113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de-CH" b="1" err="1">
                <a:latin typeface="IBM Plex Mono" panose="020B0509050203000203" pitchFamily="49" charset="0"/>
              </a:rPr>
              <a:t>Tip</a:t>
            </a:r>
            <a:endParaRPr lang="de-CH" b="1">
              <a:latin typeface="IBM Plex Mono" panose="020B0509050203000203" pitchFamily="49" charset="0"/>
            </a:endParaRPr>
          </a:p>
          <a:p>
            <a:pPr marL="0" indent="0"/>
            <a:endParaRPr lang="de-CH" b="1">
              <a:latin typeface="IBM Plex Mono" panose="020B0509050203000203" pitchFamily="49" charset="0"/>
            </a:endParaRPr>
          </a:p>
          <a:p>
            <a:pPr marL="0" indent="0"/>
            <a:r>
              <a:rPr lang="de-CH">
                <a:latin typeface="+mj-lt"/>
              </a:rPr>
              <a:t>Anfang der </a:t>
            </a:r>
            <a:r>
              <a:rPr lang="de-CH" err="1">
                <a:latin typeface="+mj-lt"/>
              </a:rPr>
              <a:t>Struct</a:t>
            </a:r>
            <a:r>
              <a:rPr lang="de-CH">
                <a:latin typeface="+mj-lt"/>
              </a:rPr>
              <a:t> `</a:t>
            </a:r>
            <a:r>
              <a:rPr lang="de-CH" err="1">
                <a:latin typeface="+mj-lt"/>
              </a:rPr>
              <a:t>typedef</a:t>
            </a:r>
            <a:r>
              <a:rPr lang="de-CH">
                <a:latin typeface="+mj-lt"/>
              </a:rPr>
              <a:t>`</a:t>
            </a:r>
          </a:p>
          <a:p>
            <a:pPr marL="0" indent="0"/>
            <a:r>
              <a:rPr lang="de-CH">
                <a:latin typeface="+mj-lt"/>
                <a:sym typeface="Wingdings" panose="05000000000000000000" pitchFamily="2" charset="2"/>
              </a:rPr>
              <a:t> Nur Namen des </a:t>
            </a:r>
            <a:r>
              <a:rPr lang="de-CH" err="1">
                <a:latin typeface="+mj-lt"/>
                <a:sym typeface="Wingdings" panose="05000000000000000000" pitchFamily="2" charset="2"/>
              </a:rPr>
              <a:t>Strucs</a:t>
            </a:r>
            <a:r>
              <a:rPr lang="de-CH">
                <a:latin typeface="+mj-lt"/>
                <a:sym typeface="Wingdings" panose="05000000000000000000" pitchFamily="2" charset="2"/>
              </a:rPr>
              <a:t> schreiben ohne `</a:t>
            </a:r>
            <a:r>
              <a:rPr lang="de-CH" err="1">
                <a:latin typeface="+mj-lt"/>
                <a:sym typeface="Wingdings" panose="05000000000000000000" pitchFamily="2" charset="2"/>
              </a:rPr>
              <a:t>struct</a:t>
            </a:r>
            <a:r>
              <a:rPr lang="de-CH">
                <a:latin typeface="+mj-lt"/>
                <a:sym typeface="Wingdings" panose="05000000000000000000" pitchFamily="2" charset="2"/>
              </a:rPr>
              <a:t>` davor</a:t>
            </a:r>
            <a:endParaRPr lang="de-CH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423300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2086" y="1713189"/>
            <a:ext cx="806618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Zugriff auf </a:t>
            </a:r>
            <a:r>
              <a:rPr lang="de-CH" err="1"/>
              <a:t>Structs</a:t>
            </a:r>
            <a:r>
              <a:rPr lang="de-CH"/>
              <a:t> über Pointer</a:t>
            </a: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F61EA587-C5E6-5267-31F8-B61009608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4172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Auf einen </a:t>
            </a:r>
            <a:r>
              <a:rPr lang="de-CH" err="1"/>
              <a:t>Struct</a:t>
            </a:r>
            <a:r>
              <a:rPr lang="de-CH"/>
              <a:t> über einen Pointer zugreifen</a:t>
            </a:r>
            <a:endParaRPr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8961C4D-5AA8-807C-5BD5-CB63D3B8E375}"/>
              </a:ext>
            </a:extLst>
          </p:cNvPr>
          <p:cNvSpPr txBox="1"/>
          <p:nvPr/>
        </p:nvSpPr>
        <p:spPr>
          <a:xfrm>
            <a:off x="720000" y="1775823"/>
            <a:ext cx="3273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Um auf die Mitglieder zuzugreifen wird ein spezieller Operator verwendet.</a:t>
            </a:r>
          </a:p>
          <a:p>
            <a:endParaRPr lang="de-CH"/>
          </a:p>
          <a:p>
            <a:r>
              <a:rPr lang="de-CH"/>
              <a:t>Der Pfeiloperator: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1356EA9-C07A-A7A4-8510-6FC9D8902C12}"/>
              </a:ext>
            </a:extLst>
          </p:cNvPr>
          <p:cNvSpPr txBox="1"/>
          <p:nvPr/>
        </p:nvSpPr>
        <p:spPr>
          <a:xfrm>
            <a:off x="720000" y="2922953"/>
            <a:ext cx="1593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>
                <a:latin typeface="IBM Plex Mono" panose="020B0509050203000203" pitchFamily="49" charset="0"/>
              </a:rPr>
              <a:t>-&gt;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46"/>
          <p:cNvSpPr txBox="1">
            <a:spLocks noGrp="1"/>
          </p:cNvSpPr>
          <p:nvPr>
            <p:ph type="title"/>
          </p:nvPr>
        </p:nvSpPr>
        <p:spPr>
          <a:xfrm>
            <a:off x="783256" y="919750"/>
            <a:ext cx="3145200" cy="6975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-&gt;</a:t>
            </a:r>
            <a:endParaRPr/>
          </a:p>
        </p:txBody>
      </p:sp>
      <p:grpSp>
        <p:nvGrpSpPr>
          <p:cNvPr id="1844" name="Google Shape;1844;p46"/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5" name="Google Shape;1845;p46"/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826F4039-AFD1-E76D-EE5B-EAA3B07BC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633" y="1774050"/>
            <a:ext cx="3522358" cy="1595400"/>
          </a:xfrm>
        </p:spPr>
        <p:txBody>
          <a:bodyPr/>
          <a:lstStyle/>
          <a:p>
            <a:pPr marL="139700" indent="0">
              <a:buNone/>
            </a:pPr>
            <a:r>
              <a:rPr lang="de-CH"/>
              <a:t>Der Pfeiloperator wird verwendet, um auf das Mitglied eines </a:t>
            </a:r>
            <a:r>
              <a:rPr lang="de-CH" err="1"/>
              <a:t>Structs</a:t>
            </a:r>
            <a:r>
              <a:rPr lang="de-CH"/>
              <a:t> zuzugreifen, auf das der Pointer zeigt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0DCD4D4-D32B-2686-C9D8-18412D9D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86" y="426346"/>
            <a:ext cx="4094320" cy="140339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7E666BD-6702-4101-6F05-46DE3373B0AE}"/>
              </a:ext>
            </a:extLst>
          </p:cNvPr>
          <p:cNvSpPr txBox="1"/>
          <p:nvPr/>
        </p:nvSpPr>
        <p:spPr>
          <a:xfrm>
            <a:off x="4431486" y="2352431"/>
            <a:ext cx="4094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`</a:t>
            </a:r>
            <a:r>
              <a:rPr lang="de-CH" err="1"/>
              <a:t>personPtr</a:t>
            </a:r>
            <a:r>
              <a:rPr lang="de-CH"/>
              <a:t>-&gt;</a:t>
            </a:r>
            <a:r>
              <a:rPr lang="de-CH" err="1"/>
              <a:t>age</a:t>
            </a:r>
            <a:r>
              <a:rPr lang="de-CH"/>
              <a:t>` ist gleichwertig wie `(*</a:t>
            </a:r>
            <a:r>
              <a:rPr lang="de-CH" err="1"/>
              <a:t>personPtr</a:t>
            </a:r>
            <a:r>
              <a:rPr lang="de-CH"/>
              <a:t>).</a:t>
            </a:r>
            <a:r>
              <a:rPr lang="de-CH" err="1"/>
              <a:t>age</a:t>
            </a:r>
            <a:r>
              <a:rPr lang="de-CH"/>
              <a:t>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Bedeutet: Wert von `</a:t>
            </a:r>
            <a:r>
              <a:rPr lang="de-CH" err="1"/>
              <a:t>age`über</a:t>
            </a:r>
            <a:r>
              <a:rPr lang="de-CH"/>
              <a:t> den Pointer zu erhalten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Funktion ermöglicht Zugriff auf die Mitglieder eines </a:t>
            </a:r>
            <a:r>
              <a:rPr lang="de-CH" err="1"/>
              <a:t>Structs</a:t>
            </a:r>
            <a:r>
              <a:rPr lang="de-CH"/>
              <a:t> über einen Pointer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2086" y="1869495"/>
            <a:ext cx="806618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Vielen Dank für eure Aufmerksamkeit</a:t>
            </a: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387024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F61EA587-C5E6-5267-31F8-B61009608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2924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Inhalt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Einführung in Structs</a:t>
            </a:r>
            <a:endParaRPr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366698" y="1913963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auf Structs</a:t>
            </a:r>
            <a:endParaRPr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720000" y="393532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Deklaration von Pointers auf Structs</a:t>
            </a:r>
            <a:endParaRPr/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4366698" y="393532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Zugriff auf </a:t>
            </a:r>
            <a:r>
              <a:rPr lang="de-CH" err="1"/>
              <a:t>Structs</a:t>
            </a:r>
            <a:r>
              <a:rPr lang="de-CH"/>
              <a:t> über Pointer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423300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2086" y="1713189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Einführung in Structs</a:t>
            </a:r>
            <a:endParaRPr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F61EA587-C5E6-5267-31F8-B61009608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6" y="7671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sind Structs?</a:t>
            </a:r>
            <a:endParaRPr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/>
              <a:t>Zusammenfassung von Datentypen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de-CH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/>
              <a:t>Datentypen in einem einzigen «Container» speichern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CH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/>
              <a:t>Beispiel: Darstellung von Personen</a:t>
            </a:r>
            <a:endParaRPr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622;p40">
            <a:extLst>
              <a:ext uri="{FF2B5EF4-FFF2-40B4-BE49-F238E27FC236}">
                <a16:creationId xmlns:a16="http://schemas.microsoft.com/office/drawing/2014/main" id="{0A5276FB-F373-EFE2-4C6A-82A4D88E5825}"/>
              </a:ext>
            </a:extLst>
          </p:cNvPr>
          <p:cNvSpPr txBox="1">
            <a:spLocks/>
          </p:cNvSpPr>
          <p:nvPr/>
        </p:nvSpPr>
        <p:spPr>
          <a:xfrm>
            <a:off x="4881002" y="1700725"/>
            <a:ext cx="66912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de-CH" sz="1800"/>
              <a:t>Verwendung?</a:t>
            </a:r>
            <a:endParaRPr lang="de-CH"/>
          </a:p>
        </p:txBody>
      </p:sp>
      <p:sp>
        <p:nvSpPr>
          <p:cNvPr id="4" name="Google Shape;1533;p39">
            <a:extLst>
              <a:ext uri="{FF2B5EF4-FFF2-40B4-BE49-F238E27FC236}">
                <a16:creationId xmlns:a16="http://schemas.microsoft.com/office/drawing/2014/main" id="{B7C1B5A4-213F-21E7-9966-7A93A2B9D290}"/>
              </a:ext>
            </a:extLst>
          </p:cNvPr>
          <p:cNvSpPr txBox="1">
            <a:spLocks/>
          </p:cNvSpPr>
          <p:nvPr/>
        </p:nvSpPr>
        <p:spPr>
          <a:xfrm>
            <a:off x="4881002" y="2218141"/>
            <a:ext cx="3543000" cy="429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Organisation</a:t>
            </a:r>
          </a:p>
        </p:txBody>
      </p:sp>
      <p:sp>
        <p:nvSpPr>
          <p:cNvPr id="7" name="Google Shape;1533;p39">
            <a:extLst>
              <a:ext uri="{FF2B5EF4-FFF2-40B4-BE49-F238E27FC236}">
                <a16:creationId xmlns:a16="http://schemas.microsoft.com/office/drawing/2014/main" id="{5C505DEC-03AC-03C4-1CE0-ACB3EC3DB530}"/>
              </a:ext>
            </a:extLst>
          </p:cNvPr>
          <p:cNvSpPr txBox="1">
            <a:spLocks/>
          </p:cNvSpPr>
          <p:nvPr/>
        </p:nvSpPr>
        <p:spPr>
          <a:xfrm>
            <a:off x="4881002" y="2648065"/>
            <a:ext cx="3543000" cy="429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Gruppierung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796100" y="3602620"/>
            <a:ext cx="4558967" cy="134100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533;p39">
            <a:extLst>
              <a:ext uri="{FF2B5EF4-FFF2-40B4-BE49-F238E27FC236}">
                <a16:creationId xmlns:a16="http://schemas.microsoft.com/office/drawing/2014/main" id="{81113E2D-D4F3-2356-33A0-7312DF391DA7}"/>
              </a:ext>
            </a:extLst>
          </p:cNvPr>
          <p:cNvSpPr txBox="1">
            <a:spLocks/>
          </p:cNvSpPr>
          <p:nvPr/>
        </p:nvSpPr>
        <p:spPr>
          <a:xfrm>
            <a:off x="725957" y="1865196"/>
            <a:ext cx="2669569" cy="429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b="1"/>
              <a:t>Organisation</a:t>
            </a:r>
          </a:p>
          <a:p>
            <a:endParaRPr lang="de-DE" b="1"/>
          </a:p>
          <a:p>
            <a:endParaRPr lang="de-DE"/>
          </a:p>
        </p:txBody>
      </p:sp>
      <p:sp>
        <p:nvSpPr>
          <p:cNvPr id="7" name="Google Shape;1533;p39">
            <a:extLst>
              <a:ext uri="{FF2B5EF4-FFF2-40B4-BE49-F238E27FC236}">
                <a16:creationId xmlns:a16="http://schemas.microsoft.com/office/drawing/2014/main" id="{7B6CCBC5-C88C-9D5D-CD10-CF0D2592670C}"/>
              </a:ext>
            </a:extLst>
          </p:cNvPr>
          <p:cNvSpPr txBox="1">
            <a:spLocks/>
          </p:cNvSpPr>
          <p:nvPr/>
        </p:nvSpPr>
        <p:spPr>
          <a:xfrm>
            <a:off x="3867096" y="1865196"/>
            <a:ext cx="3543000" cy="429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b="1"/>
              <a:t>Gruppierung</a:t>
            </a:r>
          </a:p>
          <a:p>
            <a:endParaRPr lang="de-DE" b="1"/>
          </a:p>
          <a:p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82703CD-D1AF-B962-BBDB-802B890FBF60}"/>
              </a:ext>
            </a:extLst>
          </p:cNvPr>
          <p:cNvSpPr txBox="1"/>
          <p:nvPr/>
        </p:nvSpPr>
        <p:spPr>
          <a:xfrm>
            <a:off x="690156" y="2373642"/>
            <a:ext cx="2775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Bietet mehrere Daten zusammenzufassen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Komplexe Datenstrukturen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8C5F50C-7A6A-5A10-9497-B50C38EBDC65}"/>
              </a:ext>
            </a:extLst>
          </p:cNvPr>
          <p:cNvSpPr txBox="1"/>
          <p:nvPr/>
        </p:nvSpPr>
        <p:spPr>
          <a:xfrm>
            <a:off x="3867096" y="2346337"/>
            <a:ext cx="2474713" cy="117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Daten gruppieren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Leichter zugreifen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Code lesbarer</a:t>
            </a:r>
            <a:endParaRPr lang="de-CH"/>
          </a:p>
        </p:txBody>
      </p:sp>
      <p:sp>
        <p:nvSpPr>
          <p:cNvPr id="12" name="Google Shape;1531;p39">
            <a:extLst>
              <a:ext uri="{FF2B5EF4-FFF2-40B4-BE49-F238E27FC236}">
                <a16:creationId xmlns:a16="http://schemas.microsoft.com/office/drawing/2014/main" id="{AFD20684-018C-FCBB-54CA-AA98BE17C6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6" y="7671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sind Structs?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423300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2086" y="1713189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auf Structs</a:t>
            </a:r>
            <a:endParaRPr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F61EA587-C5E6-5267-31F8-B61009608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4269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317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Warum Pointers mit Structs verwenden?</a:t>
            </a:r>
            <a:endParaRPr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721502" y="1461875"/>
            <a:ext cx="5131677" cy="1609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/>
              <a:t>Ermöglicht effizient auf Datenstrukturen zuzugreifen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800"/>
              <a:t>Spart</a:t>
            </a:r>
            <a:r>
              <a:rPr lang="en" sz="1800"/>
              <a:t> Speicherplatz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/>
              <a:t>Verbessert Leistung</a:t>
            </a:r>
            <a:endParaRPr sz="1800"/>
          </a:p>
        </p:txBody>
      </p:sp>
      <p:sp>
        <p:nvSpPr>
          <p:cNvPr id="1638" name="Google Shape;1638;p41"/>
          <p:cNvSpPr txBox="1">
            <a:spLocks noGrp="1"/>
          </p:cNvSpPr>
          <p:nvPr>
            <p:ph type="subTitle" idx="3"/>
          </p:nvPr>
        </p:nvSpPr>
        <p:spPr>
          <a:xfrm>
            <a:off x="5536743" y="3304701"/>
            <a:ext cx="282615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Anwendungsfälle:</a:t>
            </a:r>
            <a:endParaRPr/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720000" y="3301516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Vorteile: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Warum Pointers mit Structs verwenden?</a:t>
            </a:r>
            <a:endParaRPr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719999" y="2254050"/>
            <a:ext cx="2649553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/>
              <a:t>Effizienter Speicherplatzverbrauch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/>
              <a:t>Schneller Zugriff auf Daten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5048953" y="2247675"/>
            <a:ext cx="2752022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/>
              <a:t>Dynamische Allokation von Speicher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/>
              <a:t>Verbesserte Felxibilität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/>
              <a:t>Effizienterer Datenzugriff in Funktionen</a:t>
            </a:r>
            <a:endParaRPr/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4"/>
          </p:nvPr>
        </p:nvSpPr>
        <p:spPr>
          <a:xfrm>
            <a:off x="720000" y="1927950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Vorteile:</a:t>
            </a:r>
            <a:endParaRPr/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5"/>
          </p:nvPr>
        </p:nvSpPr>
        <p:spPr>
          <a:xfrm>
            <a:off x="5048951" y="1921575"/>
            <a:ext cx="298062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Anwendungsfälle: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423300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2086" y="1713189"/>
            <a:ext cx="806618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Deklaration von Pointers auf Structs</a:t>
            </a:r>
            <a:endParaRPr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F61EA587-C5E6-5267-31F8-B61009608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3165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1B1ADB4D727B74CAAC423A7F26BE0A4" ma:contentTypeVersion="12" ma:contentTypeDescription="Ein neues Dokument erstellen." ma:contentTypeScope="" ma:versionID="35112df30ea6281e930e61b8b0c17d9b">
  <xsd:schema xmlns:xsd="http://www.w3.org/2001/XMLSchema" xmlns:xs="http://www.w3.org/2001/XMLSchema" xmlns:p="http://schemas.microsoft.com/office/2006/metadata/properties" xmlns:ns3="263f97d0-4849-45eb-8d99-f83787803bd3" xmlns:ns4="a44b5193-ce36-45dc-a889-3d5efc7b2111" targetNamespace="http://schemas.microsoft.com/office/2006/metadata/properties" ma:root="true" ma:fieldsID="b3eef2e7917a521456c6352f70674aac" ns3:_="" ns4:_="">
    <xsd:import namespace="263f97d0-4849-45eb-8d99-f83787803bd3"/>
    <xsd:import namespace="a44b5193-ce36-45dc-a889-3d5efc7b21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f97d0-4849-45eb-8d99-f83787803b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4b5193-ce36-45dc-a889-3d5efc7b21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63f97d0-4849-45eb-8d99-f83787803bd3" xsi:nil="true"/>
  </documentManagement>
</p:properties>
</file>

<file path=customXml/itemProps1.xml><?xml version="1.0" encoding="utf-8"?>
<ds:datastoreItem xmlns:ds="http://schemas.openxmlformats.org/officeDocument/2006/customXml" ds:itemID="{BE6477C4-810F-403A-BE6D-2DE3984036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743589-D107-4EDF-AFBB-F8715F532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3f97d0-4849-45eb-8d99-f83787803bd3"/>
    <ds:schemaRef ds:uri="a44b5193-ce36-45dc-a889-3d5efc7b2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EF4AA6-8DF2-4EAD-9505-1BA3EFB9918C}">
  <ds:schemaRefs>
    <ds:schemaRef ds:uri="http://schemas.microsoft.com/office/2006/metadata/properties"/>
    <ds:schemaRef ds:uri="263f97d0-4849-45eb-8d99-f83787803bd3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a44b5193-ce36-45dc-a889-3d5efc7b2111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Bildschirmpräsentation (16:9)</PresentationFormat>
  <Paragraphs>119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IBM Plex Mono</vt:lpstr>
      <vt:lpstr>Open Sans</vt:lpstr>
      <vt:lpstr>Poppins</vt:lpstr>
      <vt:lpstr>Söhne</vt:lpstr>
      <vt:lpstr>Source Code Pro</vt:lpstr>
      <vt:lpstr>Introduction to Coding Workshop by Slidesgo</vt:lpstr>
      <vt:lpstr>Pointers auf Structs anwenden</vt:lpstr>
      <vt:lpstr>Inhalt</vt:lpstr>
      <vt:lpstr>01</vt:lpstr>
      <vt:lpstr>Was sind Structs?</vt:lpstr>
      <vt:lpstr>Was sind Structs?</vt:lpstr>
      <vt:lpstr>02</vt:lpstr>
      <vt:lpstr>Warum Pointers mit Structs verwenden?</vt:lpstr>
      <vt:lpstr>Warum Pointers mit Structs verwenden?</vt:lpstr>
      <vt:lpstr>03</vt:lpstr>
      <vt:lpstr>Syntax von Pointers auf Structs</vt:lpstr>
      <vt:lpstr>Erklärung der Syntax</vt:lpstr>
      <vt:lpstr>04</vt:lpstr>
      <vt:lpstr>Auf einen Struct über einen Pointer zugreifen</vt:lpstr>
      <vt:lpstr>-&gt;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 Workshop</dc:title>
  <dc:creator>Diodor</dc:creator>
  <cp:lastModifiedBy>Diodor Solunac</cp:lastModifiedBy>
  <cp:revision>1</cp:revision>
  <dcterms:modified xsi:type="dcterms:W3CDTF">2023-11-09T15:44:41Z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0x01010031B1ADB4D727B74CAAC423A7F26BE0A4</vt:lpwstr>
  </property>
</Properties>
</file>