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5" name="Picture 123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0" name="Picture 108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53200"/>
            <a:ext cx="838200" cy="1682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2971800" y="6550025"/>
            <a:ext cx="1143000" cy="155575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001000" y="228600"/>
            <a:ext cx="914400" cy="185738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gray">
          <a:xfrm>
            <a:off x="3810000" y="2971800"/>
            <a:ext cx="700088" cy="700088"/>
          </a:xfrm>
          <a:prstGeom prst="ellipse">
            <a:avLst/>
          </a:prstGeom>
          <a:solidFill>
            <a:srgbClr val="FFFFFF">
              <a:alpha val="14999"/>
            </a:srgbClr>
          </a:solidFill>
          <a:ln w="9525">
            <a:solidFill>
              <a:srgbClr val="FFFFFF">
                <a:alpha val="3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" name="Oval 106"/>
          <p:cNvSpPr>
            <a:spLocks noChangeArrowheads="1"/>
          </p:cNvSpPr>
          <p:nvPr/>
        </p:nvSpPr>
        <p:spPr bwMode="gray">
          <a:xfrm>
            <a:off x="4495800" y="4054475"/>
            <a:ext cx="300038" cy="303213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" name="Oval 107"/>
          <p:cNvSpPr>
            <a:spLocks noChangeArrowheads="1"/>
          </p:cNvSpPr>
          <p:nvPr/>
        </p:nvSpPr>
        <p:spPr bwMode="gray">
          <a:xfrm>
            <a:off x="304800" y="5410200"/>
            <a:ext cx="247650" cy="250825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9" name="Oval 87"/>
          <p:cNvSpPr>
            <a:spLocks noChangeArrowheads="1"/>
          </p:cNvSpPr>
          <p:nvPr/>
        </p:nvSpPr>
        <p:spPr bwMode="gray">
          <a:xfrm>
            <a:off x="4405313" y="5056188"/>
            <a:ext cx="1373187" cy="14255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82" name="Picture 110" descr="season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15094" r="12962" b="45284"/>
          <a:stretch>
            <a:fillRect/>
          </a:stretch>
        </p:blipFill>
        <p:spPr bwMode="gray">
          <a:xfrm>
            <a:off x="4343400" y="4876800"/>
            <a:ext cx="1547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0" name="Oval 88" descr="03"/>
          <p:cNvSpPr>
            <a:spLocks noChangeArrowheads="1"/>
          </p:cNvSpPr>
          <p:nvPr/>
        </p:nvSpPr>
        <p:spPr bwMode="gray">
          <a:xfrm>
            <a:off x="7548563" y="5075238"/>
            <a:ext cx="1312862" cy="136525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83" name="Picture 111" descr="season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15094" r="12962" b="45284"/>
          <a:stretch>
            <a:fillRect/>
          </a:stretch>
        </p:blipFill>
        <p:spPr bwMode="gray">
          <a:xfrm>
            <a:off x="7486650" y="4911725"/>
            <a:ext cx="1550988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8" name="Oval 86"/>
          <p:cNvSpPr>
            <a:spLocks noChangeArrowheads="1"/>
          </p:cNvSpPr>
          <p:nvPr/>
        </p:nvSpPr>
        <p:spPr bwMode="gray">
          <a:xfrm>
            <a:off x="5991225" y="5116513"/>
            <a:ext cx="1314450" cy="1317625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571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84" name="Picture 112" descr="season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15094" r="12962" b="45284"/>
          <a:stretch>
            <a:fillRect/>
          </a:stretch>
        </p:blipFill>
        <p:spPr bwMode="gray">
          <a:xfrm>
            <a:off x="5895975" y="4967288"/>
            <a:ext cx="1547813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5" name="Text Box 113"/>
          <p:cNvSpPr txBox="1">
            <a:spLocks noChangeArrowheads="1"/>
          </p:cNvSpPr>
          <p:nvPr/>
        </p:nvSpPr>
        <p:spPr bwMode="black">
          <a:xfrm>
            <a:off x="209550" y="152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pic>
        <p:nvPicPr>
          <p:cNvPr id="3181" name="Picture 109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2" name="Rectangle 120"/>
          <p:cNvSpPr>
            <a:spLocks noChangeArrowheads="1"/>
          </p:cNvSpPr>
          <p:nvPr/>
        </p:nvSpPr>
        <p:spPr bwMode="gray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60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19200" y="2438400"/>
            <a:ext cx="7543800" cy="365125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54000"/>
            <a:ext cx="2095500" cy="607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54000"/>
            <a:ext cx="6134100" cy="607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7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3820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647065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1981200" cy="2984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4463"/>
            <a:ext cx="685800" cy="292100"/>
          </a:xfrm>
        </p:spPr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Picture 111" descr="Pictur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/>
          <a:stretch>
            <a:fillRect/>
          </a:stretch>
        </p:blipFill>
        <p:spPr bwMode="auto">
          <a:xfrm>
            <a:off x="0" y="3536950"/>
            <a:ext cx="5181600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Rectangle 95"/>
          <p:cNvSpPr>
            <a:spLocks noChangeArrowheads="1"/>
          </p:cNvSpPr>
          <p:nvPr/>
        </p:nvSpPr>
        <p:spPr bwMode="gray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6600" y="6470650"/>
            <a:ext cx="2514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3300"/>
                </a:solidFill>
              </a:defRPr>
            </a:lvl1pPr>
          </a:lstStyle>
          <a:p>
            <a:fld id="{29D2F63B-F6E8-41EC-9605-34FBC17F025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1981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94463"/>
            <a:ext cx="6858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</a:defRPr>
            </a:lvl1pPr>
          </a:lstStyle>
          <a:p>
            <a:fld id="{F99605C3-0E77-4709-A534-81753B0CB81B}" type="slidenum">
              <a:rPr lang="en-US" smtClean="0"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15" name="Line 91"/>
          <p:cNvSpPr>
            <a:spLocks noChangeShapeType="1"/>
          </p:cNvSpPr>
          <p:nvPr/>
        </p:nvSpPr>
        <p:spPr bwMode="auto">
          <a:xfrm>
            <a:off x="228600" y="990600"/>
            <a:ext cx="6096000" cy="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3" name="Oval 69" descr="02"/>
          <p:cNvSpPr>
            <a:spLocks noChangeArrowheads="1"/>
          </p:cNvSpPr>
          <p:nvPr/>
        </p:nvSpPr>
        <p:spPr bwMode="gray">
          <a:xfrm>
            <a:off x="7315200" y="609600"/>
            <a:ext cx="687388" cy="68580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4" name="Oval 70" descr="01"/>
          <p:cNvSpPr>
            <a:spLocks noChangeArrowheads="1"/>
          </p:cNvSpPr>
          <p:nvPr/>
        </p:nvSpPr>
        <p:spPr bwMode="gray">
          <a:xfrm>
            <a:off x="6400800" y="609600"/>
            <a:ext cx="725488" cy="685800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Oval 71" descr="03"/>
          <p:cNvSpPr>
            <a:spLocks noChangeArrowheads="1"/>
          </p:cNvSpPr>
          <p:nvPr/>
        </p:nvSpPr>
        <p:spPr bwMode="gray">
          <a:xfrm>
            <a:off x="8153400" y="609600"/>
            <a:ext cx="762000" cy="685800"/>
          </a:xfrm>
          <a:prstGeom prst="ellipse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5" name="Picture 101" descr="season_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15094" r="12962" b="45284"/>
          <a:stretch>
            <a:fillRect/>
          </a:stretch>
        </p:blipFill>
        <p:spPr bwMode="gray">
          <a:xfrm>
            <a:off x="8134350" y="515938"/>
            <a:ext cx="822325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season_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15094" r="12962" b="45284"/>
          <a:stretch>
            <a:fillRect/>
          </a:stretch>
        </p:blipFill>
        <p:spPr bwMode="gray">
          <a:xfrm>
            <a:off x="7277100" y="539750"/>
            <a:ext cx="80645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season_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15094" r="12962" b="45284"/>
          <a:stretch>
            <a:fillRect/>
          </a:stretch>
        </p:blipFill>
        <p:spPr bwMode="gray">
          <a:xfrm>
            <a:off x="6372225" y="515938"/>
            <a:ext cx="822325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254000"/>
            <a:ext cx="83820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33400"/>
            <a:ext cx="5334000" cy="990600"/>
          </a:xfrm>
        </p:spPr>
        <p:txBody>
          <a:bodyPr/>
          <a:lstStyle/>
          <a:p>
            <a:r>
              <a:rPr lang="en-US" sz="4400" dirty="0"/>
              <a:t>KONTRAK 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934200" cy="457200"/>
          </a:xfrm>
        </p:spPr>
        <p:txBody>
          <a:bodyPr/>
          <a:lstStyle/>
          <a:p>
            <a:pPr algn="ctr"/>
            <a:r>
              <a:rPr lang="en-US" sz="2400" dirty="0"/>
              <a:t>PRAKTIKUM JARINGAN KOMPUTER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black">
          <a:xfrm>
            <a:off x="3657600" y="27432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err="1"/>
              <a:t>Rachmat</a:t>
            </a:r>
            <a:r>
              <a:rPr lang="en-US" sz="2400" dirty="0"/>
              <a:t> </a:t>
            </a:r>
            <a:r>
              <a:rPr lang="en-US" sz="2400" dirty="0" err="1"/>
              <a:t>Jaenal</a:t>
            </a:r>
            <a:r>
              <a:rPr lang="en-US" sz="2400" dirty="0"/>
              <a:t> </a:t>
            </a:r>
            <a:r>
              <a:rPr lang="en-US" sz="2400" dirty="0" err="1"/>
              <a:t>Abidin</a:t>
            </a:r>
            <a:r>
              <a:rPr lang="en-US" sz="2400" dirty="0"/>
              <a:t>, MT</a:t>
            </a:r>
          </a:p>
        </p:txBody>
      </p:sp>
    </p:spTree>
    <p:extLst>
      <p:ext uri="{BB962C8B-B14F-4D97-AF65-F5344CB8AC3E}">
        <p14:creationId xmlns:p14="http://schemas.microsoft.com/office/powerpoint/2010/main" val="211881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472" y="1476375"/>
            <a:ext cx="7562850" cy="1143000"/>
          </a:xfrm>
        </p:spPr>
        <p:txBody>
          <a:bodyPr/>
          <a:lstStyle/>
          <a:p>
            <a:r>
              <a:rPr lang="en-US" sz="6500" dirty="0"/>
              <a:t>SELAMAT KULIAH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 bwMode="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dirty="0" err="1"/>
              <a:t>Rachmat</a:t>
            </a:r>
            <a:r>
              <a:rPr lang="en-US" dirty="0"/>
              <a:t> </a:t>
            </a:r>
            <a:r>
              <a:rPr lang="en-US" dirty="0" err="1"/>
              <a:t>Jaenal</a:t>
            </a:r>
            <a:r>
              <a:rPr lang="en-US" dirty="0"/>
              <a:t> </a:t>
            </a:r>
            <a:r>
              <a:rPr lang="en-US" dirty="0" err="1"/>
              <a:t>Abidin</a:t>
            </a:r>
            <a:r>
              <a:rPr lang="en-US" dirty="0"/>
              <a:t> , MT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0"/>
            <a:ext cx="13239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4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0812" y="199299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Rachmat</a:t>
            </a:r>
            <a:r>
              <a:rPr lang="en-US" sz="2000" b="1" dirty="0"/>
              <a:t> </a:t>
            </a:r>
            <a:r>
              <a:rPr lang="en-US" sz="2000" b="1" dirty="0" err="1"/>
              <a:t>Jaenal</a:t>
            </a:r>
            <a:r>
              <a:rPr lang="en-US" sz="2000" b="1" dirty="0"/>
              <a:t> </a:t>
            </a:r>
            <a:r>
              <a:rPr lang="en-US" sz="2000" b="1" dirty="0" err="1"/>
              <a:t>Abidin</a:t>
            </a:r>
            <a:r>
              <a:rPr lang="en-US" sz="2000" b="1" dirty="0"/>
              <a:t> , MT.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">
          <a:xfrm>
            <a:off x="2437827" y="2529900"/>
            <a:ext cx="5889812" cy="1089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Informasi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Kontak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email : zainal.rahmat@uinsgd.ac.id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HP / WA : 081221184533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">
          <a:xfrm>
            <a:off x="2438400" y="3962400"/>
            <a:ext cx="6705600" cy="1532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Informasi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Mata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Kuliah</a:t>
            </a:r>
            <a:endParaRPr lang="en-US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Kuliah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Praktikum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Jaringan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Komputer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Tingkat 	   : 2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Semester    : 3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Jumlah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SKS : 1</a:t>
            </a:r>
          </a:p>
        </p:txBody>
      </p:sp>
    </p:spTree>
    <p:extLst>
      <p:ext uri="{BB962C8B-B14F-4D97-AF65-F5344CB8AC3E}">
        <p14:creationId xmlns:p14="http://schemas.microsoft.com/office/powerpoint/2010/main" val="4813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514598"/>
            <a:ext cx="7162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INTRODUCTION TO NETWORK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0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pic>
        <p:nvPicPr>
          <p:cNvPr id="4" name="Picture 3" descr="circuler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0" y="2573337"/>
            <a:ext cx="2309812" cy="2289175"/>
          </a:xfrm>
          <a:prstGeom prst="rect">
            <a:avLst/>
          </a:prstGeom>
          <a:noFill/>
        </p:spPr>
      </p:pic>
      <p:sp>
        <p:nvSpPr>
          <p:cNvPr id="5" name="Arc 4"/>
          <p:cNvSpPr>
            <a:spLocks/>
          </p:cNvSpPr>
          <p:nvPr/>
        </p:nvSpPr>
        <p:spPr bwMode="gray">
          <a:xfrm rot="5400000" flipH="1" flipV="1">
            <a:off x="2976562" y="3132137"/>
            <a:ext cx="2279650" cy="1174750"/>
          </a:xfrm>
          <a:custGeom>
            <a:avLst/>
            <a:gdLst>
              <a:gd name="G0" fmla="+- 21592 0 0"/>
              <a:gd name="G1" fmla="+- 21600 0 0"/>
              <a:gd name="G2" fmla="+- 21600 0 0"/>
              <a:gd name="T0" fmla="*/ 0 w 43192"/>
              <a:gd name="T1" fmla="*/ 21001 h 21809"/>
              <a:gd name="T2" fmla="*/ 43191 w 43192"/>
              <a:gd name="T3" fmla="*/ 21809 h 21809"/>
              <a:gd name="T4" fmla="*/ 21592 w 43192"/>
              <a:gd name="T5" fmla="*/ 21600 h 2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2" h="21809" fill="none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</a:path>
              <a:path w="43192" h="21809" stroke="0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  <a:lnTo>
                  <a:pt x="21592" y="21600"/>
                </a:lnTo>
                <a:close/>
              </a:path>
            </a:pathLst>
          </a:custGeom>
          <a:solidFill>
            <a:schemeClr val="hlink">
              <a:alpha val="8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rc 5"/>
          <p:cNvSpPr>
            <a:spLocks/>
          </p:cNvSpPr>
          <p:nvPr/>
        </p:nvSpPr>
        <p:spPr bwMode="ltGray">
          <a:xfrm rot="16490432" flipH="1" flipV="1">
            <a:off x="4077494" y="3148805"/>
            <a:ext cx="2279650" cy="12303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7 w 43180"/>
              <a:gd name="T1" fmla="*/ 23297 h 23297"/>
              <a:gd name="T2" fmla="*/ 43180 w 43180"/>
              <a:gd name="T3" fmla="*/ 20669 h 23297"/>
              <a:gd name="T4" fmla="*/ 21600 w 43180"/>
              <a:gd name="T5" fmla="*/ 21600 h 23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0" h="23297" fill="none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</a:path>
              <a:path w="43180" h="23297" stroke="0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99001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black">
          <a:xfrm>
            <a:off x="3709987" y="3538537"/>
            <a:ext cx="91281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</a:rPr>
              <a:t>Dosen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648200" y="3538537"/>
            <a:ext cx="130025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</a:rPr>
              <a:t>Mahasiswa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3209925" y="2987675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rot="2103433" flipV="1">
            <a:off x="3387472" y="4282523"/>
            <a:ext cx="194448" cy="5073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rot="120645" flipH="1">
            <a:off x="5749925" y="2763837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gray">
          <a:xfrm>
            <a:off x="1757362" y="2527300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gray">
          <a:xfrm>
            <a:off x="1790700" y="2566987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black">
          <a:xfrm>
            <a:off x="1957387" y="2687637"/>
            <a:ext cx="106150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 err="1">
                <a:solidFill>
                  <a:srgbClr val="000000"/>
                </a:solidFill>
              </a:rPr>
              <a:t>Ceramah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1798036" y="4377819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33"/>
          <p:cNvSpPr>
            <a:spLocks noChangeArrowheads="1"/>
          </p:cNvSpPr>
          <p:nvPr/>
        </p:nvSpPr>
        <p:spPr bwMode="gray">
          <a:xfrm>
            <a:off x="1831373" y="4417507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black">
          <a:xfrm>
            <a:off x="2002823" y="4538157"/>
            <a:ext cx="91403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 err="1">
                <a:solidFill>
                  <a:srgbClr val="000000"/>
                </a:solidFill>
              </a:rPr>
              <a:t>Diskusi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gray">
          <a:xfrm flipH="1">
            <a:off x="6018212" y="2209800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2"/>
          <p:cNvSpPr>
            <a:spLocks noChangeArrowheads="1"/>
          </p:cNvSpPr>
          <p:nvPr/>
        </p:nvSpPr>
        <p:spPr bwMode="ltGray">
          <a:xfrm flipH="1">
            <a:off x="6054725" y="224790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6409357" y="2373312"/>
            <a:ext cx="69762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00"/>
                </a:solidFill>
              </a:rPr>
              <a:t>Quiz</a:t>
            </a:r>
          </a:p>
        </p:txBody>
      </p:sp>
      <p:sp>
        <p:nvSpPr>
          <p:cNvPr id="21" name="AutoShape 44"/>
          <p:cNvSpPr>
            <a:spLocks noChangeArrowheads="1"/>
          </p:cNvSpPr>
          <p:nvPr/>
        </p:nvSpPr>
        <p:spPr bwMode="gray">
          <a:xfrm flipH="1">
            <a:off x="6432888" y="3939528"/>
            <a:ext cx="1905889" cy="763294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45"/>
          <p:cNvSpPr>
            <a:spLocks noChangeArrowheads="1"/>
          </p:cNvSpPr>
          <p:nvPr/>
        </p:nvSpPr>
        <p:spPr bwMode="ltGray">
          <a:xfrm flipH="1">
            <a:off x="6469400" y="3979216"/>
            <a:ext cx="1792106" cy="661402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6399889" y="4104628"/>
            <a:ext cx="19315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600" b="1" dirty="0" err="1">
                <a:solidFill>
                  <a:srgbClr val="000000"/>
                </a:solidFill>
              </a:rPr>
              <a:t>Presentasi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rot="2147097" flipH="1">
            <a:off x="5964232" y="4251454"/>
            <a:ext cx="428866" cy="44902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94" y="2209800"/>
            <a:ext cx="896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Andrew S. </a:t>
            </a:r>
            <a:r>
              <a:rPr lang="en-US" dirty="0" err="1"/>
              <a:t>Tanembaum</a:t>
            </a:r>
            <a:r>
              <a:rPr lang="en-US" dirty="0"/>
              <a:t>, “Computer Network, Fourth Edition”, Pearson Education; 4 edition, 2002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Larry L. Peterson, Bruce S. Davie, “ Computer Networks: A System Approach, 3</a:t>
            </a:r>
            <a:r>
              <a:rPr lang="en-US" baseline="30000" dirty="0"/>
              <a:t>rd</a:t>
            </a:r>
            <a:r>
              <a:rPr lang="en-US" dirty="0"/>
              <a:t> edition”, Morgan Kaufmann; 3 edition, 2003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www.cisco.com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96963" y="3457575"/>
            <a:ext cx="1041400" cy="1052513"/>
            <a:chOff x="691" y="2077"/>
            <a:chExt cx="656" cy="663"/>
          </a:xfrm>
        </p:grpSpPr>
        <p:pic>
          <p:nvPicPr>
            <p:cNvPr id="5" name="Picture 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</p:spPr>
        </p:pic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726" y="2607"/>
              <a:ext cx="570" cy="110"/>
              <a:chOff x="3706" y="1872"/>
              <a:chExt cx="825" cy="156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4" name="AutoShape 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15" name="AutoShape 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16" name="AutoShape 1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17" name="AutoShape 1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10" name="AutoShape 1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11" name="AutoShape 1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060700" y="3449638"/>
            <a:ext cx="1041400" cy="1052512"/>
            <a:chOff x="1928" y="2072"/>
            <a:chExt cx="656" cy="663"/>
          </a:xfrm>
        </p:grpSpPr>
        <p:pic>
          <p:nvPicPr>
            <p:cNvPr id="19" name="Picture 18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</p:spPr>
        </p:pic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2353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1963" y="2602"/>
              <a:ext cx="570" cy="110"/>
              <a:chOff x="3706" y="1872"/>
              <a:chExt cx="825" cy="156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28" name="AutoShape 2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9" name="AutoShape 2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0" name="AutoShape 2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1" name="AutoShape 2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23" name="Group 26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24" name="AutoShape 2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6" name="AutoShape 2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7" name="AutoShape 3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999038" y="3460750"/>
            <a:ext cx="1041400" cy="1050925"/>
            <a:chOff x="3149" y="2079"/>
            <a:chExt cx="656" cy="662"/>
          </a:xfrm>
        </p:grpSpPr>
        <p:pic>
          <p:nvPicPr>
            <p:cNvPr id="33" name="Picture 32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3149" y="2079"/>
              <a:ext cx="656" cy="661"/>
            </a:xfrm>
            <a:prstGeom prst="rect">
              <a:avLst/>
            </a:prstGeom>
            <a:noFill/>
          </p:spPr>
        </p:pic>
        <p:sp>
          <p:nvSpPr>
            <p:cNvPr id="34" name="Oval 33"/>
            <p:cNvSpPr>
              <a:spLocks noChangeArrowheads="1"/>
            </p:cNvSpPr>
            <p:nvPr/>
          </p:nvSpPr>
          <p:spPr bwMode="lt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3184" y="2596"/>
              <a:ext cx="570" cy="110"/>
              <a:chOff x="3706" y="1872"/>
              <a:chExt cx="825" cy="156"/>
            </a:xfrm>
          </p:grpSpPr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42" name="AutoShape 3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43" name="AutoShape 3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44" name="AutoShape 3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45" name="AutoShape 3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37" name="Group 40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38" name="AutoShape 4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9" name="AutoShape 4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40" name="AutoShape 4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41" name="AutoShape 4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961188" y="3452813"/>
            <a:ext cx="1041400" cy="1050925"/>
            <a:chOff x="4385" y="2074"/>
            <a:chExt cx="656" cy="662"/>
          </a:xfrm>
        </p:grpSpPr>
        <p:pic>
          <p:nvPicPr>
            <p:cNvPr id="47" name="Picture 4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</p:spPr>
        </p:pic>
        <p:sp>
          <p:nvSpPr>
            <p:cNvPr id="48" name="Oval 47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4420" y="2591"/>
              <a:ext cx="570" cy="110"/>
              <a:chOff x="3706" y="1872"/>
              <a:chExt cx="825" cy="156"/>
            </a:xfrm>
          </p:grpSpPr>
          <p:grpSp>
            <p:nvGrpSpPr>
              <p:cNvPr id="50" name="Group 49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56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7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8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9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51" name="Group 54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52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3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4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5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  <p:sp>
        <p:nvSpPr>
          <p:cNvPr id="60" name="Line 59"/>
          <p:cNvSpPr>
            <a:spLocks noChangeShapeType="1"/>
          </p:cNvSpPr>
          <p:nvPr/>
        </p:nvSpPr>
        <p:spPr bwMode="gray">
          <a:xfrm>
            <a:off x="1612900" y="46053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gray">
          <a:xfrm flipH="1">
            <a:off x="857250" y="4949825"/>
            <a:ext cx="1495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gray">
          <a:xfrm>
            <a:off x="744538" y="5003800"/>
            <a:ext cx="2379662" cy="93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Kelompok</a:t>
            </a:r>
            <a:r>
              <a:rPr lang="en-US" sz="1400" dirty="0">
                <a:solidFill>
                  <a:srgbClr val="333333"/>
                </a:solidFill>
              </a:rPr>
              <a:t>/</a:t>
            </a:r>
            <a:r>
              <a:rPr lang="en-US" sz="1400" dirty="0" err="1">
                <a:solidFill>
                  <a:srgbClr val="333333"/>
                </a:solidFill>
              </a:rPr>
              <a:t>Individu</a:t>
            </a:r>
            <a:endParaRPr lang="en-US" sz="1400" dirty="0">
              <a:solidFill>
                <a:srgbClr val="333333"/>
              </a:solidFill>
            </a:endParaRPr>
          </a:p>
          <a:p>
            <a:pPr algn="l"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Open Book</a:t>
            </a:r>
          </a:p>
          <a:p>
            <a:pPr algn="l" eaLnBrk="0" hangingPunct="0">
              <a:lnSpc>
                <a:spcPct val="130000"/>
              </a:lnSpc>
              <a:buClr>
                <a:schemeClr val="hlink"/>
              </a:buClr>
            </a:pP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gray">
          <a:xfrm>
            <a:off x="865188" y="3733800"/>
            <a:ext cx="14970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 dirty="0" err="1">
                <a:solidFill>
                  <a:srgbClr val="333333"/>
                </a:solidFill>
              </a:rPr>
              <a:t>Tugas</a:t>
            </a:r>
            <a:r>
              <a:rPr lang="en-US" b="1" dirty="0">
                <a:solidFill>
                  <a:srgbClr val="333333"/>
                </a:solidFill>
              </a:rPr>
              <a:t> &amp; </a:t>
            </a:r>
            <a:r>
              <a:rPr lang="en-US" b="1" dirty="0" err="1">
                <a:solidFill>
                  <a:srgbClr val="333333"/>
                </a:solidFill>
              </a:rPr>
              <a:t>diskusi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gray">
          <a:xfrm>
            <a:off x="3049588" y="367665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 dirty="0">
                <a:solidFill>
                  <a:srgbClr val="333333"/>
                </a:solidFill>
              </a:rPr>
              <a:t>Quiz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gray">
          <a:xfrm>
            <a:off x="4997450" y="367665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 dirty="0">
                <a:solidFill>
                  <a:srgbClr val="333333"/>
                </a:solidFill>
              </a:rPr>
              <a:t>UTS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gray">
          <a:xfrm>
            <a:off x="6945313" y="367665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b="1" dirty="0">
                <a:solidFill>
                  <a:srgbClr val="333333"/>
                </a:solidFill>
              </a:rPr>
              <a:t>UAS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gray">
          <a:xfrm>
            <a:off x="7480300" y="30305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gray">
          <a:xfrm flipH="1">
            <a:off x="6616700" y="3028950"/>
            <a:ext cx="1631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gray">
          <a:xfrm>
            <a:off x="6629400" y="2319314"/>
            <a:ext cx="1701800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Individu</a:t>
            </a:r>
            <a:endParaRPr lang="en-US" sz="1400" dirty="0">
              <a:solidFill>
                <a:srgbClr val="333333"/>
              </a:solidFill>
            </a:endParaRPr>
          </a:p>
          <a:p>
            <a:pPr algn="l"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Close Book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gray">
          <a:xfrm>
            <a:off x="3581400" y="30305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gray">
          <a:xfrm flipH="1">
            <a:off x="2657475" y="3028950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72" name="Text Box 71"/>
          <p:cNvSpPr txBox="1">
            <a:spLocks noChangeArrowheads="1"/>
          </p:cNvSpPr>
          <p:nvPr/>
        </p:nvSpPr>
        <p:spPr bwMode="gray">
          <a:xfrm>
            <a:off x="2590800" y="1752600"/>
            <a:ext cx="24511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Individu</a:t>
            </a:r>
            <a:endParaRPr lang="en-US" sz="1400" dirty="0">
              <a:solidFill>
                <a:srgbClr val="333333"/>
              </a:solidFill>
            </a:endParaRPr>
          </a:p>
          <a:p>
            <a:pPr algn="l"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Close Book</a:t>
            </a:r>
          </a:p>
          <a:p>
            <a:pPr algn="l"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Tulis</a:t>
            </a:r>
            <a:endParaRPr lang="en-US" sz="1400" dirty="0">
              <a:solidFill>
                <a:srgbClr val="333333"/>
              </a:solidFill>
            </a:endParaRPr>
          </a:p>
          <a:p>
            <a:pPr algn="l"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2 </a:t>
            </a:r>
            <a:r>
              <a:rPr lang="en-US" sz="1400" dirty="0" err="1">
                <a:solidFill>
                  <a:srgbClr val="333333"/>
                </a:solidFill>
              </a:rPr>
              <a:t>Pra</a:t>
            </a:r>
            <a:r>
              <a:rPr lang="en-US" sz="1400" dirty="0">
                <a:solidFill>
                  <a:srgbClr val="333333"/>
                </a:solidFill>
              </a:rPr>
              <a:t> UTS, 2 </a:t>
            </a:r>
            <a:r>
              <a:rPr lang="en-US" sz="1400" dirty="0" err="1">
                <a:solidFill>
                  <a:srgbClr val="333333"/>
                </a:solidFill>
              </a:rPr>
              <a:t>Pasca</a:t>
            </a:r>
            <a:r>
              <a:rPr lang="en-US" sz="1400" dirty="0">
                <a:solidFill>
                  <a:srgbClr val="333333"/>
                </a:solidFill>
              </a:rPr>
              <a:t> UTS</a:t>
            </a:r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gray">
          <a:xfrm>
            <a:off x="5495925" y="46053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gray">
          <a:xfrm flipH="1">
            <a:off x="4684713" y="4940300"/>
            <a:ext cx="1587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gray">
          <a:xfrm>
            <a:off x="4649788" y="5003800"/>
            <a:ext cx="1701800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Individu</a:t>
            </a:r>
            <a:endParaRPr lang="en-US" sz="1400" dirty="0">
              <a:solidFill>
                <a:srgbClr val="333333"/>
              </a:solidFill>
            </a:endParaRPr>
          </a:p>
          <a:p>
            <a:pPr algn="l"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333333"/>
                </a:solidFill>
              </a:rPr>
              <a:t> Close Book</a:t>
            </a:r>
          </a:p>
        </p:txBody>
      </p:sp>
      <p:pic>
        <p:nvPicPr>
          <p:cNvPr id="76" name="Picture 75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4913" y="3468688"/>
            <a:ext cx="825500" cy="377825"/>
          </a:xfrm>
          <a:prstGeom prst="rect">
            <a:avLst/>
          </a:prstGeom>
          <a:noFill/>
        </p:spPr>
      </p:pic>
      <p:pic>
        <p:nvPicPr>
          <p:cNvPr id="77" name="Picture 76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1350" y="3459163"/>
            <a:ext cx="825500" cy="377825"/>
          </a:xfrm>
          <a:prstGeom prst="rect">
            <a:avLst/>
          </a:prstGeom>
          <a:noFill/>
        </p:spPr>
      </p:pic>
      <p:pic>
        <p:nvPicPr>
          <p:cNvPr id="78" name="Picture 77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4925" y="3478213"/>
            <a:ext cx="825500" cy="377825"/>
          </a:xfrm>
          <a:prstGeom prst="rect">
            <a:avLst/>
          </a:prstGeom>
          <a:noFill/>
        </p:spPr>
      </p:pic>
      <p:pic>
        <p:nvPicPr>
          <p:cNvPr id="79" name="Picture 78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7075" y="3468688"/>
            <a:ext cx="825500" cy="377825"/>
          </a:xfrm>
          <a:prstGeom prst="rect">
            <a:avLst/>
          </a:prstGeom>
          <a:noFill/>
        </p:spPr>
      </p:pic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0" y="3206750"/>
            <a:ext cx="9144000" cy="1536700"/>
            <a:chOff x="0" y="2015"/>
            <a:chExt cx="5760" cy="968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ltGray">
            <a:xfrm>
              <a:off x="0" y="2475"/>
              <a:ext cx="624" cy="48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ltGray">
            <a:xfrm>
              <a:off x="5088" y="2471"/>
              <a:ext cx="672" cy="48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ltGray"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ltGray"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ltGray"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6" name="AutoShape 85"/>
            <p:cNvSpPr>
              <a:spLocks noChangeArrowheads="1"/>
            </p:cNvSpPr>
            <p:nvPr/>
          </p:nvSpPr>
          <p:spPr bwMode="ltGray">
            <a:xfrm>
              <a:off x="1839" y="2072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7" name="AutoShape 86"/>
            <p:cNvSpPr>
              <a:spLocks noChangeArrowheads="1"/>
            </p:cNvSpPr>
            <p:nvPr/>
          </p:nvSpPr>
          <p:spPr bwMode="ltGray">
            <a:xfrm>
              <a:off x="4297" y="2072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8" name="AutoShape 87"/>
            <p:cNvSpPr>
              <a:spLocks noChangeArrowheads="1"/>
            </p:cNvSpPr>
            <p:nvPr/>
          </p:nvSpPr>
          <p:spPr bwMode="ltGray">
            <a:xfrm flipV="1">
              <a:off x="603" y="2015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9" name="AutoShape 88"/>
            <p:cNvSpPr>
              <a:spLocks noChangeArrowheads="1"/>
            </p:cNvSpPr>
            <p:nvPr/>
          </p:nvSpPr>
          <p:spPr bwMode="ltGray">
            <a:xfrm flipV="1">
              <a:off x="3063" y="2015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  <p:bldP spid="69" grpId="0"/>
      <p:bldP spid="70" grpId="0" animBg="1"/>
      <p:bldP spid="71" grpId="0" animBg="1"/>
      <p:bldP spid="72" grpId="0"/>
      <p:bldP spid="73" grpId="0" animBg="1"/>
      <p:bldP spid="74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330200" y="1905000"/>
            <a:ext cx="8509000" cy="3733800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7129281" y="2265363"/>
            <a:ext cx="794010" cy="2712454"/>
          </a:xfrm>
          <a:prstGeom prst="roundRect">
            <a:avLst>
              <a:gd name="adj" fmla="val 9523"/>
            </a:avLst>
          </a:prstGeom>
          <a:solidFill>
            <a:schemeClr val="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5229770" y="2247889"/>
            <a:ext cx="963092" cy="2778218"/>
          </a:xfrm>
          <a:prstGeom prst="roundRect">
            <a:avLst>
              <a:gd name="adj" fmla="val 9523"/>
            </a:avLst>
          </a:prstGeom>
          <a:solidFill>
            <a:schemeClr val="fol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192245" y="2250084"/>
            <a:ext cx="911862" cy="2769957"/>
          </a:xfrm>
          <a:prstGeom prst="roundRect">
            <a:avLst>
              <a:gd name="adj" fmla="val 9523"/>
            </a:avLst>
          </a:prstGeom>
          <a:solidFill>
            <a:schemeClr val="accent2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1295400" y="2265363"/>
            <a:ext cx="804166" cy="2712458"/>
          </a:xfrm>
          <a:prstGeom prst="roundRect">
            <a:avLst>
              <a:gd name="adj" fmla="val 9523"/>
            </a:avLst>
          </a:prstGeom>
          <a:solidFill>
            <a:schemeClr val="accent1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00163" y="4613274"/>
            <a:ext cx="800894" cy="720725"/>
            <a:chOff x="657" y="2893"/>
            <a:chExt cx="1032" cy="590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201769" y="4597996"/>
            <a:ext cx="908151" cy="736003"/>
            <a:chOff x="657" y="2893"/>
            <a:chExt cx="1032" cy="590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246214" y="4595801"/>
            <a:ext cx="959173" cy="738198"/>
            <a:chOff x="657" y="2893"/>
            <a:chExt cx="1032" cy="590"/>
          </a:xfrm>
        </p:grpSpPr>
        <p:sp>
          <p:nvSpPr>
            <p:cNvPr id="16" name="AutoShape 16"/>
            <p:cNvSpPr>
              <a:spLocks noChangeArrowheads="1"/>
            </p:cNvSpPr>
            <p:nvPr/>
          </p:nvSpPr>
          <p:spPr bwMode="lt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lt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7146744" y="4613275"/>
            <a:ext cx="790778" cy="720724"/>
            <a:chOff x="657" y="2893"/>
            <a:chExt cx="1032" cy="59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gray">
          <a:xfrm>
            <a:off x="1387475" y="2427288"/>
            <a:ext cx="735448" cy="8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1600" b="1" u="sng" dirty="0">
                <a:solidFill>
                  <a:srgbClr val="333333"/>
                </a:solidFill>
              </a:rPr>
              <a:t>&gt;</a:t>
            </a:r>
            <a:r>
              <a:rPr lang="en-US" sz="1600" b="1" dirty="0">
                <a:solidFill>
                  <a:srgbClr val="333333"/>
                </a:solidFill>
              </a:rPr>
              <a:t> 91</a:t>
            </a: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MS Mincho"/>
              </a:rPr>
              <a:t>4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3051122" y="2339165"/>
            <a:ext cx="1181997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333333"/>
                </a:solidFill>
              </a:rPr>
              <a:t>71 – 80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MS Mincho"/>
              </a:rPr>
              <a:t>3</a:t>
            </a:r>
            <a:endParaRPr lang="en-US" sz="2800" b="1" dirty="0">
              <a:solidFill>
                <a:srgbClr val="333333"/>
              </a:solidFill>
              <a:latin typeface="Times New Roman"/>
              <a:ea typeface="MS Mincho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gray">
          <a:xfrm>
            <a:off x="5064136" y="2320506"/>
            <a:ext cx="1252309" cy="132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1400" b="1" dirty="0">
                <a:solidFill>
                  <a:srgbClr val="333333"/>
                </a:solidFill>
              </a:rPr>
              <a:t>56 – 60</a:t>
            </a: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endParaRPr lang="en-US" sz="3200" b="1" dirty="0">
              <a:solidFill>
                <a:srgbClr val="333333"/>
              </a:solidFill>
              <a:latin typeface="Times New Roman"/>
              <a:ea typeface="MS Mincho"/>
            </a:endParaRP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MS Mincho"/>
              </a:rPr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7078445" y="2427288"/>
            <a:ext cx="100357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1400" b="1" dirty="0">
                <a:solidFill>
                  <a:srgbClr val="333333"/>
                </a:solidFill>
              </a:rPr>
              <a:t>&lt; 40</a:t>
            </a: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endParaRPr lang="en-US" sz="3200" b="1" dirty="0">
              <a:solidFill>
                <a:srgbClr val="333333"/>
              </a:solidFill>
              <a:latin typeface="Times New Roman"/>
              <a:ea typeface="MS Mincho"/>
            </a:endParaRP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MS Mincho"/>
              </a:rPr>
              <a:t>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gray">
          <a:xfrm>
            <a:off x="1521887" y="4637802"/>
            <a:ext cx="188157" cy="65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333333"/>
                </a:solidFill>
                <a:cs typeface="Arial" charset="0"/>
              </a:rPr>
              <a:t>A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gray">
          <a:xfrm>
            <a:off x="3541498" y="4639018"/>
            <a:ext cx="213355" cy="66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333333"/>
                </a:solidFill>
                <a:cs typeface="Arial" charset="0"/>
              </a:rPr>
              <a:t>B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gray">
          <a:xfrm>
            <a:off x="5590018" y="4587864"/>
            <a:ext cx="224363" cy="6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333333"/>
                </a:solidFill>
                <a:cs typeface="Arial" charset="0"/>
              </a:rPr>
              <a:t>C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gray">
          <a:xfrm>
            <a:off x="7362187" y="4589119"/>
            <a:ext cx="1857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333333"/>
                </a:solidFill>
                <a:cs typeface="Arial" charset="0"/>
              </a:rPr>
              <a:t>D</a:t>
            </a:r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1303337" y="4419600"/>
            <a:ext cx="799258" cy="157456"/>
            <a:chOff x="764" y="2737"/>
            <a:chExt cx="1032" cy="102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303337" y="4265613"/>
            <a:ext cx="799258" cy="155832"/>
            <a:chOff x="764" y="2737"/>
            <a:chExt cx="1032" cy="102"/>
          </a:xfrm>
        </p:grpSpPr>
        <p:sp>
          <p:nvSpPr>
            <p:cNvPr id="33" name="AutoShape 3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303337" y="4078288"/>
            <a:ext cx="799258" cy="157455"/>
            <a:chOff x="764" y="2737"/>
            <a:chExt cx="1032" cy="102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1303337" y="3890963"/>
            <a:ext cx="799258" cy="157455"/>
            <a:chOff x="764" y="2737"/>
            <a:chExt cx="1032" cy="102"/>
          </a:xfrm>
        </p:grpSpPr>
        <p:sp>
          <p:nvSpPr>
            <p:cNvPr id="39" name="AutoShape 3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1303337" y="3708400"/>
            <a:ext cx="799258" cy="157456"/>
            <a:chOff x="764" y="2737"/>
            <a:chExt cx="1032" cy="102"/>
          </a:xfrm>
        </p:grpSpPr>
        <p:sp>
          <p:nvSpPr>
            <p:cNvPr id="42" name="AutoShape 4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1303337" y="3521075"/>
            <a:ext cx="799258" cy="157456"/>
            <a:chOff x="764" y="2737"/>
            <a:chExt cx="1032" cy="102"/>
          </a:xfrm>
        </p:grpSpPr>
        <p:sp>
          <p:nvSpPr>
            <p:cNvPr id="45" name="AutoShape 4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1303337" y="3333750"/>
            <a:ext cx="799258" cy="157456"/>
            <a:chOff x="764" y="2737"/>
            <a:chExt cx="1032" cy="102"/>
          </a:xfrm>
        </p:grpSpPr>
        <p:sp>
          <p:nvSpPr>
            <p:cNvPr id="48" name="AutoShape 4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1303337" y="3148013"/>
            <a:ext cx="799258" cy="157455"/>
            <a:chOff x="764" y="2737"/>
            <a:chExt cx="1032" cy="102"/>
          </a:xfrm>
        </p:grpSpPr>
        <p:sp>
          <p:nvSpPr>
            <p:cNvPr id="51" name="AutoShape 5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3209707" y="4404322"/>
            <a:ext cx="906295" cy="160794"/>
            <a:chOff x="764" y="2737"/>
            <a:chExt cx="1032" cy="102"/>
          </a:xfrm>
        </p:grpSpPr>
        <p:sp>
          <p:nvSpPr>
            <p:cNvPr id="54" name="AutoShape 5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55" name="AutoShape 5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3209707" y="4250334"/>
            <a:ext cx="906295" cy="159135"/>
            <a:chOff x="764" y="2737"/>
            <a:chExt cx="1032" cy="102"/>
          </a:xfrm>
        </p:grpSpPr>
        <p:sp>
          <p:nvSpPr>
            <p:cNvPr id="57" name="AutoShape 5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58" name="AutoShape 5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5238705" y="4402126"/>
            <a:ext cx="956234" cy="161274"/>
            <a:chOff x="764" y="2737"/>
            <a:chExt cx="1032" cy="102"/>
          </a:xfrm>
        </p:grpSpPr>
        <p:sp>
          <p:nvSpPr>
            <p:cNvPr id="60" name="AutoShape 60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61" name="AutoShape 61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7143569" y="4419600"/>
            <a:ext cx="788355" cy="157456"/>
            <a:chOff x="764" y="2737"/>
            <a:chExt cx="1032" cy="102"/>
          </a:xfrm>
        </p:grpSpPr>
        <p:sp>
          <p:nvSpPr>
            <p:cNvPr id="63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64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3209707" y="4064596"/>
            <a:ext cx="906295" cy="159135"/>
            <a:chOff x="764" y="2737"/>
            <a:chExt cx="1032" cy="102"/>
          </a:xfrm>
        </p:grpSpPr>
        <p:sp>
          <p:nvSpPr>
            <p:cNvPr id="66" name="AutoShape 6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67" name="AutoShape 6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3209707" y="3886796"/>
            <a:ext cx="906295" cy="159135"/>
            <a:chOff x="764" y="2737"/>
            <a:chExt cx="1032" cy="102"/>
          </a:xfrm>
        </p:grpSpPr>
        <p:sp>
          <p:nvSpPr>
            <p:cNvPr id="69" name="AutoShape 6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70" name="AutoShape 7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1" name="Group 71"/>
          <p:cNvGrpSpPr>
            <a:grpSpLocks/>
          </p:cNvGrpSpPr>
          <p:nvPr/>
        </p:nvGrpSpPr>
        <p:grpSpPr bwMode="auto">
          <a:xfrm>
            <a:off x="3209707" y="3701059"/>
            <a:ext cx="906295" cy="159135"/>
            <a:chOff x="764" y="2737"/>
            <a:chExt cx="1032" cy="102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4" name="Group 74"/>
          <p:cNvGrpSpPr>
            <a:grpSpLocks/>
          </p:cNvGrpSpPr>
          <p:nvPr/>
        </p:nvGrpSpPr>
        <p:grpSpPr bwMode="auto">
          <a:xfrm>
            <a:off x="5238705" y="4246551"/>
            <a:ext cx="956234" cy="161274"/>
            <a:chOff x="764" y="2737"/>
            <a:chExt cx="1032" cy="102"/>
          </a:xfrm>
        </p:grpSpPr>
        <p:sp>
          <p:nvSpPr>
            <p:cNvPr id="75" name="AutoShape 75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76" name="AutoShape 76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5238705" y="4060814"/>
            <a:ext cx="956234" cy="161273"/>
            <a:chOff x="764" y="2737"/>
            <a:chExt cx="1032" cy="102"/>
          </a:xfrm>
        </p:grpSpPr>
        <p:sp>
          <p:nvSpPr>
            <p:cNvPr id="78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79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80" name="Group 80"/>
          <p:cNvGrpSpPr>
            <a:grpSpLocks/>
          </p:cNvGrpSpPr>
          <p:nvPr/>
        </p:nvGrpSpPr>
        <p:grpSpPr bwMode="auto">
          <a:xfrm>
            <a:off x="7143569" y="4256088"/>
            <a:ext cx="788355" cy="157455"/>
            <a:chOff x="764" y="2737"/>
            <a:chExt cx="1032" cy="102"/>
          </a:xfrm>
        </p:grpSpPr>
        <p:sp>
          <p:nvSpPr>
            <p:cNvPr id="81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82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92" name="AutoShape 5"/>
          <p:cNvSpPr>
            <a:spLocks noChangeArrowheads="1"/>
          </p:cNvSpPr>
          <p:nvPr/>
        </p:nvSpPr>
        <p:spPr bwMode="gray">
          <a:xfrm>
            <a:off x="2251042" y="2281238"/>
            <a:ext cx="841882" cy="3013490"/>
          </a:xfrm>
          <a:prstGeom prst="roundRect">
            <a:avLst>
              <a:gd name="adj" fmla="val 9523"/>
            </a:avLst>
          </a:prstGeom>
          <a:solidFill>
            <a:schemeClr val="fol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2266916" y="4533286"/>
            <a:ext cx="838456" cy="800712"/>
            <a:chOff x="657" y="2893"/>
            <a:chExt cx="1032" cy="590"/>
          </a:xfrm>
        </p:grpSpPr>
        <p:sp>
          <p:nvSpPr>
            <p:cNvPr id="94" name="AutoShape 16"/>
            <p:cNvSpPr>
              <a:spLocks noChangeArrowheads="1"/>
            </p:cNvSpPr>
            <p:nvPr/>
          </p:nvSpPr>
          <p:spPr bwMode="lt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95" name="AutoShape 17"/>
            <p:cNvSpPr>
              <a:spLocks noChangeArrowheads="1"/>
            </p:cNvSpPr>
            <p:nvPr/>
          </p:nvSpPr>
          <p:spPr bwMode="lt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96" name="Text Box 23"/>
          <p:cNvSpPr txBox="1">
            <a:spLocks noChangeArrowheads="1"/>
          </p:cNvSpPr>
          <p:nvPr/>
        </p:nvSpPr>
        <p:spPr bwMode="gray">
          <a:xfrm>
            <a:off x="2125445" y="2312611"/>
            <a:ext cx="109307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1400" b="1" dirty="0">
                <a:solidFill>
                  <a:srgbClr val="333333"/>
                </a:solidFill>
              </a:rPr>
              <a:t>81 – 90</a:t>
            </a: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endParaRPr lang="en-US" sz="1600" b="1" dirty="0">
              <a:solidFill>
                <a:srgbClr val="333333"/>
              </a:solidFill>
              <a:latin typeface="Times New Roman"/>
              <a:ea typeface="MS Mincho"/>
            </a:endParaRP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2800" b="1" dirty="0">
                <a:solidFill>
                  <a:srgbClr val="333333"/>
                </a:solidFill>
                <a:latin typeface="Times New Roman"/>
                <a:ea typeface="MS Mincho"/>
              </a:rPr>
              <a:t>3.5</a:t>
            </a:r>
            <a:endParaRPr lang="en-US" sz="3200" b="1" dirty="0">
              <a:solidFill>
                <a:srgbClr val="333333"/>
              </a:solidFill>
              <a:latin typeface="Times New Roman"/>
              <a:ea typeface="MS Mincho"/>
            </a:endParaRP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gray">
          <a:xfrm>
            <a:off x="2304694" y="4692457"/>
            <a:ext cx="740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333333"/>
                </a:solidFill>
                <a:cs typeface="Arial" charset="0"/>
              </a:rPr>
              <a:t>B+</a:t>
            </a:r>
          </a:p>
        </p:txBody>
      </p:sp>
      <p:grpSp>
        <p:nvGrpSpPr>
          <p:cNvPr id="98" name="Group 59"/>
          <p:cNvGrpSpPr>
            <a:grpSpLocks/>
          </p:cNvGrpSpPr>
          <p:nvPr/>
        </p:nvGrpSpPr>
        <p:grpSpPr bwMode="auto">
          <a:xfrm>
            <a:off x="2258979" y="4312500"/>
            <a:ext cx="835887" cy="174931"/>
            <a:chOff x="764" y="2737"/>
            <a:chExt cx="1032" cy="102"/>
          </a:xfrm>
        </p:grpSpPr>
        <p:sp>
          <p:nvSpPr>
            <p:cNvPr id="99" name="AutoShape 60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00" name="AutoShape 61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01" name="Group 74"/>
          <p:cNvGrpSpPr>
            <a:grpSpLocks/>
          </p:cNvGrpSpPr>
          <p:nvPr/>
        </p:nvGrpSpPr>
        <p:grpSpPr bwMode="auto">
          <a:xfrm>
            <a:off x="2258979" y="4156925"/>
            <a:ext cx="835887" cy="174931"/>
            <a:chOff x="764" y="2737"/>
            <a:chExt cx="1032" cy="102"/>
          </a:xfrm>
        </p:grpSpPr>
        <p:sp>
          <p:nvSpPr>
            <p:cNvPr id="102" name="AutoShape 75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03" name="AutoShape 76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04" name="Group 77"/>
          <p:cNvGrpSpPr>
            <a:grpSpLocks/>
          </p:cNvGrpSpPr>
          <p:nvPr/>
        </p:nvGrpSpPr>
        <p:grpSpPr bwMode="auto">
          <a:xfrm>
            <a:off x="2258979" y="3971189"/>
            <a:ext cx="835887" cy="174930"/>
            <a:chOff x="764" y="2737"/>
            <a:chExt cx="1032" cy="102"/>
          </a:xfrm>
        </p:grpSpPr>
        <p:sp>
          <p:nvSpPr>
            <p:cNvPr id="105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06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07" name="Group 77"/>
          <p:cNvGrpSpPr>
            <a:grpSpLocks/>
          </p:cNvGrpSpPr>
          <p:nvPr/>
        </p:nvGrpSpPr>
        <p:grpSpPr bwMode="auto">
          <a:xfrm>
            <a:off x="2259789" y="3769427"/>
            <a:ext cx="835887" cy="174930"/>
            <a:chOff x="764" y="2737"/>
            <a:chExt cx="1032" cy="102"/>
          </a:xfrm>
        </p:grpSpPr>
        <p:sp>
          <p:nvSpPr>
            <p:cNvPr id="108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09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10" name="Group 77"/>
          <p:cNvGrpSpPr>
            <a:grpSpLocks/>
          </p:cNvGrpSpPr>
          <p:nvPr/>
        </p:nvGrpSpPr>
        <p:grpSpPr bwMode="auto">
          <a:xfrm>
            <a:off x="2242539" y="3575515"/>
            <a:ext cx="835887" cy="174930"/>
            <a:chOff x="764" y="2737"/>
            <a:chExt cx="1032" cy="102"/>
          </a:xfrm>
        </p:grpSpPr>
        <p:sp>
          <p:nvSpPr>
            <p:cNvPr id="111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12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13" name="Group 77"/>
          <p:cNvGrpSpPr>
            <a:grpSpLocks/>
          </p:cNvGrpSpPr>
          <p:nvPr/>
        </p:nvGrpSpPr>
        <p:grpSpPr bwMode="auto">
          <a:xfrm>
            <a:off x="2251042" y="3365395"/>
            <a:ext cx="835887" cy="174930"/>
            <a:chOff x="764" y="2737"/>
            <a:chExt cx="1032" cy="102"/>
          </a:xfrm>
        </p:grpSpPr>
        <p:sp>
          <p:nvSpPr>
            <p:cNvPr id="114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15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16" name="Group 71"/>
          <p:cNvGrpSpPr>
            <a:grpSpLocks/>
          </p:cNvGrpSpPr>
          <p:nvPr/>
        </p:nvGrpSpPr>
        <p:grpSpPr bwMode="auto">
          <a:xfrm>
            <a:off x="3202539" y="3505199"/>
            <a:ext cx="906295" cy="159135"/>
            <a:chOff x="764" y="2737"/>
            <a:chExt cx="1032" cy="102"/>
          </a:xfrm>
        </p:grpSpPr>
        <p:sp>
          <p:nvSpPr>
            <p:cNvPr id="117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18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119" name="AutoShape 4"/>
          <p:cNvSpPr>
            <a:spLocks noChangeArrowheads="1"/>
          </p:cNvSpPr>
          <p:nvPr/>
        </p:nvSpPr>
        <p:spPr bwMode="gray">
          <a:xfrm>
            <a:off x="4182845" y="2274239"/>
            <a:ext cx="955643" cy="2679045"/>
          </a:xfrm>
          <a:prstGeom prst="roundRect">
            <a:avLst>
              <a:gd name="adj" fmla="val 9523"/>
            </a:avLst>
          </a:prstGeom>
          <a:solidFill>
            <a:schemeClr val="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grpSp>
        <p:nvGrpSpPr>
          <p:cNvPr id="120" name="Group 18"/>
          <p:cNvGrpSpPr>
            <a:grpSpLocks/>
          </p:cNvGrpSpPr>
          <p:nvPr/>
        </p:nvGrpSpPr>
        <p:grpSpPr bwMode="auto">
          <a:xfrm>
            <a:off x="4200307" y="4622152"/>
            <a:ext cx="951753" cy="711847"/>
            <a:chOff x="657" y="2893"/>
            <a:chExt cx="1032" cy="590"/>
          </a:xfrm>
        </p:grpSpPr>
        <p:sp>
          <p:nvSpPr>
            <p:cNvPr id="121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22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123" name="Text Box 24"/>
          <p:cNvSpPr txBox="1">
            <a:spLocks noChangeArrowheads="1"/>
          </p:cNvSpPr>
          <p:nvPr/>
        </p:nvSpPr>
        <p:spPr bwMode="gray">
          <a:xfrm>
            <a:off x="4109920" y="2346426"/>
            <a:ext cx="113225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1400" b="1" dirty="0">
                <a:solidFill>
                  <a:srgbClr val="333333"/>
                </a:solidFill>
              </a:rPr>
              <a:t>61 – 70</a:t>
            </a:r>
            <a:endParaRPr lang="en-US" sz="2800" b="1" dirty="0">
              <a:solidFill>
                <a:srgbClr val="333333"/>
              </a:solidFill>
              <a:latin typeface="Times New Roman"/>
              <a:ea typeface="MS Mincho"/>
            </a:endParaRP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endParaRPr lang="en-US" sz="2800" b="1" dirty="0">
              <a:solidFill>
                <a:srgbClr val="333333"/>
              </a:solidFill>
              <a:latin typeface="Times New Roman"/>
              <a:ea typeface="MS Mincho"/>
            </a:endParaRP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2800" b="1" dirty="0">
                <a:solidFill>
                  <a:srgbClr val="333333"/>
                </a:solidFill>
                <a:latin typeface="Times New Roman"/>
                <a:ea typeface="MS Mincho"/>
              </a:rPr>
              <a:t>2.5</a:t>
            </a:r>
            <a:endParaRPr lang="en-US" sz="3200" b="1" dirty="0">
              <a:solidFill>
                <a:srgbClr val="333333"/>
              </a:solidFill>
              <a:latin typeface="Times New Roman"/>
              <a:ea typeface="MS Mincho"/>
            </a:endParaRP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gray">
          <a:xfrm>
            <a:off x="4201251" y="4597996"/>
            <a:ext cx="9508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333333"/>
                </a:solidFill>
                <a:cs typeface="Arial" charset="0"/>
              </a:rPr>
              <a:t>C+</a:t>
            </a:r>
          </a:p>
        </p:txBody>
      </p:sp>
      <p:grpSp>
        <p:nvGrpSpPr>
          <p:cNvPr id="125" name="Group 62"/>
          <p:cNvGrpSpPr>
            <a:grpSpLocks/>
          </p:cNvGrpSpPr>
          <p:nvPr/>
        </p:nvGrpSpPr>
        <p:grpSpPr bwMode="auto">
          <a:xfrm>
            <a:off x="4197133" y="4428477"/>
            <a:ext cx="948837" cy="155516"/>
            <a:chOff x="764" y="2737"/>
            <a:chExt cx="1032" cy="102"/>
          </a:xfrm>
        </p:grpSpPr>
        <p:sp>
          <p:nvSpPr>
            <p:cNvPr id="126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27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28" name="Group 80"/>
          <p:cNvGrpSpPr>
            <a:grpSpLocks/>
          </p:cNvGrpSpPr>
          <p:nvPr/>
        </p:nvGrpSpPr>
        <p:grpSpPr bwMode="auto">
          <a:xfrm>
            <a:off x="4197133" y="4264965"/>
            <a:ext cx="948837" cy="155515"/>
            <a:chOff x="764" y="2737"/>
            <a:chExt cx="1032" cy="102"/>
          </a:xfrm>
        </p:grpSpPr>
        <p:sp>
          <p:nvSpPr>
            <p:cNvPr id="129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30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31" name="Group 80"/>
          <p:cNvGrpSpPr>
            <a:grpSpLocks/>
          </p:cNvGrpSpPr>
          <p:nvPr/>
        </p:nvGrpSpPr>
        <p:grpSpPr bwMode="auto">
          <a:xfrm>
            <a:off x="4182845" y="4114800"/>
            <a:ext cx="948837" cy="155515"/>
            <a:chOff x="764" y="2737"/>
            <a:chExt cx="1032" cy="102"/>
          </a:xfrm>
        </p:grpSpPr>
        <p:sp>
          <p:nvSpPr>
            <p:cNvPr id="132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33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34" name="Group 80"/>
          <p:cNvGrpSpPr>
            <a:grpSpLocks/>
          </p:cNvGrpSpPr>
          <p:nvPr/>
        </p:nvGrpSpPr>
        <p:grpSpPr bwMode="auto">
          <a:xfrm>
            <a:off x="4182845" y="3959285"/>
            <a:ext cx="948837" cy="155515"/>
            <a:chOff x="764" y="2737"/>
            <a:chExt cx="1032" cy="102"/>
          </a:xfrm>
        </p:grpSpPr>
        <p:sp>
          <p:nvSpPr>
            <p:cNvPr id="135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36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37" name="Group 80"/>
          <p:cNvGrpSpPr>
            <a:grpSpLocks/>
          </p:cNvGrpSpPr>
          <p:nvPr/>
        </p:nvGrpSpPr>
        <p:grpSpPr bwMode="auto">
          <a:xfrm>
            <a:off x="4182845" y="3810000"/>
            <a:ext cx="948837" cy="155515"/>
            <a:chOff x="764" y="2737"/>
            <a:chExt cx="1032" cy="102"/>
          </a:xfrm>
        </p:grpSpPr>
        <p:sp>
          <p:nvSpPr>
            <p:cNvPr id="138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39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40" name="Group 80"/>
          <p:cNvGrpSpPr>
            <a:grpSpLocks/>
          </p:cNvGrpSpPr>
          <p:nvPr/>
        </p:nvGrpSpPr>
        <p:grpSpPr bwMode="auto">
          <a:xfrm>
            <a:off x="4182845" y="3657600"/>
            <a:ext cx="948837" cy="155515"/>
            <a:chOff x="764" y="2737"/>
            <a:chExt cx="1032" cy="102"/>
          </a:xfrm>
        </p:grpSpPr>
        <p:sp>
          <p:nvSpPr>
            <p:cNvPr id="141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42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43" name="Group 77"/>
          <p:cNvGrpSpPr>
            <a:grpSpLocks/>
          </p:cNvGrpSpPr>
          <p:nvPr/>
        </p:nvGrpSpPr>
        <p:grpSpPr bwMode="auto">
          <a:xfrm>
            <a:off x="5230768" y="3870447"/>
            <a:ext cx="956234" cy="161273"/>
            <a:chOff x="764" y="2737"/>
            <a:chExt cx="1032" cy="102"/>
          </a:xfrm>
        </p:grpSpPr>
        <p:sp>
          <p:nvSpPr>
            <p:cNvPr id="144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45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46" name="Group 77"/>
          <p:cNvGrpSpPr>
            <a:grpSpLocks/>
          </p:cNvGrpSpPr>
          <p:nvPr/>
        </p:nvGrpSpPr>
        <p:grpSpPr bwMode="auto">
          <a:xfrm>
            <a:off x="5229976" y="3765025"/>
            <a:ext cx="956234" cy="161273"/>
            <a:chOff x="764" y="2737"/>
            <a:chExt cx="1032" cy="102"/>
          </a:xfrm>
        </p:grpSpPr>
        <p:sp>
          <p:nvSpPr>
            <p:cNvPr id="147" name="AutoShape 78"/>
            <p:cNvSpPr>
              <a:spLocks noChangeArrowheads="1"/>
            </p:cNvSpPr>
            <p:nvPr/>
          </p:nvSpPr>
          <p:spPr bwMode="lt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48" name="AutoShape 79"/>
            <p:cNvSpPr>
              <a:spLocks noChangeArrowheads="1"/>
            </p:cNvSpPr>
            <p:nvPr/>
          </p:nvSpPr>
          <p:spPr bwMode="lt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149" name="AutoShape 4"/>
          <p:cNvSpPr>
            <a:spLocks noChangeArrowheads="1"/>
          </p:cNvSpPr>
          <p:nvPr/>
        </p:nvSpPr>
        <p:spPr bwMode="gray">
          <a:xfrm>
            <a:off x="6240245" y="2285999"/>
            <a:ext cx="765910" cy="2617903"/>
          </a:xfrm>
          <a:prstGeom prst="roundRect">
            <a:avLst>
              <a:gd name="adj" fmla="val 95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151" name="AutoShape 19"/>
          <p:cNvSpPr>
            <a:spLocks noChangeArrowheads="1"/>
          </p:cNvSpPr>
          <p:nvPr/>
        </p:nvSpPr>
        <p:spPr bwMode="gray">
          <a:xfrm>
            <a:off x="6273968" y="4597995"/>
            <a:ext cx="762054" cy="695601"/>
          </a:xfrm>
          <a:prstGeom prst="roundRect">
            <a:avLst>
              <a:gd name="adj" fmla="val 1273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gray">
          <a:xfrm>
            <a:off x="6164133" y="2447925"/>
            <a:ext cx="94387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1400" b="1" dirty="0">
                <a:solidFill>
                  <a:srgbClr val="333333"/>
                </a:solidFill>
              </a:rPr>
              <a:t>40 - 55</a:t>
            </a: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endParaRPr lang="en-US" sz="1600" b="1" dirty="0">
              <a:solidFill>
                <a:srgbClr val="333333"/>
              </a:solidFill>
              <a:latin typeface="Times New Roman"/>
              <a:ea typeface="MS Mincho"/>
            </a:endParaRPr>
          </a:p>
          <a:p>
            <a:pPr algn="ctr">
              <a:spcAft>
                <a:spcPts val="0"/>
              </a:spcAft>
              <a:tabLst>
                <a:tab pos="2743200" algn="ctr"/>
                <a:tab pos="5486400" algn="r"/>
                <a:tab pos="274320" algn="l"/>
              </a:tabLst>
            </a:pPr>
            <a:r>
              <a:rPr lang="en-US" sz="2800" b="1" dirty="0">
                <a:solidFill>
                  <a:srgbClr val="333333"/>
                </a:solidFill>
                <a:latin typeface="Times New Roman"/>
                <a:ea typeface="MS Mincho"/>
              </a:rPr>
              <a:t>1</a:t>
            </a:r>
            <a:endParaRPr lang="en-US" sz="3600" b="1" dirty="0">
              <a:solidFill>
                <a:srgbClr val="333333"/>
              </a:solidFill>
              <a:latin typeface="Times New Roman"/>
              <a:ea typeface="MS Mincho"/>
            </a:endParaRPr>
          </a:p>
        </p:txBody>
      </p:sp>
      <p:sp>
        <p:nvSpPr>
          <p:cNvPr id="154" name="Text Box 28"/>
          <p:cNvSpPr txBox="1">
            <a:spLocks noChangeArrowheads="1"/>
          </p:cNvSpPr>
          <p:nvPr/>
        </p:nvSpPr>
        <p:spPr bwMode="gray">
          <a:xfrm>
            <a:off x="6132779" y="4644433"/>
            <a:ext cx="1103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333333"/>
                </a:solidFill>
                <a:cs typeface="Arial" charset="0"/>
              </a:rPr>
              <a:t>D</a:t>
            </a:r>
          </a:p>
        </p:txBody>
      </p:sp>
      <p:grpSp>
        <p:nvGrpSpPr>
          <p:cNvPr id="155" name="Group 62"/>
          <p:cNvGrpSpPr>
            <a:grpSpLocks/>
          </p:cNvGrpSpPr>
          <p:nvPr/>
        </p:nvGrpSpPr>
        <p:grpSpPr bwMode="auto">
          <a:xfrm>
            <a:off x="6275566" y="4339414"/>
            <a:ext cx="760456" cy="247731"/>
            <a:chOff x="764" y="2737"/>
            <a:chExt cx="1032" cy="102"/>
          </a:xfrm>
        </p:grpSpPr>
        <p:sp>
          <p:nvSpPr>
            <p:cNvPr id="156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57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158" name="Group 62"/>
          <p:cNvGrpSpPr>
            <a:grpSpLocks/>
          </p:cNvGrpSpPr>
          <p:nvPr/>
        </p:nvGrpSpPr>
        <p:grpSpPr bwMode="auto">
          <a:xfrm>
            <a:off x="6240245" y="4038600"/>
            <a:ext cx="760456" cy="247731"/>
            <a:chOff x="764" y="2737"/>
            <a:chExt cx="1032" cy="102"/>
          </a:xfrm>
        </p:grpSpPr>
        <p:sp>
          <p:nvSpPr>
            <p:cNvPr id="159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60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6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92" grpId="0" animBg="1"/>
      <p:bldP spid="96" grpId="0"/>
      <p:bldP spid="97" grpId="0"/>
      <p:bldP spid="119" grpId="0" animBg="1"/>
      <p:bldP spid="123" grpId="0"/>
      <p:bldP spid="124" grpId="0"/>
      <p:bldP spid="149" grpId="0" animBg="1"/>
      <p:bldP spid="151" grpId="0" animBg="1"/>
      <p:bldP spid="153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 flipH="1" flipV="1">
            <a:off x="722313" y="3770313"/>
            <a:ext cx="7607300" cy="1944687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>
            <a:off x="708025" y="1600200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363182" y="2879725"/>
            <a:ext cx="1344096" cy="1454150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91147" y="2879725"/>
            <a:ext cx="1268412" cy="1454150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4397927" y="2877017"/>
            <a:ext cx="1670630" cy="146320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6301894" y="2877017"/>
            <a:ext cx="1318106" cy="146955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749300" y="1728788"/>
            <a:ext cx="221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400" b="1" i="1" dirty="0" err="1">
                <a:solidFill>
                  <a:srgbClr val="F8F8F8"/>
                </a:solidFill>
              </a:rPr>
              <a:t>Penilaian</a:t>
            </a:r>
            <a:r>
              <a:rPr lang="en-US" sz="2400" b="1" i="1" dirty="0">
                <a:solidFill>
                  <a:srgbClr val="F8F8F8"/>
                </a:solidFill>
              </a:rPr>
              <a:t>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1385407" y="3435350"/>
            <a:ext cx="14099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80808"/>
                </a:solidFill>
              </a:rPr>
              <a:t>30%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6040438" y="5257800"/>
            <a:ext cx="2219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/>
            <a:r>
              <a:rPr lang="en-US" b="1" i="1" dirty="0" err="1">
                <a:solidFill>
                  <a:srgbClr val="F8F8F8"/>
                </a:solidFill>
              </a:rPr>
              <a:t>Hasil</a:t>
            </a:r>
            <a:r>
              <a:rPr lang="en-US" b="1" i="1" dirty="0">
                <a:solidFill>
                  <a:srgbClr val="F8F8F8"/>
                </a:solidFill>
              </a:rPr>
              <a:t> </a:t>
            </a:r>
            <a:r>
              <a:rPr lang="en-US" b="1" i="1" dirty="0" err="1">
                <a:solidFill>
                  <a:srgbClr val="F8F8F8"/>
                </a:solidFill>
              </a:rPr>
              <a:t>Akhir</a:t>
            </a:r>
            <a:r>
              <a:rPr lang="en-US" b="1" i="1" dirty="0">
                <a:solidFill>
                  <a:srgbClr val="F8F8F8"/>
                </a:solidFill>
              </a:rPr>
              <a:t>….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3555519" y="24257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8F8F8"/>
                </a:solidFill>
              </a:rPr>
              <a:t>Description of the contents</a:t>
            </a:r>
          </a:p>
        </p:txBody>
      </p:sp>
      <p:cxnSp>
        <p:nvCxnSpPr>
          <p:cNvPr id="14" name="AutoShape 13"/>
          <p:cNvCxnSpPr>
            <a:cxnSpLocks noChangeShapeType="1"/>
            <a:stCxn id="6" idx="0"/>
            <a:endCxn id="13" idx="1"/>
          </p:cNvCxnSpPr>
          <p:nvPr/>
        </p:nvCxnSpPr>
        <p:spPr bwMode="gray">
          <a:xfrm rot="5400000" flipH="1" flipV="1">
            <a:off x="2652499" y="1976706"/>
            <a:ext cx="285750" cy="1520289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14"/>
          <p:cNvCxnSpPr>
            <a:cxnSpLocks noChangeShapeType="1"/>
            <a:stCxn id="9" idx="0"/>
            <a:endCxn id="13" idx="3"/>
          </p:cNvCxnSpPr>
          <p:nvPr/>
        </p:nvCxnSpPr>
        <p:spPr bwMode="gray">
          <a:xfrm rot="16200000" flipV="1">
            <a:off x="6412112" y="2328182"/>
            <a:ext cx="283042" cy="814628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5"/>
          <p:cNvCxnSpPr>
            <a:cxnSpLocks noChangeShapeType="1"/>
            <a:stCxn id="6" idx="2"/>
            <a:endCxn id="7" idx="2"/>
          </p:cNvCxnSpPr>
          <p:nvPr/>
        </p:nvCxnSpPr>
        <p:spPr bwMode="gray">
          <a:xfrm rot="16200000" flipH="1">
            <a:off x="2780291" y="3588813"/>
            <a:ext cx="12700" cy="1490123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7" name="AutoShape 16"/>
          <p:cNvCxnSpPr>
            <a:cxnSpLocks noChangeShapeType="1"/>
            <a:stCxn id="8" idx="2"/>
            <a:endCxn id="9" idx="2"/>
          </p:cNvCxnSpPr>
          <p:nvPr/>
        </p:nvCxnSpPr>
        <p:spPr bwMode="gray">
          <a:xfrm rot="16200000" flipH="1">
            <a:off x="6093919" y="3479547"/>
            <a:ext cx="6350" cy="1727705"/>
          </a:xfrm>
          <a:prstGeom prst="bentConnector3">
            <a:avLst>
              <a:gd name="adj1" fmla="val 3700000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2891148" y="3456315"/>
            <a:ext cx="1314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80808"/>
                </a:solidFill>
              </a:rPr>
              <a:t>40%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4562866" y="3442167"/>
            <a:ext cx="13306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80808"/>
                </a:solidFill>
              </a:rPr>
              <a:t>15%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6440302" y="3435350"/>
            <a:ext cx="1170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080808"/>
                </a:solidFill>
              </a:rPr>
              <a:t>15%</a:t>
            </a:r>
            <a:endParaRPr lang="en-US" sz="2800" b="1" dirty="0">
              <a:solidFill>
                <a:srgbClr val="080808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1452082" y="3068638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UTS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black">
          <a:xfrm>
            <a:off x="2992559" y="3068638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UAS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black">
          <a:xfrm>
            <a:off x="4320694" y="3041225"/>
            <a:ext cx="1752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b="1" dirty="0" err="1">
                <a:solidFill>
                  <a:schemeClr val="tx2"/>
                </a:solidFill>
              </a:rPr>
              <a:t>Keaktifan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black">
          <a:xfrm>
            <a:off x="6351121" y="3056446"/>
            <a:ext cx="110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b="1" dirty="0" err="1">
                <a:solidFill>
                  <a:schemeClr val="tx2"/>
                </a:solidFill>
              </a:rPr>
              <a:t>Tugas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gray">
          <a:xfrm rot="5400000">
            <a:off x="2077557" y="41687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gray">
          <a:xfrm rot="5400000">
            <a:off x="3895244" y="41687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gray">
          <a:xfrm rot="5400000">
            <a:off x="6333644" y="41687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gray">
          <a:xfrm>
            <a:off x="798513" y="5073650"/>
            <a:ext cx="2727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sz="1600" dirty="0">
                <a:solidFill>
                  <a:srgbClr val="080808"/>
                </a:solidFill>
              </a:rPr>
              <a:t>UTS : Close Book 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sz="1600" dirty="0">
                <a:solidFill>
                  <a:srgbClr val="080808"/>
                </a:solidFill>
              </a:rPr>
              <a:t>UAS : Close Book.</a:t>
            </a:r>
          </a:p>
        </p:txBody>
      </p:sp>
    </p:spTree>
    <p:extLst>
      <p:ext uri="{BB962C8B-B14F-4D97-AF65-F5344CB8AC3E}">
        <p14:creationId xmlns:p14="http://schemas.microsoft.com/office/powerpoint/2010/main" val="32164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Tatib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pic>
        <p:nvPicPr>
          <p:cNvPr id="4" name="Picture 2" descr="Picture1"/>
          <p:cNvPicPr>
            <a:picLocks noChangeAspect="1" noChangeArrowheads="1"/>
          </p:cNvPicPr>
          <p:nvPr/>
        </p:nvPicPr>
        <p:blipFill>
          <a:blip r:embed="rId2"/>
          <a:srcRect l="2377" t="19762" r="2510" b="9007"/>
          <a:stretch>
            <a:fillRect/>
          </a:stretch>
        </p:blipFill>
        <p:spPr bwMode="gray">
          <a:xfrm rot="5400000">
            <a:off x="19843" y="1691482"/>
            <a:ext cx="3465513" cy="3505200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1255712" y="339417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>
                <a:solidFill>
                  <a:srgbClr val="333333"/>
                </a:solidFill>
              </a:rPr>
              <a:t>Pendukung</a:t>
            </a:r>
            <a:r>
              <a:rPr lang="en-US" sz="1600" b="1" dirty="0">
                <a:solidFill>
                  <a:srgbClr val="333333"/>
                </a:solidFill>
              </a:rPr>
              <a:t> </a:t>
            </a:r>
            <a:r>
              <a:rPr lang="en-US" sz="1600" b="1" dirty="0" err="1">
                <a:solidFill>
                  <a:srgbClr val="333333"/>
                </a:solidFill>
              </a:rPr>
              <a:t>Perkuliahan</a:t>
            </a:r>
            <a:endParaRPr lang="en-US" sz="1600" b="1" dirty="0">
              <a:solidFill>
                <a:srgbClr val="333333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Gray">
          <a:xfrm>
            <a:off x="4191000" y="1452004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Waktu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4191000" y="1800972"/>
            <a:ext cx="4953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333333"/>
                </a:solidFill>
              </a:rPr>
              <a:t>Keterlambatan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maksimal</a:t>
            </a:r>
            <a:r>
              <a:rPr lang="en-US" sz="2000" dirty="0">
                <a:solidFill>
                  <a:srgbClr val="333333"/>
                </a:solidFill>
              </a:rPr>
              <a:t>: </a:t>
            </a:r>
            <a:r>
              <a:rPr lang="en-US" sz="2000" b="1" dirty="0">
                <a:solidFill>
                  <a:srgbClr val="333333"/>
                </a:solidFill>
              </a:rPr>
              <a:t>15 </a:t>
            </a:r>
            <a:r>
              <a:rPr lang="en-US" sz="2000" b="1" dirty="0" err="1">
                <a:solidFill>
                  <a:srgbClr val="333333"/>
                </a:solidFill>
              </a:rPr>
              <a:t>menit</a:t>
            </a:r>
            <a:endParaRPr lang="en-US" sz="2000" b="1" dirty="0">
              <a:solidFill>
                <a:srgbClr val="333333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Gray">
          <a:xfrm>
            <a:off x="4191000" y="2446335"/>
            <a:ext cx="381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dirty="0" err="1">
                <a:solidFill>
                  <a:schemeClr val="hlink"/>
                </a:solidFill>
              </a:rPr>
              <a:t>Pakaian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gray">
          <a:xfrm>
            <a:off x="4351338" y="2813050"/>
            <a:ext cx="44878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 b="1" dirty="0" err="1">
                <a:solidFill>
                  <a:srgbClr val="333333"/>
                </a:solidFill>
              </a:rPr>
              <a:t>Rapi</a:t>
            </a:r>
            <a:r>
              <a:rPr lang="en-US" sz="2000" b="1" dirty="0">
                <a:solidFill>
                  <a:srgbClr val="333333"/>
                </a:solidFill>
              </a:rPr>
              <a:t>, </a:t>
            </a:r>
            <a:r>
              <a:rPr lang="en-US" sz="2000" b="1" dirty="0" err="1">
                <a:solidFill>
                  <a:srgbClr val="333333"/>
                </a:solidFill>
              </a:rPr>
              <a:t>Sopan</a:t>
            </a:r>
            <a:r>
              <a:rPr lang="en-US" sz="2000" b="1" dirty="0">
                <a:solidFill>
                  <a:srgbClr val="333333"/>
                </a:solidFill>
              </a:rPr>
              <a:t>, </a:t>
            </a:r>
            <a:r>
              <a:rPr lang="en-US" sz="2000" dirty="0" err="1">
                <a:solidFill>
                  <a:srgbClr val="333333"/>
                </a:solidFill>
              </a:rPr>
              <a:t>Tidak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diperbolehkan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memakai</a:t>
            </a:r>
            <a:r>
              <a:rPr lang="en-US" sz="2000" dirty="0">
                <a:solidFill>
                  <a:srgbClr val="333333"/>
                </a:solidFill>
              </a:rPr>
              <a:t> sandal</a:t>
            </a:r>
            <a:endParaRPr lang="en-US" sz="2000" b="1" dirty="0">
              <a:solidFill>
                <a:srgbClr val="333333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blackGray">
          <a:xfrm>
            <a:off x="4191000" y="3671888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Ujian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4343400" y="4038600"/>
            <a:ext cx="50212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 err="1">
                <a:solidFill>
                  <a:srgbClr val="333333"/>
                </a:solidFill>
              </a:rPr>
              <a:t>Tidak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ada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ujian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perbaikan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ataupun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tambahan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tugas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untuk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memberikan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nilai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err="1">
                <a:solidFill>
                  <a:srgbClr val="333333"/>
                </a:solidFill>
              </a:rPr>
              <a:t>tambahan</a:t>
            </a:r>
            <a:r>
              <a:rPr lang="en-US" sz="2000" b="1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blackGray">
          <a:xfrm>
            <a:off x="4191000" y="5170825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Konsultasi</a:t>
            </a:r>
            <a:r>
              <a:rPr lang="en-US" b="1" dirty="0">
                <a:solidFill>
                  <a:schemeClr val="accent1"/>
                </a:solidFill>
              </a:rPr>
              <a:t> / Handout</a:t>
            </a: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4800" y="1676400"/>
            <a:ext cx="3578225" cy="3902075"/>
            <a:chOff x="358" y="1306"/>
            <a:chExt cx="2118" cy="2118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gray">
            <a:xfrm rot="279351">
              <a:off x="358" y="1306"/>
              <a:ext cx="2118" cy="2118"/>
            </a:xfrm>
            <a:custGeom>
              <a:avLst/>
              <a:gdLst>
                <a:gd name="G0" fmla="+- -293823 0 0"/>
                <a:gd name="G1" fmla="+- -4327765 0 0"/>
                <a:gd name="G2" fmla="+- -293823 0 -4327765"/>
                <a:gd name="G3" fmla="+- 10800 0 0"/>
                <a:gd name="G4" fmla="+- 0 0 -29382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17 0 0"/>
                <a:gd name="G9" fmla="+- 0 0 -4327765"/>
                <a:gd name="G10" fmla="+- 7317 0 2700"/>
                <a:gd name="G11" fmla="cos G10 -293823"/>
                <a:gd name="G12" fmla="sin G10 -293823"/>
                <a:gd name="G13" fmla="cos 13500 -293823"/>
                <a:gd name="G14" fmla="sin 13500 -293823"/>
                <a:gd name="G15" fmla="+- G11 10800 0"/>
                <a:gd name="G16" fmla="+- G12 10800 0"/>
                <a:gd name="G17" fmla="+- G13 10800 0"/>
                <a:gd name="G18" fmla="+- G14 10800 0"/>
                <a:gd name="G19" fmla="*/ 7317 1 2"/>
                <a:gd name="G20" fmla="+- G19 5400 0"/>
                <a:gd name="G21" fmla="cos G20 -293823"/>
                <a:gd name="G22" fmla="sin G20 -293823"/>
                <a:gd name="G23" fmla="+- G21 10800 0"/>
                <a:gd name="G24" fmla="+- G12 G23 G22"/>
                <a:gd name="G25" fmla="+- G22 G23 G11"/>
                <a:gd name="G26" fmla="cos 10800 -293823"/>
                <a:gd name="G27" fmla="sin 10800 -293823"/>
                <a:gd name="G28" fmla="cos 7317 -293823"/>
                <a:gd name="G29" fmla="sin 7317 -29382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327765"/>
                <a:gd name="G36" fmla="sin G34 -4327765"/>
                <a:gd name="G37" fmla="+/ -4327765 -29382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17 G39"/>
                <a:gd name="G43" fmla="sin 73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618 w 21600"/>
                <a:gd name="T5" fmla="*/ 4565 h 21600"/>
                <a:gd name="T6" fmla="*/ 14479 w 21600"/>
                <a:gd name="T7" fmla="*/ 2521 h 21600"/>
                <a:gd name="T8" fmla="*/ 16774 w 21600"/>
                <a:gd name="T9" fmla="*/ 6575 h 21600"/>
                <a:gd name="T10" fmla="*/ 24258 w 21600"/>
                <a:gd name="T11" fmla="*/ 9744 h 21600"/>
                <a:gd name="T12" fmla="*/ 20179 w 21600"/>
                <a:gd name="T13" fmla="*/ 14520 h 21600"/>
                <a:gd name="T14" fmla="*/ 15402 w 21600"/>
                <a:gd name="T15" fmla="*/ 104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4" y="10228"/>
                  </a:moveTo>
                  <a:cubicBezTo>
                    <a:pt x="17884" y="7551"/>
                    <a:pt x="16225" y="5204"/>
                    <a:pt x="13771" y="4113"/>
                  </a:cubicBezTo>
                  <a:lnTo>
                    <a:pt x="15186" y="930"/>
                  </a:lnTo>
                  <a:cubicBezTo>
                    <a:pt x="18808" y="2540"/>
                    <a:pt x="21257" y="6004"/>
                    <a:pt x="21566" y="9955"/>
                  </a:cubicBezTo>
                  <a:lnTo>
                    <a:pt x="24258" y="9744"/>
                  </a:lnTo>
                  <a:lnTo>
                    <a:pt x="20179" y="14520"/>
                  </a:lnTo>
                  <a:lnTo>
                    <a:pt x="15402" y="10439"/>
                  </a:lnTo>
                  <a:lnTo>
                    <a:pt x="18094" y="102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gray">
            <a:xfrm rot="15973147">
              <a:off x="358" y="1306"/>
              <a:ext cx="2118" cy="2118"/>
            </a:xfrm>
            <a:custGeom>
              <a:avLst/>
              <a:gdLst>
                <a:gd name="G0" fmla="+- 597979 0 0"/>
                <a:gd name="G1" fmla="+- -3169399 0 0"/>
                <a:gd name="G2" fmla="+- 597979 0 -3169399"/>
                <a:gd name="G3" fmla="+- 10800 0 0"/>
                <a:gd name="G4" fmla="+- 0 0 59797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20 0 0"/>
                <a:gd name="G9" fmla="+- 0 0 -3169399"/>
                <a:gd name="G10" fmla="+- 7220 0 2700"/>
                <a:gd name="G11" fmla="cos G10 597979"/>
                <a:gd name="G12" fmla="sin G10 597979"/>
                <a:gd name="G13" fmla="cos 13500 597979"/>
                <a:gd name="G14" fmla="sin 13500 597979"/>
                <a:gd name="G15" fmla="+- G11 10800 0"/>
                <a:gd name="G16" fmla="+- G12 10800 0"/>
                <a:gd name="G17" fmla="+- G13 10800 0"/>
                <a:gd name="G18" fmla="+- G14 10800 0"/>
                <a:gd name="G19" fmla="*/ 7220 1 2"/>
                <a:gd name="G20" fmla="+- G19 5400 0"/>
                <a:gd name="G21" fmla="cos G20 597979"/>
                <a:gd name="G22" fmla="sin G20 597979"/>
                <a:gd name="G23" fmla="+- G21 10800 0"/>
                <a:gd name="G24" fmla="+- G12 G23 G22"/>
                <a:gd name="G25" fmla="+- G22 G23 G11"/>
                <a:gd name="G26" fmla="cos 10800 597979"/>
                <a:gd name="G27" fmla="sin 10800 597979"/>
                <a:gd name="G28" fmla="cos 7220 597979"/>
                <a:gd name="G29" fmla="sin 7220 59797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169399"/>
                <a:gd name="G36" fmla="sin G34 -3169399"/>
                <a:gd name="G37" fmla="+/ -3169399 59797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20 G39"/>
                <a:gd name="G43" fmla="sin 722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73 w 21600"/>
                <a:gd name="T5" fmla="*/ 7173 h 21600"/>
                <a:gd name="T6" fmla="*/ 16786 w 21600"/>
                <a:gd name="T7" fmla="*/ 4066 h 21600"/>
                <a:gd name="T8" fmla="*/ 17600 w 21600"/>
                <a:gd name="T9" fmla="*/ 8375 h 21600"/>
                <a:gd name="T10" fmla="*/ 24129 w 21600"/>
                <a:gd name="T11" fmla="*/ 12940 h 21600"/>
                <a:gd name="T12" fmla="*/ 18983 w 21600"/>
                <a:gd name="T13" fmla="*/ 16661 h 21600"/>
                <a:gd name="T14" fmla="*/ 15262 w 21600"/>
                <a:gd name="T15" fmla="*/ 115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28" y="11944"/>
                  </a:moveTo>
                  <a:cubicBezTo>
                    <a:pt x="17989" y="11566"/>
                    <a:pt x="18020" y="11183"/>
                    <a:pt x="18020" y="10800"/>
                  </a:cubicBezTo>
                  <a:cubicBezTo>
                    <a:pt x="18020" y="8737"/>
                    <a:pt x="17138" y="6774"/>
                    <a:pt x="15597" y="5404"/>
                  </a:cubicBezTo>
                  <a:lnTo>
                    <a:pt x="17975" y="2728"/>
                  </a:lnTo>
                  <a:cubicBezTo>
                    <a:pt x="20281" y="4778"/>
                    <a:pt x="21600" y="7715"/>
                    <a:pt x="21600" y="10800"/>
                  </a:cubicBezTo>
                  <a:cubicBezTo>
                    <a:pt x="21600" y="11373"/>
                    <a:pt x="21554" y="11946"/>
                    <a:pt x="21463" y="12512"/>
                  </a:cubicBezTo>
                  <a:lnTo>
                    <a:pt x="24129" y="12940"/>
                  </a:lnTo>
                  <a:lnTo>
                    <a:pt x="18983" y="16661"/>
                  </a:lnTo>
                  <a:lnTo>
                    <a:pt x="15262" y="11516"/>
                  </a:lnTo>
                  <a:lnTo>
                    <a:pt x="17928" y="119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 rot="10800000">
              <a:off x="358" y="1306"/>
              <a:ext cx="2118" cy="2118"/>
            </a:xfrm>
            <a:custGeom>
              <a:avLst/>
              <a:gdLst>
                <a:gd name="G0" fmla="+- 180296 0 0"/>
                <a:gd name="G1" fmla="+- -3798410 0 0"/>
                <a:gd name="G2" fmla="+- 180296 0 -3798410"/>
                <a:gd name="G3" fmla="+- 10800 0 0"/>
                <a:gd name="G4" fmla="+- 0 0 1802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46 0 0"/>
                <a:gd name="G9" fmla="+- 0 0 -3798410"/>
                <a:gd name="G10" fmla="+- 7146 0 2700"/>
                <a:gd name="G11" fmla="cos G10 180296"/>
                <a:gd name="G12" fmla="sin G10 180296"/>
                <a:gd name="G13" fmla="cos 13500 180296"/>
                <a:gd name="G14" fmla="sin 13500 180296"/>
                <a:gd name="G15" fmla="+- G11 10800 0"/>
                <a:gd name="G16" fmla="+- G12 10800 0"/>
                <a:gd name="G17" fmla="+- G13 10800 0"/>
                <a:gd name="G18" fmla="+- G14 10800 0"/>
                <a:gd name="G19" fmla="*/ 7146 1 2"/>
                <a:gd name="G20" fmla="+- G19 5400 0"/>
                <a:gd name="G21" fmla="cos G20 180296"/>
                <a:gd name="G22" fmla="sin G20 180296"/>
                <a:gd name="G23" fmla="+- G21 10800 0"/>
                <a:gd name="G24" fmla="+- G12 G23 G22"/>
                <a:gd name="G25" fmla="+- G22 G23 G11"/>
                <a:gd name="G26" fmla="cos 10800 180296"/>
                <a:gd name="G27" fmla="sin 10800 180296"/>
                <a:gd name="G28" fmla="cos 7146 180296"/>
                <a:gd name="G29" fmla="sin 7146 1802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798410"/>
                <a:gd name="G36" fmla="sin G34 -3798410"/>
                <a:gd name="G37" fmla="+/ -3798410 1802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46 G39"/>
                <a:gd name="G43" fmla="sin 714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370 w 21600"/>
                <a:gd name="T5" fmla="*/ 5795 h 21600"/>
                <a:gd name="T6" fmla="*/ 15560 w 21600"/>
                <a:gd name="T7" fmla="*/ 3193 h 21600"/>
                <a:gd name="T8" fmla="*/ 17132 w 21600"/>
                <a:gd name="T9" fmla="*/ 7488 h 21600"/>
                <a:gd name="T10" fmla="*/ 24284 w 21600"/>
                <a:gd name="T11" fmla="*/ 11447 h 21600"/>
                <a:gd name="T12" fmla="*/ 19545 w 21600"/>
                <a:gd name="T13" fmla="*/ 15752 h 21600"/>
                <a:gd name="T14" fmla="*/ 15240 w 21600"/>
                <a:gd name="T15" fmla="*/ 110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37" y="11142"/>
                  </a:moveTo>
                  <a:cubicBezTo>
                    <a:pt x="17943" y="11028"/>
                    <a:pt x="17946" y="10914"/>
                    <a:pt x="17946" y="10800"/>
                  </a:cubicBezTo>
                  <a:cubicBezTo>
                    <a:pt x="17946" y="8337"/>
                    <a:pt x="16678" y="6048"/>
                    <a:pt x="14591" y="4742"/>
                  </a:cubicBezTo>
                  <a:lnTo>
                    <a:pt x="16529" y="1645"/>
                  </a:lnTo>
                  <a:cubicBezTo>
                    <a:pt x="19684" y="3619"/>
                    <a:pt x="21600" y="7078"/>
                    <a:pt x="21600" y="10800"/>
                  </a:cubicBezTo>
                  <a:cubicBezTo>
                    <a:pt x="21600" y="10972"/>
                    <a:pt x="21595" y="11145"/>
                    <a:pt x="21587" y="11318"/>
                  </a:cubicBezTo>
                  <a:lnTo>
                    <a:pt x="24284" y="11447"/>
                  </a:lnTo>
                  <a:lnTo>
                    <a:pt x="19545" y="15752"/>
                  </a:lnTo>
                  <a:lnTo>
                    <a:pt x="15240" y="11013"/>
                  </a:lnTo>
                  <a:lnTo>
                    <a:pt x="17937" y="1114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gray">
            <a:xfrm rot="5400000">
              <a:off x="358" y="1306"/>
              <a:ext cx="2118" cy="2118"/>
            </a:xfrm>
            <a:custGeom>
              <a:avLst/>
              <a:gdLst>
                <a:gd name="G0" fmla="+- -81284 0 0"/>
                <a:gd name="G1" fmla="+- -4233733 0 0"/>
                <a:gd name="G2" fmla="+- -81284 0 -4233733"/>
                <a:gd name="G3" fmla="+- 10800 0 0"/>
                <a:gd name="G4" fmla="+- 0 0 -812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14 0 0"/>
                <a:gd name="G9" fmla="+- 0 0 -4233733"/>
                <a:gd name="G10" fmla="+- 7114 0 2700"/>
                <a:gd name="G11" fmla="cos G10 -81284"/>
                <a:gd name="G12" fmla="sin G10 -81284"/>
                <a:gd name="G13" fmla="cos 13500 -81284"/>
                <a:gd name="G14" fmla="sin 13500 -81284"/>
                <a:gd name="G15" fmla="+- G11 10800 0"/>
                <a:gd name="G16" fmla="+- G12 10800 0"/>
                <a:gd name="G17" fmla="+- G13 10800 0"/>
                <a:gd name="G18" fmla="+- G14 10800 0"/>
                <a:gd name="G19" fmla="*/ 7114 1 2"/>
                <a:gd name="G20" fmla="+- G19 5400 0"/>
                <a:gd name="G21" fmla="cos G20 -81284"/>
                <a:gd name="G22" fmla="sin G20 -81284"/>
                <a:gd name="G23" fmla="+- G21 10800 0"/>
                <a:gd name="G24" fmla="+- G12 G23 G22"/>
                <a:gd name="G25" fmla="+- G22 G23 G11"/>
                <a:gd name="G26" fmla="cos 10800 -81284"/>
                <a:gd name="G27" fmla="sin 10800 -81284"/>
                <a:gd name="G28" fmla="cos 7114 -81284"/>
                <a:gd name="G29" fmla="sin 7114 -812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233733"/>
                <a:gd name="G36" fmla="sin G34 -4233733"/>
                <a:gd name="G37" fmla="+/ -4233733 -812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14 G39"/>
                <a:gd name="G43" fmla="sin 711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865 w 21600"/>
                <a:gd name="T5" fmla="*/ 4930 h 21600"/>
                <a:gd name="T6" fmla="*/ 14641 w 21600"/>
                <a:gd name="T7" fmla="*/ 2708 h 21600"/>
                <a:gd name="T8" fmla="*/ 16771 w 21600"/>
                <a:gd name="T9" fmla="*/ 6933 h 21600"/>
                <a:gd name="T10" fmla="*/ 24296 w 21600"/>
                <a:gd name="T11" fmla="*/ 10507 h 21600"/>
                <a:gd name="T12" fmla="*/ 19852 w 21600"/>
                <a:gd name="T13" fmla="*/ 15148 h 21600"/>
                <a:gd name="T14" fmla="*/ 15212 w 21600"/>
                <a:gd name="T15" fmla="*/ 107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12" y="10646"/>
                  </a:moveTo>
                  <a:cubicBezTo>
                    <a:pt x="17854" y="7955"/>
                    <a:pt x="16282" y="5527"/>
                    <a:pt x="13851" y="4373"/>
                  </a:cubicBezTo>
                  <a:lnTo>
                    <a:pt x="15432" y="1043"/>
                  </a:lnTo>
                  <a:cubicBezTo>
                    <a:pt x="19123" y="2796"/>
                    <a:pt x="21509" y="6481"/>
                    <a:pt x="21597" y="10566"/>
                  </a:cubicBezTo>
                  <a:lnTo>
                    <a:pt x="24296" y="10507"/>
                  </a:lnTo>
                  <a:lnTo>
                    <a:pt x="19852" y="15148"/>
                  </a:lnTo>
                  <a:lnTo>
                    <a:pt x="15212" y="10704"/>
                  </a:lnTo>
                  <a:lnTo>
                    <a:pt x="17912" y="1064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18" name="Text Box 11"/>
          <p:cNvSpPr txBox="1">
            <a:spLocks noChangeArrowheads="1"/>
          </p:cNvSpPr>
          <p:nvPr/>
        </p:nvSpPr>
        <p:spPr bwMode="gray">
          <a:xfrm>
            <a:off x="4343400" y="5537537"/>
            <a:ext cx="3276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buFontTx/>
              <a:buChar char="-"/>
            </a:pPr>
            <a:r>
              <a:rPr lang="en-US" sz="2000" dirty="0" err="1">
                <a:solidFill>
                  <a:srgbClr val="333333"/>
                </a:solidFill>
              </a:rPr>
              <a:t>Konsultasi</a:t>
            </a:r>
            <a:r>
              <a:rPr lang="en-US" sz="2000" dirty="0">
                <a:solidFill>
                  <a:srgbClr val="333333"/>
                </a:solidFill>
              </a:rPr>
              <a:t> Via Email.</a:t>
            </a:r>
            <a:endParaRPr lang="en-US" sz="2000" b="1" dirty="0">
              <a:solidFill>
                <a:srgbClr val="333333"/>
              </a:solidFill>
            </a:endParaRPr>
          </a:p>
          <a:p>
            <a:pPr algn="l" eaLnBrk="0" hangingPunct="0"/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gray">
          <a:xfrm>
            <a:off x="1752599" y="6403542"/>
            <a:ext cx="49149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333333"/>
                </a:solidFill>
              </a:rPr>
              <a:t>NB: </a:t>
            </a:r>
            <a:r>
              <a:rPr lang="en-US" sz="1600" b="1" dirty="0" err="1">
                <a:solidFill>
                  <a:srgbClr val="333333"/>
                </a:solidFill>
              </a:rPr>
              <a:t>diperbolehkan</a:t>
            </a:r>
            <a:r>
              <a:rPr lang="en-US" sz="1600" b="1" dirty="0">
                <a:solidFill>
                  <a:srgbClr val="333333"/>
                </a:solidFill>
              </a:rPr>
              <a:t> </a:t>
            </a:r>
            <a:r>
              <a:rPr lang="en-US" sz="1600" b="1" dirty="0" err="1">
                <a:solidFill>
                  <a:srgbClr val="333333"/>
                </a:solidFill>
              </a:rPr>
              <a:t>membawa</a:t>
            </a:r>
            <a:r>
              <a:rPr lang="en-US" sz="1600" b="1" dirty="0">
                <a:solidFill>
                  <a:srgbClr val="333333"/>
                </a:solidFill>
              </a:rPr>
              <a:t> </a:t>
            </a:r>
            <a:r>
              <a:rPr lang="en-US" sz="1600" b="1" dirty="0" err="1">
                <a:solidFill>
                  <a:srgbClr val="333333"/>
                </a:solidFill>
              </a:rPr>
              <a:t>minuman</a:t>
            </a:r>
            <a:endParaRPr lang="en-US" sz="16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5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3">
  <a:themeElements>
    <a:clrScheme name="3 1">
      <a:dk1>
        <a:srgbClr val="000000"/>
      </a:dk1>
      <a:lt1>
        <a:srgbClr val="FFFFFF"/>
      </a:lt1>
      <a:dk2>
        <a:srgbClr val="114F9B"/>
      </a:dk2>
      <a:lt2>
        <a:srgbClr val="C0C0C0"/>
      </a:lt2>
      <a:accent1>
        <a:srgbClr val="4792D7"/>
      </a:accent1>
      <a:accent2>
        <a:srgbClr val="F6750A"/>
      </a:accent2>
      <a:accent3>
        <a:srgbClr val="FFFFFF"/>
      </a:accent3>
      <a:accent4>
        <a:srgbClr val="000000"/>
      </a:accent4>
      <a:accent5>
        <a:srgbClr val="B1C7E8"/>
      </a:accent5>
      <a:accent6>
        <a:srgbClr val="DF6908"/>
      </a:accent6>
      <a:hlink>
        <a:srgbClr val="8CB929"/>
      </a:hlink>
      <a:folHlink>
        <a:srgbClr val="C072AA"/>
      </a:folHlink>
    </a:clrScheme>
    <a:fontScheme name="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 1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F6750A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DF6908"/>
        </a:accent6>
        <a:hlink>
          <a:srgbClr val="8CB929"/>
        </a:hlink>
        <a:folHlink>
          <a:srgbClr val="C072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2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948EDE"/>
        </a:accent1>
        <a:accent2>
          <a:srgbClr val="36B9BC"/>
        </a:accent2>
        <a:accent3>
          <a:srgbClr val="FFFFFF"/>
        </a:accent3>
        <a:accent4>
          <a:srgbClr val="000000"/>
        </a:accent4>
        <a:accent5>
          <a:srgbClr val="C8C6EC"/>
        </a:accent5>
        <a:accent6>
          <a:srgbClr val="30A7AA"/>
        </a:accent6>
        <a:hlink>
          <a:srgbClr val="C8B540"/>
        </a:hlink>
        <a:folHlink>
          <a:srgbClr val="8198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8FC670"/>
        </a:accent1>
        <a:accent2>
          <a:srgbClr val="40B1C8"/>
        </a:accent2>
        <a:accent3>
          <a:srgbClr val="FFFFFF"/>
        </a:accent3>
        <a:accent4>
          <a:srgbClr val="000000"/>
        </a:accent4>
        <a:accent5>
          <a:srgbClr val="C6DFBB"/>
        </a:accent5>
        <a:accent6>
          <a:srgbClr val="39A0B5"/>
        </a:accent6>
        <a:hlink>
          <a:srgbClr val="FBAC0D"/>
        </a:hlink>
        <a:folHlink>
          <a:srgbClr val="D4C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588TGp_Housesale_light</Template>
  <TotalTime>400</TotalTime>
  <Words>286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MS Mincho</vt:lpstr>
      <vt:lpstr>Times New Roman</vt:lpstr>
      <vt:lpstr>Verdana</vt:lpstr>
      <vt:lpstr>Wingdings</vt:lpstr>
      <vt:lpstr>3</vt:lpstr>
      <vt:lpstr>KONTRAK KULIAH</vt:lpstr>
      <vt:lpstr>PowerPoint Presentation</vt:lpstr>
      <vt:lpstr>Tujuan Umum</vt:lpstr>
      <vt:lpstr>Strategi Perkuliahan</vt:lpstr>
      <vt:lpstr>Referensi</vt:lpstr>
      <vt:lpstr>Tugas</vt:lpstr>
      <vt:lpstr>Penilaian</vt:lpstr>
      <vt:lpstr>PowerPoint Presentation</vt:lpstr>
      <vt:lpstr>Tatib Kuliah</vt:lpstr>
      <vt:lpstr>SELAMAT KULIAH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</dc:title>
  <dc:creator>danar</dc:creator>
  <cp:lastModifiedBy>ismail - [2010]</cp:lastModifiedBy>
  <cp:revision>27</cp:revision>
  <dcterms:created xsi:type="dcterms:W3CDTF">2013-02-19T14:35:21Z</dcterms:created>
  <dcterms:modified xsi:type="dcterms:W3CDTF">2018-09-10T02:13:15Z</dcterms:modified>
</cp:coreProperties>
</file>