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6" r:id="rId6"/>
    <p:sldId id="305" r:id="rId7"/>
    <p:sldId id="306" r:id="rId8"/>
    <p:sldId id="272" r:id="rId9"/>
    <p:sldId id="285" r:id="rId10"/>
    <p:sldId id="307" r:id="rId11"/>
    <p:sldId id="294" r:id="rId12"/>
    <p:sldId id="295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7e45346f8c_0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make our model to react in the same way realty does?</a:t>
            </a:r>
            <a:endParaRPr/>
          </a:p>
        </p:txBody>
      </p:sp>
      <p:sp>
        <p:nvSpPr>
          <p:cNvPr id="722" name="Google Shape;722;g7e45346f8c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9581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9" name="Google Shape;68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synapse to a random location on the neuron (use the GUI) and check what is the epsp that is creates.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more synapses to a random locations on the neuron (use the GUI) and check how many synapses are needed to make the neuron fire a spike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e45346f8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7e45346f8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7e45346f8c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f4a2baf9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6f4a2baf9a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g6f4a2baf9a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Exercise:  Inject different currents to the neuron and create a figure like this one: http://</a:t>
            </a:r>
            <a:r>
              <a:rPr lang="en-US" dirty="0" err="1"/>
              <a:t>www.jneurosci.org</a:t>
            </a:r>
            <a:r>
              <a:rPr lang="en-US" dirty="0"/>
              <a:t>/content/</a:t>
            </a:r>
            <a:r>
              <a:rPr lang="en-US" dirty="0" err="1"/>
              <a:t>jneuro</a:t>
            </a:r>
            <a:r>
              <a:rPr lang="en-US" dirty="0"/>
              <a:t>/21/3/1067/F8.large.jpg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Inject different currents to the neuron and create a figure like this one: http://</a:t>
            </a:r>
            <a:r>
              <a:rPr lang="en-US" dirty="0" err="1"/>
              <a:t>www.jneurosci.org</a:t>
            </a:r>
            <a:r>
              <a:rPr lang="en-US" dirty="0"/>
              <a:t>/content/</a:t>
            </a:r>
            <a:r>
              <a:rPr lang="en-US" dirty="0" err="1"/>
              <a:t>jneuro</a:t>
            </a:r>
            <a:r>
              <a:rPr lang="en-US" dirty="0"/>
              <a:t>/21/3/1067/F8.large.jpg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7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f4a2baf9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6f4a2baf9a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goal here is to see how simple RC circuit is behaving</a:t>
            </a:r>
            <a:endParaRPr dirty="0"/>
          </a:p>
        </p:txBody>
      </p:sp>
      <p:sp>
        <p:nvSpPr>
          <p:cNvPr id="223" name="Google Shape;223;g6f4a2baf9a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2747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rot="10800000" flipH="1">
            <a:off x="0" y="55070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536001" y="62411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500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ndras.ecker@epfl.ch" TargetMode="External"/><Relationship Id="rId5" Type="http://schemas.openxmlformats.org/officeDocument/2006/relationships/hyperlink" Target="mailto:yoni.leibner@mail.huji.ac.il" TargetMode="External"/><Relationship Id="rId4" Type="http://schemas.openxmlformats.org/officeDocument/2006/relationships/hyperlink" Target="mailto:oren.amsalem1@mail.huji.ac.i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olarpedia.org/article/Neuron_simulation_environm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 amt="18000"/>
          </a:blip>
          <a:srcRect/>
          <a:stretch/>
        </p:blipFill>
        <p:spPr>
          <a:xfrm>
            <a:off x="-1037819" y="-2749897"/>
            <a:ext cx="15023141" cy="1403948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252625" y="6018673"/>
            <a:ext cx="35559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1017832" y="1378483"/>
            <a:ext cx="10363200" cy="187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</a:pPr>
            <a:r>
              <a:rPr lang="en-US"/>
              <a:t>Using NEURON to model cells </a:t>
            </a:r>
            <a:br>
              <a:rPr lang="en-US"/>
            </a:br>
            <a:r>
              <a:rPr lang="en-US"/>
              <a:t>Tutorial 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252625" y="5149516"/>
            <a:ext cx="5498470" cy="170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Oren Amsalem,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Yoni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Leibner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and András Ecker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2DA0F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oren.amsalem1@mail.huji.ac.il</a:t>
            </a:r>
            <a:r>
              <a:rPr lang="en-US" dirty="0"/>
              <a:t>, </a:t>
            </a:r>
            <a:r>
              <a:rPr lang="en-US" sz="18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yoni.leibner@mail.huji.ac.il</a:t>
            </a:r>
            <a:endParaRPr lang="en-US" sz="1800" u="sng" dirty="0">
              <a:solidFill>
                <a:schemeClr val="hlink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latin typeface="Century Gothic"/>
                <a:sym typeface="Century Gothic"/>
                <a:hlinkClick r:id="rId6"/>
              </a:rPr>
              <a:t>andras.ecker@epfl.ch</a:t>
            </a:r>
            <a:br>
              <a:rPr lang="en-US" sz="1800" u="sng" dirty="0">
                <a:solidFill>
                  <a:schemeClr val="hlink"/>
                </a:solidFill>
                <a:latin typeface="Century Gothic"/>
                <a:sym typeface="Century Gothic"/>
              </a:rPr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Idan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Segev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Lab and the Blue Brain Project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9"/>
          <p:cNvSpPr txBox="1">
            <a:spLocks noGrp="1"/>
          </p:cNvSpPr>
          <p:nvPr>
            <p:ph type="title"/>
          </p:nvPr>
        </p:nvSpPr>
        <p:spPr>
          <a:xfrm>
            <a:off x="173181" y="0"/>
            <a:ext cx="100098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600"/>
            </a:pPr>
            <a:r>
              <a:rPr lang="en-US" dirty="0"/>
              <a:t> Layer 5b Pyramidal Cell</a:t>
            </a:r>
            <a:endParaRPr dirty="0"/>
          </a:p>
        </p:txBody>
      </p:sp>
      <p:pic>
        <p:nvPicPr>
          <p:cNvPr id="10" name="Google Shape;642;p54">
            <a:extLst>
              <a:ext uri="{FF2B5EF4-FFF2-40B4-BE49-F238E27FC236}">
                <a16:creationId xmlns:a16="http://schemas.microsoft.com/office/drawing/2014/main" id="{97ECAC2B-F38D-E444-9B0D-C3D0FECAB0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6736" y="926858"/>
            <a:ext cx="1617724" cy="491853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55;p54">
            <a:extLst>
              <a:ext uri="{FF2B5EF4-FFF2-40B4-BE49-F238E27FC236}">
                <a16:creationId xmlns:a16="http://schemas.microsoft.com/office/drawing/2014/main" id="{E2C19EEA-EF78-1F48-849D-AD7C0AFE2C6F}"/>
              </a:ext>
            </a:extLst>
          </p:cNvPr>
          <p:cNvSpPr/>
          <p:nvPr/>
        </p:nvSpPr>
        <p:spPr>
          <a:xfrm>
            <a:off x="6519713" y="1919558"/>
            <a:ext cx="5627520" cy="20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i="1" dirty="0">
                <a:solidFill>
                  <a:schemeClr val="dk1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from neuron import h, </a:t>
            </a:r>
            <a:r>
              <a:rPr lang="en-US" sz="1800" i="1" dirty="0" err="1">
                <a:solidFill>
                  <a:schemeClr val="dk1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gui</a:t>
            </a:r>
            <a:endParaRPr lang="en-US" sz="1800" i="1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instantiating cell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load_file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"import3d.hoc"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rgbClr val="C8352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load_file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"models/L5PCbiophys3.hoc"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rgbClr val="C8352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load_file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"models/L5PCtemplate.hoc"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morph_fname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"morphologies/cell1.asc"</a:t>
            </a:r>
            <a:endParaRPr sz="1800" dirty="0">
              <a:solidFill>
                <a:srgbClr val="C8352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/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L5PC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h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L5PCtemplate(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morph_fname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2" name="Google Shape;699;p57">
            <a:extLst>
              <a:ext uri="{FF2B5EF4-FFF2-40B4-BE49-F238E27FC236}">
                <a16:creationId xmlns:a16="http://schemas.microsoft.com/office/drawing/2014/main" id="{44A6C598-9808-0344-B242-F0B4D6A55805}"/>
              </a:ext>
            </a:extLst>
          </p:cNvPr>
          <p:cNvSpPr txBox="1"/>
          <p:nvPr/>
        </p:nvSpPr>
        <p:spPr>
          <a:xfrm>
            <a:off x="227553" y="6273225"/>
            <a:ext cx="120390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“Models of Neocortical Layer 5b Pyramidal Cells Capturing a Wide Range of Dendritic and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Perisomatic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Active Properties”,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Etay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Hay , Sean Hill, Felix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Schürmann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Henry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Markram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Idan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Segev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PLOS Computational Biology, 2011</a:t>
            </a:r>
            <a:endParaRPr dirty="0"/>
          </a:p>
        </p:txBody>
      </p:sp>
      <p:sp>
        <p:nvSpPr>
          <p:cNvPr id="13" name="Google Shape;250;p28">
            <a:extLst>
              <a:ext uri="{FF2B5EF4-FFF2-40B4-BE49-F238E27FC236}">
                <a16:creationId xmlns:a16="http://schemas.microsoft.com/office/drawing/2014/main" id="{96447DC1-98E7-914E-8E26-D6182B986690}"/>
              </a:ext>
            </a:extLst>
          </p:cNvPr>
          <p:cNvSpPr txBox="1"/>
          <p:nvPr/>
        </p:nvSpPr>
        <p:spPr>
          <a:xfrm>
            <a:off x="9462265" y="5831409"/>
            <a:ext cx="374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6_L5_PC_Hay_et_al.ipynb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4" name="Google Shape;728;p59">
            <a:extLst>
              <a:ext uri="{FF2B5EF4-FFF2-40B4-BE49-F238E27FC236}">
                <a16:creationId xmlns:a16="http://schemas.microsoft.com/office/drawing/2014/main" id="{00D11178-E4F9-7746-BF39-8ABEE6AAF54E}"/>
              </a:ext>
            </a:extLst>
          </p:cNvPr>
          <p:cNvGrpSpPr/>
          <p:nvPr/>
        </p:nvGrpSpPr>
        <p:grpSpPr>
          <a:xfrm>
            <a:off x="44767" y="1070336"/>
            <a:ext cx="5546716" cy="4717328"/>
            <a:chOff x="2401775" y="880775"/>
            <a:chExt cx="5879175" cy="5000075"/>
          </a:xfrm>
        </p:grpSpPr>
        <p:pic>
          <p:nvPicPr>
            <p:cNvPr id="15" name="Google Shape;729;p59">
              <a:extLst>
                <a:ext uri="{FF2B5EF4-FFF2-40B4-BE49-F238E27FC236}">
                  <a16:creationId xmlns:a16="http://schemas.microsoft.com/office/drawing/2014/main" id="{A6F0A659-C26E-1B44-B48B-99D9A6F5207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3381"/>
            <a:stretch/>
          </p:blipFill>
          <p:spPr>
            <a:xfrm rot="16200000">
              <a:off x="2879425" y="403125"/>
              <a:ext cx="4923875" cy="5879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730;p59">
              <a:extLst>
                <a:ext uri="{FF2B5EF4-FFF2-40B4-BE49-F238E27FC236}">
                  <a16:creationId xmlns:a16="http://schemas.microsoft.com/office/drawing/2014/main" id="{0F9AFCCA-AC33-BF4E-8250-2DFF012996E3}"/>
                </a:ext>
              </a:extLst>
            </p:cNvPr>
            <p:cNvSpPr/>
            <p:nvPr/>
          </p:nvSpPr>
          <p:spPr>
            <a:xfrm>
              <a:off x="3171275" y="5434850"/>
              <a:ext cx="313800" cy="34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31;p59">
              <a:extLst>
                <a:ext uri="{FF2B5EF4-FFF2-40B4-BE49-F238E27FC236}">
                  <a16:creationId xmlns:a16="http://schemas.microsoft.com/office/drawing/2014/main" id="{1AA685FE-1B03-5247-8267-5DC58FC743AA}"/>
                </a:ext>
              </a:extLst>
            </p:cNvPr>
            <p:cNvSpPr/>
            <p:nvPr/>
          </p:nvSpPr>
          <p:spPr>
            <a:xfrm>
              <a:off x="4500300" y="5533450"/>
              <a:ext cx="313800" cy="34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2;p59">
              <a:extLst>
                <a:ext uri="{FF2B5EF4-FFF2-40B4-BE49-F238E27FC236}">
                  <a16:creationId xmlns:a16="http://schemas.microsoft.com/office/drawing/2014/main" id="{028D7EBC-BA7F-A44C-A2B9-EBAA2DE89476}"/>
                </a:ext>
              </a:extLst>
            </p:cNvPr>
            <p:cNvSpPr/>
            <p:nvPr/>
          </p:nvSpPr>
          <p:spPr>
            <a:xfrm>
              <a:off x="6329100" y="5533450"/>
              <a:ext cx="313800" cy="34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802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396" y="163333"/>
            <a:ext cx="1688674" cy="603392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7"/>
          <p:cNvSpPr/>
          <p:nvPr/>
        </p:nvSpPr>
        <p:spPr>
          <a:xfrm>
            <a:off x="6965482" y="413436"/>
            <a:ext cx="3993000" cy="1477200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# Only EPSP-like current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syn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imax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0.5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stim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amp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h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run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();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plot_result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(...) </a:t>
            </a:r>
            <a:endParaRPr sz="1800" b="0" i="0" u="none" strike="noStrike" cap="none" dirty="0">
              <a:solidFill>
                <a:schemeClr val="dk1"/>
              </a:solidFill>
              <a:latin typeface="Courier" pitchFamily="2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4" name="Google Shape;694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7699" y="3953457"/>
            <a:ext cx="4307307" cy="198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5508" y="159596"/>
            <a:ext cx="4307305" cy="198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55508" y="2060545"/>
            <a:ext cx="4307305" cy="1987987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57"/>
          <p:cNvSpPr/>
          <p:nvPr/>
        </p:nvSpPr>
        <p:spPr>
          <a:xfrm>
            <a:off x="6965602" y="2315874"/>
            <a:ext cx="3992880" cy="1477328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# Only small step current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syn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imax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stim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amp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1.9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h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run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();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plot_result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(...) </a:t>
            </a:r>
            <a:endParaRPr sz="1800" b="0" i="0" u="none" strike="noStrike" cap="none" dirty="0">
              <a:solidFill>
                <a:schemeClr val="dk1"/>
              </a:solidFill>
              <a:latin typeface="Courier" pitchFamily="2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8" name="Google Shape;698;p57"/>
          <p:cNvSpPr/>
          <p:nvPr/>
        </p:nvSpPr>
        <p:spPr>
          <a:xfrm>
            <a:off x="6965482" y="4295948"/>
            <a:ext cx="3992880" cy="1477328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# both currents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syn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imax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0.5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stim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amp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1.9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h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run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()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plot_result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(...);</a:t>
            </a:r>
            <a:endParaRPr sz="1800" b="0" i="0" u="none" strike="noStrike" cap="none" dirty="0">
              <a:solidFill>
                <a:schemeClr val="dk1"/>
              </a:solidFill>
              <a:latin typeface="Courier" pitchFamily="2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9" name="Google Shape;699;p57"/>
          <p:cNvSpPr txBox="1"/>
          <p:nvPr/>
        </p:nvSpPr>
        <p:spPr>
          <a:xfrm>
            <a:off x="227553" y="6273225"/>
            <a:ext cx="120390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“Models of Neocortical Layer 5b Pyramidal Cells Capturing a Wide Range of Dendritic and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Perisomatic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Active Properties”,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Etay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Hay , Sean Hill, Felix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Schürmann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Henry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Markram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Idan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Segev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PLOS Computational Biology, 2011</a:t>
            </a:r>
            <a:endParaRPr dirty="0"/>
          </a:p>
        </p:txBody>
      </p:sp>
      <p:pic>
        <p:nvPicPr>
          <p:cNvPr id="700" name="Google Shape;700;p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8893349">
            <a:off x="717519" y="2506466"/>
            <a:ext cx="715879" cy="102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5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8893349">
            <a:off x="785837" y="4963127"/>
            <a:ext cx="715879" cy="102268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57"/>
          <p:cNvSpPr txBox="1"/>
          <p:nvPr/>
        </p:nvSpPr>
        <p:spPr>
          <a:xfrm rot="16200000">
            <a:off x="211410" y="3547515"/>
            <a:ext cx="958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Recording</a:t>
            </a:r>
            <a:endParaRPr dirty="0"/>
          </a:p>
        </p:txBody>
      </p:sp>
      <p:cxnSp>
        <p:nvCxnSpPr>
          <p:cNvPr id="703" name="Google Shape;703;p57"/>
          <p:cNvCxnSpPr>
            <a:cxnSpLocks/>
          </p:cNvCxnSpPr>
          <p:nvPr/>
        </p:nvCxnSpPr>
        <p:spPr>
          <a:xfrm flipV="1">
            <a:off x="714933" y="2546850"/>
            <a:ext cx="7386" cy="635642"/>
          </a:xfrm>
          <a:prstGeom prst="straightConnector1">
            <a:avLst/>
          </a:prstGeom>
          <a:noFill/>
          <a:ln w="9525" cap="rnd" cmpd="sng">
            <a:solidFill>
              <a:srgbClr val="32323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4" name="Google Shape;704;p57"/>
          <p:cNvCxnSpPr/>
          <p:nvPr/>
        </p:nvCxnSpPr>
        <p:spPr>
          <a:xfrm>
            <a:off x="684931" y="4120465"/>
            <a:ext cx="99099" cy="753578"/>
          </a:xfrm>
          <a:prstGeom prst="straightConnector1">
            <a:avLst/>
          </a:prstGeom>
          <a:noFill/>
          <a:ln w="9525" cap="rnd" cmpd="sng">
            <a:solidFill>
              <a:srgbClr val="32323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" name="Google Shape;250;p28">
            <a:extLst>
              <a:ext uri="{FF2B5EF4-FFF2-40B4-BE49-F238E27FC236}">
                <a16:creationId xmlns:a16="http://schemas.microsoft.com/office/drawing/2014/main" id="{B8CA6D80-7D96-6D47-A0DC-9E407DB0B9CD}"/>
              </a:ext>
            </a:extLst>
          </p:cNvPr>
          <p:cNvSpPr txBox="1"/>
          <p:nvPr/>
        </p:nvSpPr>
        <p:spPr>
          <a:xfrm>
            <a:off x="8961922" y="5882124"/>
            <a:ext cx="374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7_calcium_spike_Hay_et_al.ipynb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8"/>
          <p:cNvSpPr txBox="1">
            <a:spLocks noGrp="1"/>
          </p:cNvSpPr>
          <p:nvPr>
            <p:ph type="title"/>
          </p:nvPr>
        </p:nvSpPr>
        <p:spPr>
          <a:xfrm>
            <a:off x="173181" y="0"/>
            <a:ext cx="10009909" cy="99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Timed inhibition</a:t>
            </a:r>
            <a:endParaRPr/>
          </a:p>
        </p:txBody>
      </p:sp>
      <p:sp>
        <p:nvSpPr>
          <p:cNvPr id="711" name="Google Shape;711;p58"/>
          <p:cNvSpPr txBox="1"/>
          <p:nvPr/>
        </p:nvSpPr>
        <p:spPr>
          <a:xfrm>
            <a:off x="173181" y="6119888"/>
            <a:ext cx="12018819" cy="6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“Timed Synaptic Inhibition Shapes NMDA Spikes, Influencing Local Dendritic Processing and Global I/O Properties of Cortical Neurons</a:t>
            </a:r>
            <a:r>
              <a:rPr lang="en-US" sz="1600" dirty="0">
                <a:latin typeface="Century Gothic" panose="020B0502020202020204" pitchFamily="34" charset="0"/>
                <a:ea typeface="Century Gothic"/>
              </a:rPr>
              <a:t>” 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Michael Doron, Giuseppe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Chindemi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Eilif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Muller, Henry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Markram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Idan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Segev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. Cell Reports, 2017</a:t>
            </a:r>
            <a:endParaRPr sz="1600" dirty="0">
              <a:latin typeface="Century Gothic" panose="020B0502020202020204" pitchFamily="34" charset="0"/>
            </a:endParaRPr>
          </a:p>
        </p:txBody>
      </p:sp>
      <p:pic>
        <p:nvPicPr>
          <p:cNvPr id="712" name="Google Shape;71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9845" y="992618"/>
            <a:ext cx="7357593" cy="459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181" y="1086785"/>
            <a:ext cx="3026664" cy="474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99845" y="775942"/>
            <a:ext cx="8186370" cy="576072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58"/>
          <p:cNvSpPr/>
          <p:nvPr/>
        </p:nvSpPr>
        <p:spPr>
          <a:xfrm>
            <a:off x="7073239" y="1443368"/>
            <a:ext cx="3535496" cy="38557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6" name="Google Shape;716;p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91457" y="1576108"/>
            <a:ext cx="3468574" cy="3767369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58"/>
          <p:cNvSpPr/>
          <p:nvPr/>
        </p:nvSpPr>
        <p:spPr>
          <a:xfrm>
            <a:off x="3440317" y="775942"/>
            <a:ext cx="7416415" cy="536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250;p28">
            <a:extLst>
              <a:ext uri="{FF2B5EF4-FFF2-40B4-BE49-F238E27FC236}">
                <a16:creationId xmlns:a16="http://schemas.microsoft.com/office/drawing/2014/main" id="{7B30F998-B200-7741-8DAE-CD922BC2532D}"/>
              </a:ext>
            </a:extLst>
          </p:cNvPr>
          <p:cNvSpPr txBox="1"/>
          <p:nvPr/>
        </p:nvSpPr>
        <p:spPr>
          <a:xfrm>
            <a:off x="8737335" y="5747955"/>
            <a:ext cx="374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8_timed_inhibition_Doron_et_al.ipynb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203687" y="0"/>
            <a:ext cx="3210073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entury Gothic"/>
              <a:buNone/>
            </a:pPr>
            <a:r>
              <a:rPr lang="en-US" sz="3240" dirty="0"/>
              <a:t> Introduction</a:t>
            </a:r>
            <a:endParaRPr dirty="0"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239550" y="1491141"/>
            <a:ext cx="11712900" cy="462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The </a:t>
            </a:r>
            <a:r>
              <a:rPr lang="en-US" b="1" dirty="0"/>
              <a:t>NEURON Simulation Environment</a:t>
            </a:r>
            <a:r>
              <a:rPr lang="en-US" dirty="0"/>
              <a:t> is designed for modeling </a:t>
            </a:r>
            <a:r>
              <a:rPr lang="en-US" dirty="0">
                <a:solidFill>
                  <a:srgbClr val="FF0000"/>
                </a:solidFill>
              </a:rPr>
              <a:t>individual neurons</a:t>
            </a:r>
            <a:r>
              <a:rPr lang="en-US" dirty="0"/>
              <a:t> and networks of neurons.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It is particularly well-suited to explore problems which are closely linked to experimental data.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NEURON was build and is maintained by Ted Carnevale and Michael Hines, lately the Blue Brain Project is becoming heavily involved with the development of the software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Neuron is written in C &amp; C++, the interface with the simulator is with HOC, but a python wrapper was build and now commonly used instead of HOC (NEURON is used as a python package). In addition  User-defined mechanisms such as voltage- and ligand-gated ion channels are used in order to expand NEURON (mod files, need to be compiled).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b="1" u="sng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u="sng" dirty="0"/>
              <a:t>In this presentation we will show the following examples: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Single compartment model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Ball and Stick model and a replication of a published result (</a:t>
            </a:r>
            <a:r>
              <a:rPr lang="en-US" dirty="0" err="1"/>
              <a:t>Gidon</a:t>
            </a:r>
            <a:r>
              <a:rPr lang="en-US" dirty="0"/>
              <a:t> et al.)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Layer 5 Pyramidal cell and two replications of published results (Hay et al., Doron et al.)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203687" y="0"/>
            <a:ext cx="3210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entury Gothic"/>
              <a:buNone/>
            </a:pPr>
            <a:r>
              <a:rPr lang="en-US" sz="3240" dirty="0"/>
              <a:t> Introduction</a:t>
            </a:r>
            <a:endParaRPr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>
            <a:off x="287254" y="1106125"/>
            <a:ext cx="7836900" cy="57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u="sng" dirty="0"/>
              <a:t>Basic concepts of Neuron models:</a:t>
            </a:r>
            <a:endParaRPr b="1" u="sng" dirty="0"/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b="1" dirty="0"/>
              <a:t>Model </a:t>
            </a:r>
            <a:r>
              <a:rPr lang="en-US" dirty="0"/>
              <a:t>- a Neuron object, it can have soma, basal dendrites (</a:t>
            </a:r>
            <a:r>
              <a:rPr lang="en-US" dirty="0" err="1"/>
              <a:t>dend</a:t>
            </a:r>
            <a:r>
              <a:rPr lang="en-US" dirty="0"/>
              <a:t>) and apical dendrite (</a:t>
            </a:r>
            <a:r>
              <a:rPr lang="en-US" dirty="0" err="1"/>
              <a:t>apic</a:t>
            </a:r>
            <a:r>
              <a:rPr lang="en-US" dirty="0"/>
              <a:t>).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Section</a:t>
            </a:r>
            <a:r>
              <a:rPr lang="en-US" dirty="0"/>
              <a:t> - more of a morphological definition, a section is usually a dendrite between 2 bifurcation points.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b="1" dirty="0"/>
              <a:t>Segment</a:t>
            </a:r>
            <a:r>
              <a:rPr lang="en-US" dirty="0"/>
              <a:t> - one RC circuit that resemble (approximate) the computation in a piece of membrane.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b="1" dirty="0"/>
              <a:t>Clamps</a:t>
            </a:r>
            <a:r>
              <a:rPr lang="en-US" dirty="0"/>
              <a:t> - an object that represent an experimental electrode.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b="1" dirty="0"/>
              <a:t>Synapses</a:t>
            </a:r>
            <a:r>
              <a:rPr lang="en-US" dirty="0"/>
              <a:t> - object that resemble a single synapse (we will see it later, and how it’s activated in the simulation).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b="1" dirty="0"/>
              <a:t>Point Process</a:t>
            </a:r>
            <a:r>
              <a:rPr lang="en-US" dirty="0"/>
              <a:t> - a more general idea, it’s an object that seats on the segment (RC circuit), and simulate a channel or synapse.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68" name="Google Shape;168;p21"/>
          <p:cNvSpPr txBox="1"/>
          <p:nvPr/>
        </p:nvSpPr>
        <p:spPr>
          <a:xfrm>
            <a:off x="8947446" y="0"/>
            <a:ext cx="322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Read More About NEURON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6554" y="521700"/>
            <a:ext cx="3279880" cy="61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/>
          <p:nvPr/>
        </p:nvSpPr>
        <p:spPr>
          <a:xfrm rot="-579851">
            <a:off x="10029239" y="2405647"/>
            <a:ext cx="167984" cy="121006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FFFFF"/>
            </a:gs>
            <a:gs pos="100000">
              <a:srgbClr val="C4DCE3"/>
            </a:gs>
          </a:gsLst>
          <a:lin ang="5400012" scaled="0"/>
        </a:gra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247256" y="-47625"/>
            <a:ext cx="118440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00"/>
              <a:buFont typeface="Century Gothic"/>
              <a:buNone/>
            </a:pPr>
            <a:r>
              <a:rPr lang="en-US" sz="3200" dirty="0"/>
              <a:t> Single compartment neuron - single RC circuit</a:t>
            </a:r>
            <a:endParaRPr dirty="0"/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922" y="1165330"/>
            <a:ext cx="2954694" cy="289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8"/>
          <p:cNvGrpSpPr/>
          <p:nvPr/>
        </p:nvGrpSpPr>
        <p:grpSpPr>
          <a:xfrm>
            <a:off x="1322452" y="4535960"/>
            <a:ext cx="2277164" cy="1322832"/>
            <a:chOff x="2029229" y="1157378"/>
            <a:chExt cx="2277164" cy="1322832"/>
          </a:xfrm>
        </p:grpSpPr>
        <p:pic>
          <p:nvPicPr>
            <p:cNvPr id="228" name="Google Shape;228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1326714">
              <a:off x="2761936" y="1441542"/>
              <a:ext cx="1556630" cy="2394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9" name="Google Shape;229;p28"/>
            <p:cNvGrpSpPr/>
            <p:nvPr/>
          </p:nvGrpSpPr>
          <p:grpSpPr>
            <a:xfrm>
              <a:off x="2029229" y="1362710"/>
              <a:ext cx="1117500" cy="1117500"/>
              <a:chOff x="2029229" y="1362710"/>
              <a:chExt cx="1117500" cy="1117500"/>
            </a:xfrm>
          </p:grpSpPr>
          <p:sp>
            <p:nvSpPr>
              <p:cNvPr id="230" name="Google Shape;230;p28"/>
              <p:cNvSpPr/>
              <p:nvPr/>
            </p:nvSpPr>
            <p:spPr>
              <a:xfrm>
                <a:off x="2029229" y="1362710"/>
                <a:ext cx="1117500" cy="1117500"/>
              </a:xfrm>
              <a:prstGeom prst="ellipse">
                <a:avLst/>
              </a:prstGeom>
              <a:solidFill>
                <a:schemeClr val="accent1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2588029" y="1540625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2367274" y="1561283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2811895" y="1672760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2717103" y="1869190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2305396" y="2252748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6" name="Google Shape;236;p28"/>
              <p:cNvSpPr/>
              <p:nvPr/>
            </p:nvSpPr>
            <p:spPr>
              <a:xfrm>
                <a:off x="2716989" y="2145019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>
                <a:off x="2415295" y="1774816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>
                <a:off x="2161309" y="1702723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9" name="Google Shape;239;p28"/>
              <p:cNvSpPr/>
              <p:nvPr/>
            </p:nvSpPr>
            <p:spPr>
              <a:xfrm>
                <a:off x="2161309" y="2028305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>
                <a:off x="2642177" y="2385752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>
                <a:off x="2953790" y="2053243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242" name="Google Shape;242;p28"/>
            <p:cNvPicPr preferRelativeResize="0"/>
            <p:nvPr/>
          </p:nvPicPr>
          <p:blipFill rotWithShape="1">
            <a:blip r:embed="rId4">
              <a:alphaModFix/>
            </a:blip>
            <a:srcRect l="13307"/>
            <a:stretch/>
          </p:blipFill>
          <p:spPr>
            <a:xfrm rot="-1326714">
              <a:off x="2961409" y="1402566"/>
              <a:ext cx="1349540" cy="2394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p28"/>
          <p:cNvSpPr/>
          <p:nvPr/>
        </p:nvSpPr>
        <p:spPr>
          <a:xfrm>
            <a:off x="4512356" y="1445523"/>
            <a:ext cx="75789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dk1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from neuron import h, </a:t>
            </a:r>
            <a:r>
              <a:rPr lang="en-US" sz="1800" i="1" dirty="0" err="1">
                <a:solidFill>
                  <a:schemeClr val="dk1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gui</a:t>
            </a:r>
            <a:endParaRPr dirty="0">
              <a:latin typeface="Courier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create model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Soma =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h.Section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(name=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"soma"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rgbClr val="C8352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10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length µm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diam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10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diameter µm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'pas’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).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add passive properties  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g_pas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1/10000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set the specific membrane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			    resistance to 10000 ohm*cm^2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4524178" y="4509172"/>
            <a:ext cx="76491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current current clamp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IClamp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(soma(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0.5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delay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20.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start of the current injection (</a:t>
            </a:r>
            <a:r>
              <a:rPr lang="en-US" sz="1800" i="1" dirty="0" err="1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ms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dur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 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100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duration (</a:t>
            </a:r>
            <a:r>
              <a:rPr lang="en-US" sz="1800" i="1" dirty="0" err="1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ms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rgbClr val="79797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amp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 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0.01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amplitude (</a:t>
            </a:r>
            <a:r>
              <a:rPr lang="en-US" sz="1800" i="1" dirty="0" err="1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nA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9926696" y="6436200"/>
            <a:ext cx="374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0_soma_passive.ipynb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261250" y="-26125"/>
            <a:ext cx="11594700" cy="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00"/>
              <a:buFont typeface="Century Gothic"/>
              <a:buNone/>
            </a:pPr>
            <a:r>
              <a:rPr lang="en-US" sz="3200" dirty="0"/>
              <a:t> Single compartment neuron - recording</a:t>
            </a:r>
            <a:endParaRPr sz="3200" dirty="0"/>
          </a:p>
        </p:txBody>
      </p:sp>
      <p:pic>
        <p:nvPicPr>
          <p:cNvPr id="257" name="Google Shape;25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835" y="1236287"/>
            <a:ext cx="2954694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/>
          <p:nvPr/>
        </p:nvSpPr>
        <p:spPr>
          <a:xfrm>
            <a:off x="4554587" y="1667561"/>
            <a:ext cx="7360500" cy="228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record injected current soma voltage (and time)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soma_v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h.Vector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soma_v.record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(soma(0.5)._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ref_v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stim_current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h.Vector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stim_current.record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(stim._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ref_i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 = 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h.Vector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t.record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(h._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ref_t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4554587" y="3974670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run simulation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tstop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220 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simulation time (</a:t>
            </a:r>
            <a:r>
              <a:rPr lang="en-US" sz="1800" i="1" dirty="0" err="1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ms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h.dt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0.025. </a:t>
            </a:r>
            <a:endParaRPr sz="1800" dirty="0">
              <a:solidFill>
                <a:srgbClr val="79797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/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v_init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-70.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initial voltage (mV)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run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261250" y="-26125"/>
            <a:ext cx="11594700" cy="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00"/>
              <a:buFont typeface="Century Gothic"/>
              <a:buNone/>
            </a:pPr>
            <a:r>
              <a:rPr lang="en-US" sz="3200" dirty="0"/>
              <a:t> Single compartment neuron - synapse</a:t>
            </a:r>
            <a:endParaRPr sz="3200" dirty="0"/>
          </a:p>
        </p:txBody>
      </p:sp>
      <p:pic>
        <p:nvPicPr>
          <p:cNvPr id="257" name="Google Shape;25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835" y="1236287"/>
            <a:ext cx="2954694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/>
          <p:nvPr/>
        </p:nvSpPr>
        <p:spPr>
          <a:xfrm>
            <a:off x="4495450" y="1543043"/>
            <a:ext cx="7360500" cy="329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add a synapse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synapse = h.Exp2Syn(soma(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0.5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synapse.tau1 = 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0.3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rise time constant</a:t>
            </a:r>
            <a:endParaRPr lang="en-US" sz="1800" i="1" dirty="0">
              <a:solidFill>
                <a:srgbClr val="79797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synapse.tau2 = 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1.8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decay time constant</a:t>
            </a:r>
            <a:endParaRPr lang="en-US" sz="1800" i="1" dirty="0">
              <a:solidFill>
                <a:srgbClr val="79797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 = </a:t>
            </a: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h.NetStim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stim.number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stim.noise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no noise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stim.interval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net_con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h.NetCon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(stim, synapse)</a:t>
            </a:r>
          </a:p>
          <a:p>
            <a:pPr lvl="0">
              <a:buSzPts val="1100"/>
            </a:pP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net_con.weight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[0]= 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0.0004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the maximal conductance</a:t>
            </a:r>
            <a:b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				  of the synapse</a:t>
            </a:r>
            <a:endParaRPr lang="en-US"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8107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FFFFF"/>
            </a:gs>
            <a:gs pos="100000">
              <a:srgbClr val="C4DCE3"/>
            </a:gs>
          </a:gsLst>
          <a:lin ang="5400012" scaled="0"/>
        </a:gra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247256" y="-47625"/>
            <a:ext cx="118440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00"/>
              <a:buFont typeface="Century Gothic"/>
              <a:buNone/>
            </a:pPr>
            <a:r>
              <a:rPr lang="en-US" sz="3200" dirty="0"/>
              <a:t> Single compartment neuron – active </a:t>
            </a:r>
            <a:r>
              <a:rPr lang="en-US" sz="3200" dirty="0" err="1"/>
              <a:t>conductances</a:t>
            </a:r>
            <a:endParaRPr dirty="0"/>
          </a:p>
        </p:txBody>
      </p:sp>
      <p:sp>
        <p:nvSpPr>
          <p:cNvPr id="246" name="Google Shape;246;p28"/>
          <p:cNvSpPr/>
          <p:nvPr/>
        </p:nvSpPr>
        <p:spPr>
          <a:xfrm>
            <a:off x="4512356" y="1445522"/>
            <a:ext cx="7578900" cy="4377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dk1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from neuron import h, </a:t>
            </a:r>
            <a:r>
              <a:rPr lang="en-US" sz="1800" i="1" dirty="0" err="1">
                <a:solidFill>
                  <a:schemeClr val="dk1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gui</a:t>
            </a:r>
            <a:endParaRPr dirty="0">
              <a:latin typeface="Courier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create model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Soma =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h.Section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(name=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"soma"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rgbClr val="C8352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10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length µm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diam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10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diameter µm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/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"pas"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).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add passive properties  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g_pas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1/10000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set the specific membrane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			    resistance to 10000 ohm*cm^2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soma.insert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”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  # add potassium channel</a:t>
            </a:r>
          </a:p>
          <a:p>
            <a:pPr lvl="0"/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			 (from a mod file)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soma.gbar_kv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2000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set the potassium conductance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soma.insert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”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na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 # add sodium channel</a:t>
            </a:r>
            <a:b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			(from a mod file)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soma.gbar_na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8000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set the sodium conductance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h.celsius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30.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set temperature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8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9926696" y="6436200"/>
            <a:ext cx="374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1_soma_active.ipynb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" name="Google Shape;353;p34">
            <a:extLst>
              <a:ext uri="{FF2B5EF4-FFF2-40B4-BE49-F238E27FC236}">
                <a16:creationId xmlns:a16="http://schemas.microsoft.com/office/drawing/2014/main" id="{1159F774-D327-104B-A831-833DD2AFBB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331" y="1530858"/>
            <a:ext cx="3604437" cy="1938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>
            <a:spLocks noGrp="1"/>
          </p:cNvSpPr>
          <p:nvPr>
            <p:ph type="title"/>
          </p:nvPr>
        </p:nvSpPr>
        <p:spPr>
          <a:xfrm>
            <a:off x="213343" y="0"/>
            <a:ext cx="82695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00"/>
              <a:buFont typeface="Century Gothic"/>
              <a:buNone/>
            </a:pPr>
            <a:r>
              <a:rPr lang="en-US" sz="3200" dirty="0"/>
              <a:t>  Moving towards the cable model</a:t>
            </a:r>
            <a:endParaRPr dirty="0"/>
          </a:p>
        </p:txBody>
      </p:sp>
      <p:sp>
        <p:nvSpPr>
          <p:cNvPr id="382" name="Google Shape;382;p35"/>
          <p:cNvSpPr txBox="1"/>
          <p:nvPr/>
        </p:nvSpPr>
        <p:spPr>
          <a:xfrm>
            <a:off x="257610" y="6398133"/>
            <a:ext cx="485228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Note: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d_lambda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rule – NEURON book p50</a:t>
            </a:r>
            <a:endParaRPr dirty="0"/>
          </a:p>
        </p:txBody>
      </p:sp>
      <p:sp>
        <p:nvSpPr>
          <p:cNvPr id="383" name="Google Shape;383;p35"/>
          <p:cNvSpPr/>
          <p:nvPr/>
        </p:nvSpPr>
        <p:spPr>
          <a:xfrm rot="5400000">
            <a:off x="2704090" y="-70478"/>
            <a:ext cx="177900" cy="43536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15875" cap="rnd" cmpd="sng">
            <a:solidFill>
              <a:srgbClr val="1B40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2475041" y="2195273"/>
            <a:ext cx="130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Dendrite </a:t>
            </a:r>
            <a:endParaRPr dirty="0"/>
          </a:p>
        </p:txBody>
      </p:sp>
      <p:pic>
        <p:nvPicPr>
          <p:cNvPr id="385" name="Google Shape;38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42" y="2965924"/>
            <a:ext cx="4290697" cy="57086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5"/>
          <p:cNvSpPr txBox="1"/>
          <p:nvPr/>
        </p:nvSpPr>
        <p:spPr>
          <a:xfrm>
            <a:off x="1702454" y="3757163"/>
            <a:ext cx="191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dend(0.4).v</a:t>
            </a:r>
            <a:endParaRPr/>
          </a:p>
        </p:txBody>
      </p:sp>
      <p:sp>
        <p:nvSpPr>
          <p:cNvPr id="387" name="Google Shape;387;p35"/>
          <p:cNvSpPr txBox="1"/>
          <p:nvPr/>
        </p:nvSpPr>
        <p:spPr>
          <a:xfrm>
            <a:off x="374475" y="255165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dend(0.1).v</a:t>
            </a:r>
            <a:endParaRPr/>
          </a:p>
        </p:txBody>
      </p:sp>
      <p:cxnSp>
        <p:nvCxnSpPr>
          <p:cNvPr id="389" name="Google Shape;389;p35"/>
          <p:cNvCxnSpPr>
            <a:stCxn id="387" idx="2"/>
          </p:cNvCxnSpPr>
          <p:nvPr/>
        </p:nvCxnSpPr>
        <p:spPr>
          <a:xfrm flipH="1">
            <a:off x="925725" y="2920950"/>
            <a:ext cx="270600" cy="16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" name="Google Shape;390;p35"/>
          <p:cNvCxnSpPr>
            <a:stCxn id="386" idx="0"/>
          </p:cNvCxnSpPr>
          <p:nvPr/>
        </p:nvCxnSpPr>
        <p:spPr>
          <a:xfrm rot="10800000">
            <a:off x="2516804" y="3525263"/>
            <a:ext cx="141900" cy="23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1" name="Google Shape;391;p35"/>
          <p:cNvSpPr txBox="1"/>
          <p:nvPr/>
        </p:nvSpPr>
        <p:spPr>
          <a:xfrm>
            <a:off x="8949747" y="5952844"/>
            <a:ext cx="3742800" cy="6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2_soma_dend_step_current.ipynb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3_soma_dend_synapse.ipynb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274;p29">
            <a:extLst>
              <a:ext uri="{FF2B5EF4-FFF2-40B4-BE49-F238E27FC236}">
                <a16:creationId xmlns:a16="http://schemas.microsoft.com/office/drawing/2014/main" id="{12BA2FA4-5D3E-304A-9171-747C49176446}"/>
              </a:ext>
            </a:extLst>
          </p:cNvPr>
          <p:cNvSpPr/>
          <p:nvPr/>
        </p:nvSpPr>
        <p:spPr>
          <a:xfrm>
            <a:off x="5416271" y="1336033"/>
            <a:ext cx="7360500" cy="453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create dendrite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h.Section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(name=”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dend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dend.L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 500 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um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dend.diam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 1 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um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dend.Ra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 100 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ohm*cm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dend.insert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(”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pas"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dend.g_pas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1/10000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dend.connect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(soma, 1, 0).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connect the end of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The dendrite to the beginning of the soma</a:t>
            </a:r>
            <a:endParaRPr lang="en-US" sz="1800" dirty="0">
              <a:solidFill>
                <a:srgbClr val="79797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"forall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 { 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nseg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((L/(0.1*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lambda_f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(100))+0.9)/2)*2 + 1  }"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set the number of segments</a:t>
            </a:r>
            <a:endParaRPr lang="en-US" sz="1800" dirty="0">
              <a:solidFill>
                <a:srgbClr val="797979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5" name="Google Shape;411;p37">
            <a:extLst>
              <a:ext uri="{FF2B5EF4-FFF2-40B4-BE49-F238E27FC236}">
                <a16:creationId xmlns:a16="http://schemas.microsoft.com/office/drawing/2014/main" id="{13E6A489-3158-6047-9110-6E6E69B219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576568" y="1560960"/>
            <a:ext cx="1556630" cy="23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411;p37">
            <a:extLst>
              <a:ext uri="{FF2B5EF4-FFF2-40B4-BE49-F238E27FC236}">
                <a16:creationId xmlns:a16="http://schemas.microsoft.com/office/drawing/2014/main" id="{B12651AE-2ADA-B641-B8B9-DD57F919934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3890440" y="1572581"/>
            <a:ext cx="1556630" cy="23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411;p37">
            <a:extLst>
              <a:ext uri="{FF2B5EF4-FFF2-40B4-BE49-F238E27FC236}">
                <a16:creationId xmlns:a16="http://schemas.microsoft.com/office/drawing/2014/main" id="{2DCD1F61-2D14-BD44-A15A-0D1F0B609B2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2375483" y="1586305"/>
            <a:ext cx="1556630" cy="23948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437;p39">
            <a:extLst>
              <a:ext uri="{FF2B5EF4-FFF2-40B4-BE49-F238E27FC236}">
                <a16:creationId xmlns:a16="http://schemas.microsoft.com/office/drawing/2014/main" id="{1B692F6D-D46F-354A-B537-7068F264737F}"/>
              </a:ext>
            </a:extLst>
          </p:cNvPr>
          <p:cNvSpPr/>
          <p:nvPr/>
        </p:nvSpPr>
        <p:spPr>
          <a:xfrm rot="5400000">
            <a:off x="687430" y="4986866"/>
            <a:ext cx="901800" cy="10413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15875" cap="rnd" cmpd="sng">
            <a:solidFill>
              <a:srgbClr val="1B40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438;p39">
            <a:extLst>
              <a:ext uri="{FF2B5EF4-FFF2-40B4-BE49-F238E27FC236}">
                <a16:creationId xmlns:a16="http://schemas.microsoft.com/office/drawing/2014/main" id="{FD17D78C-689B-3A4A-9FE1-F10EE2E73A6E}"/>
              </a:ext>
            </a:extLst>
          </p:cNvPr>
          <p:cNvSpPr/>
          <p:nvPr/>
        </p:nvSpPr>
        <p:spPr>
          <a:xfrm rot="5400000">
            <a:off x="3113129" y="3862916"/>
            <a:ext cx="177900" cy="32892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15875" cap="rnd" cmpd="sng">
            <a:solidFill>
              <a:srgbClr val="1B40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440;p39">
            <a:extLst>
              <a:ext uri="{FF2B5EF4-FFF2-40B4-BE49-F238E27FC236}">
                <a16:creationId xmlns:a16="http://schemas.microsoft.com/office/drawing/2014/main" id="{03058D2C-4ACA-0840-B718-2619E6041116}"/>
              </a:ext>
            </a:extLst>
          </p:cNvPr>
          <p:cNvSpPr/>
          <p:nvPr/>
        </p:nvSpPr>
        <p:spPr>
          <a:xfrm>
            <a:off x="2475041" y="5583545"/>
            <a:ext cx="142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Dendrite </a:t>
            </a:r>
            <a:endParaRPr/>
          </a:p>
        </p:txBody>
      </p:sp>
      <p:sp>
        <p:nvSpPr>
          <p:cNvPr id="22" name="Google Shape;446;p39">
            <a:extLst>
              <a:ext uri="{FF2B5EF4-FFF2-40B4-BE49-F238E27FC236}">
                <a16:creationId xmlns:a16="http://schemas.microsoft.com/office/drawing/2014/main" id="{53B47B56-24EB-2647-9887-F38B9C436289}"/>
              </a:ext>
            </a:extLst>
          </p:cNvPr>
          <p:cNvSpPr/>
          <p:nvPr/>
        </p:nvSpPr>
        <p:spPr>
          <a:xfrm>
            <a:off x="5015865" y="5418570"/>
            <a:ext cx="773100" cy="129600"/>
          </a:xfrm>
          <a:prstGeom prst="lef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411;p37">
            <a:extLst>
              <a:ext uri="{FF2B5EF4-FFF2-40B4-BE49-F238E27FC236}">
                <a16:creationId xmlns:a16="http://schemas.microsoft.com/office/drawing/2014/main" id="{EFA07ABB-4736-F946-A47A-9A23FA10C87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880665" y="4684620"/>
            <a:ext cx="1556630" cy="23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411;p37">
            <a:extLst>
              <a:ext uri="{FF2B5EF4-FFF2-40B4-BE49-F238E27FC236}">
                <a16:creationId xmlns:a16="http://schemas.microsoft.com/office/drawing/2014/main" id="{1D9B2777-8F6B-8445-BD67-C03BBEC07B2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1599069" y="5018517"/>
            <a:ext cx="1556630" cy="23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411;p37">
            <a:extLst>
              <a:ext uri="{FF2B5EF4-FFF2-40B4-BE49-F238E27FC236}">
                <a16:creationId xmlns:a16="http://schemas.microsoft.com/office/drawing/2014/main" id="{D444CE47-4FFE-764A-985F-50B15A45E5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3719328" y="5018515"/>
            <a:ext cx="1556630" cy="23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411;p37">
            <a:extLst>
              <a:ext uri="{FF2B5EF4-FFF2-40B4-BE49-F238E27FC236}">
                <a16:creationId xmlns:a16="http://schemas.microsoft.com/office/drawing/2014/main" id="{AE7EEC2D-5115-5D4F-B56E-EE82D7176D4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2813367" y="4977347"/>
            <a:ext cx="1556630" cy="23948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447;p39">
            <a:extLst>
              <a:ext uri="{FF2B5EF4-FFF2-40B4-BE49-F238E27FC236}">
                <a16:creationId xmlns:a16="http://schemas.microsoft.com/office/drawing/2014/main" id="{4C7584A7-66D6-3441-9E79-D1EB2117627B}"/>
              </a:ext>
            </a:extLst>
          </p:cNvPr>
          <p:cNvSpPr txBox="1"/>
          <p:nvPr/>
        </p:nvSpPr>
        <p:spPr>
          <a:xfrm>
            <a:off x="5056102" y="5554614"/>
            <a:ext cx="14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synaptic input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9469" y="2391512"/>
            <a:ext cx="6454322" cy="1338943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8"/>
          <p:cNvSpPr txBox="1">
            <a:spLocks noGrp="1"/>
          </p:cNvSpPr>
          <p:nvPr>
            <p:ph type="title"/>
          </p:nvPr>
        </p:nvSpPr>
        <p:spPr>
          <a:xfrm>
            <a:off x="175729" y="0"/>
            <a:ext cx="4760166" cy="59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 Inhibition location</a:t>
            </a:r>
            <a:endParaRPr dirty="0"/>
          </a:p>
        </p:txBody>
      </p:sp>
      <p:pic>
        <p:nvPicPr>
          <p:cNvPr id="573" name="Google Shape;573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0809" y="2497178"/>
            <a:ext cx="1108531" cy="817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78382" y="2388322"/>
            <a:ext cx="794656" cy="103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95157" y="3454775"/>
            <a:ext cx="2002971" cy="2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22073" y="3492764"/>
            <a:ext cx="2536372" cy="247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64;p47">
            <a:extLst>
              <a:ext uri="{FF2B5EF4-FFF2-40B4-BE49-F238E27FC236}">
                <a16:creationId xmlns:a16="http://schemas.microsoft.com/office/drawing/2014/main" id="{30229412-F78E-EB41-9EB9-245809CA6D6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24597" y="713407"/>
            <a:ext cx="4791174" cy="5397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50;p28">
            <a:extLst>
              <a:ext uri="{FF2B5EF4-FFF2-40B4-BE49-F238E27FC236}">
                <a16:creationId xmlns:a16="http://schemas.microsoft.com/office/drawing/2014/main" id="{E6C94229-68FB-9142-B745-AEDD6C9C61BF}"/>
              </a:ext>
            </a:extLst>
          </p:cNvPr>
          <p:cNvSpPr txBox="1"/>
          <p:nvPr/>
        </p:nvSpPr>
        <p:spPr>
          <a:xfrm>
            <a:off x="8425242" y="5820326"/>
            <a:ext cx="374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4_inhibition_location_Gidon_et_al.ipynb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711;p58">
            <a:extLst>
              <a:ext uri="{FF2B5EF4-FFF2-40B4-BE49-F238E27FC236}">
                <a16:creationId xmlns:a16="http://schemas.microsoft.com/office/drawing/2014/main" id="{5CA45A80-5C8B-114F-9728-6E01F3E55BD8}"/>
              </a:ext>
            </a:extLst>
          </p:cNvPr>
          <p:cNvSpPr txBox="1"/>
          <p:nvPr/>
        </p:nvSpPr>
        <p:spPr>
          <a:xfrm>
            <a:off x="175729" y="6289158"/>
            <a:ext cx="12018819" cy="6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“Principles Governing the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Operationof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Synaptic Inhibition in Dendrite</a:t>
            </a:r>
            <a:r>
              <a:rPr lang="en-US" sz="1600" dirty="0">
                <a:latin typeface="Century Gothic" panose="020B0502020202020204" pitchFamily="34" charset="0"/>
                <a:ea typeface="Century Gothic"/>
              </a:rPr>
              <a:t>” 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Albert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Gidon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Idan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Segev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. Neuron, 2012</a:t>
            </a:r>
            <a:endParaRPr sz="16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1175</Words>
  <Application>Microsoft Macintosh PowerPoint</Application>
  <PresentationFormat>Widescreen</PresentationFormat>
  <Paragraphs>149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Courier</vt:lpstr>
      <vt:lpstr>Calibri</vt:lpstr>
      <vt:lpstr>Arial</vt:lpstr>
      <vt:lpstr>Noto Sans Symbols</vt:lpstr>
      <vt:lpstr>Courier New</vt:lpstr>
      <vt:lpstr>Century Gothic</vt:lpstr>
      <vt:lpstr>Wisp</vt:lpstr>
      <vt:lpstr>Using NEURON to model cells  Tutorial </vt:lpstr>
      <vt:lpstr> Introduction</vt:lpstr>
      <vt:lpstr> Introduction</vt:lpstr>
      <vt:lpstr> Single compartment neuron - single RC circuit</vt:lpstr>
      <vt:lpstr> Single compartment neuron - recording</vt:lpstr>
      <vt:lpstr> Single compartment neuron - synapse</vt:lpstr>
      <vt:lpstr> Single compartment neuron – active conductances</vt:lpstr>
      <vt:lpstr>  Moving towards the cable model</vt:lpstr>
      <vt:lpstr> Inhibition location</vt:lpstr>
      <vt:lpstr> Layer 5b Pyramidal Cell</vt:lpstr>
      <vt:lpstr>PowerPoint Presentation</vt:lpstr>
      <vt:lpstr>Timed inhibition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NEURON to model cells  Tutorial </dc:title>
  <cp:lastModifiedBy>András Ecker</cp:lastModifiedBy>
  <cp:revision>10</cp:revision>
  <dcterms:modified xsi:type="dcterms:W3CDTF">2021-09-14T08:53:48Z</dcterms:modified>
</cp:coreProperties>
</file>