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f977e37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f977e37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977e37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977e37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977e37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977e37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570171d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570171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e57017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e57017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f6d723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bf6d723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bf6d723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bf6d723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e570171d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e570171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977e37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f977e37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977e37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f977e37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f977e37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f977e37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977e37e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f977e37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D18"/>
              </a:buClr>
              <a:buSzPts val="2800"/>
              <a:buNone/>
              <a:defRPr sz="2800">
                <a:solidFill>
                  <a:srgbClr val="EE7D1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D18"/>
              </a:buClr>
              <a:buSzPts val="2800"/>
              <a:buNone/>
              <a:defRPr sz="2800">
                <a:solidFill>
                  <a:srgbClr val="EE7D1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D18"/>
              </a:buClr>
              <a:buSzPts val="2800"/>
              <a:buNone/>
              <a:defRPr sz="2800">
                <a:solidFill>
                  <a:srgbClr val="EE7D1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D18"/>
              </a:buClr>
              <a:buSzPts val="2800"/>
              <a:buNone/>
              <a:defRPr sz="2800">
                <a:solidFill>
                  <a:srgbClr val="EE7D1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D18"/>
              </a:buClr>
              <a:buSzPts val="2800"/>
              <a:buNone/>
              <a:defRPr sz="2800">
                <a:solidFill>
                  <a:srgbClr val="EE7D1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D18"/>
              </a:buClr>
              <a:buSzPts val="2800"/>
              <a:buNone/>
              <a:defRPr sz="2800">
                <a:solidFill>
                  <a:srgbClr val="EE7D1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D18"/>
              </a:buClr>
              <a:buSzPts val="2800"/>
              <a:buNone/>
              <a:defRPr sz="2800">
                <a:solidFill>
                  <a:srgbClr val="EE7D1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D18"/>
              </a:buClr>
              <a:buSzPts val="2800"/>
              <a:buNone/>
              <a:defRPr sz="2800">
                <a:solidFill>
                  <a:srgbClr val="EE7D1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7D18"/>
              </a:buClr>
              <a:buSzPts val="2800"/>
              <a:buNone/>
              <a:defRPr sz="2800">
                <a:solidFill>
                  <a:srgbClr val="EE7D18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878850" y="445025"/>
            <a:ext cx="39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878850" y="445025"/>
            <a:ext cx="39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883700" y="381700"/>
            <a:ext cx="3748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385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955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351700" y="4704385"/>
            <a:ext cx="2393400" cy="30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F9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D966"/>
                </a:solidFill>
              </a:rPr>
              <a:t>Oleh: Harminto Mulyo, S.Kom., M.Kom.</a:t>
            </a:r>
            <a:endParaRPr b="1" sz="900">
              <a:solidFill>
                <a:srgbClr val="FFD966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878850" y="445025"/>
            <a:ext cx="39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100"/>
              <a:buNone/>
              <a:defRPr b="1" sz="2100">
                <a:solidFill>
                  <a:srgbClr val="0A46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100"/>
              <a:buNone/>
              <a:defRPr b="1" sz="2100">
                <a:solidFill>
                  <a:srgbClr val="0A464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100"/>
              <a:buNone/>
              <a:defRPr b="1" sz="2100">
                <a:solidFill>
                  <a:srgbClr val="0A464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100"/>
              <a:buNone/>
              <a:defRPr b="1" sz="2100">
                <a:solidFill>
                  <a:srgbClr val="0A464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100"/>
              <a:buNone/>
              <a:defRPr b="1" sz="2100">
                <a:solidFill>
                  <a:srgbClr val="0A464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100"/>
              <a:buNone/>
              <a:defRPr b="1" sz="2100">
                <a:solidFill>
                  <a:srgbClr val="0A464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100"/>
              <a:buNone/>
              <a:defRPr b="1" sz="2100">
                <a:solidFill>
                  <a:srgbClr val="0A464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100"/>
              <a:buNone/>
              <a:defRPr b="1" sz="2100">
                <a:solidFill>
                  <a:srgbClr val="0A464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100"/>
              <a:buNone/>
              <a:defRPr b="1" sz="2100">
                <a:solidFill>
                  <a:srgbClr val="0A464B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Sistem Informasi Geografis</a:t>
            </a:r>
            <a:endParaRPr sz="4600">
              <a:solidFill>
                <a:srgbClr val="0A464B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A464B"/>
                </a:solidFill>
              </a:rPr>
              <a:t>Pengenalan Digitasi </a:t>
            </a:r>
            <a:r>
              <a:rPr baseline="30000" lang="en-GB"/>
              <a:t>4th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Menambah Attribut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3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Tambahkan attribut yang dibutuhkan, misalnya nama jalan dan panjang jalan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300" y="1004175"/>
            <a:ext cx="3837962" cy="39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 Edit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21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Untuk mengaktifkan atau menonaktifkan mode edit, klik simbol disamping. Jika </a:t>
            </a:r>
            <a:r>
              <a:rPr b="1" lang="en-GB"/>
              <a:t>mode edit </a:t>
            </a:r>
            <a:r>
              <a:rPr lang="en-GB"/>
              <a:t>aktif maka tombol </a:t>
            </a:r>
            <a:r>
              <a:rPr b="1" i="1" lang="en-GB"/>
              <a:t>add line feature</a:t>
            </a:r>
            <a:r>
              <a:rPr lang="en-GB"/>
              <a:t> akan aktif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625" y="1152475"/>
            <a:ext cx="33337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750" y="2571750"/>
            <a:ext cx="3453975" cy="7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Memilih Feature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283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Klik titik awal menggambar, kemudian arahkan sepanjang jalan masuk ke unisnu, setelah selesai </a:t>
            </a:r>
            <a:r>
              <a:rPr b="1" lang="en-GB"/>
              <a:t>klik kanan</a:t>
            </a:r>
            <a:r>
              <a:rPr lang="en-GB"/>
              <a:t> untuk mengakhiri. Muncul attribute yang harus diisi sesuai dengan attribut yang didefinisikan sebelumnya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50" y="1152463"/>
            <a:ext cx="24003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824" y="1152474"/>
            <a:ext cx="3097900" cy="1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/>
              <a:t>Terima Kasih</a:t>
            </a:r>
            <a:endParaRPr sz="9200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Kontrak Kuliah “Sistem Informasi Geografi”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878850" y="445025"/>
            <a:ext cx="39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 dan Misi TIF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478200" cy="3460800"/>
          </a:xfrm>
          <a:prstGeom prst="rect">
            <a:avLst/>
          </a:prstGeom>
          <a:ln cap="flat" cmpd="sng" w="9525">
            <a:solidFill>
              <a:srgbClr val="EE7D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Visi</a:t>
            </a:r>
            <a:endParaRPr b="1" sz="2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Pada tahun </a:t>
            </a:r>
            <a:r>
              <a:rPr b="1" lang="en-GB" sz="1600">
                <a:solidFill>
                  <a:srgbClr val="EE7D18"/>
                </a:solidFill>
              </a:rPr>
              <a:t>2023</a:t>
            </a:r>
            <a:r>
              <a:rPr lang="en-GB" sz="1600"/>
              <a:t> menjadi Program Studi Teknik Informatika yang </a:t>
            </a:r>
            <a:r>
              <a:rPr b="1" lang="en-GB" sz="1600">
                <a:solidFill>
                  <a:srgbClr val="EE7D18"/>
                </a:solidFill>
              </a:rPr>
              <a:t>unggul</a:t>
            </a:r>
            <a:r>
              <a:rPr lang="en-GB" sz="1600"/>
              <a:t> dalam mengembangkan Iptek, serta sumber daya manusia yang cendikia, berakhlakul karimah dan berkepribadian Ahlusunnah Wal Jama’ah di tingkat </a:t>
            </a:r>
            <a:r>
              <a:rPr b="1" lang="en-GB" sz="1600">
                <a:solidFill>
                  <a:srgbClr val="EE7D18"/>
                </a:solidFill>
              </a:rPr>
              <a:t>Nasional</a:t>
            </a:r>
            <a:r>
              <a:rPr lang="en-GB" sz="1600"/>
              <a:t>.</a:t>
            </a:r>
            <a:endParaRPr b="1" sz="1600">
              <a:solidFill>
                <a:srgbClr val="EE7D18"/>
              </a:solidFill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3959150" y="1152475"/>
            <a:ext cx="4873200" cy="3460800"/>
          </a:xfrm>
          <a:prstGeom prst="rect">
            <a:avLst/>
          </a:prstGeom>
          <a:ln cap="flat" cmpd="sng" w="9525">
            <a:solidFill>
              <a:srgbClr val="EE7D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Misi</a:t>
            </a:r>
            <a:endParaRPr sz="2000"/>
          </a:p>
          <a:p>
            <a:pPr indent="-159849" lvl="0" marL="179999" rtl="0" algn="just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Melaksanakan sistem pendidikan yang berkarakter ahlussunnah wal jama’ah </a:t>
            </a:r>
            <a:endParaRPr sz="1100"/>
          </a:p>
          <a:p>
            <a:pPr indent="-159849" lvl="0" marL="179999" rtl="0" algn="just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Menyelenggarakan pendidikan yang unggul dalam bidang Teknik Informatika, sehingga menghasilkan lulusan yang memiliki keunggulan kompetitif, beretika dan bermoral. </a:t>
            </a:r>
            <a:endParaRPr sz="1100"/>
          </a:p>
          <a:p>
            <a:pPr indent="-159849" lvl="0" marL="179999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Mengembangkan ilmu pengetahuan dan teknologi terutama melalui kegiatan penelitian yang bermutu, publikasi ilmiah serta kepemilikan hak atas kekayaan intelektual sebagai upaya pengembangan ilmu pengetahuan kerekayasaan dan teknologi. </a:t>
            </a:r>
            <a:endParaRPr sz="1100"/>
          </a:p>
          <a:p>
            <a:pPr indent="-159849" lvl="0" marL="179999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Melaksanakan pengabdian kepada masyarakat untuk memecahkan persoalan masyarakat sebagai upaya penetapan dan pengembangan ilmu pengetahuan Teknik Informatika. </a:t>
            </a:r>
            <a:endParaRPr sz="1100"/>
          </a:p>
          <a:p>
            <a:pPr indent="-159849" lvl="0" marL="179999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Melakukan evaluasi secara teratur untuk meningkatkan kualitas, profesionalisme, kapabilitas, akuntabilitas dan tata kelola serta kemandirian dalam penyelenggaraan program studi.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Capaian Pembelajaran MK</a:t>
            </a:r>
            <a:endParaRPr>
              <a:solidFill>
                <a:srgbClr val="0A464B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300"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-GB" sz="2300">
                <a:latin typeface="Roboto Mono"/>
                <a:ea typeface="Roboto Mono"/>
                <a:cs typeface="Roboto Mono"/>
                <a:sym typeface="Roboto Mono"/>
              </a:rPr>
              <a:t>Mahasiswa Mengenal jenis Vektor Layer di GIS, Memahami penggunaan layer dalam Map</a:t>
            </a:r>
            <a:r>
              <a:rPr lang="en-GB" sz="2300"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Pengantar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5562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464B"/>
              </a:buClr>
              <a:buSzPts val="2000"/>
              <a:buChar char="●"/>
            </a:pPr>
            <a:r>
              <a:rPr lang="en-GB" sz="2000">
                <a:solidFill>
                  <a:srgbClr val="0A464B"/>
                </a:solidFill>
              </a:rPr>
              <a:t>Digitasi adalah merupakan proses pembentukan data yang berasal dari data raster menjadi data vektor</a:t>
            </a:r>
            <a:endParaRPr sz="2000">
              <a:solidFill>
                <a:srgbClr val="0A464B"/>
              </a:solidFill>
            </a:endParaRPr>
          </a:p>
          <a:p>
            <a:pPr indent="-355600" lvl="0" marL="457200" marR="55628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A464B"/>
              </a:buClr>
              <a:buSzPts val="2000"/>
              <a:buChar char="●"/>
            </a:pPr>
            <a:r>
              <a:rPr lang="en-GB" sz="2000">
                <a:solidFill>
                  <a:srgbClr val="0A464B"/>
                </a:solidFill>
              </a:rPr>
              <a:t>Dalam sistem informasi geografis dan pemetaan digital, data vektor banyak digunakan sebagai dasar analisis dan berbagai proses</a:t>
            </a:r>
            <a:endParaRPr sz="2000">
              <a:solidFill>
                <a:srgbClr val="0A464B"/>
              </a:solidFill>
            </a:endParaRPr>
          </a:p>
          <a:p>
            <a:pPr indent="-355600" lvl="0" marL="457200" marR="55628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A464B"/>
              </a:buClr>
              <a:buSzPts val="2000"/>
              <a:buChar char="●"/>
            </a:pPr>
            <a:r>
              <a:rPr lang="en-GB" sz="2000">
                <a:solidFill>
                  <a:srgbClr val="0A464B"/>
                </a:solidFill>
              </a:rPr>
              <a:t>Sebuah vektor pada intinya merupakan sesuatu yang berbentuk sebuah titik, atau garis yang menghubungkan titik-titik tersebut</a:t>
            </a:r>
            <a:endParaRPr sz="2000">
              <a:solidFill>
                <a:srgbClr val="0A464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Jenis Vector dalam QGIS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097375"/>
            <a:ext cx="522103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Membuat Sebuah Dataset Vektor Baru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Ketentuan:</a:t>
            </a:r>
            <a:endParaRPr b="1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Mendefinisikan dataset adalah seperti melakukan digitasi awal. Misalnya dalam digitasi kita memilih poligon pada new shapefile layer maka data tersebut ada dalam dataset poligon dan tidak dapat di tambah/diedit dengan point/garis.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Sistem Referensi Koordinat (Coordinate Reference System). Sebuah CRS menentukan bagaimana mendefinisikan suatu titik di bumi dalam hal koordinatnya. CRS di Indonesia sendiri secara umum menggunakan proyeksi WGS 84.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Topologi Fitur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Topologi adalah aspek yang berguna dari layer-layer data vektor, karena meminimalkan kesalahan seperti overlap atau gap.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50" y="1897463"/>
            <a:ext cx="11430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567850" y="2188350"/>
            <a:ext cx="2199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Overlap, tidak memotong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Langkah Praktikum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2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Buka project georeferencing pada pertemuan 3 sebelumnya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500" y="1087125"/>
            <a:ext cx="5068801" cy="35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878850" y="445025"/>
            <a:ext cx="3953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Langkah Praktikum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3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Tambahkan Layer baru untuk membuat data vector jalan utama di unisnu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925" y="992900"/>
            <a:ext cx="5196000" cy="387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-unisnu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