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efa9c447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efa9c447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Spark that misses a lot of triggers’ 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Very quickly, it became apparent to us that the Dataflow model […] is the correct model for stream and batch data processing. […] The Flink Datastream API […] faithfully implements the Beam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/>
              <a:t>— Kostas Tzoumas, CEO of data Artisans and founder of Apache Flink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efa9c447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efa9c447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efa9c447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efa9c447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efa9c447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efa9c447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efa9c447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efa9c447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/>
              <a:t>Dremel - scalable, interactive ad hoc query system for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/>
              <a:t>Colossus - cluster-level file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/>
              <a:t>ColumnIO - columnar file formats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efa9c447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efa9c447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0c8b18ac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0c8b18a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ec29a558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ec29a558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ec29a558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ec29a558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ec29a558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ec29a558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ec29a558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ec29a558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regi ceg torol, iscaleit marad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ec29a558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ec29a558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ec29a558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ec29a558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f49615a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f49615a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ec29a558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ec29a558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Unbounded data - batch , engine like Spark Streaming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Unbounded data - streaming, like Dataflow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Micro-batch example: Processing orders from customers on ecommerce websites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Main difference is the velocity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ec29a558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ec29a558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efa9c44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efa9c44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efa9c447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efa9c447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Information about the source as it is observed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oreilly.com/radar/the-world-beyond-batch-streaming-101/" TargetMode="External"/><Relationship Id="rId4" Type="http://schemas.openxmlformats.org/officeDocument/2006/relationships/hyperlink" Target="https://www.oreilly.com/radar/the-world-beyond-batch-streaming-101/" TargetMode="External"/><Relationship Id="rId5" Type="http://schemas.openxmlformats.org/officeDocument/2006/relationships/hyperlink" Target="https://www.oreilly.com/radar/the-world-beyond-batch-streaming-102/" TargetMode="External"/><Relationship Id="rId6" Type="http://schemas.openxmlformats.org/officeDocument/2006/relationships/hyperlink" Target="https://cloud.google.com/pubsub/docs/overview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73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Introduction to Stream processing on Google Cloud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Apache Beam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275" y="72399"/>
            <a:ext cx="3929226" cy="1488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431925"/>
            <a:ext cx="8520600" cy="3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O</a:t>
            </a:r>
            <a:r>
              <a:rPr lang="hu"/>
              <a:t>pen source, unified model for defining both batch and streaming data-parallel processing pipelines.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hu"/>
              <a:t>Supported languages: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Java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Python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Supported back-ends: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Google Cloud Dataflow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Apache Flink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Apache Spark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Local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hu"/>
              <a:t>Launched</a:t>
            </a:r>
            <a:r>
              <a:rPr lang="hu"/>
              <a:t> in early 2016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Beam model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399" y="1271550"/>
            <a:ext cx="4769725" cy="336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</p:pic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Pipeline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Graph (directed acyclic graph)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PCollection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PTransform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Aggregation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User-defined function (UDF)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ParDo, DoFn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CombineFn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Runner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Window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Watermark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Trigger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etc.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Google Cloud Dataflow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/>
              <a:t>Serverless stream and batch data processing engine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/>
              <a:t>Reliable and consistent exactly-once processing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8803" y="1869550"/>
            <a:ext cx="3570800" cy="31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Google Cloud PubSub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</a:t>
            </a:r>
            <a:r>
              <a:rPr lang="hu"/>
              <a:t>essaging service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Allows services to communicate asynchronously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Pub/Sub is used for streaming analytics and data integration pipelines to ingest and distribute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Publishers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Subscribers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073" y="2702500"/>
            <a:ext cx="2756775" cy="21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Google Cloud BigQuery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</a:t>
            </a:r>
            <a:r>
              <a:rPr lang="hu"/>
              <a:t>ully-managed, serverless data warehouse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Scalable analysis over petabytes of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Built-in machine learning capabilities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900" y="2886163"/>
            <a:ext cx="476250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212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5520"/>
              <a:t>DEMO</a:t>
            </a:r>
            <a:endParaRPr sz="552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Processing Content Feeds to see what matters to users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211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5500"/>
              <a:t>Q&amp;A</a:t>
            </a:r>
            <a:endParaRPr sz="5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References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62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Tyler Akidau</a:t>
            </a:r>
            <a:r>
              <a:rPr lang="hu"/>
              <a:t> - </a:t>
            </a:r>
            <a:r>
              <a:rPr lang="hu" u="sng">
                <a:solidFill>
                  <a:schemeClr val="hlink"/>
                </a:solidFill>
                <a:hlinkClick r:id="rId3"/>
              </a:rPr>
              <a:t>h</a:t>
            </a:r>
            <a:r>
              <a:rPr lang="hu" u="sng">
                <a:solidFill>
                  <a:schemeClr val="hlink"/>
                </a:solidFill>
                <a:hlinkClick r:id="rId4"/>
              </a:rPr>
              <a:t>ttps://www.oreilly.com/radar/the-world-beyond-batch-streaming-101/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Tyler Akidau - </a:t>
            </a:r>
            <a:r>
              <a:rPr lang="hu" u="sng">
                <a:solidFill>
                  <a:schemeClr val="hlink"/>
                </a:solidFill>
                <a:hlinkClick r:id="rId5"/>
              </a:rPr>
              <a:t>https://www.oreilly.com/radar/the-world-beyond-batch-streaming-102/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https://beam.apache.org/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u="sng">
                <a:solidFill>
                  <a:schemeClr val="hlink"/>
                </a:solidFill>
                <a:hlinkClick r:id="rId6"/>
              </a:rPr>
              <a:t>https://cloud.google.com/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https://zhuanlan.zhihu.com/p/101111626?fbclid=IwAR0yTl4SHMgzSKfFmQvm2ieecr43u2jw43NAqh_LRMscDapmSEPhsrDBsgc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20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6000"/>
              <a:t>Thanks for the attention!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About me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Andras Palfi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Senior Data Engineer at iScaleIT Solutions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Graduated at the University of Szeged, Business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2014 - 2017, Dopti - Java developer, Smart Watch project (Mqtt, Apache Storm, Cassandra, etc.)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2017 - 2021, EPAM Systems - Big Data Software Engineer (Commercial data processing, AWS EMR, Apache Hive, AWS Data Pipeline, Apache Airflow)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2021 - , iScaleIT Solutions - Senior Data Engineer (Stream data processing, Apache Beam, GCP Dataflow, PubSub, BigQuery)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Roadmap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Terminology of Stream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Apache Beam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Google Cloud Dataflow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Google Cloud PubSub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Google Cloud BigQuery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Demo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Q&amp;A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206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5220"/>
              <a:t>Terminology</a:t>
            </a:r>
            <a:endParaRPr sz="52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Who are Data Engineers?</a:t>
            </a:r>
            <a:endParaRPr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000" y="1027000"/>
            <a:ext cx="4874850" cy="39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Data processing scenarios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Bounded (batch)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Daily reporting</a:t>
            </a:r>
            <a:endParaRPr/>
          </a:p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Unbounded data — micro batch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Fixed windows</a:t>
            </a:r>
            <a:endParaRPr/>
          </a:p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Unbounded data — streaming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Time-agnostic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hu"/>
              <a:t>Time is irrelevant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hu"/>
              <a:t>Web traffic logs filtering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Windowing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675" y="140225"/>
            <a:ext cx="3108950" cy="173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325" y="1963900"/>
            <a:ext cx="3645226" cy="152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1300" y="3557174"/>
            <a:ext cx="4901437" cy="152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Stream processing in general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Examples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IoT</a:t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○"/>
            </a:pPr>
            <a:r>
              <a:rPr lang="hu"/>
              <a:t>Computer system and network monitoring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Fraud Detection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Stock Market Analysis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Click Stream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User Behavior </a:t>
            </a:r>
            <a:r>
              <a:rPr lang="hu"/>
              <a:t>Analysis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etc.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Limitations of streaming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Correctness</a:t>
            </a:r>
            <a:endParaRPr sz="1650">
              <a:solidFill>
                <a:srgbClr val="22222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Event time vs. processing time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198" y="914625"/>
            <a:ext cx="3970114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Windowing patterns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Fixed windows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 sz="1650">
                <a:solidFill>
                  <a:srgbClr val="222222"/>
                </a:solidFill>
              </a:rPr>
              <a:t>Time into segments with a fixed-size temporal length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Sliding windows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 sz="1650">
                <a:solidFill>
                  <a:srgbClr val="222222"/>
                </a:solidFill>
              </a:rPr>
              <a:t>Fixed length and a fixed period</a:t>
            </a:r>
            <a:endParaRPr sz="1650">
              <a:solidFill>
                <a:srgbClr val="222222"/>
              </a:solidFill>
            </a:endParaRPr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50"/>
              <a:buChar char="○"/>
            </a:pPr>
            <a:r>
              <a:rPr lang="hu" sz="1650">
                <a:solidFill>
                  <a:srgbClr val="222222"/>
                </a:solidFill>
              </a:rPr>
              <a:t>Period is less than the length</a:t>
            </a:r>
            <a:endParaRPr sz="1650">
              <a:solidFill>
                <a:srgbClr val="222222"/>
              </a:solidFill>
            </a:endParaRPr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50"/>
              <a:buChar char="○"/>
            </a:pPr>
            <a:r>
              <a:rPr lang="hu" sz="1650">
                <a:solidFill>
                  <a:srgbClr val="222222"/>
                </a:solidFill>
              </a:rPr>
              <a:t>E.g.: Running averages of data</a:t>
            </a:r>
            <a:endParaRPr sz="1650">
              <a:solidFill>
                <a:srgbClr val="22222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Sessions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 sz="1650">
                <a:solidFill>
                  <a:srgbClr val="222222"/>
                </a:solidFill>
              </a:rPr>
              <a:t>Sequences of events </a:t>
            </a:r>
            <a:endParaRPr sz="1650">
              <a:solidFill>
                <a:srgbClr val="22222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 sz="1650">
                <a:solidFill>
                  <a:srgbClr val="222222"/>
                </a:solidFill>
              </a:rPr>
              <a:t>Terminated by a gap of inactivity</a:t>
            </a:r>
            <a:endParaRPr sz="1650">
              <a:solidFill>
                <a:srgbClr val="222222"/>
              </a:solidFill>
            </a:endParaRPr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50"/>
              <a:buChar char="○"/>
            </a:pPr>
            <a:r>
              <a:rPr lang="hu" sz="1650">
                <a:solidFill>
                  <a:srgbClr val="222222"/>
                </a:solidFill>
              </a:rPr>
              <a:t>Unaligned windows</a:t>
            </a:r>
            <a:endParaRPr sz="1650">
              <a:solidFill>
                <a:srgbClr val="222222"/>
              </a:solidFill>
            </a:endParaRPr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50"/>
              <a:buChar char="○"/>
            </a:pPr>
            <a:r>
              <a:rPr lang="hu" sz="1650">
                <a:solidFill>
                  <a:srgbClr val="222222"/>
                </a:solidFill>
              </a:rPr>
              <a:t>E.g.: User mouse activity</a:t>
            </a:r>
            <a:endParaRPr sz="1650">
              <a:solidFill>
                <a:srgbClr val="222222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075" y="1970125"/>
            <a:ext cx="4438725" cy="20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Windowing by processing time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Simple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C</a:t>
            </a:r>
            <a:r>
              <a:rPr lang="hu"/>
              <a:t>ompleteness is straightforward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/>
              <a:t>No need to deal with “late” data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E.g.: Tracking the number of requests per second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Event time associated with the data makes everything more complicated…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Windowing by event time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Drawbacks: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/>
              <a:t>Buffering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/>
              <a:t>Completeness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Watermarks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/>
              <a:t>Perfect watermarks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/>
              <a:t>Heuristic watermarks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00" y="1013750"/>
            <a:ext cx="4532750" cy="11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7375" y="3068250"/>
            <a:ext cx="3810699" cy="166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3075" y="2945300"/>
            <a:ext cx="2139276" cy="20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