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7" r:id="rId14"/>
    <p:sldId id="270" r:id="rId15"/>
    <p:sldId id="268" r:id="rId16"/>
    <p:sldId id="269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3C21-4360-400C-B0D1-CD2605B0D902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44A4-4132-4AB7-BC2A-0E18E1BF3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22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3C21-4360-400C-B0D1-CD2605B0D902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44A4-4132-4AB7-BC2A-0E18E1BF3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7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3C21-4360-400C-B0D1-CD2605B0D902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44A4-4132-4AB7-BC2A-0E18E1BF3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6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3C21-4360-400C-B0D1-CD2605B0D902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44A4-4132-4AB7-BC2A-0E18E1BF3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28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3C21-4360-400C-B0D1-CD2605B0D902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44A4-4132-4AB7-BC2A-0E18E1BF3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85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3C21-4360-400C-B0D1-CD2605B0D902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44A4-4132-4AB7-BC2A-0E18E1BF3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78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3C21-4360-400C-B0D1-CD2605B0D902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44A4-4132-4AB7-BC2A-0E18E1BF3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1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3C21-4360-400C-B0D1-CD2605B0D902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44A4-4132-4AB7-BC2A-0E18E1BF3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28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3C21-4360-400C-B0D1-CD2605B0D902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44A4-4132-4AB7-BC2A-0E18E1BF3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5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3C21-4360-400C-B0D1-CD2605B0D902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44A4-4132-4AB7-BC2A-0E18E1BF3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25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3C21-4360-400C-B0D1-CD2605B0D902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44A4-4132-4AB7-BC2A-0E18E1BF3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0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F3C21-4360-400C-B0D1-CD2605B0D902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044A4-4132-4AB7-BC2A-0E18E1BF3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69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s://ru.wikipedia.org/wiki/%D0%9C%D0%B8%D0%BD%D0%B8%D0%BC%D0%B0%D0%BB%D1%8C%D0%BD%D0%BE%D0%B5_%D0%BE%D1%81%D1%82%D0%BE%D0%B2%D0%BD%D0%BE%D0%B5_%D0%B4%D0%B5%D1%80%D0%B5%D0%B2%D0%BE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ru.wikipedia.org/wiki/%D0%90%D0%BB%D0%B3%D0%BE%D1%80%D0%B8%D1%82%D0%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4%D0%B5%D0%B9%D0%BA%D1%81%D1%82%D1%80%D0%B0,_%D0%AD%D0%B4%D1%81%D0%B3%D0%B5%D1%80_%D0%92%D0%B8%D0%B1%D0%B5" TargetMode="External"/><Relationship Id="rId5" Type="http://schemas.openxmlformats.org/officeDocument/2006/relationships/hyperlink" Target="https://ru.wikipedia.org/w/index.php?title=%D0%9F%D1%80%D0%B8%D0%BC,_%D0%A0%D0%BE%D0%B1%D0%B5%D1%80%D1%82&amp;action=edit&amp;redlink=1" TargetMode="External"/><Relationship Id="rId4" Type="http://schemas.openxmlformats.org/officeDocument/2006/relationships/hyperlink" Target="https://ru.wikipedia.org/wiki/%D0%AF%D1%80%D0%BD%D0%B8%D0%BA,_%D0%92%D0%BE%D0%B9%D1%82%D0%B5%D1%85" TargetMode="Externa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1%81%D1%82%D0%BE%D0%B2%D0%BD%D0%BE%D0%B5_%D0%B4%D0%B5%D1%80%D0%B5%D0%B2%D0%BE" TargetMode="External"/><Relationship Id="rId2" Type="http://schemas.openxmlformats.org/officeDocument/2006/relationships/hyperlink" Target="https://ru.wikipedia.org/wiki/%D0%9D%D0%B5%D0%BE%D1%80%D0%B8%D0%B5%D0%BD%D1%82%D0%B8%D1%80%D0%BE%D0%B2%D0%B0%D0%BD%D0%BD%D1%8B%D0%B9_%D0%B3%D1%80%D0%B0%D1%8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 Прима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Володимир</a:t>
            </a:r>
            <a:r>
              <a:rPr lang="ru-RU" dirty="0" smtClean="0"/>
              <a:t> </a:t>
            </a:r>
            <a:r>
              <a:rPr lang="ru-RU" dirty="0" err="1" smtClean="0"/>
              <a:t>Клавд</a:t>
            </a:r>
            <a:r>
              <a:rPr lang="uk-UA" dirty="0" err="1" smtClean="0"/>
              <a:t>ієнко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4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ru-RU" dirty="0"/>
          </a:p>
        </p:txBody>
      </p:sp>
      <p:pic>
        <p:nvPicPr>
          <p:cNvPr id="6" name="Picture 2" descr="Картинки по запросу карта европы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0" y="16921"/>
            <a:ext cx="8388424" cy="68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Prim Algorithm 6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67" y="3205158"/>
            <a:ext cx="3667252" cy="317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4686030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3098814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0767" y="5013176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71453" y="3330228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4589339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4589339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07584" y="3101908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4589339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16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02604 0.2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ru-RU" dirty="0"/>
          </a:p>
        </p:txBody>
      </p:sp>
      <p:pic>
        <p:nvPicPr>
          <p:cNvPr id="7" name="Picture 2" descr="Картинки по запросу карта европы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0" y="16921"/>
            <a:ext cx="8388424" cy="68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Prim Algorithm 7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98" y="3205159"/>
            <a:ext cx="3672821" cy="318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4686030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3098814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0767" y="5013176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71453" y="3330228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4589339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07584" y="3101908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4589339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2040" y="6021288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ru-RU" dirty="0"/>
          </a:p>
        </p:txBody>
      </p:sp>
      <p:pic>
        <p:nvPicPr>
          <p:cNvPr id="7" name="Picture 2" descr="Картинки по запросу карта европы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0" y="16921"/>
            <a:ext cx="8388424" cy="68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rim Algorithm 7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98" y="3205159"/>
            <a:ext cx="3672821" cy="318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4686030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3098814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0767" y="5013176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71453" y="3330228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4589339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07584" y="3101908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4589339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2040" y="6021288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41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81481E-6 L 0.25556 0.096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8" y="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0.05278 0.115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574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40712 0.1155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4151 -0.105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7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948E-6 L 0.07622 -0.101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50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0023 L 0.26354 -0.152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-765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0.10782 -0.300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Прима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22002"/>
            <a:ext cx="8229600" cy="4525963"/>
          </a:xfrm>
        </p:spPr>
        <p:txBody>
          <a:bodyPr>
            <a:normAutofit/>
          </a:bodyPr>
          <a:lstStyle/>
          <a:p>
            <a:r>
              <a:rPr lang="ru-RU" sz="2000" b="1" dirty="0"/>
              <a:t>Алгоритм Прима</a:t>
            </a:r>
            <a:r>
              <a:rPr lang="ru-RU" sz="2000" dirty="0"/>
              <a:t> — </a:t>
            </a:r>
            <a:r>
              <a:rPr lang="ru-RU" sz="2000" dirty="0">
                <a:hlinkClick r:id="rId2" tooltip="Алгоритм"/>
              </a:rPr>
              <a:t>алгоритм</a:t>
            </a:r>
            <a:r>
              <a:rPr lang="ru-RU" sz="2000" dirty="0"/>
              <a:t> построения </a:t>
            </a:r>
            <a:r>
              <a:rPr lang="ru-RU" sz="2000" dirty="0">
                <a:hlinkClick r:id="rId3" tooltip="Минимальное остовное дерево"/>
              </a:rPr>
              <a:t>минимального </a:t>
            </a:r>
            <a:r>
              <a:rPr lang="ru-RU" sz="2000" dirty="0" err="1">
                <a:hlinkClick r:id="rId3" tooltip="Минимальное остовное дерево"/>
              </a:rPr>
              <a:t>остовного</a:t>
            </a:r>
            <a:r>
              <a:rPr lang="ru-RU" sz="2000" dirty="0">
                <a:hlinkClick r:id="rId3" tooltip="Минимальное остовное дерево"/>
              </a:rPr>
              <a:t> дерева</a:t>
            </a:r>
            <a:r>
              <a:rPr lang="ru-RU" sz="2000" dirty="0"/>
              <a:t> взвешенного связного неориентированного графа. Алгоритм впервые был открыт в 1930 году чешским математиком </a:t>
            </a:r>
            <a:r>
              <a:rPr lang="ru-RU" sz="2000" dirty="0" err="1">
                <a:hlinkClick r:id="rId4" tooltip="Ярник, Войтех"/>
              </a:rPr>
              <a:t>Войцехом</a:t>
            </a:r>
            <a:r>
              <a:rPr lang="ru-RU" sz="2000" dirty="0">
                <a:hlinkClick r:id="rId4" tooltip="Ярник, Войтех"/>
              </a:rPr>
              <a:t> </a:t>
            </a:r>
            <a:r>
              <a:rPr lang="ru-RU" sz="2000" dirty="0" err="1">
                <a:hlinkClick r:id="rId4" tooltip="Ярник, Войтех"/>
              </a:rPr>
              <a:t>Ярником</a:t>
            </a:r>
            <a:r>
              <a:rPr lang="ru-RU" sz="2000" dirty="0"/>
              <a:t>, позже </a:t>
            </a:r>
            <a:r>
              <a:rPr lang="ru-RU" sz="2000" dirty="0" err="1"/>
              <a:t>переоткрыт</a:t>
            </a:r>
            <a:r>
              <a:rPr lang="ru-RU" sz="2000" dirty="0"/>
              <a:t> </a:t>
            </a:r>
            <a:r>
              <a:rPr lang="ru-RU" sz="2000" dirty="0">
                <a:hlinkClick r:id="rId5" tooltip="Прим, Роберт (страница отсутствует)"/>
              </a:rPr>
              <a:t>Робертом </a:t>
            </a:r>
            <a:r>
              <a:rPr lang="ru-RU" sz="2000" dirty="0" err="1">
                <a:hlinkClick r:id="rId5" tooltip="Прим, Роберт (страница отсутствует)"/>
              </a:rPr>
              <a:t>Примом</a:t>
            </a:r>
            <a:r>
              <a:rPr lang="ru-RU" sz="2000" dirty="0"/>
              <a:t> в 1957 году, и, независимо от них, </a:t>
            </a:r>
            <a:r>
              <a:rPr lang="ru-RU" sz="2000" dirty="0">
                <a:hlinkClick r:id="rId6" tooltip="Дейкстра, Эдсгер Вибе"/>
              </a:rPr>
              <a:t>Э. </a:t>
            </a:r>
            <a:r>
              <a:rPr lang="ru-RU" sz="2000" dirty="0" err="1">
                <a:hlinkClick r:id="rId6" tooltip="Дейкстра, Эдсгер Вибе"/>
              </a:rPr>
              <a:t>Дейкстрой</a:t>
            </a:r>
            <a:r>
              <a:rPr lang="ru-RU" sz="2000" dirty="0"/>
              <a:t> в 1959 году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4" y="3284984"/>
            <a:ext cx="2033754" cy="306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 descr="Robert C. Prim wwwamsorgfeaturecolumnimagesjanuary2006tre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45024"/>
            <a:ext cx="20288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485" y="3262055"/>
            <a:ext cx="2145090" cy="308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51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Прима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Минимальное </a:t>
            </a:r>
            <a:r>
              <a:rPr lang="ru-RU" sz="2000" b="1" dirty="0" err="1"/>
              <a:t>остовное</a:t>
            </a:r>
            <a:r>
              <a:rPr lang="ru-RU" sz="2000" b="1" dirty="0"/>
              <a:t> дерево</a:t>
            </a:r>
            <a:r>
              <a:rPr lang="ru-RU" sz="2000" dirty="0"/>
              <a:t> (или </a:t>
            </a:r>
            <a:r>
              <a:rPr lang="ru-RU" sz="2000" b="1" dirty="0"/>
              <a:t>минимальное покрывающее дерево</a:t>
            </a:r>
            <a:r>
              <a:rPr lang="ru-RU" sz="2000" dirty="0"/>
              <a:t>) в связанном взвешенном </a:t>
            </a:r>
            <a:r>
              <a:rPr lang="ru-RU" sz="2000" dirty="0">
                <a:hlinkClick r:id="rId2" tooltip="Неориентированный граф"/>
              </a:rPr>
              <a:t>неориентированном графе</a:t>
            </a:r>
            <a:r>
              <a:rPr lang="ru-RU" sz="2000" dirty="0"/>
              <a:t> — это </a:t>
            </a:r>
            <a:r>
              <a:rPr lang="ru-RU" sz="2000" dirty="0" err="1" smtClean="0">
                <a:hlinkClick r:id="rId3" tooltip="Остовное дерево"/>
              </a:rPr>
              <a:t>остовное</a:t>
            </a:r>
            <a:r>
              <a:rPr lang="ru-RU" sz="2000" dirty="0" smtClean="0">
                <a:hlinkClick r:id="rId3" tooltip="Остовное дерево"/>
              </a:rPr>
              <a:t> </a:t>
            </a:r>
            <a:r>
              <a:rPr lang="ru-RU" sz="2000" dirty="0">
                <a:hlinkClick r:id="rId3" tooltip="Остовное дерево"/>
              </a:rPr>
              <a:t>дерево</a:t>
            </a:r>
            <a:r>
              <a:rPr lang="ru-RU" sz="2000" dirty="0"/>
              <a:t> этого графа, имеющее минимальный возможный вес, где под весом дерева понимается сумма весов входящих в него рёбер.</a:t>
            </a:r>
          </a:p>
        </p:txBody>
      </p:sp>
      <p:pic>
        <p:nvPicPr>
          <p:cNvPr id="13314" name="Picture 2" descr="https://upload.wikimedia.org/wikipedia/commons/thumb/d/d2/Minimum_spanning_tree.svg/300px-Minimum_spanning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3931295" cy="31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5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Приклади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MAZE_30x20_Prim.ogv.360p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55288" y="1921203"/>
            <a:ext cx="4252713" cy="2856180"/>
          </a:xfrm>
        </p:spPr>
      </p:pic>
      <p:pic>
        <p:nvPicPr>
          <p:cNvPr id="12290" name="Picture 2" descr="https://upload.wikimedia.org/wikipedia/commons/9/9b/PrimAlgDemo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29908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571109" y="5017546"/>
            <a:ext cx="4355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Prim's algorithm has many applications, such as in the generation of this maze, which applies Prim's algorithm to a randomly weighted grid graph.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5017547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demo for Prim's algorithm based on Euclidean distance.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06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Доведення</a:t>
            </a: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62293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56792"/>
            <a:ext cx="2520280" cy="153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410" y="3121449"/>
            <a:ext cx="2627330" cy="197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938" y="4725144"/>
            <a:ext cx="2667732" cy="200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7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Реалізація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65" y="1221408"/>
            <a:ext cx="84867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49080"/>
            <a:ext cx="64008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26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04" y="1124744"/>
            <a:ext cx="57150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41" y="3096419"/>
            <a:ext cx="53435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68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1"/>
            <a:ext cx="36957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15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Картинки по запросу карта европы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0" y="16921"/>
            <a:ext cx="8388424" cy="68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388" y="4077072"/>
            <a:ext cx="206641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067" y="4077072"/>
            <a:ext cx="206641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77072"/>
            <a:ext cx="206641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959" y="4079685"/>
            <a:ext cx="206641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9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C -0.05295 0.01065 -0.10989 -4.07407E-6 -0.16458 0.00348 C -0.16753 0.00417 -0.17344 0.00625 -0.17587 0.00787 C -0.1776 0.0088 -0.17917 0.01088 -0.18108 0.01135 C -0.19236 0.0132 -0.20104 0.01945 -0.21146 0.02362 C -0.22587 0.0294 -0.24149 0.03519 -0.25677 0.03866 C -0.26146 0.03959 -0.26597 0.04213 -0.27066 0.04306 C -0.2743 0.04537 -0.27847 0.04723 -0.28281 0.04838 C -0.28802 0.05186 -0.29271 0.05209 -0.29844 0.05348 C -0.30226 0.05625 -0.30642 0.05649 -0.31076 0.05787 C -0.31962 0.06112 -0.32795 0.06574 -0.3368 0.06852 C -0.33924 0.06922 -0.34167 0.06922 -0.34375 0.07037 C -0.35035 0.07362 -0.36059 0.0794 -0.36719 0.08079 C -0.36892 0.08264 -0.37066 0.08426 -0.37239 0.08612 C -0.37326 0.08704 -0.375 0.08704 -0.37587 0.08797 " pathEditMode="relative" rAng="0" ptsTypes="ffffffffffffff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02" y="439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C -0.05035 0.01065 -0.10469 -1.11111E-6 -0.1566 0.00347 C -0.15955 0.00417 -0.16511 0.00625 -0.16737 0.00787 C -0.1691 0.00903 -0.17049 0.01088 -0.1724 0.01134 C -0.18316 0.01343 -0.1915 0.01945 -0.20139 0.02384 C -0.21511 0.0294 -0.22987 0.03542 -0.24445 0.03889 C -0.24896 0.03982 -0.25313 0.04236 -0.25764 0.04329 C -0.26129 0.0456 -0.26511 0.04745 -0.26928 0.04861 C -0.27431 0.05208 -0.27865 0.05232 -0.28421 0.05394 C -0.28768 0.05648 -0.29167 0.05671 -0.29584 0.05833 C -0.30434 0.06134 -0.31216 0.06597 -0.32066 0.06875 C -0.32292 0.06945 -0.32518 0.06945 -0.32726 0.0706 C -0.33351 0.07384 -0.34323 0.07986 -0.34966 0.08125 C -0.35122 0.0831 -0.35296 0.08472 -0.35452 0.08658 C -0.35539 0.0875 -0.35712 0.0875 -0.35782 0.08843 " pathEditMode="relative" rAng="0" ptsTypes="ffffffffffffff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99" y="44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C -0.04792 0.01065 -0.09965 -1.11111E-6 -0.14913 0.00347 C -0.15191 0.00417 -0.15712 0.00625 -0.15938 0.00787 C -0.16094 0.00903 -0.16233 0.01088 -0.16406 0.01134 C -0.17431 0.01343 -0.18229 0.01945 -0.19167 0.02384 C -0.20469 0.0294 -0.21893 0.03542 -0.23264 0.03889 C -0.23698 0.03982 -0.24097 0.04236 -0.24531 0.04329 C -0.24861 0.0456 -0.25243 0.04745 -0.25643 0.04861 C -0.26111 0.05208 -0.26528 0.05232 -0.27049 0.05394 C -0.27396 0.05648 -0.27761 0.05671 -0.2816 0.05833 C -0.28959 0.06134 -0.29722 0.06597 -0.30521 0.06875 C -0.30747 0.06945 -0.30955 0.06945 -0.31146 0.0706 C -0.31754 0.07384 -0.32674 0.07986 -0.33281 0.08125 C -0.33438 0.0831 -0.33594 0.08472 -0.3375 0.08658 C -0.33837 0.0875 -0.33993 0.0875 -0.34063 0.08843 " pathEditMode="relative" rAng="0" ptsTypes="ffffffffffffff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31" y="442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11111E-6 C -0.04635 0.01065 -0.09635 -1.11111E-6 -0.14409 0.00347 C -0.14687 0.00417 -0.15191 0.00625 -0.15416 0.00787 C -0.15555 0.00903 -0.15694 0.01088 -0.15868 0.01134 C -0.16857 0.01343 -0.17621 0.01945 -0.18541 0.02384 C -0.19791 0.0294 -0.21163 0.03542 -0.225 0.03889 C -0.22916 0.03982 -0.23298 0.04236 -0.23715 0.04329 C -0.24045 0.0456 -0.24409 0.04745 -0.24791 0.04861 C -0.25243 0.05208 -0.25642 0.05232 -0.26163 0.05394 C -0.26475 0.05648 -0.2684 0.05671 -0.27222 0.05833 C -0.28003 0.06134 -0.28732 0.06597 -0.29514 0.06875 C -0.29722 0.06945 -0.2993 0.06945 -0.30121 0.0706 C -0.30694 0.07384 -0.31597 0.07986 -0.32187 0.08125 C -0.32326 0.0831 -0.32482 0.08472 -0.32639 0.08658 C -0.32708 0.0875 -0.32864 0.0875 -0.32934 0.08843 " pathEditMode="relative" rAng="0" ptsTypes="ffffffffffffff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6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Картинки по запросу карта европы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0" y="16921"/>
            <a:ext cx="8388424" cy="68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4686030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карта европы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0" y="16921"/>
            <a:ext cx="8388424" cy="68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4686030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rim Algorithm 0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32" y="3212974"/>
            <a:ext cx="3657987" cy="31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5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карта европы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0" y="16921"/>
            <a:ext cx="8388424" cy="68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rim Algorithm 1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55" y="3205158"/>
            <a:ext cx="3670340" cy="31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4686030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0207" y="4686030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5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-0.00278 -0.23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Картинки по запросу карта европы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0" y="16921"/>
            <a:ext cx="8388424" cy="68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rim Algorithm 2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55" y="3205158"/>
            <a:ext cx="3664164" cy="318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4686030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3098814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4686030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94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14722 0.04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61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Картинки по запросу карта европы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0" y="16921"/>
            <a:ext cx="8388424" cy="68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Prim Algorithm 3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32" y="3214458"/>
            <a:ext cx="3657987" cy="317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4686030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3098814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0767" y="5013176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3098814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04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13941 0.05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2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ru-RU" dirty="0"/>
          </a:p>
        </p:txBody>
      </p:sp>
      <p:pic>
        <p:nvPicPr>
          <p:cNvPr id="5" name="Picture 2" descr="Картинки по запросу карта европы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0" y="16921"/>
            <a:ext cx="8388424" cy="68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rim Algorithm 4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55" y="3205158"/>
            <a:ext cx="3664164" cy="318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4686030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3098814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0767" y="5013176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71453" y="3330228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70528" y="3333669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29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0.18889 0.175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ru-RU" dirty="0"/>
          </a:p>
        </p:txBody>
      </p:sp>
      <p:pic>
        <p:nvPicPr>
          <p:cNvPr id="6" name="Picture 2" descr="Картинки по запросу карта европы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0" y="16921"/>
            <a:ext cx="8388424" cy="68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rim Algorithm 5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95" y="3214458"/>
            <a:ext cx="3651024" cy="316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4686030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3098814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0767" y="5013176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71453" y="3330228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4589339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4597013"/>
            <a:ext cx="189470" cy="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37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77457E-6 L 0.02118 -0.1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9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70</Words>
  <Application>Microsoft Office PowerPoint</Application>
  <PresentationFormat>Экран (4:3)</PresentationFormat>
  <Paragraphs>28</Paragraphs>
  <Slides>19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Алгоритм Прима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 </vt:lpstr>
      <vt:lpstr> </vt:lpstr>
      <vt:lpstr> </vt:lpstr>
      <vt:lpstr>Презентация PowerPoint</vt:lpstr>
      <vt:lpstr>Презентация PowerPoint</vt:lpstr>
      <vt:lpstr>Алгоритм Прима </vt:lpstr>
      <vt:lpstr>Алгоритм Прима </vt:lpstr>
      <vt:lpstr>Приклади </vt:lpstr>
      <vt:lpstr>Доведення</vt:lpstr>
      <vt:lpstr>Реалізація</vt:lpstr>
      <vt:lpstr>Реалізація</vt:lpstr>
      <vt:lpstr>Реалізація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Klavdienko_Vovanin</dc:creator>
  <cp:lastModifiedBy>Klavdienko_Vovanin</cp:lastModifiedBy>
  <cp:revision>20</cp:revision>
  <dcterms:created xsi:type="dcterms:W3CDTF">2018-03-22T18:28:23Z</dcterms:created>
  <dcterms:modified xsi:type="dcterms:W3CDTF">2018-03-30T07:46:26Z</dcterms:modified>
</cp:coreProperties>
</file>