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0057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543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be971cb7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be971cb7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91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ab315b6b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ab315b6b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2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b315b6b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ab315b6b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45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d441f3da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d441f3d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570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d441f3d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d441f3da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04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be971cb7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be971cb7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a6ad4c6e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a6ad4c6e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5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be971cb7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be971cb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9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d441f3d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d441f3d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53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be971cb7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be971cb7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38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be971cb7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be971cb7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99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be971cb7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be971cb7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94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be971cb72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be971cb7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56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OBJECT ORIENTED PROGRAMMING (OOP)</a:t>
            </a:r>
            <a:endParaRPr/>
          </a:p>
        </p:txBody>
      </p:sp>
      <p:sp>
        <p:nvSpPr>
          <p:cNvPr id="87" name="Google Shape;87;p13"/>
          <p:cNvSpPr txBox="1">
            <a:spLocks noGrp="1"/>
          </p:cNvSpPr>
          <p:nvPr>
            <p:ph type="subTitle" idx="1"/>
          </p:nvPr>
        </p:nvSpPr>
        <p:spPr>
          <a:xfrm>
            <a:off x="729625" y="3172900"/>
            <a:ext cx="7688100" cy="1664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id" sz="1620" dirty="0"/>
              <a:t>Anggota Kelompok:</a:t>
            </a:r>
            <a:endParaRPr sz="1620" dirty="0"/>
          </a:p>
          <a:p>
            <a:pPr marL="0" lvl="0" indent="0" algn="l" rtl="0">
              <a:lnSpc>
                <a:spcPct val="90000"/>
              </a:lnSpc>
              <a:spcBef>
                <a:spcPts val="0"/>
              </a:spcBef>
              <a:spcAft>
                <a:spcPts val="0"/>
              </a:spcAft>
              <a:buNone/>
            </a:pPr>
            <a:endParaRPr sz="1620" dirty="0"/>
          </a:p>
          <a:p>
            <a:pPr marL="457200" lvl="0" indent="-331470" algn="l" rtl="0">
              <a:lnSpc>
                <a:spcPct val="115000"/>
              </a:lnSpc>
              <a:spcBef>
                <a:spcPts val="0"/>
              </a:spcBef>
              <a:spcAft>
                <a:spcPts val="0"/>
              </a:spcAft>
              <a:buSzPts val="1620"/>
              <a:buChar char="●"/>
            </a:pPr>
            <a:r>
              <a:rPr lang="id" sz="1620" dirty="0"/>
              <a:t>Abdullah Farhan  				(2019230100 )</a:t>
            </a:r>
            <a:endParaRPr sz="1620" dirty="0"/>
          </a:p>
          <a:p>
            <a:pPr marL="457200" lvl="0" indent="-331470" algn="l" rtl="0">
              <a:lnSpc>
                <a:spcPct val="115000"/>
              </a:lnSpc>
              <a:spcBef>
                <a:spcPts val="0"/>
              </a:spcBef>
              <a:spcAft>
                <a:spcPts val="0"/>
              </a:spcAft>
              <a:buSzPts val="1620"/>
              <a:buChar char="●"/>
            </a:pPr>
            <a:r>
              <a:rPr lang="id" sz="1620" dirty="0"/>
              <a:t>Adi Firmansyah				(2019230083)</a:t>
            </a:r>
            <a:endParaRPr sz="1620" dirty="0"/>
          </a:p>
          <a:p>
            <a:pPr marL="457200" lvl="0" indent="-331470" algn="l" rtl="0">
              <a:lnSpc>
                <a:spcPct val="115000"/>
              </a:lnSpc>
              <a:spcBef>
                <a:spcPts val="0"/>
              </a:spcBef>
              <a:spcAft>
                <a:spcPts val="0"/>
              </a:spcAft>
              <a:buSzPts val="1620"/>
              <a:buChar char="●"/>
            </a:pPr>
            <a:r>
              <a:rPr lang="id" sz="1620" dirty="0"/>
              <a:t>Dwi Putro Sulistyo				(2019230004)</a:t>
            </a:r>
            <a:endParaRPr sz="1620" dirty="0"/>
          </a:p>
          <a:p>
            <a:pPr marL="457200" lvl="0" indent="-331470" algn="l" rtl="0">
              <a:lnSpc>
                <a:spcPct val="115000"/>
              </a:lnSpc>
              <a:spcBef>
                <a:spcPts val="0"/>
              </a:spcBef>
              <a:spcAft>
                <a:spcPts val="0"/>
              </a:spcAft>
              <a:buSzPts val="1620"/>
              <a:buChar char="●"/>
            </a:pPr>
            <a:r>
              <a:rPr lang="id" sz="1620" dirty="0"/>
              <a:t>M. </a:t>
            </a:r>
            <a:r>
              <a:rPr lang="id" sz="1620"/>
              <a:t>Ananda Rizky Audriansyah		</a:t>
            </a:r>
            <a:r>
              <a:rPr lang="id" sz="1620" smtClean="0"/>
              <a:t>	(</a:t>
            </a:r>
            <a:r>
              <a:rPr lang="id" sz="1620"/>
              <a:t>2018230220)</a:t>
            </a:r>
            <a:endParaRPr sz="1620" dirty="0"/>
          </a:p>
          <a:p>
            <a:pPr marL="0" lvl="0" indent="0" algn="l" rtl="0">
              <a:lnSpc>
                <a:spcPct val="90000"/>
              </a:lnSpc>
              <a:spcBef>
                <a:spcPts val="0"/>
              </a:spcBef>
              <a:spcAft>
                <a:spcPts val="0"/>
              </a:spcAft>
              <a:buSzPts val="358"/>
              <a:buNone/>
            </a:pPr>
            <a:endParaRPr sz="5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27650" y="566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Menu Utama</a:t>
            </a:r>
            <a:endParaRPr/>
          </a:p>
        </p:txBody>
      </p:sp>
      <p:pic>
        <p:nvPicPr>
          <p:cNvPr id="138" name="Google Shape;138;p22"/>
          <p:cNvPicPr preferRelativeResize="0"/>
          <p:nvPr/>
        </p:nvPicPr>
        <p:blipFill>
          <a:blip r:embed="rId3">
            <a:alphaModFix/>
          </a:blip>
          <a:stretch>
            <a:fillRect/>
          </a:stretch>
        </p:blipFill>
        <p:spPr>
          <a:xfrm>
            <a:off x="812100" y="1585933"/>
            <a:ext cx="6900950" cy="318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811900" y="1318650"/>
            <a:ext cx="6749675" cy="3716775"/>
          </a:xfrm>
          <a:prstGeom prst="rect">
            <a:avLst/>
          </a:prstGeom>
          <a:noFill/>
          <a:ln>
            <a:noFill/>
          </a:ln>
        </p:spPr>
      </p:pic>
      <p:sp>
        <p:nvSpPr>
          <p:cNvPr id="144" name="Google Shape;144;p23"/>
          <p:cNvSpPr txBox="1">
            <a:spLocks noGrp="1"/>
          </p:cNvSpPr>
          <p:nvPr>
            <p:ph type="title"/>
          </p:nvPr>
        </p:nvSpPr>
        <p:spPr>
          <a:xfrm>
            <a:off x="727650" y="566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Buka Rekening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729450" y="607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Deposite</a:t>
            </a:r>
            <a:endParaRPr/>
          </a:p>
        </p:txBody>
      </p:sp>
      <p:pic>
        <p:nvPicPr>
          <p:cNvPr id="150" name="Google Shape;150;p24"/>
          <p:cNvPicPr preferRelativeResize="0"/>
          <p:nvPr/>
        </p:nvPicPr>
        <p:blipFill>
          <a:blip r:embed="rId3">
            <a:alphaModFix/>
          </a:blip>
          <a:stretch>
            <a:fillRect/>
          </a:stretch>
        </p:blipFill>
        <p:spPr>
          <a:xfrm>
            <a:off x="842850" y="1408875"/>
            <a:ext cx="5905075" cy="35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729450" y="607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Tarik Tunai</a:t>
            </a:r>
            <a:endParaRPr/>
          </a:p>
        </p:txBody>
      </p:sp>
      <p:pic>
        <p:nvPicPr>
          <p:cNvPr id="156" name="Google Shape;156;p25"/>
          <p:cNvPicPr preferRelativeResize="0"/>
          <p:nvPr/>
        </p:nvPicPr>
        <p:blipFill>
          <a:blip r:embed="rId3">
            <a:alphaModFix/>
          </a:blip>
          <a:stretch>
            <a:fillRect/>
          </a:stretch>
        </p:blipFill>
        <p:spPr>
          <a:xfrm>
            <a:off x="822425" y="1314675"/>
            <a:ext cx="5829300" cy="352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729450" y="607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Tampilkan List Rekening</a:t>
            </a:r>
            <a:endParaRPr/>
          </a:p>
        </p:txBody>
      </p:sp>
      <p:pic>
        <p:nvPicPr>
          <p:cNvPr id="162" name="Google Shape;162;p26"/>
          <p:cNvPicPr preferRelativeResize="0"/>
          <p:nvPr/>
        </p:nvPicPr>
        <p:blipFill>
          <a:blip r:embed="rId3">
            <a:alphaModFix/>
          </a:blip>
          <a:stretch>
            <a:fillRect/>
          </a:stretch>
        </p:blipFill>
        <p:spPr>
          <a:xfrm>
            <a:off x="828450" y="1320625"/>
            <a:ext cx="4667680" cy="374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SISTEM BANK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7650" y="630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LATAR BELAKANG</a:t>
            </a:r>
            <a:endParaRPr/>
          </a:p>
        </p:txBody>
      </p:sp>
      <p:sp>
        <p:nvSpPr>
          <p:cNvPr id="98" name="Google Shape;98;p15"/>
          <p:cNvSpPr txBox="1">
            <a:spLocks noGrp="1"/>
          </p:cNvSpPr>
          <p:nvPr>
            <p:ph type="body" idx="1"/>
          </p:nvPr>
        </p:nvSpPr>
        <p:spPr>
          <a:xfrm>
            <a:off x="542475" y="1346150"/>
            <a:ext cx="7875600" cy="2993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 sz="1400">
                <a:solidFill>
                  <a:srgbClr val="444444"/>
                </a:solidFill>
                <a:highlight>
                  <a:srgbClr val="FFFFFF"/>
                </a:highlight>
                <a:latin typeface="Arial"/>
                <a:ea typeface="Arial"/>
                <a:cs typeface="Arial"/>
                <a:sym typeface="Arial"/>
              </a:rPr>
              <a:t>Sistem pembayaran adalah sistem yang mencakup seperangkat aturan, lembaga dan mekanisme yang digunakan untuk melaksanakan pemindahan dana guna memenuhi suatu kewajiban yang timbul dari suatu kegiatan ekonomi. Sistem Pembayaran merupakan sistem yang berkaitan dengan pemindahan sejumlah nilai uang dari satu pihak ke pihak lain.</a:t>
            </a:r>
            <a:endParaRPr sz="1400">
              <a:solidFill>
                <a:srgbClr val="444444"/>
              </a:solidFill>
              <a:highlight>
                <a:srgbClr val="FFFFFF"/>
              </a:highlight>
              <a:latin typeface="Arial"/>
              <a:ea typeface="Arial"/>
              <a:cs typeface="Arial"/>
              <a:sym typeface="Arial"/>
            </a:endParaRPr>
          </a:p>
          <a:p>
            <a:pPr marL="0" lvl="0" indent="0" algn="just" rtl="0">
              <a:spcBef>
                <a:spcPts val="2300"/>
              </a:spcBef>
              <a:spcAft>
                <a:spcPts val="0"/>
              </a:spcAft>
              <a:buNone/>
            </a:pPr>
            <a:r>
              <a:rPr lang="id" sz="1400">
                <a:solidFill>
                  <a:srgbClr val="444444"/>
                </a:solidFill>
                <a:highlight>
                  <a:srgbClr val="FFFFFF"/>
                </a:highlight>
                <a:latin typeface="Arial"/>
                <a:ea typeface="Arial"/>
                <a:cs typeface="Arial"/>
                <a:sym typeface="Arial"/>
              </a:rPr>
              <a:t>Media yang digunakan untuk pemindahan nilai uang tersebut sangat beragam, mulai dari penggunaan alat pembayaran yang sederhana sampai pada penggunaan sistem yang kompleks dan melibatkan berbagai lembaga berikut aturan mainnya. Kewenangan mengatur dan menjaga kelancaran sistem pembayaran di Indonesia dilaksanakan oleh Bank Indonesia yang dituangkan dalam Undang Undang Bank Indonesia. Komponen-komponen yang membentuk terciptanya sistem pembayaran di masyarakat.</a:t>
            </a:r>
            <a:endParaRPr sz="1400">
              <a:solidFill>
                <a:srgbClr val="444444"/>
              </a:solidFill>
              <a:highlight>
                <a:srgbClr val="FFFFFF"/>
              </a:highlight>
              <a:latin typeface="Arial"/>
              <a:ea typeface="Arial"/>
              <a:cs typeface="Arial"/>
              <a:sym typeface="Arial"/>
            </a:endParaRPr>
          </a:p>
          <a:p>
            <a:pPr marL="0" lvl="0" indent="0" algn="l" rtl="0">
              <a:spcBef>
                <a:spcPts val="2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7650" y="556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MASALAH</a:t>
            </a:r>
            <a:endParaRPr/>
          </a:p>
        </p:txBody>
      </p:sp>
      <p:sp>
        <p:nvSpPr>
          <p:cNvPr id="104" name="Google Shape;104;p16"/>
          <p:cNvSpPr txBox="1">
            <a:spLocks noGrp="1"/>
          </p:cNvSpPr>
          <p:nvPr>
            <p:ph type="body" idx="1"/>
          </p:nvPr>
        </p:nvSpPr>
        <p:spPr>
          <a:xfrm>
            <a:off x="674400" y="1294475"/>
            <a:ext cx="7795200" cy="29538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id" sz="1100">
                <a:solidFill>
                  <a:srgbClr val="373737"/>
                </a:solidFill>
                <a:highlight>
                  <a:srgbClr val="FFFFFF"/>
                </a:highlight>
                <a:latin typeface="Arial"/>
                <a:ea typeface="Arial"/>
                <a:cs typeface="Arial"/>
                <a:sym typeface="Arial"/>
              </a:rPr>
              <a:t>Dalam rekayasa perangkat Lunak terdapat tahapan-tahapan sebelum memulai membuat sebuah perangkat lunak. Salah satu tahapan yang penting adalah membuat perancangan terhadap perangkat lunak yang akan dikerjakan. perancangan disini sangat penting, karena selain mempengaruhi bagaimana perangkat lunak akan dibuat juga mempermudah ketika ada revisi dari pihak klien.</a:t>
            </a:r>
            <a:endParaRPr sz="1100">
              <a:solidFill>
                <a:srgbClr val="373737"/>
              </a:solidFill>
              <a:highlight>
                <a:srgbClr val="FFFFFF"/>
              </a:highlight>
              <a:latin typeface="Arial"/>
              <a:ea typeface="Arial"/>
              <a:cs typeface="Arial"/>
              <a:sym typeface="Arial"/>
            </a:endParaRPr>
          </a:p>
          <a:p>
            <a:pPr marL="0" lvl="0" indent="0" algn="just" rtl="0">
              <a:lnSpc>
                <a:spcPct val="150000"/>
              </a:lnSpc>
              <a:spcBef>
                <a:spcPts val="0"/>
              </a:spcBef>
              <a:spcAft>
                <a:spcPts val="0"/>
              </a:spcAft>
              <a:buNone/>
            </a:pPr>
            <a:r>
              <a:rPr lang="id" sz="1100">
                <a:solidFill>
                  <a:srgbClr val="373737"/>
                </a:solidFill>
                <a:highlight>
                  <a:srgbClr val="FFFFFF"/>
                </a:highlight>
                <a:latin typeface="Arial"/>
                <a:ea typeface="Arial"/>
                <a:cs typeface="Arial"/>
                <a:sym typeface="Arial"/>
              </a:rPr>
              <a:t>Perancangan model sendiri terbagi menjadi dua, yaitu perancangan struktural dan perancangan OO (</a:t>
            </a:r>
            <a:r>
              <a:rPr lang="id" sz="1100" i="1">
                <a:solidFill>
                  <a:srgbClr val="373737"/>
                </a:solidFill>
                <a:highlight>
                  <a:srgbClr val="FFFFFF"/>
                </a:highlight>
                <a:latin typeface="Arial"/>
                <a:ea typeface="Arial"/>
                <a:cs typeface="Arial"/>
                <a:sym typeface="Arial"/>
              </a:rPr>
              <a:t>Object Oriented</a:t>
            </a:r>
            <a:r>
              <a:rPr lang="id" sz="1100">
                <a:solidFill>
                  <a:srgbClr val="373737"/>
                </a:solidFill>
                <a:highlight>
                  <a:srgbClr val="FFFFFF"/>
                </a:highlight>
                <a:latin typeface="Arial"/>
                <a:ea typeface="Arial"/>
                <a:cs typeface="Arial"/>
                <a:sym typeface="Arial"/>
              </a:rPr>
              <a:t>). Kedua jenis perancangan tersebut tidak terlepas dari paradigma pemrograman yang ada sekarang yaitu paradigma pemrograman struktural dan paradigma pemrograman OO.</a:t>
            </a:r>
            <a:endParaRPr sz="1100">
              <a:solidFill>
                <a:srgbClr val="373737"/>
              </a:solidFill>
              <a:highlight>
                <a:srgbClr val="FFFFFF"/>
              </a:highlight>
              <a:latin typeface="Arial"/>
              <a:ea typeface="Arial"/>
              <a:cs typeface="Arial"/>
              <a:sym typeface="Arial"/>
            </a:endParaRPr>
          </a:p>
          <a:p>
            <a:pPr marL="749300" lvl="0" indent="-228600" algn="just" rtl="0">
              <a:spcBef>
                <a:spcPts val="700"/>
              </a:spcBef>
              <a:spcAft>
                <a:spcPts val="0"/>
              </a:spcAft>
              <a:buNone/>
            </a:pPr>
            <a:r>
              <a:rPr lang="id" sz="1200">
                <a:solidFill>
                  <a:srgbClr val="000000"/>
                </a:solidFill>
                <a:latin typeface="Times New Roman"/>
                <a:ea typeface="Times New Roman"/>
                <a:cs typeface="Times New Roman"/>
                <a:sym typeface="Times New Roman"/>
              </a:rPr>
              <a:t>1)</a:t>
            </a:r>
            <a:r>
              <a:rPr lang="id" sz="7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Bagaimana konsep Pemrograman Berorientasi Objek?</a:t>
            </a:r>
            <a:endParaRPr sz="1200">
              <a:solidFill>
                <a:srgbClr val="000000"/>
              </a:solidFill>
              <a:latin typeface="Arial"/>
              <a:ea typeface="Arial"/>
              <a:cs typeface="Arial"/>
              <a:sym typeface="Arial"/>
            </a:endParaRPr>
          </a:p>
          <a:p>
            <a:pPr marL="749300" lvl="0" indent="-228600" algn="l" rtl="0">
              <a:spcBef>
                <a:spcPts val="300"/>
              </a:spcBef>
              <a:spcAft>
                <a:spcPts val="0"/>
              </a:spcAft>
              <a:buNone/>
            </a:pPr>
            <a:r>
              <a:rPr lang="id" sz="1200">
                <a:solidFill>
                  <a:srgbClr val="000000"/>
                </a:solidFill>
                <a:latin typeface="Times New Roman"/>
                <a:ea typeface="Times New Roman"/>
                <a:cs typeface="Times New Roman"/>
                <a:sym typeface="Times New Roman"/>
              </a:rPr>
              <a:t>2)</a:t>
            </a:r>
            <a:r>
              <a:rPr lang="id" sz="7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Bagaimana cara membuat system bank mengunakan Java (OOP)?</a:t>
            </a:r>
            <a:endParaRPr sz="1200">
              <a:solidFill>
                <a:srgbClr val="000000"/>
              </a:solidFill>
              <a:latin typeface="Arial"/>
              <a:ea typeface="Arial"/>
              <a:cs typeface="Arial"/>
              <a:sym typeface="Arial"/>
            </a:endParaRPr>
          </a:p>
          <a:p>
            <a:pPr marL="749300" lvl="0" indent="-228600" algn="l" rtl="0">
              <a:spcBef>
                <a:spcPts val="300"/>
              </a:spcBef>
              <a:spcAft>
                <a:spcPts val="0"/>
              </a:spcAft>
              <a:buNone/>
            </a:pPr>
            <a:r>
              <a:rPr lang="id" sz="1200">
                <a:solidFill>
                  <a:srgbClr val="000000"/>
                </a:solidFill>
                <a:latin typeface="Arial"/>
                <a:ea typeface="Arial"/>
                <a:cs typeface="Arial"/>
                <a:sym typeface="Arial"/>
              </a:rPr>
              <a:t>3)    Bagaimana sistem dibuat dengan baik?</a:t>
            </a:r>
            <a:endParaRPr sz="1200">
              <a:solidFill>
                <a:srgbClr val="000000"/>
              </a:solidFill>
              <a:latin typeface="Arial"/>
              <a:ea typeface="Arial"/>
              <a:cs typeface="Arial"/>
              <a:sym typeface="Arial"/>
            </a:endParaRPr>
          </a:p>
          <a:p>
            <a:pPr marL="0" lvl="0" indent="0" algn="just" rtl="0">
              <a:spcBef>
                <a:spcPts val="0"/>
              </a:spcBef>
              <a:spcAft>
                <a:spcPts val="1200"/>
              </a:spcAft>
              <a:buNone/>
            </a:pPr>
            <a:endParaRPr sz="1200">
              <a:solidFill>
                <a:srgbClr val="444444"/>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628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Manfaat</a:t>
            </a:r>
            <a:endParaRPr/>
          </a:p>
        </p:txBody>
      </p:sp>
      <p:sp>
        <p:nvSpPr>
          <p:cNvPr id="110" name="Google Shape;110;p17"/>
          <p:cNvSpPr txBox="1">
            <a:spLocks noGrp="1"/>
          </p:cNvSpPr>
          <p:nvPr>
            <p:ph type="body" idx="1"/>
          </p:nvPr>
        </p:nvSpPr>
        <p:spPr>
          <a:xfrm>
            <a:off x="832525" y="1274875"/>
            <a:ext cx="7688700" cy="2261100"/>
          </a:xfrm>
          <a:prstGeom prst="rect">
            <a:avLst/>
          </a:prstGeom>
        </p:spPr>
        <p:txBody>
          <a:bodyPr spcFirstLastPara="1" wrap="square" lIns="91425" tIns="91425" rIns="91425" bIns="91425" anchor="t" anchorCtr="0">
            <a:normAutofit/>
          </a:bodyPr>
          <a:lstStyle/>
          <a:p>
            <a:pPr marL="0" lvl="0" indent="-228600" algn="l" rtl="0">
              <a:spcBef>
                <a:spcPts val="700"/>
              </a:spcBef>
              <a:spcAft>
                <a:spcPts val="0"/>
              </a:spcAft>
              <a:buNone/>
            </a:pPr>
            <a:endParaRPr sz="2300" b="1">
              <a:solidFill>
                <a:srgbClr val="000000"/>
              </a:solidFill>
              <a:latin typeface="Arial"/>
              <a:ea typeface="Arial"/>
              <a:cs typeface="Arial"/>
              <a:sym typeface="Arial"/>
            </a:endParaRPr>
          </a:p>
          <a:p>
            <a:pPr marL="457200" marR="76200" lvl="0" indent="-311150" algn="l" rtl="0">
              <a:lnSpc>
                <a:spcPct val="148000"/>
              </a:lnSpc>
              <a:spcBef>
                <a:spcPts val="700"/>
              </a:spcBef>
              <a:spcAft>
                <a:spcPts val="0"/>
              </a:spcAft>
              <a:buClr>
                <a:srgbClr val="000000"/>
              </a:buClr>
              <a:buSzPts val="1300"/>
              <a:buChar char="●"/>
            </a:pPr>
            <a:r>
              <a:rPr lang="id" sz="700">
                <a:solidFill>
                  <a:srgbClr val="000000"/>
                </a:solidFill>
                <a:latin typeface="Times New Roman"/>
                <a:ea typeface="Times New Roman"/>
                <a:cs typeface="Times New Roman"/>
                <a:sym typeface="Times New Roman"/>
              </a:rPr>
              <a:t> </a:t>
            </a:r>
            <a:r>
              <a:rPr lang="id" sz="1200">
                <a:solidFill>
                  <a:srgbClr val="000000"/>
                </a:solidFill>
                <a:latin typeface="Times New Roman"/>
                <a:ea typeface="Times New Roman"/>
                <a:cs typeface="Times New Roman"/>
                <a:sym typeface="Times New Roman"/>
              </a:rPr>
              <a:t>Dapat dijadikan refrensi untuk membuat system berbasis objek.</a:t>
            </a:r>
            <a:endParaRPr sz="1200">
              <a:solidFill>
                <a:srgbClr val="000000"/>
              </a:solidFill>
              <a:latin typeface="Times New Roman"/>
              <a:ea typeface="Times New Roman"/>
              <a:cs typeface="Times New Roman"/>
              <a:sym typeface="Times New Roman"/>
            </a:endParaRPr>
          </a:p>
          <a:p>
            <a:pPr marL="457200" marR="76200" lvl="0" indent="-311150" algn="l" rtl="0">
              <a:lnSpc>
                <a:spcPct val="148000"/>
              </a:lnSpc>
              <a:spcBef>
                <a:spcPts val="0"/>
              </a:spcBef>
              <a:spcAft>
                <a:spcPts val="0"/>
              </a:spcAft>
              <a:buClr>
                <a:srgbClr val="000000"/>
              </a:buClr>
              <a:buSzPts val="1300"/>
              <a:buChar char="●"/>
            </a:pPr>
            <a:r>
              <a:rPr lang="id" sz="1200">
                <a:solidFill>
                  <a:srgbClr val="000000"/>
                </a:solidFill>
                <a:latin typeface="Times New Roman"/>
                <a:ea typeface="Times New Roman"/>
                <a:cs typeface="Times New Roman"/>
                <a:sym typeface="Times New Roman"/>
              </a:rPr>
              <a:t>Memudahkan para pengguna dalam mengakses system.</a:t>
            </a:r>
            <a:endParaRPr sz="1200">
              <a:solidFill>
                <a:srgbClr val="000000"/>
              </a:solidFill>
              <a:latin typeface="Times New Roman"/>
              <a:ea typeface="Times New Roman"/>
              <a:cs typeface="Times New Roman"/>
              <a:sym typeface="Times New Roman"/>
            </a:endParaRPr>
          </a:p>
          <a:p>
            <a:pPr marL="457200" marR="76200" lvl="0" indent="-304800" algn="l" rtl="0">
              <a:lnSpc>
                <a:spcPct val="150000"/>
              </a:lnSpc>
              <a:spcBef>
                <a:spcPts val="0"/>
              </a:spcBef>
              <a:spcAft>
                <a:spcPts val="0"/>
              </a:spcAft>
              <a:buClr>
                <a:srgbClr val="000000"/>
              </a:buClr>
              <a:buSzPts val="1200"/>
              <a:buFont typeface="Times New Roman"/>
              <a:buChar char="●"/>
            </a:pPr>
            <a:r>
              <a:rPr lang="id" sz="1200">
                <a:solidFill>
                  <a:srgbClr val="000000"/>
                </a:solidFill>
                <a:latin typeface="Times New Roman"/>
                <a:ea typeface="Times New Roman"/>
                <a:cs typeface="Times New Roman"/>
                <a:sym typeface="Times New Roman"/>
              </a:rPr>
              <a:t>Dapat memberikan informasi tentang tata cara Pemrograman Berorientasi Objek.</a:t>
            </a:r>
            <a:endParaRPr sz="12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RANCANGAN SISTEM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729450" y="61476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USE CASE DIAGRAM</a:t>
            </a:r>
            <a:endParaRPr/>
          </a:p>
        </p:txBody>
      </p:sp>
      <p:pic>
        <p:nvPicPr>
          <p:cNvPr id="121" name="Google Shape;121;p19"/>
          <p:cNvPicPr preferRelativeResize="0"/>
          <p:nvPr/>
        </p:nvPicPr>
        <p:blipFill>
          <a:blip r:embed="rId3">
            <a:alphaModFix/>
          </a:blip>
          <a:stretch>
            <a:fillRect/>
          </a:stretch>
        </p:blipFill>
        <p:spPr>
          <a:xfrm>
            <a:off x="4288726" y="4"/>
            <a:ext cx="485526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586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d"/>
              <a:t>FLOWCHART</a:t>
            </a:r>
            <a:endParaRPr/>
          </a:p>
        </p:txBody>
      </p:sp>
      <p:pic>
        <p:nvPicPr>
          <p:cNvPr id="127" name="Google Shape;127;p20"/>
          <p:cNvPicPr preferRelativeResize="0"/>
          <p:nvPr/>
        </p:nvPicPr>
        <p:blipFill>
          <a:blip r:embed="rId3">
            <a:alphaModFix/>
          </a:blip>
          <a:stretch>
            <a:fillRect/>
          </a:stretch>
        </p:blipFill>
        <p:spPr>
          <a:xfrm>
            <a:off x="2940401" y="0"/>
            <a:ext cx="6203598"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HASIL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On-screen Show (16:9)</PresentationFormat>
  <Paragraphs>31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Lato</vt:lpstr>
      <vt:lpstr>Arial</vt:lpstr>
      <vt:lpstr>Raleway</vt:lpstr>
      <vt:lpstr>Streamline</vt:lpstr>
      <vt:lpstr>OBJECT ORIENTED PROGRAMMING (OOP)</vt:lpstr>
      <vt:lpstr>SISTEM BANK</vt:lpstr>
      <vt:lpstr>LATAR BELAKANG</vt:lpstr>
      <vt:lpstr>MASALAH</vt:lpstr>
      <vt:lpstr>Manfaat</vt:lpstr>
      <vt:lpstr>RANCANGAN SISTEM</vt:lpstr>
      <vt:lpstr>USE CASE DIAGRAM</vt:lpstr>
      <vt:lpstr>FLOWCHART</vt:lpstr>
      <vt:lpstr>HASIL </vt:lpstr>
      <vt:lpstr>Menu Utama</vt:lpstr>
      <vt:lpstr>Buka Rekening</vt:lpstr>
      <vt:lpstr>Deposite</vt:lpstr>
      <vt:lpstr>Tarik Tunai</vt:lpstr>
      <vt:lpstr>Tampilkan List Rekening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(OOP)</dc:title>
  <cp:lastModifiedBy>Administrator</cp:lastModifiedBy>
  <cp:revision>1</cp:revision>
  <dcterms:modified xsi:type="dcterms:W3CDTF">2022-01-26T06:23:48Z</dcterms:modified>
</cp:coreProperties>
</file>