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0" r:id="rId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9" y="1435894"/>
            <a:ext cx="8374541" cy="1259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8884" y="2225801"/>
            <a:ext cx="3646230" cy="65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4006" y="1270711"/>
            <a:ext cx="7575987" cy="266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ompasiana.com/rodiahtulhasanah5674/657fe618c57afb575d3cea32/cara-berkomunikasi-yang-efektif-terhadap-anak-usia-5-tahu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9" y="1207294"/>
            <a:ext cx="397510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b="1" spc="110" dirty="0">
                <a:solidFill>
                  <a:srgbClr val="FFFFFF"/>
                </a:solidFill>
                <a:latin typeface="Tahoma"/>
                <a:cs typeface="Tahoma"/>
              </a:rPr>
              <a:t>Homework </a:t>
            </a:r>
            <a:r>
              <a:rPr sz="2700" b="1" spc="-125" dirty="0">
                <a:solidFill>
                  <a:srgbClr val="FFFFFF"/>
                </a:solidFill>
                <a:latin typeface="Tahoma"/>
                <a:cs typeface="Tahoma"/>
              </a:rPr>
              <a:t>- </a:t>
            </a:r>
            <a:r>
              <a:rPr sz="27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50" dirty="0">
                <a:solidFill>
                  <a:srgbClr val="FFFFFF"/>
                </a:solidFill>
                <a:latin typeface="Tahoma"/>
                <a:cs typeface="Tahoma"/>
              </a:rPr>
              <a:t>Introduction to </a:t>
            </a:r>
            <a:r>
              <a:rPr sz="2700" b="1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Tahoma"/>
                <a:cs typeface="Tahoma"/>
              </a:rPr>
              <a:t>Product</a:t>
            </a:r>
            <a:r>
              <a:rPr sz="27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  <a:endParaRPr sz="27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3332515"/>
            <a:ext cx="4949275" cy="91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60" dirty="0" err="1" smtClean="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lang="en-US" sz="1900" spc="-160" dirty="0" smtClean="0">
                <a:solidFill>
                  <a:srgbClr val="FFFFFF"/>
                </a:solidFill>
                <a:latin typeface="Verdana"/>
                <a:cs typeface="Verdana"/>
              </a:rPr>
              <a:t>:	Muhammad </a:t>
            </a:r>
            <a:r>
              <a:rPr lang="en-US" sz="1900" spc="-160" dirty="0" err="1" smtClean="0">
                <a:solidFill>
                  <a:srgbClr val="FFFFFF"/>
                </a:solidFill>
                <a:latin typeface="Verdana"/>
                <a:cs typeface="Verdana"/>
              </a:rPr>
              <a:t>Andrian</a:t>
            </a:r>
            <a:r>
              <a:rPr lang="en-US" sz="1900" spc="-160" dirty="0" smtClean="0">
                <a:solidFill>
                  <a:srgbClr val="FFFFFF"/>
                </a:solidFill>
                <a:latin typeface="Verdana"/>
                <a:cs typeface="Verdana"/>
              </a:rPr>
              <a:t> Bhakti </a:t>
            </a:r>
            <a:r>
              <a:rPr lang="en-US" sz="1900" spc="-160" dirty="0" err="1" smtClean="0">
                <a:solidFill>
                  <a:srgbClr val="FFFFFF"/>
                </a:solidFill>
                <a:latin typeface="Verdana"/>
                <a:cs typeface="Verdana"/>
              </a:rPr>
              <a:t>Maulana</a:t>
            </a:r>
            <a:endParaRPr lang="en-US" sz="1900" spc="-16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60" dirty="0" smtClean="0">
                <a:solidFill>
                  <a:srgbClr val="FFFFFF"/>
                </a:solidFill>
                <a:latin typeface="Verdana"/>
                <a:cs typeface="Verdana"/>
              </a:rPr>
              <a:t>Class:	IT Full Stack Developer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60" dirty="0" smtClean="0">
                <a:solidFill>
                  <a:srgbClr val="FFFFFF"/>
                </a:solidFill>
                <a:latin typeface="Verdana"/>
                <a:cs typeface="Verdana"/>
              </a:rPr>
              <a:t>Batch:	7</a:t>
            </a:r>
            <a:endParaRPr sz="19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285750"/>
            <a:ext cx="8382000" cy="4429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5" dirty="0" err="1" smtClean="0">
                <a:latin typeface="Tahoma"/>
                <a:cs typeface="Tahoma"/>
              </a:rPr>
              <a:t>Soal</a:t>
            </a:r>
            <a:endParaRPr sz="1000" dirty="0" smtClean="0">
              <a:latin typeface="Tahoma"/>
              <a:cs typeface="Tahoma"/>
            </a:endParaRPr>
          </a:p>
          <a:p>
            <a:pPr marL="469900" marR="290195" indent="-336550">
              <a:lnSpc>
                <a:spcPct val="114999"/>
              </a:lnSpc>
              <a:spcBef>
                <a:spcPts val="120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000" spc="10" dirty="0" err="1" smtClean="0">
                <a:latin typeface="Verdana"/>
                <a:cs typeface="Verdana"/>
              </a:rPr>
              <a:t>Jika</a:t>
            </a:r>
            <a:r>
              <a:rPr sz="1000" spc="-130" dirty="0" smtClean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anda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sudah</a:t>
            </a:r>
            <a:r>
              <a:rPr sz="1000" spc="-13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menjadi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spc="35" dirty="0">
                <a:latin typeface="Verdana"/>
                <a:cs typeface="Verdana"/>
              </a:rPr>
              <a:t>product</a:t>
            </a:r>
            <a:r>
              <a:rPr sz="1000" spc="-1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manager,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bagaimana</a:t>
            </a:r>
            <a:r>
              <a:rPr sz="1000" spc="-130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anda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akan</a:t>
            </a:r>
            <a:r>
              <a:rPr sz="1000" spc="-1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menjelaskan </a:t>
            </a:r>
            <a:r>
              <a:rPr sz="1000" spc="-47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pe</a:t>
            </a:r>
            <a:r>
              <a:rPr sz="1000" dirty="0">
                <a:latin typeface="Verdana"/>
                <a:cs typeface="Verdana"/>
              </a:rPr>
              <a:t>k</a:t>
            </a:r>
            <a:r>
              <a:rPr sz="1000" spc="-20" dirty="0">
                <a:latin typeface="Verdana"/>
                <a:cs typeface="Verdana"/>
              </a:rPr>
              <a:t>erjaan</a:t>
            </a:r>
            <a:r>
              <a:rPr sz="1000" spc="-130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anda</a:t>
            </a:r>
            <a:r>
              <a:rPr sz="1000" spc="-13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k</a:t>
            </a:r>
            <a:r>
              <a:rPr sz="1000" spc="40" dirty="0">
                <a:latin typeface="Verdana"/>
                <a:cs typeface="Verdana"/>
              </a:rPr>
              <a:t>ep</a:t>
            </a:r>
            <a:r>
              <a:rPr sz="1000" spc="15" dirty="0">
                <a:latin typeface="Verdana"/>
                <a:cs typeface="Verdana"/>
              </a:rPr>
              <a:t>ada</a:t>
            </a:r>
            <a:r>
              <a:rPr sz="1000" spc="-130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anak</a:t>
            </a:r>
            <a:r>
              <a:rPr sz="1000" spc="-1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berusia</a:t>
            </a:r>
            <a:r>
              <a:rPr sz="1000" spc="-130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5</a:t>
            </a:r>
            <a:r>
              <a:rPr sz="1000" spc="-13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tahu</a:t>
            </a:r>
            <a:r>
              <a:rPr sz="1000" spc="-35" dirty="0">
                <a:latin typeface="Verdana"/>
                <a:cs typeface="Verdana"/>
              </a:rPr>
              <a:t>n</a:t>
            </a:r>
            <a:r>
              <a:rPr sz="1000" spc="30" dirty="0">
                <a:latin typeface="Verdana"/>
                <a:cs typeface="Verdana"/>
              </a:rPr>
              <a:t>?</a:t>
            </a:r>
            <a:endParaRPr sz="1000" dirty="0">
              <a:latin typeface="Verdana"/>
              <a:cs typeface="Verdana"/>
            </a:endParaRPr>
          </a:p>
          <a:p>
            <a:pPr marL="469900" marR="5080" indent="-336550">
              <a:lnSpc>
                <a:spcPct val="114999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000" spc="30" dirty="0">
                <a:latin typeface="Verdana"/>
                <a:cs typeface="Verdana"/>
              </a:rPr>
              <a:t>Apa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produk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favorit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anda?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Kenapa?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Dan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bagaimana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cara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spc="45" dirty="0">
                <a:latin typeface="Verdana"/>
                <a:cs typeface="Verdana"/>
              </a:rPr>
              <a:t>membikin</a:t>
            </a:r>
            <a:r>
              <a:rPr sz="1000" spc="-12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produk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itu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lebih </a:t>
            </a:r>
            <a:r>
              <a:rPr sz="1000" spc="-480" dirty="0">
                <a:latin typeface="Verdana"/>
                <a:cs typeface="Verdana"/>
              </a:rPr>
              <a:t> </a:t>
            </a:r>
            <a:r>
              <a:rPr sz="1000" spc="15" dirty="0" err="1">
                <a:latin typeface="Verdana"/>
                <a:cs typeface="Verdana"/>
              </a:rPr>
              <a:t>baik</a:t>
            </a:r>
            <a:r>
              <a:rPr sz="1000" spc="15" dirty="0" smtClean="0">
                <a:latin typeface="Verdana"/>
                <a:cs typeface="Verdana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lang="en-US" sz="1000" b="1" spc="20" dirty="0" err="1" smtClean="0">
                <a:latin typeface="Tahoma"/>
                <a:cs typeface="Tahoma"/>
              </a:rPr>
              <a:t>Jawaban</a:t>
            </a:r>
            <a:r>
              <a:rPr lang="en-US" sz="1000" b="1" spc="20" dirty="0" smtClean="0">
                <a:latin typeface="Tahoma"/>
                <a:cs typeface="Tahoma"/>
              </a:rPr>
              <a:t> </a:t>
            </a:r>
            <a:r>
              <a:rPr lang="en-US" sz="1000" b="1" spc="20" dirty="0" err="1" smtClean="0">
                <a:latin typeface="Tahoma"/>
                <a:cs typeface="Tahoma"/>
              </a:rPr>
              <a:t>soal</a:t>
            </a:r>
            <a:r>
              <a:rPr lang="en-US" sz="1000" b="1" spc="20" dirty="0" smtClean="0">
                <a:latin typeface="Tahoma"/>
                <a:cs typeface="Tahoma"/>
              </a:rPr>
              <a:t> A</a:t>
            </a:r>
            <a:endParaRPr sz="1000" dirty="0" smtClean="0">
              <a:latin typeface="Tahoma"/>
              <a:cs typeface="Tahoma"/>
            </a:endParaRPr>
          </a:p>
          <a:p>
            <a:pPr marL="133350">
              <a:lnSpc>
                <a:spcPct val="100000"/>
              </a:lnSpc>
              <a:spcBef>
                <a:spcPts val="1450"/>
              </a:spcBef>
              <a:tabLst>
                <a:tab pos="469265" algn="l"/>
                <a:tab pos="469900" algn="l"/>
              </a:tabLst>
            </a:pPr>
            <a:r>
              <a:rPr lang="en-US" sz="1000" spc="-5" dirty="0" err="1" smtClean="0">
                <a:latin typeface="Verdana"/>
                <a:cs typeface="Verdana"/>
              </a:rPr>
              <a:t>Menurut</a:t>
            </a:r>
            <a:r>
              <a:rPr lang="en-US" sz="1000" spc="-5" dirty="0" smtClean="0">
                <a:latin typeface="Verdana"/>
                <a:cs typeface="Verdana"/>
              </a:rPr>
              <a:t> web yang </a:t>
            </a:r>
            <a:r>
              <a:rPr lang="en-US" sz="1000" spc="-5" dirty="0" err="1" smtClean="0">
                <a:latin typeface="Verdana"/>
                <a:cs typeface="Verdana"/>
              </a:rPr>
              <a:t>saya</a:t>
            </a:r>
            <a:r>
              <a:rPr lang="en-US" sz="1000" spc="-5" dirty="0" smtClean="0">
                <a:latin typeface="Verdana"/>
                <a:cs typeface="Verdana"/>
              </a:rPr>
              <a:t> </a:t>
            </a:r>
            <a:r>
              <a:rPr lang="en-US" sz="1000" spc="-5" dirty="0" err="1" smtClean="0">
                <a:latin typeface="Verdana"/>
                <a:cs typeface="Verdana"/>
              </a:rPr>
              <a:t>baca</a:t>
            </a:r>
            <a:r>
              <a:rPr lang="en-US" sz="1000" spc="-5" dirty="0" smtClean="0">
                <a:latin typeface="Verdana"/>
                <a:cs typeface="Verdana"/>
              </a:rPr>
              <a:t> di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Cara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Berkomunikasi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 yang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Efektif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terhadap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Anak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Usia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 5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Tahun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 - Kompasiana.com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Anak-anak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usia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5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tahun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cenderung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lebih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suka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berkomunikasi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melalui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cerita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atau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gambar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menggunakan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cerita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mereka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dapat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lebih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mudah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memahami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konsep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menyampaikan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perasaan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mereka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Melibatkan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anak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aktivitas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penuh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imajinasi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membantu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mereka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merasa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lebih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nyaman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terbuka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berkomunikasi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Nah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jika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saya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menjadi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product manager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maka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saya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akan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menjelaskan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media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cerita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sebagai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berikut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133350">
              <a:lnSpc>
                <a:spcPct val="100000"/>
              </a:lnSpc>
              <a:spcBef>
                <a:spcPts val="1450"/>
              </a:spcBef>
              <a:tabLst>
                <a:tab pos="469265" algn="l"/>
                <a:tab pos="469900" algn="l"/>
              </a:tabLst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Jadi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bayangkan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aku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seperti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kapten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kapal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besar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sedang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mainan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seru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Kapten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bekerja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banyak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teman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seperti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orang yang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menggambar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orang yang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merakit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mainanya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sesuai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telah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digambar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Tugas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kapten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adalah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memastikan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semua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teman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bekerja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sama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baik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supaya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mainannya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jadi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sempurna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semua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anak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bisa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bermain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senang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Kapten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juga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mendengarkan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ide-ide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anak-anak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seperti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kamu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lalu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membantu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mainan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lebih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seru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lagi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Itulah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aku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lakukan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setiap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hari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bekerja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bersama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tim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sesuatu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yang orang lain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suka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butuh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."</a:t>
            </a:r>
            <a:endParaRPr sz="1000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lang="en-US" sz="1000" b="1" spc="20" dirty="0" err="1" smtClean="0">
                <a:latin typeface="Tahoma"/>
                <a:cs typeface="Tahoma"/>
              </a:rPr>
              <a:t>Jawaban</a:t>
            </a:r>
            <a:r>
              <a:rPr lang="en-US" sz="1000" b="1" spc="20" dirty="0" smtClean="0">
                <a:latin typeface="Tahoma"/>
                <a:cs typeface="Tahoma"/>
              </a:rPr>
              <a:t> </a:t>
            </a:r>
            <a:r>
              <a:rPr lang="en-US" sz="1000" b="1" spc="20" dirty="0" err="1" smtClean="0">
                <a:latin typeface="Tahoma"/>
                <a:cs typeface="Tahoma"/>
              </a:rPr>
              <a:t>soal</a:t>
            </a:r>
            <a:r>
              <a:rPr lang="en-US" sz="1000" b="1" spc="20" dirty="0" smtClean="0">
                <a:latin typeface="Tahoma"/>
                <a:cs typeface="Tahoma"/>
              </a:rPr>
              <a:t> </a:t>
            </a:r>
            <a:r>
              <a:rPr lang="en-US" sz="1000" b="1" spc="20" dirty="0" smtClean="0">
                <a:latin typeface="Tahoma"/>
                <a:cs typeface="Tahoma"/>
              </a:rPr>
              <a:t>B</a:t>
            </a:r>
            <a:endParaRPr sz="1000" dirty="0" smtClean="0">
              <a:latin typeface="Tahoma"/>
              <a:cs typeface="Tahoma"/>
            </a:endParaRPr>
          </a:p>
          <a:p>
            <a:pPr marL="133350">
              <a:lnSpc>
                <a:spcPct val="100000"/>
              </a:lnSpc>
              <a:spcBef>
                <a:spcPts val="1450"/>
              </a:spcBef>
              <a:tabLst>
                <a:tab pos="469265" algn="l"/>
                <a:tab pos="469900" algn="l"/>
              </a:tabLst>
            </a:pPr>
            <a:r>
              <a:rPr lang="en-US" sz="1000" spc="35" dirty="0" err="1" smtClean="0">
                <a:latin typeface="Verdana"/>
                <a:cs typeface="Verdana"/>
              </a:rPr>
              <a:t>Produk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favorit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saya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adalah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Whatsapp</a:t>
            </a:r>
            <a:r>
              <a:rPr lang="en-US" sz="1000" spc="35" dirty="0" smtClean="0">
                <a:latin typeface="Verdana"/>
                <a:cs typeface="Verdana"/>
              </a:rPr>
              <a:t>, </a:t>
            </a:r>
            <a:r>
              <a:rPr lang="en-US" sz="1000" spc="35" dirty="0" err="1" smtClean="0">
                <a:latin typeface="Verdana"/>
                <a:cs typeface="Verdana"/>
              </a:rPr>
              <a:t>ada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beberapa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alasan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mengapa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menjadikan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Whatsapp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sebagai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produk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favorit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saya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diantaranya</a:t>
            </a:r>
            <a:r>
              <a:rPr lang="en-US" sz="1000" spc="35" dirty="0" smtClean="0">
                <a:latin typeface="Verdana"/>
                <a:cs typeface="Verdana"/>
              </a:rPr>
              <a:t>, </a:t>
            </a:r>
            <a:r>
              <a:rPr lang="en-US" sz="1000" spc="35" dirty="0" err="1" smtClean="0">
                <a:latin typeface="Verdana"/>
                <a:cs typeface="Verdana"/>
              </a:rPr>
              <a:t>tampilan</a:t>
            </a:r>
            <a:r>
              <a:rPr lang="en-US" sz="1000" spc="35" dirty="0" smtClean="0">
                <a:latin typeface="Verdana"/>
                <a:cs typeface="Verdana"/>
              </a:rPr>
              <a:t> UI </a:t>
            </a:r>
            <a:r>
              <a:rPr lang="en-US" sz="1000" spc="35" dirty="0" err="1" smtClean="0">
                <a:latin typeface="Verdana"/>
                <a:cs typeface="Verdana"/>
              </a:rPr>
              <a:t>sangat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sederhana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sehingga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mudah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digunakan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untuk</a:t>
            </a:r>
            <a:r>
              <a:rPr lang="en-US" sz="1000" spc="35" dirty="0" smtClean="0">
                <a:latin typeface="Verdana"/>
                <a:cs typeface="Verdana"/>
              </a:rPr>
              <a:t> orang </a:t>
            </a:r>
            <a:r>
              <a:rPr lang="en-US" sz="1000" spc="35" dirty="0" err="1" smtClean="0">
                <a:latin typeface="Verdana"/>
                <a:cs typeface="Verdana"/>
              </a:rPr>
              <a:t>awam</a:t>
            </a:r>
            <a:r>
              <a:rPr lang="en-US" sz="1000" spc="35" dirty="0" smtClean="0">
                <a:latin typeface="Verdana"/>
                <a:cs typeface="Verdana"/>
              </a:rPr>
              <a:t>, </a:t>
            </a:r>
            <a:r>
              <a:rPr lang="en-US" sz="1000" spc="35" dirty="0" err="1" smtClean="0">
                <a:latin typeface="Verdana"/>
                <a:cs typeface="Verdana"/>
              </a:rPr>
              <a:t>mayoritas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semua</a:t>
            </a:r>
            <a:r>
              <a:rPr lang="en-US" sz="1000" spc="35" dirty="0" smtClean="0">
                <a:latin typeface="Verdana"/>
                <a:cs typeface="Verdana"/>
              </a:rPr>
              <a:t> orang di </a:t>
            </a:r>
            <a:r>
              <a:rPr lang="en-US" sz="1000" spc="35" dirty="0" err="1" smtClean="0">
                <a:latin typeface="Verdana"/>
                <a:cs typeface="Verdana"/>
              </a:rPr>
              <a:t>seluruh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dunia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mempunyai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Whatsapp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sehingga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memudahkan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berkomunikasi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dimanapun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atau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kapanpun</a:t>
            </a:r>
            <a:r>
              <a:rPr lang="en-US" sz="1000" spc="35" dirty="0" smtClean="0">
                <a:latin typeface="Verdana"/>
                <a:cs typeface="Verdana"/>
              </a:rPr>
              <a:t>, </a:t>
            </a:r>
            <a:r>
              <a:rPr lang="en-US" sz="1000" spc="35" dirty="0" err="1" smtClean="0">
                <a:latin typeface="Verdana"/>
                <a:cs typeface="Verdana"/>
              </a:rPr>
              <a:t>dan</a:t>
            </a:r>
            <a:r>
              <a:rPr lang="en-US" sz="1000" spc="35" dirty="0" smtClean="0">
                <a:latin typeface="Verdana"/>
                <a:cs typeface="Verdana"/>
              </a:rPr>
              <a:t> yang </a:t>
            </a:r>
            <a:r>
              <a:rPr lang="en-US" sz="1000" spc="35" dirty="0" err="1" smtClean="0">
                <a:latin typeface="Verdana"/>
                <a:cs typeface="Verdana"/>
              </a:rPr>
              <a:t>terakhir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tentunya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produk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ini</a:t>
            </a:r>
            <a:r>
              <a:rPr lang="en-US" sz="1000" spc="35" dirty="0" smtClean="0">
                <a:latin typeface="Verdana"/>
                <a:cs typeface="Verdana"/>
              </a:rPr>
              <a:t> gratis yang </a:t>
            </a:r>
            <a:r>
              <a:rPr lang="en-US" sz="1000" spc="35" dirty="0" err="1" smtClean="0">
                <a:latin typeface="Verdana"/>
                <a:cs typeface="Verdana"/>
              </a:rPr>
              <a:t>menjadikan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semua</a:t>
            </a:r>
            <a:r>
              <a:rPr lang="en-US" sz="1000" spc="35" dirty="0" smtClean="0">
                <a:latin typeface="Verdana"/>
                <a:cs typeface="Verdana"/>
              </a:rPr>
              <a:t> orang </a:t>
            </a:r>
            <a:r>
              <a:rPr lang="en-US" sz="1000" spc="35" dirty="0" err="1" smtClean="0">
                <a:latin typeface="Verdana"/>
                <a:cs typeface="Verdana"/>
              </a:rPr>
              <a:t>pasti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akan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menggunakannya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sehingga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koneksi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sangat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luas</a:t>
            </a:r>
            <a:r>
              <a:rPr lang="en-US" sz="1000" spc="35" dirty="0" smtClean="0">
                <a:latin typeface="Verdana"/>
                <a:cs typeface="Verdan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0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 txBox="1"/>
          <p:nvPr/>
        </p:nvSpPr>
        <p:spPr>
          <a:xfrm>
            <a:off x="381000" y="-7288"/>
            <a:ext cx="4876800" cy="2198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15" dirty="0" err="1" smtClean="0">
                <a:latin typeface="Tahoma"/>
                <a:cs typeface="Tahoma"/>
              </a:rPr>
              <a:t>Analisis</a:t>
            </a:r>
            <a:r>
              <a:rPr lang="en-US" sz="1000" b="1" spc="15" dirty="0" smtClean="0">
                <a:latin typeface="Tahoma"/>
                <a:cs typeface="Tahoma"/>
              </a:rPr>
              <a:t> SWOT</a:t>
            </a:r>
            <a:endParaRPr sz="1000" dirty="0" smtClean="0">
              <a:latin typeface="Tahoma"/>
              <a:cs typeface="Tahoma"/>
            </a:endParaRPr>
          </a:p>
          <a:p>
            <a:pPr marL="304800" marR="290195" indent="-171450">
              <a:lnSpc>
                <a:spcPct val="114999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000" spc="35" dirty="0" smtClean="0">
                <a:latin typeface="Verdana"/>
                <a:cs typeface="Verdana"/>
              </a:rPr>
              <a:t>Strengths: gratis, UI </a:t>
            </a:r>
            <a:r>
              <a:rPr lang="en-US" sz="1000" spc="35" dirty="0" err="1" smtClean="0">
                <a:latin typeface="Verdana"/>
                <a:cs typeface="Verdana"/>
              </a:rPr>
              <a:t>sederhana</a:t>
            </a:r>
            <a:r>
              <a:rPr lang="en-US" sz="1000" spc="35" dirty="0" smtClean="0">
                <a:latin typeface="Verdana"/>
                <a:cs typeface="Verdana"/>
              </a:rPr>
              <a:t>, </a:t>
            </a:r>
            <a:r>
              <a:rPr lang="en-US" sz="1000" spc="35" dirty="0" err="1" smtClean="0">
                <a:latin typeface="Verdana"/>
                <a:cs typeface="Verdana"/>
              </a:rPr>
              <a:t>populer</a:t>
            </a:r>
            <a:endParaRPr lang="en-US" sz="1000" spc="35" dirty="0" smtClean="0">
              <a:latin typeface="Verdana"/>
              <a:cs typeface="Verdana"/>
            </a:endParaRPr>
          </a:p>
          <a:p>
            <a:pPr marL="304800" marR="290195" indent="-171450">
              <a:lnSpc>
                <a:spcPct val="114999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000" spc="35" dirty="0" smtClean="0">
                <a:latin typeface="Verdana"/>
                <a:cs typeface="Verdana"/>
              </a:rPr>
              <a:t>Weaknesses: </a:t>
            </a:r>
            <a:r>
              <a:rPr lang="en-US" sz="1000" spc="35" dirty="0" err="1" smtClean="0">
                <a:latin typeface="Verdana"/>
                <a:cs typeface="Verdana"/>
              </a:rPr>
              <a:t>batasan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ukuran</a:t>
            </a:r>
            <a:r>
              <a:rPr lang="en-US" sz="1000" spc="35" dirty="0" smtClean="0">
                <a:latin typeface="Verdana"/>
                <a:cs typeface="Verdana"/>
              </a:rPr>
              <a:t> file, </a:t>
            </a:r>
            <a:r>
              <a:rPr lang="en-US" sz="1000" spc="35" dirty="0" err="1" smtClean="0">
                <a:latin typeface="Verdana"/>
                <a:cs typeface="Verdana"/>
              </a:rPr>
              <a:t>privasi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nomor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telepon</a:t>
            </a:r>
            <a:r>
              <a:rPr lang="en-US" sz="1000" spc="35" dirty="0" smtClean="0">
                <a:latin typeface="Verdana"/>
                <a:cs typeface="Verdana"/>
              </a:rPr>
              <a:t>, </a:t>
            </a:r>
            <a:r>
              <a:rPr lang="en-US" sz="1000" spc="35" dirty="0" err="1" smtClean="0">
                <a:latin typeface="Verdana"/>
                <a:cs typeface="Verdana"/>
              </a:rPr>
              <a:t>rentan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terjadi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penyebaran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informasi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palsu</a:t>
            </a:r>
            <a:endParaRPr lang="en-US" sz="1000" spc="35" dirty="0" smtClean="0">
              <a:latin typeface="Verdana"/>
              <a:cs typeface="Verdana"/>
            </a:endParaRPr>
          </a:p>
          <a:p>
            <a:pPr marL="304800" marR="290195" indent="-171450">
              <a:lnSpc>
                <a:spcPct val="114999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000" spc="35" dirty="0" smtClean="0">
                <a:latin typeface="Verdana"/>
                <a:cs typeface="Verdana"/>
              </a:rPr>
              <a:t>Opportunities: </a:t>
            </a:r>
            <a:r>
              <a:rPr lang="en-US" sz="1000" spc="35" dirty="0" err="1" smtClean="0">
                <a:latin typeface="Verdana"/>
                <a:cs typeface="Verdana"/>
              </a:rPr>
              <a:t>Whatsapp</a:t>
            </a:r>
            <a:r>
              <a:rPr lang="en-US" sz="1000" spc="35" dirty="0" smtClean="0">
                <a:latin typeface="Verdana"/>
                <a:cs typeface="Verdana"/>
              </a:rPr>
              <a:t> Business </a:t>
            </a:r>
            <a:r>
              <a:rPr lang="en-US" sz="1000" spc="35" dirty="0" err="1" smtClean="0">
                <a:latin typeface="Verdana"/>
                <a:cs typeface="Verdana"/>
              </a:rPr>
              <a:t>untuk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UMKM,layanan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publik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atau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pemerintah</a:t>
            </a:r>
            <a:endParaRPr lang="en-US" sz="1000" spc="35" dirty="0">
              <a:latin typeface="Verdana"/>
              <a:cs typeface="Verdana"/>
            </a:endParaRPr>
          </a:p>
          <a:p>
            <a:pPr marL="304800" marR="290195" indent="-171450">
              <a:lnSpc>
                <a:spcPct val="114999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000" spc="35" dirty="0" smtClean="0">
                <a:latin typeface="Verdana"/>
                <a:cs typeface="Verdana"/>
              </a:rPr>
              <a:t>Threats: </a:t>
            </a:r>
            <a:r>
              <a:rPr lang="en-US" sz="1000" spc="35" dirty="0" err="1" smtClean="0">
                <a:latin typeface="Verdana"/>
                <a:cs typeface="Verdana"/>
              </a:rPr>
              <a:t>banyak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aplikasi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pesan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saat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ini</a:t>
            </a:r>
            <a:r>
              <a:rPr lang="en-US" sz="1000" spc="35" dirty="0" smtClean="0">
                <a:latin typeface="Verdana"/>
                <a:cs typeface="Verdana"/>
              </a:rPr>
              <a:t>, </a:t>
            </a:r>
            <a:r>
              <a:rPr lang="en-US" sz="1000" spc="35" dirty="0" err="1" smtClean="0">
                <a:latin typeface="Verdana"/>
                <a:cs typeface="Verdana"/>
              </a:rPr>
              <a:t>pengguna</a:t>
            </a:r>
            <a:r>
              <a:rPr lang="en-US" sz="1000" spc="35" dirty="0" smtClean="0">
                <a:latin typeface="Verdana"/>
                <a:cs typeface="Verdana"/>
              </a:rPr>
              <a:t> WA Business yang </a:t>
            </a:r>
            <a:r>
              <a:rPr lang="en-US" sz="1000" spc="35" dirty="0" err="1" smtClean="0">
                <a:latin typeface="Verdana"/>
                <a:cs typeface="Verdana"/>
              </a:rPr>
              <a:t>tidak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tepat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sasaran</a:t>
            </a:r>
            <a:r>
              <a:rPr lang="en-US" sz="1000" spc="35" dirty="0" smtClean="0">
                <a:latin typeface="Verdana"/>
                <a:cs typeface="Verdana"/>
              </a:rPr>
              <a:t>, </a:t>
            </a:r>
            <a:r>
              <a:rPr lang="en-US" sz="1000" spc="35" dirty="0" err="1" smtClean="0">
                <a:latin typeface="Verdana"/>
                <a:cs typeface="Verdana"/>
              </a:rPr>
              <a:t>potensi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penyalahgunaan</a:t>
            </a:r>
            <a:r>
              <a:rPr lang="en-US" sz="1000" spc="35" dirty="0" smtClean="0">
                <a:latin typeface="Verdana"/>
                <a:cs typeface="Verdana"/>
              </a:rPr>
              <a:t/>
            </a:r>
            <a:br>
              <a:rPr lang="en-US" sz="1000" spc="35" dirty="0" smtClean="0">
                <a:latin typeface="Verdana"/>
                <a:cs typeface="Verdana"/>
              </a:rPr>
            </a:br>
            <a:endParaRPr lang="en-US" sz="1000" spc="35" dirty="0" smtClean="0">
              <a:latin typeface="Verdana"/>
              <a:cs typeface="Verdana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381000" y="2177461"/>
            <a:ext cx="4800600" cy="3442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15" dirty="0" err="1" smtClean="0">
                <a:latin typeface="Tahoma"/>
                <a:cs typeface="Tahoma"/>
              </a:rPr>
              <a:t>Analisis</a:t>
            </a:r>
            <a:r>
              <a:rPr lang="en-US" sz="1000" b="1" spc="15" dirty="0" smtClean="0">
                <a:latin typeface="Tahoma"/>
                <a:cs typeface="Tahoma"/>
              </a:rPr>
              <a:t> </a:t>
            </a:r>
            <a:r>
              <a:rPr lang="en-US" sz="1000" b="1" spc="15" dirty="0" smtClean="0">
                <a:latin typeface="Tahoma"/>
                <a:cs typeface="Tahoma"/>
              </a:rPr>
              <a:t>Competitor </a:t>
            </a:r>
            <a:r>
              <a:rPr lang="en-US" sz="1000" b="1" spc="15" dirty="0" smtClean="0">
                <a:latin typeface="Tahoma"/>
                <a:cs typeface="Tahoma"/>
              </a:rPr>
              <a:t>Value Curve</a:t>
            </a:r>
            <a:endParaRPr sz="1000" dirty="0" smtClean="0">
              <a:latin typeface="Tahoma"/>
              <a:cs typeface="Tahoma"/>
            </a:endParaRPr>
          </a:p>
          <a:p>
            <a:pPr marL="304800" marR="290195" indent="-171450">
              <a:lnSpc>
                <a:spcPct val="114999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000" spc="35" dirty="0" err="1" smtClean="0">
                <a:latin typeface="Verdana"/>
                <a:cs typeface="Verdana"/>
              </a:rPr>
              <a:t>Whatsapp</a:t>
            </a:r>
            <a:r>
              <a:rPr lang="en-US" sz="1000" spc="35" dirty="0">
                <a:latin typeface="Verdana"/>
                <a:cs typeface="Verdana"/>
              </a:rPr>
              <a:t/>
            </a:r>
            <a:br>
              <a:rPr lang="en-US" sz="1000" spc="35" dirty="0">
                <a:latin typeface="Verdana"/>
                <a:cs typeface="Verdana"/>
              </a:rPr>
            </a:br>
            <a:r>
              <a:rPr lang="en-US" sz="1000" spc="35" dirty="0" err="1" smtClean="0">
                <a:latin typeface="Verdana"/>
                <a:cs typeface="Verdana"/>
              </a:rPr>
              <a:t>Privasi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dan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keamanan</a:t>
            </a:r>
            <a:r>
              <a:rPr lang="en-US" sz="1000" spc="35" dirty="0" smtClean="0">
                <a:latin typeface="Verdana"/>
                <a:cs typeface="Verdana"/>
              </a:rPr>
              <a:t>: </a:t>
            </a:r>
            <a:r>
              <a:rPr lang="en-US" sz="1000" spc="35" dirty="0" err="1" smtClean="0">
                <a:latin typeface="Verdana"/>
                <a:cs typeface="Verdana"/>
              </a:rPr>
              <a:t>Tinggi</a:t>
            </a:r>
            <a:r>
              <a:rPr lang="en-US" sz="1000" spc="35" dirty="0" smtClean="0">
                <a:latin typeface="Verdana"/>
                <a:cs typeface="Verdana"/>
              </a:rPr>
              <a:t> (end to end </a:t>
            </a:r>
            <a:r>
              <a:rPr lang="en-US" sz="1000" spc="35" dirty="0" err="1" smtClean="0">
                <a:latin typeface="Verdana"/>
                <a:cs typeface="Verdana"/>
              </a:rPr>
              <a:t>untuk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semua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pesan</a:t>
            </a:r>
            <a:r>
              <a:rPr lang="en-US" sz="1000" spc="35" dirty="0" smtClean="0">
                <a:latin typeface="Verdana"/>
                <a:cs typeface="Verdana"/>
              </a:rPr>
              <a:t>)</a:t>
            </a:r>
            <a:br>
              <a:rPr lang="en-US" sz="1000" spc="35" dirty="0" smtClean="0">
                <a:latin typeface="Verdana"/>
                <a:cs typeface="Verdana"/>
              </a:rPr>
            </a:br>
            <a:r>
              <a:rPr lang="en-US" sz="1000" spc="35" dirty="0" err="1" smtClean="0">
                <a:latin typeface="Verdana"/>
                <a:cs typeface="Verdana"/>
              </a:rPr>
              <a:t>Fitur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panggilan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suara</a:t>
            </a:r>
            <a:r>
              <a:rPr lang="en-US" sz="1000" spc="35" dirty="0" smtClean="0">
                <a:latin typeface="Verdana"/>
                <a:cs typeface="Verdana"/>
              </a:rPr>
              <a:t>/video: </a:t>
            </a:r>
            <a:r>
              <a:rPr lang="en-US" sz="1000" spc="35" dirty="0" err="1">
                <a:latin typeface="Verdana"/>
                <a:cs typeface="Verdana"/>
              </a:rPr>
              <a:t>S</a:t>
            </a:r>
            <a:r>
              <a:rPr lang="en-US" sz="1000" spc="35" dirty="0" err="1" smtClean="0">
                <a:latin typeface="Verdana"/>
                <a:cs typeface="Verdana"/>
              </a:rPr>
              <a:t>angat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baik</a:t>
            </a:r>
            <a:r>
              <a:rPr lang="en-US" sz="1000" spc="35" dirty="0">
                <a:latin typeface="Verdana"/>
                <a:cs typeface="Verdana"/>
              </a:rPr>
              <a:t/>
            </a:r>
            <a:br>
              <a:rPr lang="en-US" sz="1000" spc="35" dirty="0">
                <a:latin typeface="Verdana"/>
                <a:cs typeface="Verdana"/>
              </a:rPr>
            </a:br>
            <a:r>
              <a:rPr lang="en-US" sz="1000" spc="35" dirty="0" err="1" smtClean="0">
                <a:latin typeface="Verdana"/>
                <a:cs typeface="Verdana"/>
              </a:rPr>
              <a:t>Jumlah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pengguna</a:t>
            </a:r>
            <a:r>
              <a:rPr lang="en-US" sz="1000" spc="35" dirty="0" smtClean="0">
                <a:latin typeface="Verdana"/>
                <a:cs typeface="Verdana"/>
              </a:rPr>
              <a:t>: </a:t>
            </a:r>
            <a:r>
              <a:rPr lang="en-US" sz="1000" spc="35" dirty="0" err="1" smtClean="0">
                <a:latin typeface="Verdana"/>
                <a:cs typeface="Verdana"/>
              </a:rPr>
              <a:t>Tinggi</a:t>
            </a:r>
            <a:r>
              <a:rPr lang="en-US" sz="1000" spc="35" dirty="0" smtClean="0">
                <a:latin typeface="Verdana"/>
                <a:cs typeface="Verdana"/>
              </a:rPr>
              <a:t> (</a:t>
            </a:r>
            <a:r>
              <a:rPr lang="en-US" sz="1000" spc="35" dirty="0" err="1" smtClean="0">
                <a:latin typeface="Verdana"/>
                <a:cs typeface="Verdana"/>
              </a:rPr>
              <a:t>kurang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lebih</a:t>
            </a:r>
            <a:r>
              <a:rPr lang="en-US" sz="1000" spc="35" dirty="0" smtClean="0">
                <a:latin typeface="Verdana"/>
                <a:cs typeface="Verdana"/>
              </a:rPr>
              <a:t> 3 </a:t>
            </a:r>
            <a:r>
              <a:rPr lang="en-US" sz="1000" spc="35" dirty="0" err="1" smtClean="0">
                <a:latin typeface="Verdana"/>
                <a:cs typeface="Verdana"/>
              </a:rPr>
              <a:t>miliar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pengguna</a:t>
            </a:r>
            <a:r>
              <a:rPr lang="en-US" sz="1000" spc="35" dirty="0" smtClean="0">
                <a:latin typeface="Verdana"/>
                <a:cs typeface="Verdana"/>
              </a:rPr>
              <a:t>)</a:t>
            </a:r>
            <a:br>
              <a:rPr lang="en-US" sz="1000" spc="35" dirty="0" smtClean="0">
                <a:latin typeface="Verdana"/>
                <a:cs typeface="Verdana"/>
              </a:rPr>
            </a:br>
            <a:r>
              <a:rPr lang="en-US" sz="1000" spc="35" dirty="0" err="1" smtClean="0">
                <a:latin typeface="Verdana"/>
                <a:cs typeface="Verdana"/>
              </a:rPr>
              <a:t>Fitur</a:t>
            </a:r>
            <a:r>
              <a:rPr lang="en-US" sz="1000" spc="35" dirty="0" smtClean="0">
                <a:latin typeface="Verdana"/>
                <a:cs typeface="Verdana"/>
              </a:rPr>
              <a:t> grub: </a:t>
            </a:r>
            <a:r>
              <a:rPr lang="en-US" sz="1000" spc="35" dirty="0" err="1" smtClean="0">
                <a:latin typeface="Verdana"/>
                <a:cs typeface="Verdana"/>
              </a:rPr>
              <a:t>Baik</a:t>
            </a:r>
            <a:r>
              <a:rPr lang="en-US" sz="1000" spc="35" dirty="0" smtClean="0">
                <a:latin typeface="Verdana"/>
                <a:cs typeface="Verdana"/>
              </a:rPr>
              <a:t> (</a:t>
            </a:r>
            <a:r>
              <a:rPr lang="en-US" sz="1000" spc="35" dirty="0" err="1" smtClean="0">
                <a:latin typeface="Verdana"/>
                <a:cs typeface="Verdana"/>
              </a:rPr>
              <a:t>tetapi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tidak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sekuat</a:t>
            </a:r>
            <a:r>
              <a:rPr lang="en-US" sz="1000" spc="35" dirty="0" smtClean="0">
                <a:latin typeface="Verdana"/>
                <a:cs typeface="Verdana"/>
              </a:rPr>
              <a:t> telegram</a:t>
            </a:r>
            <a:br>
              <a:rPr lang="en-US" sz="1000" spc="35" dirty="0" smtClean="0">
                <a:latin typeface="Verdana"/>
                <a:cs typeface="Verdana"/>
              </a:rPr>
            </a:br>
            <a:r>
              <a:rPr lang="en-US" sz="1000" spc="35" dirty="0" err="1" smtClean="0">
                <a:latin typeface="Verdana"/>
                <a:cs typeface="Verdana"/>
              </a:rPr>
              <a:t>Kostumisasi</a:t>
            </a:r>
            <a:r>
              <a:rPr lang="en-US" sz="1000" spc="35" dirty="0" smtClean="0">
                <a:latin typeface="Verdana"/>
                <a:cs typeface="Verdana"/>
              </a:rPr>
              <a:t>: </a:t>
            </a:r>
            <a:r>
              <a:rPr lang="en-US" sz="1000" spc="35" dirty="0" err="1" smtClean="0">
                <a:latin typeface="Verdana"/>
                <a:cs typeface="Verdana"/>
              </a:rPr>
              <a:t>Rendah</a:t>
            </a:r>
            <a:r>
              <a:rPr lang="en-US" sz="1000" spc="35" dirty="0" smtClean="0">
                <a:latin typeface="Verdana"/>
                <a:cs typeface="Verdana"/>
              </a:rPr>
              <a:t> (</a:t>
            </a:r>
            <a:r>
              <a:rPr lang="en-US" sz="1000" spc="35" dirty="0" err="1" smtClean="0">
                <a:latin typeface="Verdana"/>
                <a:cs typeface="Verdana"/>
              </a:rPr>
              <a:t>hanya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tema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gelap</a:t>
            </a:r>
            <a:r>
              <a:rPr lang="en-US" sz="1000" spc="35" dirty="0" smtClean="0">
                <a:latin typeface="Verdana"/>
                <a:cs typeface="Verdana"/>
              </a:rPr>
              <a:t>/</a:t>
            </a:r>
            <a:r>
              <a:rPr lang="en-US" sz="1000" spc="35" dirty="0" err="1" smtClean="0">
                <a:latin typeface="Verdana"/>
                <a:cs typeface="Verdana"/>
              </a:rPr>
              <a:t>terang</a:t>
            </a:r>
            <a:r>
              <a:rPr lang="en-US" sz="1000" spc="35" dirty="0" smtClean="0">
                <a:latin typeface="Verdana"/>
                <a:cs typeface="Verdana"/>
              </a:rPr>
              <a:t>)</a:t>
            </a:r>
          </a:p>
          <a:p>
            <a:pPr marL="304800" marR="290195" indent="-171450">
              <a:lnSpc>
                <a:spcPct val="114999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000" spc="35" dirty="0" smtClean="0">
                <a:latin typeface="Verdana"/>
                <a:cs typeface="Verdana"/>
              </a:rPr>
              <a:t>Telegram</a:t>
            </a:r>
            <a:br>
              <a:rPr lang="en-US" sz="1000" spc="35" dirty="0" smtClean="0">
                <a:latin typeface="Verdana"/>
                <a:cs typeface="Verdana"/>
              </a:rPr>
            </a:br>
            <a:r>
              <a:rPr lang="en-US" sz="1000" spc="35" dirty="0" err="1" smtClean="0">
                <a:latin typeface="Verdana"/>
                <a:cs typeface="Verdana"/>
              </a:rPr>
              <a:t>Privasi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>
                <a:latin typeface="Verdana"/>
                <a:cs typeface="Verdana"/>
              </a:rPr>
              <a:t>dan</a:t>
            </a:r>
            <a:r>
              <a:rPr lang="en-US" sz="1000" spc="35" dirty="0">
                <a:latin typeface="Verdana"/>
                <a:cs typeface="Verdana"/>
              </a:rPr>
              <a:t> </a:t>
            </a:r>
            <a:r>
              <a:rPr lang="en-US" sz="1000" spc="35" dirty="0" err="1">
                <a:latin typeface="Verdana"/>
                <a:cs typeface="Verdana"/>
              </a:rPr>
              <a:t>keamanan</a:t>
            </a:r>
            <a:r>
              <a:rPr lang="en-US" sz="1000" spc="35" dirty="0">
                <a:latin typeface="Verdana"/>
                <a:cs typeface="Verdana"/>
              </a:rPr>
              <a:t>: </a:t>
            </a:r>
            <a:r>
              <a:rPr lang="en-US" sz="1000" spc="35" dirty="0" err="1">
                <a:latin typeface="Verdana"/>
                <a:cs typeface="Verdana"/>
              </a:rPr>
              <a:t>Tinggi</a:t>
            </a:r>
            <a:r>
              <a:rPr lang="en-US" sz="1000" spc="35" dirty="0">
                <a:latin typeface="Verdana"/>
                <a:cs typeface="Verdana"/>
              </a:rPr>
              <a:t> (end to end </a:t>
            </a:r>
            <a:r>
              <a:rPr lang="en-US" sz="1000" spc="35" dirty="0" err="1" smtClean="0">
                <a:latin typeface="Verdana"/>
                <a:cs typeface="Verdana"/>
              </a:rPr>
              <a:t>hanya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untuk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fitur</a:t>
            </a:r>
            <a:r>
              <a:rPr lang="en-US" sz="1000" spc="35" dirty="0" smtClean="0">
                <a:latin typeface="Verdana"/>
                <a:cs typeface="Verdana"/>
              </a:rPr>
              <a:t> chat “Secret”)</a:t>
            </a:r>
            <a:br>
              <a:rPr lang="en-US" sz="1000" spc="35" dirty="0" smtClean="0">
                <a:latin typeface="Verdana"/>
                <a:cs typeface="Verdana"/>
              </a:rPr>
            </a:br>
            <a:r>
              <a:rPr lang="en-US" sz="1000" spc="35" dirty="0" err="1" smtClean="0">
                <a:latin typeface="Verdana"/>
                <a:cs typeface="Verdana"/>
              </a:rPr>
              <a:t>Fitur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panggilan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suara</a:t>
            </a:r>
            <a:r>
              <a:rPr lang="en-US" sz="1000" spc="35" dirty="0" smtClean="0">
                <a:latin typeface="Verdana"/>
                <a:cs typeface="Verdana"/>
              </a:rPr>
              <a:t>/video: </a:t>
            </a:r>
            <a:r>
              <a:rPr lang="en-US" sz="1000" spc="35" dirty="0" err="1" smtClean="0">
                <a:latin typeface="Verdana"/>
                <a:cs typeface="Verdana"/>
              </a:rPr>
              <a:t>Baik</a:t>
            </a:r>
            <a:r>
              <a:rPr lang="en-US" sz="1000" spc="35" dirty="0" smtClean="0">
                <a:latin typeface="Verdana"/>
                <a:cs typeface="Verdana"/>
              </a:rPr>
              <a:t> (</a:t>
            </a:r>
            <a:r>
              <a:rPr lang="en-US" sz="1000" spc="35" dirty="0" err="1" smtClean="0">
                <a:latin typeface="Verdana"/>
                <a:cs typeface="Verdana"/>
              </a:rPr>
              <a:t>masih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stabil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whatsapp</a:t>
            </a:r>
            <a:r>
              <a:rPr lang="en-US" sz="1000" spc="35" dirty="0" smtClean="0">
                <a:latin typeface="Verdana"/>
                <a:cs typeface="Verdana"/>
              </a:rPr>
              <a:t>)</a:t>
            </a:r>
            <a:br>
              <a:rPr lang="en-US" sz="1000" spc="35" dirty="0" smtClean="0">
                <a:latin typeface="Verdana"/>
                <a:cs typeface="Verdana"/>
              </a:rPr>
            </a:br>
            <a:r>
              <a:rPr lang="en-US" sz="1000" spc="35" dirty="0" err="1" smtClean="0">
                <a:latin typeface="Verdana"/>
                <a:cs typeface="Verdana"/>
              </a:rPr>
              <a:t>Jumlah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pengguna</a:t>
            </a:r>
            <a:r>
              <a:rPr lang="en-US" sz="1000" spc="35" dirty="0" smtClean="0">
                <a:latin typeface="Verdana"/>
                <a:cs typeface="Verdana"/>
              </a:rPr>
              <a:t>: </a:t>
            </a:r>
            <a:r>
              <a:rPr lang="en-US" sz="1000" spc="35" dirty="0" err="1" smtClean="0">
                <a:latin typeface="Verdana"/>
                <a:cs typeface="Verdana"/>
              </a:rPr>
              <a:t>Tinggi</a:t>
            </a:r>
            <a:r>
              <a:rPr lang="en-US" sz="1000" spc="35" dirty="0">
                <a:latin typeface="Verdana"/>
                <a:cs typeface="Verdana"/>
              </a:rPr>
              <a:t> </a:t>
            </a:r>
            <a:r>
              <a:rPr lang="en-US" sz="1000" spc="35" dirty="0" smtClean="0">
                <a:latin typeface="Verdana"/>
                <a:cs typeface="Verdana"/>
              </a:rPr>
              <a:t>(</a:t>
            </a:r>
            <a:r>
              <a:rPr lang="en-US" sz="1000" spc="35" dirty="0" err="1" smtClean="0">
                <a:latin typeface="Verdana"/>
                <a:cs typeface="Verdana"/>
              </a:rPr>
              <a:t>kurang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lebih</a:t>
            </a:r>
            <a:r>
              <a:rPr lang="en-US" sz="1000" spc="35" dirty="0" smtClean="0">
                <a:latin typeface="Verdana"/>
                <a:cs typeface="Verdana"/>
              </a:rPr>
              <a:t> 950 </a:t>
            </a:r>
            <a:r>
              <a:rPr lang="en-US" sz="1000" spc="35" dirty="0" err="1" smtClean="0">
                <a:latin typeface="Verdana"/>
                <a:cs typeface="Verdana"/>
              </a:rPr>
              <a:t>juta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pengguna</a:t>
            </a:r>
            <a:r>
              <a:rPr lang="en-US" sz="1000" spc="35" dirty="0" smtClean="0">
                <a:latin typeface="Verdana"/>
                <a:cs typeface="Verdana"/>
              </a:rPr>
              <a:t>)</a:t>
            </a:r>
            <a:br>
              <a:rPr lang="en-US" sz="1000" spc="35" dirty="0" smtClean="0">
                <a:latin typeface="Verdana"/>
                <a:cs typeface="Verdana"/>
              </a:rPr>
            </a:br>
            <a:r>
              <a:rPr lang="en-US" sz="1000" spc="35" dirty="0" err="1" smtClean="0">
                <a:latin typeface="Verdana"/>
                <a:cs typeface="Verdana"/>
              </a:rPr>
              <a:t>Fitur</a:t>
            </a:r>
            <a:r>
              <a:rPr lang="en-US" sz="1000" spc="35" dirty="0" smtClean="0">
                <a:latin typeface="Verdana"/>
                <a:cs typeface="Verdana"/>
              </a:rPr>
              <a:t> grub: </a:t>
            </a:r>
            <a:r>
              <a:rPr lang="en-US" sz="1000" spc="35" dirty="0" err="1" smtClean="0">
                <a:latin typeface="Verdana"/>
                <a:cs typeface="Verdana"/>
              </a:rPr>
              <a:t>Sangat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tinggi</a:t>
            </a:r>
            <a:r>
              <a:rPr lang="en-US" sz="1000" spc="35" dirty="0" smtClean="0">
                <a:latin typeface="Verdana"/>
                <a:cs typeface="Verdana"/>
              </a:rPr>
              <a:t> (</a:t>
            </a:r>
            <a:r>
              <a:rPr lang="en-US" sz="1000" spc="35" dirty="0" err="1" smtClean="0">
                <a:latin typeface="Verdana"/>
                <a:cs typeface="Verdana"/>
              </a:rPr>
              <a:t>fitur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chanell</a:t>
            </a:r>
            <a:r>
              <a:rPr lang="en-US" sz="1000" spc="35" dirty="0" smtClean="0">
                <a:latin typeface="Verdana"/>
                <a:cs typeface="Verdana"/>
              </a:rPr>
              <a:t>, </a:t>
            </a:r>
            <a:r>
              <a:rPr lang="en-US" sz="1000" spc="35" dirty="0" err="1" smtClean="0">
                <a:latin typeface="Verdana"/>
                <a:cs typeface="Verdana"/>
              </a:rPr>
              <a:t>kapasitas</a:t>
            </a:r>
            <a:r>
              <a:rPr lang="en-US" sz="1000" spc="35" dirty="0" smtClean="0">
                <a:latin typeface="Verdana"/>
                <a:cs typeface="Verdana"/>
              </a:rPr>
              <a:t> 200 </a:t>
            </a:r>
            <a:r>
              <a:rPr lang="en-US" sz="1000" spc="35" dirty="0" err="1" smtClean="0">
                <a:latin typeface="Verdana"/>
                <a:cs typeface="Verdana"/>
              </a:rPr>
              <a:t>ribu</a:t>
            </a:r>
            <a:r>
              <a:rPr lang="en-US" sz="1000" spc="35" dirty="0" smtClean="0">
                <a:latin typeface="Verdana"/>
                <a:cs typeface="Verdana"/>
              </a:rPr>
              <a:t>)</a:t>
            </a:r>
            <a:br>
              <a:rPr lang="en-US" sz="1000" spc="35" dirty="0" smtClean="0">
                <a:latin typeface="Verdana"/>
                <a:cs typeface="Verdana"/>
              </a:rPr>
            </a:br>
            <a:r>
              <a:rPr lang="en-US" sz="1000" spc="35" dirty="0" err="1" smtClean="0">
                <a:latin typeface="Verdana"/>
                <a:cs typeface="Verdana"/>
              </a:rPr>
              <a:t>Kostumisasi</a:t>
            </a:r>
            <a:r>
              <a:rPr lang="en-US" sz="1000" spc="35" dirty="0" smtClean="0">
                <a:latin typeface="Verdana"/>
                <a:cs typeface="Verdana"/>
              </a:rPr>
              <a:t>: </a:t>
            </a:r>
            <a:r>
              <a:rPr lang="en-US" sz="1000" spc="35" dirty="0" err="1" smtClean="0">
                <a:latin typeface="Verdana"/>
                <a:cs typeface="Verdana"/>
              </a:rPr>
              <a:t>Tinggi</a:t>
            </a:r>
            <a:r>
              <a:rPr lang="en-US" sz="1000" spc="35" dirty="0" smtClean="0">
                <a:latin typeface="Verdana"/>
                <a:cs typeface="Verdana"/>
              </a:rPr>
              <a:t> (</a:t>
            </a:r>
            <a:r>
              <a:rPr lang="en-US" sz="1000" spc="35" dirty="0" err="1" smtClean="0">
                <a:latin typeface="Verdana"/>
                <a:cs typeface="Verdana"/>
              </a:rPr>
              <a:t>banyak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opsi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stiker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bawaa</a:t>
            </a:r>
            <a:r>
              <a:rPr lang="en-US" sz="1000" spc="35" dirty="0" err="1">
                <a:latin typeface="Verdana"/>
                <a:cs typeface="Verdana"/>
              </a:rPr>
              <a:t>n</a:t>
            </a:r>
            <a:r>
              <a:rPr lang="en-US" sz="1000" spc="35" dirty="0" smtClean="0">
                <a:latin typeface="Verdana"/>
                <a:cs typeface="Verdana"/>
              </a:rPr>
              <a:t>, </a:t>
            </a:r>
            <a:r>
              <a:rPr lang="en-US" sz="1000" spc="35" dirty="0" err="1" smtClean="0">
                <a:latin typeface="Verdana"/>
                <a:cs typeface="Verdana"/>
              </a:rPr>
              <a:t>tema</a:t>
            </a:r>
            <a:r>
              <a:rPr lang="en-US" sz="1000" spc="35" dirty="0" smtClean="0">
                <a:latin typeface="Verdana"/>
                <a:cs typeface="Verdana"/>
              </a:rPr>
              <a:t>) </a:t>
            </a:r>
          </a:p>
          <a:p>
            <a:pPr marL="133350" marR="290195">
              <a:lnSpc>
                <a:spcPct val="114999"/>
              </a:lnSpc>
              <a:spcBef>
                <a:spcPts val="1200"/>
              </a:spcBef>
              <a:tabLst>
                <a:tab pos="469265" algn="l"/>
                <a:tab pos="469900" algn="l"/>
              </a:tabLst>
            </a:pPr>
            <a:r>
              <a:rPr lang="en-US" sz="1000" spc="35" dirty="0" smtClean="0">
                <a:latin typeface="Verdana"/>
                <a:cs typeface="Verdana"/>
              </a:rPr>
              <a:t/>
            </a:r>
            <a:br>
              <a:rPr lang="en-US" sz="1000" spc="35" dirty="0" smtClean="0">
                <a:latin typeface="Verdana"/>
                <a:cs typeface="Verdana"/>
              </a:rPr>
            </a:br>
            <a:endParaRPr lang="en-US" sz="1000" spc="35" dirty="0" smtClean="0">
              <a:latin typeface="Verdana"/>
              <a:cs typeface="Verdana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5073722" y="1096005"/>
            <a:ext cx="3994078" cy="31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15" dirty="0" err="1" smtClean="0">
                <a:latin typeface="Tahoma"/>
                <a:cs typeface="Tahoma"/>
              </a:rPr>
              <a:t>Hasil</a:t>
            </a:r>
            <a:r>
              <a:rPr lang="en-US" sz="1000" b="1" spc="15" dirty="0" smtClean="0">
                <a:latin typeface="Tahoma"/>
                <a:cs typeface="Tahoma"/>
              </a:rPr>
              <a:t> </a:t>
            </a:r>
            <a:r>
              <a:rPr lang="en-US" sz="1000" b="1" spc="15" dirty="0" err="1" smtClean="0">
                <a:latin typeface="Tahoma"/>
                <a:cs typeface="Tahoma"/>
              </a:rPr>
              <a:t>Analisis</a:t>
            </a:r>
            <a:endParaRPr sz="1000" dirty="0" smtClean="0">
              <a:latin typeface="Tahoma"/>
              <a:cs typeface="Tahoma"/>
            </a:endParaRPr>
          </a:p>
          <a:p>
            <a:pPr marL="133350" marR="290195" algn="just">
              <a:lnSpc>
                <a:spcPct val="114999"/>
              </a:lnSpc>
              <a:spcBef>
                <a:spcPts val="1200"/>
              </a:spcBef>
              <a:tabLst>
                <a:tab pos="469265" algn="l"/>
                <a:tab pos="469900" algn="l"/>
              </a:tabLst>
            </a:pPr>
            <a:r>
              <a:rPr lang="en-US" sz="1000" spc="35" dirty="0" err="1" smtClean="0">
                <a:latin typeface="Verdana"/>
                <a:cs typeface="Verdana"/>
              </a:rPr>
              <a:t>Untuk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membuat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Whatsapp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lebih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baik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berdasarkan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analisis</a:t>
            </a:r>
            <a:r>
              <a:rPr lang="en-US" sz="1000" spc="35" dirty="0" smtClean="0">
                <a:latin typeface="Verdana"/>
                <a:cs typeface="Verdana"/>
              </a:rPr>
              <a:t> SWOT </a:t>
            </a:r>
            <a:r>
              <a:rPr lang="en-US" sz="1000" spc="35" dirty="0" err="1" smtClean="0">
                <a:latin typeface="Verdana"/>
                <a:cs typeface="Verdana"/>
              </a:rPr>
              <a:t>dan</a:t>
            </a:r>
            <a:r>
              <a:rPr lang="en-US" sz="1000" spc="35" dirty="0" smtClean="0">
                <a:latin typeface="Verdana"/>
                <a:cs typeface="Verdana"/>
              </a:rPr>
              <a:t> Competitor Value Curve </a:t>
            </a:r>
            <a:r>
              <a:rPr lang="en-US" sz="1000" spc="35" dirty="0" err="1" smtClean="0">
                <a:latin typeface="Verdana"/>
                <a:cs typeface="Verdana"/>
              </a:rPr>
              <a:t>yaitu</a:t>
            </a:r>
            <a:r>
              <a:rPr lang="en-US" sz="1000" spc="35" dirty="0" smtClean="0">
                <a:latin typeface="Verdana"/>
                <a:cs typeface="Verdana"/>
              </a:rPr>
              <a:t>, WA </a:t>
            </a:r>
            <a:r>
              <a:rPr lang="en-US" sz="1000" spc="35" dirty="0" err="1" smtClean="0">
                <a:latin typeface="Verdana"/>
                <a:cs typeface="Verdana"/>
              </a:rPr>
              <a:t>berfokus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pada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peningkatan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privasi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dengan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memperkenalkan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fitur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tambahan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untuk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melindungi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nomor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telepon</a:t>
            </a:r>
            <a:r>
              <a:rPr lang="en-US" sz="1000" spc="35" dirty="0" smtClean="0">
                <a:latin typeface="Verdana"/>
                <a:cs typeface="Verdana"/>
              </a:rPr>
              <a:t>. </a:t>
            </a:r>
            <a:r>
              <a:rPr lang="en-US" sz="1000" spc="35" dirty="0" err="1" smtClean="0">
                <a:latin typeface="Verdana"/>
                <a:cs typeface="Verdana"/>
              </a:rPr>
              <a:t>Menambahkan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opsi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kostuminasi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seperti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tema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dan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stiker</a:t>
            </a:r>
            <a:r>
              <a:rPr lang="en-US" sz="1000" spc="35" dirty="0" smtClean="0">
                <a:latin typeface="Verdana"/>
                <a:cs typeface="Verdana"/>
              </a:rPr>
              <a:t> yang </a:t>
            </a:r>
            <a:r>
              <a:rPr lang="en-US" sz="1000" spc="35" dirty="0" err="1" smtClean="0">
                <a:latin typeface="Verdana"/>
                <a:cs typeface="Verdana"/>
              </a:rPr>
              <a:t>lebih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variatif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serta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meningkatkan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fitur</a:t>
            </a:r>
            <a:r>
              <a:rPr lang="en-US" sz="1000" spc="35" dirty="0" smtClean="0">
                <a:latin typeface="Verdana"/>
                <a:cs typeface="Verdana"/>
              </a:rPr>
              <a:t> grub </a:t>
            </a:r>
            <a:r>
              <a:rPr lang="en-US" sz="1000" spc="35" dirty="0" err="1" smtClean="0">
                <a:latin typeface="Verdana"/>
                <a:cs typeface="Verdana"/>
              </a:rPr>
              <a:t>untuk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mendekati</a:t>
            </a:r>
            <a:r>
              <a:rPr lang="en-US" sz="1000" spc="35" dirty="0" smtClean="0">
                <a:latin typeface="Verdana"/>
                <a:cs typeface="Verdana"/>
              </a:rPr>
              <a:t> Telegram (</a:t>
            </a:r>
            <a:r>
              <a:rPr lang="en-US" sz="1000" spc="35" dirty="0" err="1" smtClean="0">
                <a:latin typeface="Verdana"/>
                <a:cs typeface="Verdana"/>
              </a:rPr>
              <a:t>salah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satu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pesaing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Whatsapp</a:t>
            </a:r>
            <a:r>
              <a:rPr lang="en-US" sz="1000" spc="35" dirty="0" smtClean="0">
                <a:latin typeface="Verdana"/>
                <a:cs typeface="Verdana"/>
              </a:rPr>
              <a:t>). </a:t>
            </a:r>
            <a:r>
              <a:rPr lang="en-US" sz="1000" spc="35" dirty="0" err="1" smtClean="0">
                <a:latin typeface="Verdana"/>
                <a:cs typeface="Verdana"/>
              </a:rPr>
              <a:t>Memperluas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batas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ukuran</a:t>
            </a:r>
            <a:r>
              <a:rPr lang="en-US" sz="1000" spc="35" dirty="0" smtClean="0">
                <a:latin typeface="Verdana"/>
                <a:cs typeface="Verdana"/>
              </a:rPr>
              <a:t> file yang </a:t>
            </a:r>
            <a:r>
              <a:rPr lang="en-US" sz="1000" spc="35" dirty="0" err="1" smtClean="0">
                <a:latin typeface="Verdana"/>
                <a:cs typeface="Verdana"/>
              </a:rPr>
              <a:t>bisa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dibagikan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untuk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meningkatkan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fleksibilitas</a:t>
            </a:r>
            <a:r>
              <a:rPr lang="en-US" sz="1000" spc="35" dirty="0" smtClean="0">
                <a:latin typeface="Verdana"/>
                <a:cs typeface="Verdana"/>
              </a:rPr>
              <a:t>. </a:t>
            </a:r>
            <a:r>
              <a:rPr lang="en-US" sz="1000" spc="35" dirty="0" err="1" smtClean="0">
                <a:latin typeface="Verdana"/>
                <a:cs typeface="Verdana"/>
              </a:rPr>
              <a:t>Selain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itu</a:t>
            </a:r>
            <a:r>
              <a:rPr lang="en-US" sz="1000" spc="35" dirty="0" smtClean="0">
                <a:latin typeface="Verdana"/>
                <a:cs typeface="Verdana"/>
              </a:rPr>
              <a:t>, </a:t>
            </a:r>
            <a:r>
              <a:rPr lang="en-US" sz="1000" spc="35" dirty="0" err="1" smtClean="0">
                <a:latin typeface="Verdana"/>
                <a:cs typeface="Verdana"/>
              </a:rPr>
              <a:t>memperkuat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upaya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deteksi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serta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penanganan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penyebaran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informasi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palsu</a:t>
            </a:r>
            <a:r>
              <a:rPr lang="en-US" sz="1000" spc="35" dirty="0" smtClean="0">
                <a:latin typeface="Verdana"/>
                <a:cs typeface="Verdana"/>
              </a:rPr>
              <a:t>. </a:t>
            </a:r>
            <a:r>
              <a:rPr lang="en-US" sz="1000" spc="35" dirty="0" err="1" smtClean="0">
                <a:latin typeface="Verdana"/>
                <a:cs typeface="Verdana"/>
              </a:rPr>
              <a:t>Dengan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langkah-langkah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ini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diharapkan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Whatsapp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bisa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lebih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baik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dari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sebelumnya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dan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dapat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memperkuat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posisinya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dipasar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untuk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menghadapi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tantangan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dari</a:t>
            </a:r>
            <a:r>
              <a:rPr lang="en-US" sz="1000" spc="35" dirty="0" smtClean="0">
                <a:latin typeface="Verdana"/>
                <a:cs typeface="Verdana"/>
              </a:rPr>
              <a:t> </a:t>
            </a:r>
            <a:r>
              <a:rPr lang="en-US" sz="1000" spc="35" dirty="0" err="1" smtClean="0">
                <a:latin typeface="Verdana"/>
                <a:cs typeface="Verdana"/>
              </a:rPr>
              <a:t>pesaing</a:t>
            </a:r>
            <a:r>
              <a:rPr lang="en-US" sz="1000" spc="35" dirty="0" smtClean="0">
                <a:latin typeface="Verdana"/>
                <a:cs typeface="Verdana"/>
              </a:rPr>
              <a:t>.</a:t>
            </a:r>
            <a:br>
              <a:rPr lang="en-US" sz="1000" spc="35" dirty="0" smtClean="0">
                <a:latin typeface="Verdana"/>
                <a:cs typeface="Verdana"/>
              </a:rPr>
            </a:br>
            <a:endParaRPr lang="en-US" sz="1000" spc="35" dirty="0" smtClean="0">
              <a:latin typeface="Verdana"/>
              <a:cs typeface="Verdana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953000" y="36195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442</Words>
  <Application>Microsoft Office PowerPoint</Application>
  <PresentationFormat>On-screen Show (16:9)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Microsoft Sans Serif</vt:lpstr>
      <vt:lpstr>Tahoma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- Introduction to Product Management</dc:title>
  <dc:creator>Personal</dc:creator>
  <cp:lastModifiedBy>Personal</cp:lastModifiedBy>
  <cp:revision>19</cp:revision>
  <dcterms:created xsi:type="dcterms:W3CDTF">2024-09-14T03:40:05Z</dcterms:created>
  <dcterms:modified xsi:type="dcterms:W3CDTF">2024-09-14T16:29:46Z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