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androb/deliverables"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Interview Playbook for Medical Assistant II</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Created by </a:t>
            </a:r>
            <a:r>
              <a:rPr>
                <a:hlinkClick r:id="rId2"/>
              </a:rPr>
              <a:t>Deliverables.ai</a:t>
            </a:r>
          </a:p>
        </p:txBody>
      </p:sp>
      <p:sp>
        <p:nvSpPr>
          <p:cNvPr id="4" name="Date Placeholder 3"/>
          <p:cNvSpPr>
            <a:spLocks noGrp="1"/>
          </p:cNvSpPr>
          <p:nvPr>
            <p:ph idx="10" sz="half" type="dt"/>
          </p:nvPr>
        </p:nvSpPr>
        <p:spPr/>
        <p:txBody>
          <a:bodyPr/>
          <a:lstStyle/>
          <a:p>
            <a:pPr lvl="0" indent="0" marL="0">
              <a:buNone/>
            </a:pPr>
            <a:r>
              <a:rPr/>
              <a:t>December 26, 2023 1:42 PM</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 Interaction</a:t>
            </a:r>
          </a:p>
        </p:txBody>
      </p:sp>
      <p:sp>
        <p:nvSpPr>
          <p:cNvPr id="3" name="Content Placeholder 2"/>
          <p:cNvSpPr>
            <a:spLocks noGrp="1"/>
          </p:cNvSpPr>
          <p:nvPr>
            <p:ph idx="1"/>
          </p:nvPr>
        </p:nvSpPr>
        <p:spPr/>
        <p:txBody>
          <a:bodyPr/>
          <a:lstStyle/>
          <a:p>
            <a:pPr lvl="0" indent="0" marL="0">
              <a:buNone/>
            </a:pPr>
            <a:r>
              <a:rPr/>
              <a:t>Incorporating team interaction into the interview process serves to evaluate the candidate’s ability to integrate effectively into the existing clinic staff dynamics and contribute positively to Pacific Wellness Group’s collaborative environment.</a:t>
            </a:r>
          </a:p>
          <a:p>
            <a:pPr lvl="0" indent="0" marL="0">
              <a:spcBef>
                <a:spcPts val="3000"/>
              </a:spcBef>
              <a:buNone/>
            </a:pPr>
            <a:r>
              <a:rPr b="1"/>
              <a:t>Rationale:</a:t>
            </a:r>
          </a:p>
          <a:p>
            <a:pPr lvl="0" indent="0" marL="0">
              <a:buNone/>
            </a:pPr>
            <a:r>
              <a:rPr/>
              <a:t>Team interaction is key to observing the candidate’s interpersonal skills, adaptability to the clinic culture, and potential for synergistic work relationships.</a:t>
            </a:r>
          </a:p>
          <a:p>
            <a:pPr lvl="0" indent="0" marL="0">
              <a:spcBef>
                <a:spcPts val="3000"/>
              </a:spcBef>
              <a:buNone/>
            </a:pPr>
            <a:r>
              <a:rPr b="1"/>
              <a:t>Discussion Points:</a:t>
            </a:r>
          </a:p>
          <a:p>
            <a:pPr lvl="0"/>
            <a:r>
              <a:rPr/>
              <a:t>Candidate’s experience in working with interdisciplinary teams.</a:t>
            </a:r>
          </a:p>
          <a:p>
            <a:pPr lvl="0"/>
            <a:r>
              <a:rPr/>
              <a:t>Approach to conflict resolution and maintaining positive team dynamics.</a:t>
            </a:r>
          </a:p>
          <a:p>
            <a:pPr lvl="0"/>
            <a:r>
              <a:rPr/>
              <a:t>Techniques for effective cross-departmental coordination and communication.</a:t>
            </a:r>
          </a:p>
          <a:p>
            <a:pPr lvl="0" indent="0" marL="0">
              <a:spcBef>
                <a:spcPts val="3000"/>
              </a:spcBef>
              <a:buNone/>
            </a:pPr>
            <a:r>
              <a:rPr b="1"/>
              <a:t>Activities:</a:t>
            </a:r>
          </a:p>
          <a:p>
            <a:pPr lvl="0"/>
            <a:r>
              <a:rPr/>
              <a:t>Candidate participates in a mock team meeting to discuss patient care planning.</a:t>
            </a:r>
          </a:p>
          <a:p>
            <a:pPr lvl="0"/>
            <a:r>
              <a:rPr/>
              <a:t>Informal meet-and-greet with potential colleagues, providing insight into the candidate’s interpersonal communication style.</a:t>
            </a:r>
          </a:p>
          <a:p>
            <a:pPr lvl="0"/>
            <a:r>
              <a:rPr/>
              <a:t>Collaboration in a brief problem-solving exercise to gauge teamwork and creativity.</a:t>
            </a:r>
          </a:p>
          <a:p>
            <a:pPr lvl="0" indent="0" marL="0">
              <a:buNone/>
            </a:pPr>
            <a:r>
              <a:rPr/>
              <a:t>Evaluating the candidate’s interaction with the team offers a deeper insight into their potential fit within Pacific Wellness Group, aligning with the values of teamwork and connection.</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Candidate Q&amp;A</a:t>
            </a:r>
          </a:p>
        </p:txBody>
      </p:sp>
      <p:sp>
        <p:nvSpPr>
          <p:cNvPr id="3" name="Content Placeholder 2"/>
          <p:cNvSpPr>
            <a:spLocks noGrp="1"/>
          </p:cNvSpPr>
          <p:nvPr>
            <p:ph idx="1"/>
          </p:nvPr>
        </p:nvSpPr>
        <p:spPr/>
        <p:txBody>
          <a:bodyPr/>
          <a:lstStyle/>
          <a:p>
            <a:pPr lvl="0" indent="0" marL="0">
              <a:buNone/>
            </a:pPr>
            <a:r>
              <a:rPr/>
              <a:t>Candidates often come prepared with questions about the role, team, and company. Below are possible questions from the candidate along with informed responses that accurately represent Pacific Wellness Group and its values.</a:t>
            </a:r>
          </a:p>
          <a:p>
            <a:pPr lvl="0" indent="-342900" marL="342900">
              <a:buAutoNum type="arabicPeriod"/>
            </a:pPr>
            <a:r>
              <a:rPr b="1"/>
              <a:t>“What opportunities for professional development does Pacific Wellness Group offer?”</a:t>
            </a:r>
          </a:p>
          <a:p>
            <a:pPr lvl="1"/>
            <a:r>
              <a:rPr/>
              <a:t>At Pacific Wellness Group, we take pride in our employees’ growth and offer various professional development programs, including continuing education, mentorship, and leadership training.</a:t>
            </a:r>
          </a:p>
          <a:p>
            <a:pPr lvl="0" indent="-342900" marL="342900">
              <a:buAutoNum type="arabicPeriod"/>
            </a:pPr>
            <a:r>
              <a:rPr b="1"/>
              <a:t>“How does Pacific Wellness Group integrate innovation in its daily operations?”</a:t>
            </a:r>
          </a:p>
          <a:p>
            <a:pPr lvl="1"/>
            <a:r>
              <a:rPr/>
              <a:t>Innovation is one of our core values. We regularly implement new healthcare technologies, encourage our staff to participate in improvement initiatives, and foster a culture where innovative ideas are valued and explored.</a:t>
            </a:r>
          </a:p>
          <a:p>
            <a:pPr lvl="0" indent="-342900" marL="342900">
              <a:buAutoNum type="arabicPeriod"/>
            </a:pPr>
            <a:r>
              <a:rPr b="1"/>
              <a:t>“Can you describe the teamwork dynamics within the clinic?”</a:t>
            </a:r>
          </a:p>
          <a:p>
            <a:pPr lvl="1"/>
            <a:r>
              <a:rPr/>
              <a:t>Our clinic operates on a foundation of mutual respect and collaboration. Teams across departments work closely to ensure the most effective and comprehensive patient care, in line with Pacific Wellness Group’s commitment to teamwork.</a:t>
            </a:r>
          </a:p>
          <a:p>
            <a:pPr lvl="0" indent="-342900" marL="342900">
              <a:buAutoNum type="arabicPeriod"/>
            </a:pPr>
            <a:r>
              <a:rPr b="1"/>
              <a:t>“What are the common challenges faced by the Medical Assistant II, and how is support provided?”</a:t>
            </a:r>
          </a:p>
          <a:p>
            <a:pPr lvl="1"/>
            <a:r>
              <a:rPr/>
              <a:t>Challenges can vary, but they often involve managing high patient volumes and coordinating care among multiple providers. We support our staff through clear communication channels, teamwork, and resources for stress management.</a:t>
            </a:r>
          </a:p>
          <a:p>
            <a:pPr lvl="0" indent="-342900" marL="342900">
              <a:buAutoNum type="arabicPeriod"/>
            </a:pPr>
            <a:r>
              <a:rPr b="1"/>
              <a:t>“How does the clinic measure and ensure high standards of patient care?”</a:t>
            </a:r>
          </a:p>
          <a:p>
            <a:pPr lvl="1"/>
            <a:r>
              <a:rPr/>
              <a:t>We employ regular audits, patient feedback systems, and adherence to clinical care protocols to maintain excellence in patient care. Continuous improvement is sought through ongoing training and quality improvement initiatives.</a:t>
            </a:r>
          </a:p>
          <a:p>
            <a:pPr lvl="0" indent="-342900" marL="342900">
              <a:buAutoNum type="arabicPeriod"/>
            </a:pPr>
            <a:r>
              <a:rPr b="1"/>
              <a:t>“What is the process for providing feedback and suggestions within the team?”</a:t>
            </a:r>
          </a:p>
          <a:p>
            <a:pPr lvl="1"/>
            <a:r>
              <a:rPr/>
              <a:t>We embrace an open-door policy for feedback and employ multiple platforms for suggestions — from direct discussions with supervisors to team meetings and anonymous feedback tools — to ensure everyone’s voice is heard.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Interview Playbook is designed to guide the hiring team through the selection process for the Medical Assistant II position at Pacific Wellness Group. The role is crucial to the seamless delivery of patient care and support of the healthcare staff. The objective of the interview is to identify a candidate with not only the requisite technical skills but also someone who embodies the company values of innovation, connection, teamwork, mentorship, participation, and action. Through this process, we aim to find a healthcare professional who will contribute to our mission of healing humanity through science and compassion and advance our vision by providing patient-centered care at the highest standards.</a:t>
            </a:r>
          </a:p>
          <a:p>
            <a:pPr lvl="0" indent="0" marL="0">
              <a:spcBef>
                <a:spcPts val="3000"/>
              </a:spcBef>
              <a:buNone/>
            </a:pPr>
            <a:r>
              <a:rPr b="1"/>
              <a:t>Interview Structure</a:t>
            </a:r>
          </a:p>
          <a:p>
            <a:pPr lvl="0" indent="0" marL="0">
              <a:buNone/>
            </a:pPr>
            <a:r>
              <a:rPr/>
              <a:t>The interview for the Medical Assistant II position is structured to take place over a span of 45-60 minutes and is divided into several parts to assess both technical and behavioral competencies.</a:t>
            </a:r>
          </a:p>
          <a:p>
            <a:pPr lvl="0"/>
            <a:r>
              <a:rPr/>
              <a:t>The first 10 minutes are allocated for introductions and an overview of the role and company.</a:t>
            </a:r>
          </a:p>
          <a:p>
            <a:pPr lvl="0"/>
            <a:r>
              <a:rPr/>
              <a:t>This is followed by a 20-minute segment dedicated to evaluating the technical competencies: Clinical Task Proficiency, Medical Knowledge, EHR Management, Technical Equipment Handling, and BLS Procedures.</a:t>
            </a:r>
          </a:p>
          <a:p>
            <a:pPr lvl="0"/>
            <a:r>
              <a:rPr/>
              <a:t>The subsequent 20 minutes will focus on behavioral competencies such as Service Excellence, Team Collaboration, Communication Skills, Continuous Improvement, and Organizational Skills. During this time, the interviewers will explore the candidates’ past experiences and their alignment with company values.</a:t>
            </a:r>
          </a:p>
          <a:p>
            <a:pPr lvl="0"/>
            <a:r>
              <a:rPr/>
              <a:t>The final 10-15 minutes are reserved for the candidate’s questions and a wrap-up of the interview, providing a clear understanding of the subsequent steps in the hiring process.</a:t>
            </a:r>
          </a:p>
          <a:p>
            <a:pPr lvl="0" indent="0" marL="0">
              <a:spcBef>
                <a:spcPts val="3000"/>
              </a:spcBef>
              <a:buNone/>
            </a:pPr>
            <a:r>
              <a:rPr b="1"/>
              <a:t>Job Description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Medical Assistant II</a:t>
            </a:r>
          </a:p>
          <a:p>
            <a:pPr lvl="0" indent="0" marL="0">
              <a:spcBef>
                <a:spcPts val="3000"/>
              </a:spcBef>
              <a:buNone/>
            </a:pPr>
            <a:r>
              <a:rPr b="1"/>
              <a:t>Time Type</a:t>
            </a:r>
          </a:p>
          <a:p>
            <a:pPr lvl="0"/>
            <a:r>
              <a:rPr/>
              <a:t>Full time</a:t>
            </a:r>
          </a:p>
          <a:p>
            <a:pPr lvl="0" indent="0" marL="0">
              <a:spcBef>
                <a:spcPts val="3000"/>
              </a:spcBef>
              <a:buNone/>
            </a:pPr>
            <a:r>
              <a:rPr b="1"/>
              <a:t>Overview</a:t>
            </a:r>
          </a:p>
          <a:p>
            <a:pPr lvl="0" indent="0" marL="0">
              <a:buNone/>
            </a:pPr>
            <a:r>
              <a:rPr/>
              <a:t>Join our legacy of hope and innovation at Pacific Wellness Group - Academic Healthcare Consortium. We are looking for a Medical Assistant II to be a part of our clinic patient care team, performing clinical tasks and procedures to support the delivery of care.</a:t>
            </a:r>
          </a:p>
          <a:p>
            <a:pPr lvl="0" indent="0" marL="0">
              <a:spcBef>
                <a:spcPts val="3000"/>
              </a:spcBef>
              <a:buNone/>
            </a:pPr>
            <a:r>
              <a:rPr b="1"/>
              <a:t>Day</a:t>
            </a:r>
          </a:p>
          <a:p>
            <a:pPr lvl="0"/>
            <a:r>
              <a:rPr/>
              <a:t>08 Hour (United States of America)</a:t>
            </a:r>
          </a:p>
          <a:p>
            <a:pPr lvl="0" indent="0" marL="0">
              <a:spcBef>
                <a:spcPts val="3000"/>
              </a:spcBef>
              <a:buNone/>
            </a:pPr>
            <a:r>
              <a:rPr b="1"/>
              <a:t>Responsibilities</a:t>
            </a:r>
          </a:p>
          <a:p>
            <a:pPr lvl="0"/>
            <a:r>
              <a:rPr b="1"/>
              <a:t>C-I-CARE Execution:</a:t>
            </a:r>
            <a:r>
              <a:rPr/>
              <a:t> Executes world-class service and patient care standards using C-I-CARE templates.</a:t>
            </a:r>
          </a:p>
          <a:p>
            <a:pPr lvl="0"/>
            <a:r>
              <a:rPr b="1"/>
              <a:t>Job Scope:</a:t>
            </a:r>
            <a:r>
              <a:rPr/>
              <a:t> Includes managing patient portal messages, assisting with physician procedures, and other tasks of moderate scope.</a:t>
            </a:r>
          </a:p>
          <a:p>
            <a:pPr lvl="0"/>
            <a:r>
              <a:rPr b="1"/>
              <a:t>Knowledge:</a:t>
            </a:r>
            <a:r>
              <a:rPr/>
              <a:t> Advanced understanding of job skills, policies, and procedures.</a:t>
            </a:r>
          </a:p>
          <a:p>
            <a:pPr lvl="0"/>
            <a:r>
              <a:rPr b="1"/>
              <a:t>Supervision Level:</a:t>
            </a:r>
            <a:r>
              <a:rPr/>
              <a:t> Work reviewed for accuracy and complexity, with increased responsibility in the specialty area.</a:t>
            </a:r>
          </a:p>
          <a:p>
            <a:pPr lvl="0" indent="0" marL="0">
              <a:spcBef>
                <a:spcPts val="3000"/>
              </a:spcBef>
              <a:buNone/>
            </a:pPr>
            <a:r>
              <a:rPr b="1"/>
              <a:t>Education Qualifications</a:t>
            </a:r>
          </a:p>
          <a:p>
            <a:pPr lvl="0"/>
            <a:r>
              <a:rPr/>
              <a:t>High School Diploma or GED required.</a:t>
            </a:r>
          </a:p>
          <a:p>
            <a:pPr lvl="0"/>
            <a:r>
              <a:rPr/>
              <a:t>Medical Assistant Certificate/Diploma from an approved school/institution or equivalent training.</a:t>
            </a:r>
          </a:p>
          <a:p>
            <a:pPr lvl="0" indent="0" marL="0">
              <a:spcBef>
                <a:spcPts val="3000"/>
              </a:spcBef>
              <a:buNone/>
            </a:pPr>
            <a:r>
              <a:rPr b="1"/>
              <a:t>Experience Qualifications</a:t>
            </a:r>
          </a:p>
          <a:p>
            <a:pPr lvl="0"/>
            <a:r>
              <a:rPr/>
              <a:t>One (1) to three (3) years of related experience.</a:t>
            </a:r>
          </a:p>
          <a:p>
            <a:pPr lvl="0" indent="0" marL="0">
              <a:spcBef>
                <a:spcPts val="3000"/>
              </a:spcBef>
              <a:buNone/>
            </a:pPr>
            <a:r>
              <a:rPr b="1"/>
              <a:t>Required Knowledge, Skills, and Abilities</a:t>
            </a:r>
          </a:p>
          <a:p>
            <a:pPr lvl="0"/>
            <a:r>
              <a:rPr/>
              <a:t>Professional verbal and written communication skills.</a:t>
            </a:r>
          </a:p>
          <a:p>
            <a:pPr lvl="0"/>
            <a:r>
              <a:rPr/>
              <a:t>Proficiency in computer skills, Microsoft Office, and electronic medical records.</a:t>
            </a:r>
          </a:p>
          <a:p>
            <a:pPr lvl="0"/>
            <a:r>
              <a:rPr/>
              <a:t>Organizational and multi-tasking skills.</a:t>
            </a:r>
          </a:p>
          <a:p>
            <a:pPr lvl="0" indent="0" marL="0">
              <a:spcBef>
                <a:spcPts val="3000"/>
              </a:spcBef>
              <a:buNone/>
            </a:pPr>
            <a:r>
              <a:rPr b="1"/>
              <a:t>Licenses and Certifications</a:t>
            </a:r>
          </a:p>
          <a:p>
            <a:pPr lvl="0"/>
            <a:r>
              <a:rPr/>
              <a:t>BLS - Basic Life Support required.</a:t>
            </a:r>
          </a:p>
          <a:p>
            <a:pPr lvl="0" indent="0" marL="0">
              <a:spcBef>
                <a:spcPts val="3000"/>
              </a:spcBef>
              <a:buNone/>
            </a:pPr>
            <a:r>
              <a:rPr b="1"/>
              <a:t>Physical Demands and Work Conditions</a:t>
            </a:r>
          </a:p>
          <a:p>
            <a:pPr lvl="0"/>
            <a:r>
              <a:rPr/>
              <a:t>Various physical activities such as sitting, walking, standing, bending, squatting, etc.</a:t>
            </a:r>
          </a:p>
          <a:p>
            <a:pPr lvl="0"/>
            <a:r>
              <a:rPr/>
              <a:t>Lifting requirements vary from 0 to 40+ lbs.</a:t>
            </a:r>
          </a:p>
          <a:p>
            <a:pPr lvl="0" indent="0" marL="0">
              <a:spcBef>
                <a:spcPts val="3000"/>
              </a:spcBef>
              <a:buNone/>
            </a:pPr>
            <a:r>
              <a:rPr b="1"/>
              <a:t>Working Environment</a:t>
            </a:r>
          </a:p>
          <a:p>
            <a:pPr lvl="0"/>
            <a:r>
              <a:rPr/>
              <a:t>Frequent interaction with clinical equipment and machinery.</a:t>
            </a:r>
          </a:p>
          <a:p>
            <a:pPr lvl="0"/>
            <a:r>
              <a:rPr/>
              <a:t>Work with biohazards like bloodborne pathogens.</a:t>
            </a:r>
          </a:p>
          <a:p>
            <a:pPr lvl="0"/>
            <a:r>
              <a:rPr/>
              <a:t>20% travel requirement.</a:t>
            </a:r>
          </a:p>
          <a:p>
            <a:pPr lvl="0" indent="0" marL="0">
              <a:spcBef>
                <a:spcPts val="3000"/>
              </a:spcBef>
              <a:buNone/>
            </a:pPr>
            <a:r>
              <a:rPr b="1"/>
              <a:t>SHC Commitment</a:t>
            </a:r>
          </a:p>
          <a:p>
            <a:pPr lvl="0"/>
            <a:r>
              <a:rPr/>
              <a:t>Providing an exceptional patient and family experience through C-I-CARE framework.</a:t>
            </a:r>
          </a:p>
          <a:p>
            <a:pPr lvl="0" indent="0" marL="0">
              <a:spcBef>
                <a:spcPts val="3000"/>
              </a:spcBef>
              <a:buNone/>
            </a:pPr>
            <a:r>
              <a:rPr b="1"/>
              <a:t>Equal Opportunity Employer</a:t>
            </a:r>
          </a:p>
          <a:p>
            <a:pPr lvl="0"/>
            <a:r>
              <a:rPr/>
              <a:t>Pacific Wellness Group is an equal opportunity employer and encourages applications from all individuals regardless of race, color, sex, sexual orientation, gender identity, religion, age, national origin, political beliefs, marital status, medical condition, genetic information, veteran status, or disability.</a:t>
            </a:r>
          </a:p>
          <a:p>
            <a:pPr lvl="0" indent="0" marL="0">
              <a:spcBef>
                <a:spcPts val="3000"/>
              </a:spcBef>
              <a:buNone/>
            </a:pPr>
            <a:r>
              <a:rPr b="1"/>
              <a:t>Base Pay Scale</a:t>
            </a:r>
          </a:p>
          <a:p>
            <a:pPr lvl="0"/>
            <a:r>
              <a:rPr/>
              <a:t>Generally starting at $27.47 - $35.02 per hour. Salary based on internal equity, experience, education, specialty, and training.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Evaluation Criteria</a:t>
            </a:r>
          </a:p>
        </p:txBody>
      </p:sp>
      <p:sp>
        <p:nvSpPr>
          <p:cNvPr id="4" name="Text Placeholder 3"/>
          <p:cNvSpPr>
            <a:spLocks noGrp="1"/>
          </p:cNvSpPr>
          <p:nvPr>
            <p:ph idx="2" sz="half" type="body"/>
          </p:nvPr>
        </p:nvSpPr>
        <p:spPr/>
        <p:txBody>
          <a:bodyPr/>
          <a:lstStyle/>
          <a:p>
            <a:pPr lvl="0" indent="0" marL="0">
              <a:buNone/>
            </a:pPr>
            <a:r>
              <a:rPr/>
              <a:t>The evaluation criteria for the Medical Assistant II position are centered around a comprehensive understanding of both technical and behavioral competencies. Each competency will be assessed through the interview process, with careful attention to how the candidate’s qualifications and character align with the company’s mission and values.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Competency</a:t>
                      </a:r>
                    </a:p>
                  </a:txBody>
                  <a:tcPr/>
                </a:tc>
                <a:tc>
                  <a:txBody>
                    <a:bodyPr/>
                    <a:lstStyle/>
                    <a:p>
                      <a:pPr lvl="0" indent="0" marL="0">
                        <a:buNone/>
                      </a:pPr>
                      <a:r>
                        <a:rPr/>
                        <a:t>Assessment</a:t>
                      </a:r>
                    </a:p>
                  </a:txBody>
                  <a:tcPr/>
                </a:tc>
                <a:tc>
                  <a:txBody>
                    <a:bodyPr/>
                    <a:lstStyle/>
                    <a:p>
                      <a:pPr lvl="0" indent="0" marL="0">
                        <a:buNone/>
                      </a:pPr>
                      <a:r>
                        <a:rPr/>
                        <a:t>Comments</a:t>
                      </a:r>
                    </a:p>
                  </a:txBody>
                  <a:tcPr/>
                </a:tc>
              </a:tr>
              <a:tr h="0">
                <a:tc>
                  <a:txBody>
                    <a:bodyPr/>
                    <a:lstStyle/>
                    <a:p>
                      <a:pPr lvl="0" indent="0" marL="0">
                        <a:buNone/>
                      </a:pPr>
                      <a:r>
                        <a:rPr/>
                        <a:t>Clinical Task Proficiency</a:t>
                      </a:r>
                    </a:p>
                  </a:txBody>
                </a:tc>
                <a:tc>
                  <a:txBody>
                    <a:bodyPr/>
                    <a:lstStyle/>
                    <a:p>
                      <a:endParaRPr/>
                    </a:p>
                  </a:txBody>
                </a:tc>
                <a:tc>
                  <a:txBody>
                    <a:bodyPr/>
                    <a:lstStyle/>
                    <a:p>
                      <a:endParaRPr/>
                    </a:p>
                  </a:txBody>
                </a:tc>
              </a:tr>
              <a:tr h="0">
                <a:tc>
                  <a:txBody>
                    <a:bodyPr/>
                    <a:lstStyle/>
                    <a:p>
                      <a:pPr lvl="0" indent="0" marL="0">
                        <a:buNone/>
                      </a:pPr>
                      <a:r>
                        <a:rPr/>
                        <a:t>Medical Knowledge</a:t>
                      </a:r>
                    </a:p>
                  </a:txBody>
                </a:tc>
                <a:tc>
                  <a:txBody>
                    <a:bodyPr/>
                    <a:lstStyle/>
                    <a:p>
                      <a:endParaRPr/>
                    </a:p>
                  </a:txBody>
                </a:tc>
                <a:tc>
                  <a:txBody>
                    <a:bodyPr/>
                    <a:lstStyle/>
                    <a:p>
                      <a:endParaRPr/>
                    </a:p>
                  </a:txBody>
                </a:tc>
              </a:tr>
              <a:tr h="0">
                <a:tc>
                  <a:txBody>
                    <a:bodyPr/>
                    <a:lstStyle/>
                    <a:p>
                      <a:pPr lvl="0" indent="0" marL="0">
                        <a:buNone/>
                      </a:pPr>
                      <a:r>
                        <a:rPr/>
                        <a:t>EHR Management</a:t>
                      </a:r>
                    </a:p>
                  </a:txBody>
                </a:tc>
                <a:tc>
                  <a:txBody>
                    <a:bodyPr/>
                    <a:lstStyle/>
                    <a:p>
                      <a:endParaRPr/>
                    </a:p>
                  </a:txBody>
                </a:tc>
                <a:tc>
                  <a:txBody>
                    <a:bodyPr/>
                    <a:lstStyle/>
                    <a:p>
                      <a:endParaRPr/>
                    </a:p>
                  </a:txBody>
                </a:tc>
              </a:tr>
              <a:tr h="0">
                <a:tc>
                  <a:txBody>
                    <a:bodyPr/>
                    <a:lstStyle/>
                    <a:p>
                      <a:pPr lvl="0" indent="0" marL="0">
                        <a:buNone/>
                      </a:pPr>
                      <a:r>
                        <a:rPr/>
                        <a:t>Technical Equipment Handling</a:t>
                      </a:r>
                    </a:p>
                  </a:txBody>
                </a:tc>
                <a:tc>
                  <a:txBody>
                    <a:bodyPr/>
                    <a:lstStyle/>
                    <a:p>
                      <a:endParaRPr/>
                    </a:p>
                  </a:txBody>
                </a:tc>
                <a:tc>
                  <a:txBody>
                    <a:bodyPr/>
                    <a:lstStyle/>
                    <a:p>
                      <a:endParaRPr/>
                    </a:p>
                  </a:txBody>
                </a:tc>
              </a:tr>
              <a:tr h="0">
                <a:tc>
                  <a:txBody>
                    <a:bodyPr/>
                    <a:lstStyle/>
                    <a:p>
                      <a:pPr lvl="0" indent="0" marL="0">
                        <a:buNone/>
                      </a:pPr>
                      <a:r>
                        <a:rPr/>
                        <a:t>BLS Procedures</a:t>
                      </a:r>
                    </a:p>
                  </a:txBody>
                </a:tc>
                <a:tc>
                  <a:txBody>
                    <a:bodyPr/>
                    <a:lstStyle/>
                    <a:p>
                      <a:endParaRPr/>
                    </a:p>
                  </a:txBody>
                </a:tc>
                <a:tc>
                  <a:txBody>
                    <a:bodyPr/>
                    <a:lstStyle/>
                    <a:p>
                      <a:endParaRPr/>
                    </a:p>
                  </a:txBody>
                </a:tc>
              </a:tr>
              <a:tr h="0">
                <a:tc>
                  <a:txBody>
                    <a:bodyPr/>
                    <a:lstStyle/>
                    <a:p>
                      <a:pPr lvl="0" indent="0" marL="0">
                        <a:buNone/>
                      </a:pPr>
                      <a:r>
                        <a:rPr/>
                        <a:t>Service Excellence</a:t>
                      </a:r>
                    </a:p>
                  </a:txBody>
                </a:tc>
                <a:tc>
                  <a:txBody>
                    <a:bodyPr/>
                    <a:lstStyle/>
                    <a:p>
                      <a:endParaRPr/>
                    </a:p>
                  </a:txBody>
                </a:tc>
                <a:tc>
                  <a:txBody>
                    <a:bodyPr/>
                    <a:lstStyle/>
                    <a:p>
                      <a:endParaRPr/>
                    </a:p>
                  </a:txBody>
                </a:tc>
              </a:tr>
              <a:tr h="0">
                <a:tc>
                  <a:txBody>
                    <a:bodyPr/>
                    <a:lstStyle/>
                    <a:p>
                      <a:pPr lvl="0" indent="0" marL="0">
                        <a:buNone/>
                      </a:pPr>
                      <a:r>
                        <a:rPr/>
                        <a:t>Team Collaboration</a:t>
                      </a:r>
                    </a:p>
                  </a:txBody>
                </a:tc>
                <a:tc>
                  <a:txBody>
                    <a:bodyPr/>
                    <a:lstStyle/>
                    <a:p>
                      <a:endParaRPr/>
                    </a:p>
                  </a:txBody>
                </a:tc>
                <a:tc>
                  <a:txBody>
                    <a:bodyPr/>
                    <a:lstStyle/>
                    <a:p>
                      <a:endParaRPr/>
                    </a:p>
                  </a:txBody>
                </a:tc>
              </a:tr>
              <a:tr h="0">
                <a:tc>
                  <a:txBody>
                    <a:bodyPr/>
                    <a:lstStyle/>
                    <a:p>
                      <a:pPr lvl="0" indent="0" marL="0">
                        <a:buNone/>
                      </a:pPr>
                      <a:r>
                        <a:rPr/>
                        <a:t>Communication Skills</a:t>
                      </a:r>
                    </a:p>
                  </a:txBody>
                </a:tc>
                <a:tc>
                  <a:txBody>
                    <a:bodyPr/>
                    <a:lstStyle/>
                    <a:p>
                      <a:endParaRPr/>
                    </a:p>
                  </a:txBody>
                </a:tc>
                <a:tc>
                  <a:txBody>
                    <a:bodyPr/>
                    <a:lstStyle/>
                    <a:p>
                      <a:endParaRPr/>
                    </a:p>
                  </a:txBody>
                </a:tc>
              </a:tr>
              <a:tr h="0">
                <a:tc>
                  <a:txBody>
                    <a:bodyPr/>
                    <a:lstStyle/>
                    <a:p>
                      <a:pPr lvl="0" indent="0" marL="0">
                        <a:buNone/>
                      </a:pPr>
                      <a:r>
                        <a:rPr/>
                        <a:t>Continuous Improvement</a:t>
                      </a:r>
                    </a:p>
                  </a:txBody>
                </a:tc>
                <a:tc>
                  <a:txBody>
                    <a:bodyPr/>
                    <a:lstStyle/>
                    <a:p>
                      <a:endParaRPr/>
                    </a:p>
                  </a:txBody>
                </a:tc>
                <a:tc>
                  <a:txBody>
                    <a:bodyPr/>
                    <a:lstStyle/>
                    <a:p>
                      <a:endParaRPr/>
                    </a:p>
                  </a:txBody>
                </a:tc>
              </a:tr>
              <a:tr h="0">
                <a:tc>
                  <a:txBody>
                    <a:bodyPr/>
                    <a:lstStyle/>
                    <a:p>
                      <a:pPr lvl="0" indent="0" marL="0">
                        <a:buNone/>
                      </a:pPr>
                      <a:r>
                        <a:rPr/>
                        <a:t>Organizational Skills</a:t>
                      </a:r>
                    </a:p>
                  </a:txBody>
                </a:tc>
                <a:tc>
                  <a:txBody>
                    <a:bodyPr/>
                    <a:lstStyle/>
                    <a:p>
                      <a:endParaRPr/>
                    </a:p>
                  </a:txBody>
                </a:tc>
                <a:tc>
                  <a:txBody>
                    <a:bodyPr/>
                    <a:lstStyle/>
                    <a:p>
                      <a:endParaRPr/>
                    </a:p>
                  </a:txBody>
                </a:tc>
              </a:tr>
              <a:tr h="0">
                <a:tc>
                  <a:txBody>
                    <a:bodyPr/>
                    <a:lstStyle/>
                    <a:p>
                      <a:pPr lvl="0" indent="0" marL="0">
                        <a:buNone/>
                      </a:pPr>
                      <a:r>
                        <a:rPr/>
                        <a:t>Practical Assignment</a:t>
                      </a:r>
                    </a:p>
                  </a:txBody>
                </a:tc>
                <a:tc>
                  <a:txBody>
                    <a:bodyPr/>
                    <a:lstStyle/>
                    <a:p>
                      <a:endParaRPr/>
                    </a:p>
                  </a:txBody>
                </a:tc>
                <a:tc>
                  <a:txBody>
                    <a:bodyPr/>
                    <a:lstStyle/>
                    <a:p>
                      <a:endParaRPr/>
                    </a:p>
                  </a:txBody>
                </a:tc>
              </a:tr>
              <a:tr h="0">
                <a:tc>
                  <a:txBody>
                    <a:bodyPr/>
                    <a:lstStyle/>
                    <a:p>
                      <a:pPr lvl="0" indent="0" marL="0">
                        <a:buNone/>
                      </a:pPr>
                      <a:r>
                        <a:rPr/>
                        <a:t>Team Interaction</a:t>
                      </a:r>
                    </a:p>
                  </a:txBody>
                </a:tc>
                <a:tc>
                  <a:txBody>
                    <a:bodyPr/>
                    <a:lstStyle/>
                    <a:p>
                      <a:endParaRP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Rating Guide</a:t>
            </a:r>
          </a:p>
          <a:p>
            <a:pPr lvl="0" indent="-342900" marL="342900">
              <a:buAutoNum type="arabicPeriod"/>
            </a:pPr>
            <a:r>
              <a:rPr/>
              <a:t>Much below expectations - Needs significant improvement or not present</a:t>
            </a:r>
          </a:p>
          <a:p>
            <a:pPr lvl="0" indent="-342900" marL="342900">
              <a:buAutoNum type="arabicPeriod"/>
            </a:pPr>
            <a:r>
              <a:rPr/>
              <a:t>Below expectations - Shows some elements of competence but lacks consistency</a:t>
            </a:r>
          </a:p>
          <a:p>
            <a:pPr lvl="0" indent="-342900" marL="342900">
              <a:buAutoNum type="arabicPeriod"/>
            </a:pPr>
            <a:r>
              <a:rPr/>
              <a:t>Meets expectations - Satisfactory performance, consistently competent</a:t>
            </a:r>
          </a:p>
          <a:p>
            <a:pPr lvl="0" indent="-342900" marL="342900">
              <a:buAutoNum type="arabicPeriod"/>
            </a:pPr>
            <a:r>
              <a:rPr/>
              <a:t>Exceeds expectations - Often exceeds standard and displays high levels of skill</a:t>
            </a:r>
          </a:p>
          <a:p>
            <a:pPr lvl="0" indent="-342900" marL="342900">
              <a:buAutoNum type="arabicPeriod"/>
            </a:pPr>
            <a:r>
              <a:rPr/>
              <a:t>Far exceeds expectations - Consistently superior performance, setting a benchmark for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Assessment</a:t>
            </a:r>
          </a:p>
        </p:txBody>
      </p:sp>
      <p:sp>
        <p:nvSpPr>
          <p:cNvPr id="3" name="Content Placeholder 2"/>
          <p:cNvSpPr>
            <a:spLocks noGrp="1"/>
          </p:cNvSpPr>
          <p:nvPr>
            <p:ph idx="1"/>
          </p:nvPr>
        </p:nvSpPr>
        <p:spPr/>
        <p:txBody>
          <a:bodyPr/>
          <a:lstStyle/>
          <a:p>
            <a:pPr lvl="0" indent="0" marL="0">
              <a:buNone/>
            </a:pPr>
            <a:r>
              <a:rPr/>
              <a:t>For the Medical Assistant II role, the technical assessment focuses on evaluating the hands-on skills and medical knowledge that are essential to the job. The assessment will determine the candidate’s capacity to perform clinical tasks effectively and efficiently, thereby ensuring the highest quality of patient care, in alignment with Pacific Wellness Group’s mission and values.</a:t>
            </a:r>
          </a:p>
          <a:p>
            <a:pPr lvl="0" indent="0" marL="0">
              <a:spcBef>
                <a:spcPts val="3000"/>
              </a:spcBef>
              <a:buNone/>
            </a:pPr>
            <a:r>
              <a:rPr b="1"/>
              <a:t>Technical Competence 1: Clinical Task Proficiency</a:t>
            </a:r>
          </a:p>
          <a:p>
            <a:pPr lvl="0" indent="0" marL="0">
              <a:buNone/>
            </a:pPr>
            <a:r>
              <a:rPr/>
              <a:t>Clinical Task Proficiency is crucial for a Medical Assistant II, as it involves direct patient interactions and a wide range of essential clinical tasks. This competency is fundamental to ensuring that all procedures are conducted safely and effectively, in line with the high standards of patient care expected at Pacific Wellness Group.</a:t>
            </a:r>
          </a:p>
          <a:p>
            <a:pPr lvl="0" indent="0" marL="0">
              <a:spcBef>
                <a:spcPts val="3000"/>
              </a:spcBef>
              <a:buNone/>
            </a:pPr>
            <a:r>
              <a:rPr b="1"/>
              <a:t>Lead Question</a:t>
            </a:r>
          </a:p>
          <a:p>
            <a:pPr lvl="0" indent="0" marL="1270000">
              <a:buNone/>
            </a:pPr>
            <a:r>
              <a:rPr sz="2000" b="1"/>
              <a:t>“Walk us through the process you would follow to prepare a patient for a minor surgical procedure and how you assist during the procedure. What steps do you take to ensure the patient feels comfortable and that all safety protocols are followed?”</a:t>
            </a:r>
          </a:p>
          <a:p>
            <a:pPr lvl="0" indent="0" marL="0">
              <a:buNone/>
            </a:pPr>
            <a:r>
              <a:rPr i="1"/>
              <a:t>Look for detail-oriented responses that demonstrate a strong grasp of procedure, patient care, and safety considerations.</a:t>
            </a:r>
          </a:p>
          <a:p>
            <a:pPr lvl="0" indent="0" marL="0">
              <a:spcBef>
                <a:spcPts val="3000"/>
              </a:spcBef>
              <a:buNone/>
            </a:pPr>
            <a:r>
              <a:rPr b="1"/>
              <a:t>Diving Deeper</a:t>
            </a:r>
          </a:p>
          <a:p>
            <a:pPr lvl="0"/>
            <a:r>
              <a:rPr b="1"/>
              <a:t>Vital Signs</a:t>
            </a:r>
            <a:r>
              <a:rPr/>
              <a:t>: “Please explain how you would address discrepancies when monitoring vital signs and what your response would be to an abnormal reading.”</a:t>
            </a:r>
          </a:p>
          <a:p>
            <a:pPr lvl="0"/>
            <a:r>
              <a:rPr b="1"/>
              <a:t>Patient Preparation</a:t>
            </a:r>
            <a:r>
              <a:rPr/>
              <a:t>: “Describe your approach to dealing with anxious patients during preparation.”</a:t>
            </a:r>
          </a:p>
          <a:p>
            <a:pPr lvl="0"/>
            <a:r>
              <a:rPr b="1"/>
              <a:t>Procedure Assistance</a:t>
            </a:r>
            <a:r>
              <a:rPr/>
              <a:t>: “How do you manage unexpected complications during a medical procedure and assist the healthcare professional effectively?”</a:t>
            </a:r>
          </a:p>
          <a:p>
            <a:pPr lvl="0"/>
            <a:r>
              <a:rPr b="1"/>
              <a:t>Infection Control</a:t>
            </a:r>
            <a:r>
              <a:rPr/>
              <a:t>: “Explain the infection control protocols you follow and why they are essential.”</a:t>
            </a:r>
          </a:p>
          <a:p>
            <a:pPr lvl="0" indent="0" marL="0">
              <a:spcBef>
                <a:spcPts val="3000"/>
              </a:spcBef>
              <a:buNone/>
            </a:pPr>
            <a:r>
              <a:rPr b="1"/>
              <a:t>Scenario</a:t>
            </a:r>
          </a:p>
          <a:p>
            <a:pPr lvl="0" indent="0" marL="0">
              <a:buNone/>
            </a:pPr>
            <a:r>
              <a:rPr/>
              <a:t>Imagine a situation where you are prepping a patient for a routine procedure, and you notice the patient displays signs of distress and a rapid increase in heart rate. Additionally, the regular equipment you use is currently unavailable due to maintenance.</a:t>
            </a:r>
          </a:p>
          <a:p>
            <a:pPr lvl="0" indent="0" marL="0">
              <a:buNone/>
            </a:pPr>
            <a:r>
              <a:rPr i="1"/>
              <a:t>How does the candidate prioritize patient care and safety, adapt to the lack of equipment, and demonstrate problem-solving under pressure? Look for adaptability, resourcefulness, and effective communication.</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Technical Competence 2: Medical Knowledge</a:t>
            </a:r>
          </a:p>
          <a:p>
            <a:pPr lvl="0" indent="0" marL="0">
              <a:buNone/>
            </a:pPr>
            <a:r>
              <a:rPr/>
              <a:t>Deep familiarity with medical terminology, patient care protocols, and procedures informs a Medical Assistant II’s ability to communicate effectively with healthcare professionals and deliver high-quality patient care, reflecting Pacific Wellness Group’s commitment to excellence and continuous improvement.</a:t>
            </a:r>
          </a:p>
          <a:p>
            <a:pPr lvl="0" indent="0" marL="0">
              <a:spcBef>
                <a:spcPts val="3000"/>
              </a:spcBef>
              <a:buNone/>
            </a:pPr>
            <a:r>
              <a:rPr b="1"/>
              <a:t>Lead Question</a:t>
            </a:r>
          </a:p>
          <a:p>
            <a:pPr lvl="0" indent="0" marL="1270000">
              <a:buNone/>
            </a:pPr>
            <a:r>
              <a:rPr sz="2000" b="1"/>
              <a:t>“Can you describe a time when your medical knowledge significantly impacted the outcome of a patient’s care? How did you apply your understanding of patient care protocols to communicate effectively with other healthcare team members?”</a:t>
            </a:r>
          </a:p>
          <a:p>
            <a:pPr lvl="0" indent="0" marL="0">
              <a:buNone/>
            </a:pPr>
            <a:r>
              <a:rPr i="1"/>
              <a:t>Look for instances where comprehensive medical knowledge was applied in a practical, impactful way, demonstrating both understanding and the ability to collaborate for better patient outcomes.</a:t>
            </a:r>
          </a:p>
          <a:p>
            <a:pPr lvl="0" indent="0" marL="0">
              <a:spcBef>
                <a:spcPts val="3000"/>
              </a:spcBef>
              <a:buNone/>
            </a:pPr>
            <a:r>
              <a:rPr b="1"/>
              <a:t>Diving Deeper</a:t>
            </a:r>
          </a:p>
          <a:p>
            <a:pPr lvl="0"/>
            <a:r>
              <a:rPr b="1"/>
              <a:t>Medical Terminology</a:t>
            </a:r>
            <a:r>
              <a:rPr/>
              <a:t>: “Discuss how you ensure your use of medical terminology is both accurate and understandable to patients and team members.”</a:t>
            </a:r>
          </a:p>
          <a:p>
            <a:pPr lvl="0"/>
            <a:r>
              <a:rPr b="1"/>
              <a:t>Patient Care Protocols</a:t>
            </a:r>
            <a:r>
              <a:rPr/>
              <a:t>: “Give an example of how you have adapted patient care protocols to address a unique patient situation.”</a:t>
            </a:r>
          </a:p>
          <a:p>
            <a:pPr lvl="0"/>
            <a:r>
              <a:rPr b="1"/>
              <a:t>Procedural Knowledge</a:t>
            </a:r>
            <a:r>
              <a:rPr/>
              <a:t>: “Please explain how staying updated on the latest medical procedures helps you contribute to a patient’s treatment plan.”</a:t>
            </a:r>
          </a:p>
          <a:p>
            <a:pPr lvl="0"/>
            <a:r>
              <a:rPr b="1"/>
              <a:t>Policy Adherence</a:t>
            </a:r>
            <a:r>
              <a:rPr/>
              <a:t>: “How do you balance following strict clinical policies with individualized care for patients?”</a:t>
            </a:r>
          </a:p>
          <a:p>
            <a:pPr lvl="0" indent="0" marL="0">
              <a:spcBef>
                <a:spcPts val="3000"/>
              </a:spcBef>
              <a:buNone/>
            </a:pPr>
            <a:r>
              <a:rPr b="1"/>
              <a:t>Scenario</a:t>
            </a:r>
          </a:p>
          <a:p>
            <a:pPr lvl="0" indent="0" marL="0">
              <a:buNone/>
            </a:pPr>
            <a:r>
              <a:rPr/>
              <a:t>You are in a situation where you need to assist in a medical procedure that you are not frequently involved in. The lead physician relies on your medical terminology knowledge and understanding of the steps involved to maintain an efficient and error-free environment.</a:t>
            </a:r>
          </a:p>
          <a:p>
            <a:pPr lvl="0" indent="0" marL="0">
              <a:buNone/>
            </a:pPr>
            <a:r>
              <a:rPr i="1"/>
              <a:t>How would the candidate ensure clarity and correctness in communications and actions throughout the procedure? Assessment should focus on medical knowledge application, adaptability, and effective teamwork.</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Technical Competence 3: Electronic Health Record (EHR) Management</a:t>
            </a:r>
          </a:p>
          <a:p>
            <a:pPr lvl="0" indent="0" marL="0">
              <a:buNone/>
            </a:pPr>
            <a:r>
              <a:rPr/>
              <a:t>Proficiency in EHR Management reflects a Medical Assistant II’s ability to handle patient data with accuracy and care, a critical component of modern healthcare that aligns with Pacific Wellness Group’s values of innovation and participation.</a:t>
            </a:r>
          </a:p>
          <a:p>
            <a:pPr lvl="0" indent="0" marL="0">
              <a:spcBef>
                <a:spcPts val="3000"/>
              </a:spcBef>
              <a:buNone/>
            </a:pPr>
            <a:r>
              <a:rPr b="1"/>
              <a:t>Lead Question</a:t>
            </a:r>
          </a:p>
          <a:p>
            <a:pPr lvl="0" indent="0" marL="1270000">
              <a:buNone/>
            </a:pPr>
            <a:r>
              <a:rPr sz="2000" b="1"/>
              <a:t>“Describe your process for ensuring accuracy and security when entering patient data into an EHR system. Can you give an example where your attention to detail in EHR management made a difference in patient care or clinic operations?”</a:t>
            </a:r>
          </a:p>
          <a:p>
            <a:pPr lvl="0" indent="0" marL="0">
              <a:buNone/>
            </a:pPr>
            <a:r>
              <a:rPr i="1"/>
              <a:t>Look for a systematic approach to data management and examples of problem-solving that safeguard patient confidentiality and promote data integrity.</a:t>
            </a:r>
          </a:p>
          <a:p>
            <a:pPr lvl="0" indent="0" marL="0">
              <a:spcBef>
                <a:spcPts val="3000"/>
              </a:spcBef>
              <a:buNone/>
            </a:pPr>
            <a:r>
              <a:rPr b="1"/>
              <a:t>Diving Deeper</a:t>
            </a:r>
          </a:p>
          <a:p>
            <a:pPr lvl="0"/>
            <a:r>
              <a:rPr b="1"/>
              <a:t>Data Entry</a:t>
            </a:r>
            <a:r>
              <a:rPr/>
              <a:t>: “What steps do you take to verify the information before updating it into the patient’s record?”</a:t>
            </a:r>
          </a:p>
          <a:p>
            <a:pPr lvl="0"/>
            <a:r>
              <a:rPr b="1"/>
              <a:t>Patient Communication</a:t>
            </a:r>
            <a:r>
              <a:rPr/>
              <a:t>: “How do you manage and prioritize patient message responses through the EHR portal?”</a:t>
            </a:r>
          </a:p>
          <a:p>
            <a:pPr lvl="0"/>
            <a:r>
              <a:rPr b="1"/>
              <a:t>Information Security</a:t>
            </a:r>
            <a:r>
              <a:rPr/>
              <a:t>: “Describe a time when you identified a potential security threat in EHR management and the action you took.”</a:t>
            </a:r>
          </a:p>
          <a:p>
            <a:pPr lvl="0"/>
            <a:r>
              <a:rPr b="1"/>
              <a:t>Efficiency</a:t>
            </a:r>
            <a:r>
              <a:rPr/>
              <a:t>: “Discuss a situation where you improved the efficiency of EHR management without compromising data integrity or security.”</a:t>
            </a:r>
          </a:p>
          <a:p>
            <a:pPr lvl="0" indent="0" marL="0">
              <a:spcBef>
                <a:spcPts val="3000"/>
              </a:spcBef>
              <a:buNone/>
            </a:pPr>
            <a:r>
              <a:rPr b="1"/>
              <a:t>Scenario</a:t>
            </a:r>
          </a:p>
          <a:p>
            <a:pPr lvl="0" indent="0" marL="0">
              <a:buNone/>
            </a:pPr>
            <a:r>
              <a:rPr/>
              <a:t>You are tasked with managing a high volume of patient records during a clinic’s transition to a new EHR system. The process must be completed within a tight deadline, and you must also maintain ongoing communication with patients through the portal.</a:t>
            </a:r>
          </a:p>
          <a:p>
            <a:pPr lvl="0" indent="0" marL="0">
              <a:buNone/>
            </a:pPr>
            <a:r>
              <a:rPr i="1"/>
              <a:t>How does the candidate demonstrate effective prioritization and management skills in a high-pressure situation while maintaining the accuracy of data entry? Look for approaches that showcase efficiency, meticulous attention to detail, and adaptability.</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Technical Competence 4: Technical Equipment Handling</a:t>
            </a:r>
          </a:p>
          <a:p>
            <a:pPr lvl="0" indent="0" marL="0">
              <a:buNone/>
            </a:pPr>
            <a:r>
              <a:rPr/>
              <a:t>The ability to handle technical equipment with proficiency underscores a Medical Assistant II’s role in ensuring operational excellence and patient safety, in line with Pacific Wellness Group’s commitment to innovation and quality care.</a:t>
            </a:r>
          </a:p>
          <a:p>
            <a:pPr lvl="0" indent="0" marL="0">
              <a:spcBef>
                <a:spcPts val="3000"/>
              </a:spcBef>
              <a:buNone/>
            </a:pPr>
            <a:r>
              <a:rPr b="1"/>
              <a:t>Lead Question</a:t>
            </a:r>
          </a:p>
          <a:p>
            <a:pPr lvl="0" indent="0" marL="1270000">
              <a:buNone/>
            </a:pPr>
            <a:r>
              <a:rPr sz="2000" b="1"/>
              <a:t>“In a clinical setting, you are often required to operate and maintain a range of technical equipment. Please describe the process you follow for the regular maintenance and operation of a piece of equipment you are familiar with.”</a:t>
            </a:r>
          </a:p>
          <a:p>
            <a:pPr lvl="0" indent="0" marL="0">
              <a:buNone/>
            </a:pPr>
            <a:r>
              <a:rPr i="1"/>
              <a:t>Look for a detailed understanding of the equipment’s operation and maintenance, as well as adherence to safety standards.</a:t>
            </a:r>
          </a:p>
          <a:p>
            <a:pPr lvl="0" indent="0" marL="0">
              <a:spcBef>
                <a:spcPts val="3000"/>
              </a:spcBef>
              <a:buNone/>
            </a:pPr>
            <a:r>
              <a:rPr b="1"/>
              <a:t>Diving Deeper</a:t>
            </a:r>
          </a:p>
          <a:p>
            <a:pPr lvl="0"/>
            <a:r>
              <a:rPr b="1"/>
              <a:t>Equipment Operation</a:t>
            </a:r>
            <a:r>
              <a:rPr/>
              <a:t>: “Please give examples of medical equipment you are experienced with and the training you underwent to operate them proficiently.”</a:t>
            </a:r>
          </a:p>
          <a:p>
            <a:pPr lvl="0"/>
            <a:r>
              <a:rPr b="1"/>
              <a:t>Maintenance</a:t>
            </a:r>
            <a:r>
              <a:rPr/>
              <a:t>: “How do you ensure the equipment you are responsible for is always functioning properly and ready for use?”</a:t>
            </a:r>
          </a:p>
          <a:p>
            <a:pPr lvl="0"/>
            <a:r>
              <a:rPr b="1"/>
              <a:t>Troubleshooting</a:t>
            </a:r>
            <a:r>
              <a:rPr/>
              <a:t>: “Describe a time when you encountered a technical issue with a piece of equipment and how you resolved it.”</a:t>
            </a:r>
          </a:p>
          <a:p>
            <a:pPr lvl="0"/>
            <a:r>
              <a:rPr b="1"/>
              <a:t>Safety Procedures</a:t>
            </a:r>
            <a:r>
              <a:rPr/>
              <a:t>: “Can you explain the safety procedures you follow when operating any kind of clinical equipment?”</a:t>
            </a:r>
          </a:p>
          <a:p>
            <a:pPr lvl="0" indent="0" marL="0">
              <a:spcBef>
                <a:spcPts val="3000"/>
              </a:spcBef>
              <a:buNone/>
            </a:pPr>
            <a:r>
              <a:rPr b="1"/>
              <a:t>Scenario</a:t>
            </a:r>
          </a:p>
          <a:p>
            <a:pPr lvl="0" indent="0" marL="0">
              <a:buNone/>
            </a:pPr>
            <a:r>
              <a:rPr/>
              <a:t>You are in the middle of a busy day at the clinic when a crucial piece of equipment fails. There’s no immediate technical support available, and you need to find a solution to avoid delaying patient care.</a:t>
            </a:r>
          </a:p>
          <a:p>
            <a:pPr lvl="0" indent="0" marL="0">
              <a:buNone/>
            </a:pPr>
            <a:r>
              <a:rPr i="1"/>
              <a:t>How does the candidate handle such a situation, ensuring minimal disruption to the clinic’s operations while maintaining safety standards and quality care? Look for resourcefulness, problem-solving abilities, and the capability to ensure continuous patient care.</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Technical Competence 5: BLS Procedures</a:t>
            </a:r>
          </a:p>
          <a:p>
            <a:pPr lvl="0" indent="0" marL="0">
              <a:buNone/>
            </a:pPr>
            <a:r>
              <a:rPr/>
              <a:t>Mastery of Basic Life Support (BLS) procedures is a vital skill for a Medical Assistant II, aligned with Pacific Wellness Group’s values of action and participation, to provide immediate care in life-threatening situations.</a:t>
            </a:r>
          </a:p>
          <a:p>
            <a:pPr lvl="0" indent="0" marL="0">
              <a:spcBef>
                <a:spcPts val="3000"/>
              </a:spcBef>
              <a:buNone/>
            </a:pPr>
            <a:r>
              <a:rPr b="1"/>
              <a:t>Lead Question</a:t>
            </a:r>
          </a:p>
          <a:p>
            <a:pPr lvl="0" indent="0" marL="1270000">
              <a:buNone/>
            </a:pPr>
            <a:r>
              <a:rPr sz="2000" b="1"/>
              <a:t>“Tell us about a time when you had to use your BLS training in a real-life scenario. What actions did you take, and how did you ensure the safety and well-being of the patient and others present?”</a:t>
            </a:r>
          </a:p>
          <a:p>
            <a:pPr lvl="0" indent="0" marL="0">
              <a:buNone/>
            </a:pPr>
            <a:r>
              <a:rPr i="1"/>
              <a:t>Look for examples of quick decision-making, practical application of BLS skills, and the impact of such actions on the patient’s outcome.</a:t>
            </a:r>
          </a:p>
          <a:p>
            <a:pPr lvl="0" indent="0" marL="0">
              <a:spcBef>
                <a:spcPts val="3000"/>
              </a:spcBef>
              <a:buNone/>
            </a:pPr>
            <a:r>
              <a:rPr b="1"/>
              <a:t>Diving Deeper</a:t>
            </a:r>
          </a:p>
          <a:p>
            <a:pPr lvl="0"/>
            <a:r>
              <a:rPr b="1"/>
              <a:t>CPR Certification</a:t>
            </a:r>
            <a:r>
              <a:rPr/>
              <a:t>: “How do you keep your CPR certification current, and what additional steps do you take to ensure you’re prepared for an emergency?”</a:t>
            </a:r>
          </a:p>
          <a:p>
            <a:pPr lvl="0"/>
            <a:r>
              <a:rPr b="1"/>
              <a:t>Emergency Response</a:t>
            </a:r>
            <a:r>
              <a:rPr/>
              <a:t>: “Explain the steps you would take if you were the first to respond to a patient in cardiac arrest in the clinic.”</a:t>
            </a:r>
          </a:p>
          <a:p>
            <a:pPr lvl="0"/>
            <a:r>
              <a:rPr b="1"/>
              <a:t>AED Usage</a:t>
            </a:r>
            <a:r>
              <a:rPr/>
              <a:t>: “Describe your experience with using an Automated External Defibrillator (AED) during an emergency situation.”</a:t>
            </a:r>
          </a:p>
          <a:p>
            <a:pPr lvl="0"/>
            <a:r>
              <a:rPr b="1"/>
              <a:t>First Aid</a:t>
            </a:r>
            <a:r>
              <a:rPr/>
              <a:t>: “Can you give an example of a time when you provided effective first aid treatment before further medical help was available?”</a:t>
            </a:r>
          </a:p>
          <a:p>
            <a:pPr lvl="0" indent="0" marL="0">
              <a:spcBef>
                <a:spcPts val="3000"/>
              </a:spcBef>
              <a:buNone/>
            </a:pPr>
            <a:r>
              <a:rPr b="1"/>
              <a:t>Scenario</a:t>
            </a:r>
          </a:p>
          <a:p>
            <a:pPr lvl="0" indent="0" marL="0">
              <a:buNone/>
            </a:pPr>
            <a:r>
              <a:rPr/>
              <a:t>You notice a fellow Medical Assistant suddenly collapse in the break room during your lunch. You quickly determine they are unresponsive and not breathing normally.</a:t>
            </a:r>
          </a:p>
          <a:p>
            <a:pPr lvl="0" indent="0" marL="0">
              <a:buNone/>
            </a:pPr>
            <a:r>
              <a:rPr i="1"/>
              <a:t>How does the candidate react to this critical situation? Look for composed execution of BLS procedures and the ability to communicate effectively with the emergency response team.</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Behavioral Assessment</a:t>
            </a:r>
          </a:p>
        </p:txBody>
      </p:sp>
      <p:sp>
        <p:nvSpPr>
          <p:cNvPr id="3" name="Content Placeholder 2"/>
          <p:cNvSpPr>
            <a:spLocks noGrp="1"/>
          </p:cNvSpPr>
          <p:nvPr>
            <p:ph idx="1"/>
          </p:nvPr>
        </p:nvSpPr>
        <p:spPr/>
        <p:txBody>
          <a:bodyPr/>
          <a:lstStyle/>
          <a:p>
            <a:pPr lvl="0" indent="0" marL="0">
              <a:buNone/>
            </a:pPr>
            <a:r>
              <a:rPr/>
              <a:t>In assessing behavioral competencies for the Medical Assistant II role, we seek to understand how candidates exhibit their professional behaviors in various situations. This assessment helps in determining their alignment with Pacific Wellness Group’s values and their potential to contribute positively to the working environment and patient care.</a:t>
            </a:r>
          </a:p>
          <a:p>
            <a:pPr lvl="0" indent="0" marL="0">
              <a:spcBef>
                <a:spcPts val="3000"/>
              </a:spcBef>
              <a:buNone/>
            </a:pPr>
            <a:r>
              <a:rPr b="1"/>
              <a:t>Behavioral Competence 1: Service Excellence</a:t>
            </a:r>
          </a:p>
          <a:p>
            <a:pPr lvl="0" indent="0" marL="0">
              <a:buNone/>
            </a:pPr>
            <a:r>
              <a:rPr/>
              <a:t>Service Excellence is about providing exceptional care and service, reflecting the caring and patient-centered ethos of Pacific Wellness Group.</a:t>
            </a:r>
          </a:p>
          <a:p>
            <a:pPr lvl="0" indent="0" marL="0">
              <a:spcBef>
                <a:spcPts val="3000"/>
              </a:spcBef>
              <a:buNone/>
            </a:pPr>
            <a:r>
              <a:rPr b="1"/>
              <a:t>Lead Question</a:t>
            </a:r>
          </a:p>
          <a:p>
            <a:pPr lvl="0" indent="0" marL="1270000">
              <a:buNone/>
            </a:pPr>
            <a:r>
              <a:rPr sz="2000" b="1"/>
              <a:t>“Provide an example of a time when you went above and beyond for a patient. What was the situation, and why did you go the extra mile?”</a:t>
            </a:r>
          </a:p>
          <a:p>
            <a:pPr lvl="0" indent="0" marL="0">
              <a:buNone/>
            </a:pPr>
            <a:r>
              <a:rPr i="1"/>
              <a:t>Look for instances where the candidate demonstrates a genuine commitment to patient care and the ability to embody the company’s C-I-CARE values.</a:t>
            </a:r>
          </a:p>
          <a:p>
            <a:pPr lvl="0" indent="0" marL="0">
              <a:spcBef>
                <a:spcPts val="3000"/>
              </a:spcBef>
              <a:buNone/>
            </a:pPr>
            <a:r>
              <a:rPr b="1"/>
              <a:t>Diving Deeper</a:t>
            </a:r>
          </a:p>
          <a:p>
            <a:pPr lvl="0"/>
            <a:r>
              <a:rPr b="1"/>
              <a:t>Patient Interaction</a:t>
            </a:r>
            <a:r>
              <a:rPr/>
              <a:t>: “Tell me about a time when you had to manage a difficult patient situation and how you resolved it while maintaining a high level of service.”</a:t>
            </a:r>
          </a:p>
          <a:p>
            <a:pPr lvl="0"/>
            <a:r>
              <a:rPr b="1"/>
              <a:t>Service Standards</a:t>
            </a:r>
            <a:r>
              <a:rPr/>
              <a:t>: “How do you ensure that every patient you interact with receives care that aligns with our C-I-CARE values?”</a:t>
            </a:r>
          </a:p>
          <a:p>
            <a:pPr lvl="0"/>
            <a:r>
              <a:rPr b="1"/>
              <a:t>Responsiveness</a:t>
            </a:r>
            <a:r>
              <a:rPr/>
              <a:t>: “Describe a scenario where you had to respond quickly to a patient’s needs. What actions did you take, and what was the outcome?”</a:t>
            </a:r>
          </a:p>
          <a:p>
            <a:pPr lvl="0"/>
            <a:r>
              <a:rPr b="1"/>
              <a:t>Feedback Incorporation</a:t>
            </a:r>
            <a:r>
              <a:rPr/>
              <a:t>: “How do you use patient or peer feedback to improve your level of service?”</a:t>
            </a:r>
          </a:p>
          <a:p>
            <a:pPr lvl="0" indent="0" marL="0">
              <a:spcBef>
                <a:spcPts val="3000"/>
              </a:spcBef>
              <a:buNone/>
            </a:pPr>
            <a:r>
              <a:rPr b="1"/>
              <a:t>Scenario</a:t>
            </a:r>
          </a:p>
          <a:p>
            <a:pPr lvl="0" indent="0" marL="0">
              <a:buNone/>
            </a:pPr>
            <a:r>
              <a:rPr/>
              <a:t>Imagine you are the only Medical Assistant available when several patients in the waiting room become agitated due to longer than usual wait times.</a:t>
            </a:r>
          </a:p>
          <a:p>
            <a:pPr lvl="0" indent="0" marL="0">
              <a:buNone/>
            </a:pPr>
            <a:r>
              <a:rPr i="1"/>
              <a:t>How does the candidate handle the situation to de-escalate tension, ensure patient satisfaction, and maintain high service standards? Look for communication skills, empathy, problem-solving, and an ability to incorporate feedback effectively.</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Behavioral Competence 2: Team Collaboration</a:t>
            </a:r>
          </a:p>
          <a:p>
            <a:pPr lvl="0" indent="0" marL="0">
              <a:buNone/>
            </a:pPr>
            <a:r>
              <a:rPr/>
              <a:t>Effective Team Collaboration is essential to provide comprehensive care, aligning with Pacific Wellness Group’s value of teamwork which emphasizes the importance of unity and cooperation among staff.</a:t>
            </a:r>
          </a:p>
          <a:p>
            <a:pPr lvl="0" indent="0" marL="0">
              <a:spcBef>
                <a:spcPts val="3000"/>
              </a:spcBef>
              <a:buNone/>
            </a:pPr>
            <a:r>
              <a:rPr b="1"/>
              <a:t>Lead Question</a:t>
            </a:r>
          </a:p>
          <a:p>
            <a:pPr lvl="0" indent="0" marL="1270000">
              <a:buNone/>
            </a:pPr>
            <a:r>
              <a:rPr sz="2000" b="1"/>
              <a:t>“Can you talk about a time when you had to collaborate with a team under challenging circumstances? What role did you play, and what was the outcome?”</a:t>
            </a:r>
          </a:p>
          <a:p>
            <a:pPr lvl="0" indent="0" marL="0">
              <a:buNone/>
            </a:pPr>
            <a:r>
              <a:rPr i="1"/>
              <a:t>Look for responses that reflect the candidate’s ability to work cohesively with others, navigate difficulties, and contribute to positive team dynamics.</a:t>
            </a:r>
          </a:p>
          <a:p>
            <a:pPr lvl="0" indent="0" marL="0">
              <a:spcBef>
                <a:spcPts val="3000"/>
              </a:spcBef>
              <a:buNone/>
            </a:pPr>
            <a:r>
              <a:rPr b="1"/>
              <a:t>Diving Deeper</a:t>
            </a:r>
          </a:p>
          <a:p>
            <a:pPr lvl="0"/>
            <a:r>
              <a:rPr b="1"/>
              <a:t>Cross-Departmental Coordination</a:t>
            </a:r>
            <a:r>
              <a:rPr/>
              <a:t>: “Describe an instance where you had to coordinate with another department to solve a patient care issue.”</a:t>
            </a:r>
          </a:p>
          <a:p>
            <a:pPr lvl="0"/>
            <a:r>
              <a:rPr b="1"/>
              <a:t>Conflict Resolution</a:t>
            </a:r>
            <a:r>
              <a:rPr/>
              <a:t>: “Explain your approach to resolving disagreements within the team.”</a:t>
            </a:r>
          </a:p>
          <a:p>
            <a:pPr lvl="0"/>
            <a:r>
              <a:rPr b="1"/>
              <a:t>Shared Learning</a:t>
            </a:r>
            <a:r>
              <a:rPr/>
              <a:t>: “Provide an example of when you learned something valuable from a team member and how it improved your work.”</a:t>
            </a:r>
          </a:p>
          <a:p>
            <a:pPr lvl="0"/>
            <a:r>
              <a:rPr b="1"/>
              <a:t>Supportive Engagement</a:t>
            </a:r>
            <a:r>
              <a:rPr/>
              <a:t>: “Tell us about a time when you supported a colleague who was struggling with their workload.”</a:t>
            </a:r>
          </a:p>
          <a:p>
            <a:pPr lvl="0" indent="0" marL="0">
              <a:spcBef>
                <a:spcPts val="3000"/>
              </a:spcBef>
              <a:buNone/>
            </a:pPr>
            <a:r>
              <a:rPr b="1"/>
              <a:t>Scenario</a:t>
            </a:r>
          </a:p>
          <a:p>
            <a:pPr lvl="0" indent="0" marL="0">
              <a:buNone/>
            </a:pPr>
            <a:r>
              <a:rPr/>
              <a:t>During a particularly busy day at the clinic, you notice tension rising among team members due to the stressful workload, which could potentially impact patient care.</a:t>
            </a:r>
          </a:p>
          <a:p>
            <a:pPr lvl="0" indent="0" marL="0">
              <a:buNone/>
            </a:pPr>
            <a:r>
              <a:rPr i="1"/>
              <a:t>How does the candidate facilitate teamwork and manage conflict to maintain a harmonious and effective work environment? Look for examples of leadership, empathy, and conflict resolution skills.</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Behavioral Competence 3: Communication Skills</a:t>
            </a:r>
          </a:p>
          <a:p>
            <a:pPr lvl="0" indent="0" marL="0">
              <a:buNone/>
            </a:pPr>
            <a:r>
              <a:rPr/>
              <a:t>Strong Communication Skills are vital for effective patient engagement and collaboration with healthcare teams, reflecting Pacific Wellness Group’s commitment to providing a clear, compassionate, and professional exchange of information.</a:t>
            </a:r>
          </a:p>
          <a:p>
            <a:pPr lvl="0" indent="0" marL="0">
              <a:spcBef>
                <a:spcPts val="3000"/>
              </a:spcBef>
              <a:buNone/>
            </a:pPr>
            <a:r>
              <a:rPr b="1"/>
              <a:t>Lead Question</a:t>
            </a:r>
          </a:p>
          <a:p>
            <a:pPr lvl="0" indent="0" marL="1270000">
              <a:buNone/>
            </a:pPr>
            <a:r>
              <a:rPr sz="2000" b="1"/>
              <a:t>“Provide an example of a situation where effective communication was critical to the success of a patient’s treatment plan. What was your approach and how did it affect the outcome?”</a:t>
            </a:r>
          </a:p>
          <a:p>
            <a:pPr lvl="0" indent="0" marL="0">
              <a:buNone/>
            </a:pPr>
            <a:r>
              <a:rPr i="1"/>
              <a:t>Look for instances that demonstrate the candidate’s ability to clearly articulate critical information and show sensitivity towards patients’ and colleagues’ needs.</a:t>
            </a:r>
          </a:p>
          <a:p>
            <a:pPr lvl="0" indent="0" marL="0">
              <a:spcBef>
                <a:spcPts val="3000"/>
              </a:spcBef>
              <a:buNone/>
            </a:pPr>
            <a:r>
              <a:rPr b="1"/>
              <a:t>Diving Deeper</a:t>
            </a:r>
          </a:p>
          <a:p>
            <a:pPr lvl="0"/>
            <a:r>
              <a:rPr b="1"/>
              <a:t>Patient Communication</a:t>
            </a:r>
            <a:r>
              <a:rPr/>
              <a:t>: “How do you tailor your communication to ensure that patients with different levels of health literacy can understand their care plan?”</a:t>
            </a:r>
          </a:p>
          <a:p>
            <a:pPr lvl="0"/>
            <a:r>
              <a:rPr b="1"/>
              <a:t>Documentation Practice</a:t>
            </a:r>
            <a:r>
              <a:rPr/>
              <a:t>: “Discuss the importance of documentation accuracy and how you maintain it in your day-to-day responsibilities.”</a:t>
            </a:r>
          </a:p>
          <a:p>
            <a:pPr lvl="0"/>
            <a:r>
              <a:rPr b="1"/>
              <a:t>Interprofessional Communication</a:t>
            </a:r>
            <a:r>
              <a:rPr/>
              <a:t>: “Describe a scenario where you successfully bridged a communication gap between different healthcare professionals.”</a:t>
            </a:r>
          </a:p>
          <a:p>
            <a:pPr lvl="0"/>
            <a:r>
              <a:rPr b="1"/>
              <a:t>Cultural Sensitivity</a:t>
            </a:r>
            <a:r>
              <a:rPr/>
              <a:t>: “Tell us about a time when cultural sensitivity in communication was necessary and how you handled it.”</a:t>
            </a:r>
          </a:p>
          <a:p>
            <a:pPr lvl="0" indent="0" marL="0">
              <a:spcBef>
                <a:spcPts val="3000"/>
              </a:spcBef>
              <a:buNone/>
            </a:pPr>
            <a:r>
              <a:rPr b="1"/>
              <a:t>Scenario</a:t>
            </a:r>
          </a:p>
          <a:p>
            <a:pPr lvl="0" indent="0" marL="0">
              <a:buNone/>
            </a:pPr>
            <a:r>
              <a:rPr/>
              <a:t>A patient under your care is showing signs of non-compliance with their health plan due to misunderstandings of medical instructions.</a:t>
            </a:r>
          </a:p>
          <a:p>
            <a:pPr lvl="0" indent="0" marL="0">
              <a:buNone/>
            </a:pPr>
            <a:r>
              <a:rPr i="1"/>
              <a:t>How does the candidate address misconceptions and promote compliance through effective communication? Look for empathy, adaptability, and the ability to convey complex information in an accessible manner.</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Behavioral Competence 4: Continuous Improvement</a:t>
            </a:r>
          </a:p>
          <a:p>
            <a:pPr lvl="0" indent="0" marL="0">
              <a:buNone/>
            </a:pPr>
            <a:r>
              <a:rPr/>
              <a:t>Continuous Improvement is about embracing changes and seeking ways to enhance personal and organizational growth, resonating with Pacific Wellness Group’s value of innovation.</a:t>
            </a:r>
          </a:p>
          <a:p>
            <a:pPr lvl="0" indent="0" marL="0">
              <a:spcBef>
                <a:spcPts val="3000"/>
              </a:spcBef>
              <a:buNone/>
            </a:pPr>
            <a:r>
              <a:rPr b="1"/>
              <a:t>Lead Question</a:t>
            </a:r>
          </a:p>
          <a:p>
            <a:pPr lvl="0" indent="0" marL="1270000">
              <a:buNone/>
            </a:pPr>
            <a:r>
              <a:rPr sz="2000" b="1"/>
              <a:t>“Describe a time when you identified an area for improvement within your role or team’s processes. What initiative did you take to address it, and what was the result?”</a:t>
            </a:r>
          </a:p>
          <a:p>
            <a:pPr lvl="0" indent="0" marL="0">
              <a:buNone/>
            </a:pPr>
            <a:r>
              <a:rPr i="1"/>
              <a:t>Look for evidence of a proactive approach to identifying opportunities for improvement and the candidate’s willingness to take initiative in alignment with the company’s innovative spirit.</a:t>
            </a:r>
          </a:p>
          <a:p>
            <a:pPr lvl="0" indent="0" marL="0">
              <a:spcBef>
                <a:spcPts val="3000"/>
              </a:spcBef>
              <a:buNone/>
            </a:pPr>
            <a:r>
              <a:rPr b="1"/>
              <a:t>Diving Deeper</a:t>
            </a:r>
          </a:p>
          <a:p>
            <a:pPr lvl="0"/>
            <a:r>
              <a:rPr b="1"/>
              <a:t>Skill Enhancement</a:t>
            </a:r>
            <a:r>
              <a:rPr/>
              <a:t>: “How have you pursued additional training or education to improve your performance and patient care?”</a:t>
            </a:r>
          </a:p>
          <a:p>
            <a:pPr lvl="0"/>
            <a:r>
              <a:rPr b="1"/>
              <a:t>Quality Improvement</a:t>
            </a:r>
            <a:r>
              <a:rPr/>
              <a:t>: “Can you provide an example of a quality improvement project you were involved in and what contributions you made?”</a:t>
            </a:r>
          </a:p>
          <a:p>
            <a:pPr lvl="0"/>
            <a:r>
              <a:rPr b="1"/>
              <a:t>Adaptability</a:t>
            </a:r>
            <a:r>
              <a:rPr/>
              <a:t>: “Talk about a moment when you had to adapt to a significant change at work. How did you handle the transition?”</a:t>
            </a:r>
          </a:p>
          <a:p>
            <a:pPr lvl="0"/>
            <a:r>
              <a:rPr b="1"/>
              <a:t>Feedback Seeking</a:t>
            </a:r>
            <a:r>
              <a:rPr/>
              <a:t>: “How do you approach feedback, and can you share an instance where feedback led you to make a positive change in your work?”</a:t>
            </a:r>
          </a:p>
          <a:p>
            <a:pPr lvl="0" indent="0" marL="0">
              <a:spcBef>
                <a:spcPts val="3000"/>
              </a:spcBef>
              <a:buNone/>
            </a:pPr>
            <a:r>
              <a:rPr b="1"/>
              <a:t>Scenario</a:t>
            </a:r>
          </a:p>
          <a:p>
            <a:pPr lvl="0" indent="0" marL="0">
              <a:buNone/>
            </a:pPr>
            <a:r>
              <a:rPr/>
              <a:t>The clinic is introducing a new EHR system, and whilst it promises greater long-term efficiency, the transition period is proving challenging for the staff.</a:t>
            </a:r>
          </a:p>
          <a:p>
            <a:pPr lvl="0" indent="0" marL="0">
              <a:buNone/>
            </a:pPr>
            <a:r>
              <a:rPr i="1"/>
              <a:t>How does the candidate contribute to a smooth transition and encourage colleagues to engage with the new system positively? Look for resilience, ability to embrace change, and leadership in learning and adaptation.</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a:p>
            <a:pPr lvl="0" indent="0" marL="0">
              <a:spcBef>
                <a:spcPts val="3000"/>
              </a:spcBef>
              <a:buNone/>
            </a:pPr>
            <a:r>
              <a:rPr b="1"/>
              <a:t>Behavioral Competence 5: Organizational Skills</a:t>
            </a:r>
          </a:p>
          <a:p>
            <a:pPr lvl="0" indent="0" marL="0">
              <a:buNone/>
            </a:pPr>
            <a:r>
              <a:rPr/>
              <a:t>Organizational Skills are critical for managing the complexities of a clinical environment, ensuring efficient use of time and resources, and maintaining an exceptional level of patient care, supporting Pacific Wellness Group’s high standards of operational excellence.</a:t>
            </a:r>
          </a:p>
          <a:p>
            <a:pPr lvl="0" indent="0" marL="0">
              <a:spcBef>
                <a:spcPts val="3000"/>
              </a:spcBef>
              <a:buNone/>
            </a:pPr>
            <a:r>
              <a:rPr b="1"/>
              <a:t>Lead Question</a:t>
            </a:r>
          </a:p>
          <a:p>
            <a:pPr lvl="0" indent="0" marL="1270000">
              <a:buNone/>
            </a:pPr>
            <a:r>
              <a:rPr sz="2000" b="1"/>
              <a:t>“How do you manage your tasks and responsibilities in a fast-paced environment to ensure that all patient needs are met without compromising care quality?”</a:t>
            </a:r>
          </a:p>
          <a:p>
            <a:pPr lvl="0" indent="0" marL="0">
              <a:buNone/>
            </a:pPr>
            <a:r>
              <a:rPr i="1"/>
              <a:t>Look for clear strategies for prioritization, multitasking, and maintaining composure under pressure.</a:t>
            </a:r>
          </a:p>
          <a:p>
            <a:pPr lvl="0" indent="0" marL="0">
              <a:spcBef>
                <a:spcPts val="3000"/>
              </a:spcBef>
              <a:buNone/>
            </a:pPr>
            <a:r>
              <a:rPr b="1"/>
              <a:t>Diving Deeper</a:t>
            </a:r>
          </a:p>
          <a:p>
            <a:pPr lvl="0"/>
            <a:r>
              <a:rPr b="1"/>
              <a:t>Time Management</a:t>
            </a:r>
            <a:r>
              <a:rPr/>
              <a:t>: “Discuss your approach to prioritizing urgent and non-urgent tasks throughout the day.”</a:t>
            </a:r>
          </a:p>
          <a:p>
            <a:pPr lvl="0"/>
            <a:r>
              <a:rPr b="1"/>
              <a:t>Attention to Detail</a:t>
            </a:r>
            <a:r>
              <a:rPr/>
              <a:t>: “Describe a situation where your attention to detail prevented an error in patient care or clinic operations.”</a:t>
            </a:r>
          </a:p>
          <a:p>
            <a:pPr lvl="0"/>
            <a:r>
              <a:rPr b="1"/>
              <a:t>Resource Allocation</a:t>
            </a:r>
            <a:r>
              <a:rPr/>
              <a:t>: “Explain how you optimize the use of resources at hand to ensure the best possible patient care.”</a:t>
            </a:r>
          </a:p>
          <a:p>
            <a:pPr lvl="0"/>
            <a:r>
              <a:rPr b="1"/>
              <a:t>Work Ethic</a:t>
            </a:r>
            <a:r>
              <a:rPr/>
              <a:t>: “Tell us about a time when your strong work ethic was recognized by your peers or supervisors.”</a:t>
            </a:r>
          </a:p>
          <a:p>
            <a:pPr lvl="0" indent="0" marL="0">
              <a:spcBef>
                <a:spcPts val="3000"/>
              </a:spcBef>
              <a:buNone/>
            </a:pPr>
            <a:r>
              <a:rPr b="1"/>
              <a:t>Scenario</a:t>
            </a:r>
          </a:p>
          <a:p>
            <a:pPr lvl="0" indent="0" marL="0">
              <a:buNone/>
            </a:pPr>
            <a:r>
              <a:rPr/>
              <a:t>You are tasked with coordinating patient flow on a day when the clinic is understaffed, and there’s an unexpected surge in appointments.</a:t>
            </a:r>
          </a:p>
          <a:p>
            <a:pPr lvl="0" indent="0" marL="0">
              <a:buNone/>
            </a:pPr>
            <a:r>
              <a:rPr i="1"/>
              <a:t>How does the candidate ensure efficient operations without allowing the quality of care to diminish? Look for methods of effective problem-solving, prioritization, and the capacity to adapt to unexpected demands.</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 Assignment</a:t>
            </a:r>
          </a:p>
        </p:txBody>
      </p:sp>
      <p:sp>
        <p:nvSpPr>
          <p:cNvPr id="3" name="Content Placeholder 2"/>
          <p:cNvSpPr>
            <a:spLocks noGrp="1"/>
          </p:cNvSpPr>
          <p:nvPr>
            <p:ph idx="1"/>
          </p:nvPr>
        </p:nvSpPr>
        <p:spPr/>
        <p:txBody>
          <a:bodyPr/>
          <a:lstStyle/>
          <a:p>
            <a:pPr lvl="0" indent="0" marL="0">
              <a:buNone/>
            </a:pPr>
            <a:r>
              <a:rPr/>
              <a:t>The practical assignment for the Medical Assistant II candidate involves a hands-on simulation to evaluate their expertise in clinical tasks and patient interaction. The assignment will consist of a standardized patient scenario where the candidate demonstrates their competency in preparing a patient for a procedure, taking vital signs, and inputting data into an EHR system, all the while maintaining clear communication and adherence to safety protocols.</a:t>
            </a:r>
          </a:p>
          <a:p>
            <a:pPr lvl="0" indent="0" marL="0">
              <a:spcBef>
                <a:spcPts val="3000"/>
              </a:spcBef>
              <a:buNone/>
            </a:pPr>
            <a:r>
              <a:rPr b="1"/>
              <a:t>Objectives:</a:t>
            </a:r>
          </a:p>
          <a:p>
            <a:pPr lvl="0"/>
            <a:r>
              <a:rPr/>
              <a:t>To assess the candidate’s applied clinical skills and their ability to perform routine tasks under pressure.</a:t>
            </a:r>
          </a:p>
          <a:p>
            <a:pPr lvl="0"/>
            <a:r>
              <a:rPr/>
              <a:t>To evaluate the candidate’s proficiency with EHR management and their consideration for data accuracy and security.</a:t>
            </a:r>
          </a:p>
          <a:p>
            <a:pPr lvl="0"/>
            <a:r>
              <a:rPr/>
              <a:t>To observe the candidate’s communication skills and service excellence when interacting with patients.</a:t>
            </a:r>
          </a:p>
          <a:p>
            <a:pPr lvl="0" indent="0" marL="0">
              <a:spcBef>
                <a:spcPts val="3000"/>
              </a:spcBef>
              <a:buNone/>
            </a:pPr>
            <a:r>
              <a:rPr b="1"/>
              <a:t>Evaluation Criteria:</a:t>
            </a:r>
          </a:p>
          <a:p>
            <a:pPr lvl="0"/>
            <a:r>
              <a:rPr/>
              <a:t>Accuracy: Ensuring that the vital signs are taken and recorded correctly.</a:t>
            </a:r>
          </a:p>
          <a:p>
            <a:pPr lvl="0"/>
            <a:r>
              <a:rPr/>
              <a:t>Efficiency: Completing all tasks within the given timeframe without compromising the quality of work.</a:t>
            </a:r>
          </a:p>
          <a:p>
            <a:pPr lvl="0"/>
            <a:r>
              <a:rPr/>
              <a:t>Communication: Effectively explaining procedures to the patient and ensuring understanding.</a:t>
            </a:r>
          </a:p>
          <a:p>
            <a:pPr lvl="0"/>
            <a:r>
              <a:rPr/>
              <a:t>Professionalism: Displaying a high standard of professional conduct and empathy towards the patient.</a:t>
            </a:r>
          </a:p>
          <a:p>
            <a:pPr lvl="0" indent="0" marL="0">
              <a:buNone/>
            </a:pPr>
            <a:r>
              <a:rPr/>
              <a:t>Interviewers should assess the candidate’s approach and solution to the practical assignment, considering how well they integrate technical skill with patient-centered care. Attention should be given to the candidate’s ability to remain calm, focused, and compassionate throughout the scenario.</a:t>
            </a:r>
          </a:p>
          <a:p>
            <a:pPr lvl="0" indent="0" marL="0">
              <a:spcBef>
                <a:spcPts val="3000"/>
              </a:spcBef>
              <a:buNone/>
            </a:pPr>
            <a:r>
              <a:rPr b="1"/>
              <a:t>Notes</a:t>
            </a:r>
          </a:p>
          <a:p>
            <a:pPr lvl="0" indent="0" marL="0">
              <a:buNone/>
            </a:pPr>
            <a:r>
              <a:rPr/>
              <a:t>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 ________________________________________________________________________________________________________</a:t>
            </a:r>
          </a:p>
          <a:p>
            <a:pPr lvl="0" indent="0" marL="0">
              <a:buNone/>
            </a:pPr>
            <a:r>
              <a:rPr/>
              <a:t>Rating (1-5): __________</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Playbook for Medical Assistant II</dc:title>
  <dc:creator>Created by Deliverables.ai</dc:creator>
  <cp:keywords/>
  <dcterms:created xsi:type="dcterms:W3CDTF">2023-12-26T21:42:45Z</dcterms:created>
  <dcterms:modified xsi:type="dcterms:W3CDTF">2023-12-26T21:42:45Z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December 26, 2023 1:42 PM</vt:lpwstr>
  </property>
</Properties>
</file>