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93" r:id="rId2"/>
    <p:sldId id="269" r:id="rId3"/>
    <p:sldId id="317" r:id="rId4"/>
    <p:sldId id="328" r:id="rId5"/>
    <p:sldId id="258" r:id="rId6"/>
    <p:sldId id="273" r:id="rId7"/>
    <p:sldId id="304" r:id="rId8"/>
    <p:sldId id="329" r:id="rId9"/>
    <p:sldId id="330" r:id="rId10"/>
    <p:sldId id="331" r:id="rId11"/>
    <p:sldId id="332" r:id="rId12"/>
    <p:sldId id="333" r:id="rId13"/>
    <p:sldId id="334" r:id="rId14"/>
    <p:sldId id="335" r:id="rId15"/>
    <p:sldId id="337" r:id="rId16"/>
    <p:sldId id="338" r:id="rId17"/>
    <p:sldId id="340" r:id="rId18"/>
    <p:sldId id="341" r:id="rId19"/>
    <p:sldId id="336" r:id="rId20"/>
    <p:sldId id="30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1" d="100"/>
          <a:sy n="81" d="100"/>
        </p:scale>
        <p:origin x="108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160E0D7-00E0-43F2-925D-CACEE3921173}" type="datetimeFigureOut">
              <a:rPr lang="en-US" smtClean="0"/>
              <a:pPr/>
              <a:t>2/5/2016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794C7FC-512D-4572-AB89-0AE1D7DE50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94C7FC-512D-4572-AB89-0AE1D7DE50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94C7FC-512D-4572-AB89-0AE1D7DE50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94C7FC-512D-4572-AB89-0AE1D7DE504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94C7FC-512D-4572-AB89-0AE1D7DE504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794C7FC-512D-4572-AB89-0AE1D7DE504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794C7FC-512D-4572-AB89-0AE1D7DE50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794C7FC-512D-4572-AB89-0AE1D7DE504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160E0D7-00E0-43F2-925D-CACEE3921173}" type="datetimeFigureOut">
              <a:rPr lang="en-US" smtClean="0"/>
              <a:pPr/>
              <a:t>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794C7FC-512D-4572-AB89-0AE1D7DE50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160E0D7-00E0-43F2-925D-CACEE3921173}" type="datetimeFigureOut">
              <a:rPr lang="en-US" smtClean="0"/>
              <a:pPr/>
              <a:t>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794C7FC-512D-4572-AB89-0AE1D7DE50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160E0D7-00E0-43F2-925D-CACEE3921173}" type="datetimeFigureOut">
              <a:rPr lang="en-US" smtClean="0"/>
              <a:pPr/>
              <a:t>2/5/2016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794C7FC-512D-4572-AB89-0AE1D7DE504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160E0D7-00E0-43F2-925D-CACEE3921173}" type="datetimeFigureOut">
              <a:rPr lang="en-US" smtClean="0"/>
              <a:pPr/>
              <a:t>2/5/2016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94C7FC-512D-4572-AB89-0AE1D7DE50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609600" y="990600"/>
            <a:ext cx="7407275" cy="3221038"/>
          </a:xfrm>
        </p:spPr>
        <p:txBody>
          <a:bodyPr>
            <a:noAutofit/>
          </a:bodyPr>
          <a:lstStyle/>
          <a:p>
            <a:pPr algn="ctr">
              <a:buNone/>
            </a:pPr>
            <a:endParaRPr lang="en-US" sz="2000" b="1" dirty="0">
              <a:latin typeface="Calibri" pitchFamily="34" charset="0"/>
            </a:endParaRPr>
          </a:p>
          <a:p>
            <a:pPr algn="ctr">
              <a:buNone/>
            </a:pPr>
            <a:r>
              <a:rPr lang="en-US" sz="2000" b="1" dirty="0" err="1" smtClean="0">
                <a:latin typeface="Calibri" pitchFamily="34" charset="0"/>
              </a:rPr>
              <a:t>Motilal</a:t>
            </a:r>
            <a:r>
              <a:rPr lang="en-US" sz="2000" b="1" dirty="0" smtClean="0">
                <a:latin typeface="Calibri" pitchFamily="34" charset="0"/>
              </a:rPr>
              <a:t> Nehru National Institute Of Technology</a:t>
            </a:r>
          </a:p>
          <a:p>
            <a:pPr algn="ctr">
              <a:buNone/>
            </a:pPr>
            <a:r>
              <a:rPr lang="en-US" sz="2000" b="1" dirty="0" smtClean="0">
                <a:latin typeface="Calibri" pitchFamily="34" charset="0"/>
              </a:rPr>
              <a:t>   Allahabad</a:t>
            </a:r>
          </a:p>
          <a:p>
            <a:pPr algn="ctr">
              <a:buNone/>
            </a:pPr>
            <a:r>
              <a:rPr lang="en-US" sz="1800" dirty="0" smtClean="0">
                <a:latin typeface="Calibri" pitchFamily="34" charset="0"/>
              </a:rPr>
              <a:t>Project Presentation</a:t>
            </a:r>
          </a:p>
          <a:p>
            <a:pPr algn="ctr">
              <a:buNone/>
            </a:pPr>
            <a:endParaRPr lang="en-US" sz="1800" dirty="0" smtClean="0">
              <a:latin typeface="Calibri" pitchFamily="34" charset="0"/>
            </a:endParaRPr>
          </a:p>
          <a:p>
            <a:pPr algn="ctr">
              <a:buNone/>
            </a:pPr>
            <a:r>
              <a:rPr lang="en-US" sz="1800" dirty="0" smtClean="0">
                <a:latin typeface="Calibri" pitchFamily="34" charset="0"/>
              </a:rPr>
              <a:t>      A PROJECT ON</a:t>
            </a:r>
          </a:p>
          <a:p>
            <a:pPr algn="ctr">
              <a:buNone/>
            </a:pPr>
            <a:r>
              <a:rPr lang="en-US" sz="1800" b="1" dirty="0" smtClean="0">
                <a:latin typeface="Calibri" pitchFamily="34" charset="0"/>
              </a:rPr>
              <a:t>Software Defined Networking</a:t>
            </a:r>
          </a:p>
          <a:p>
            <a:pPr algn="ctr">
              <a:buNone/>
            </a:pPr>
            <a:r>
              <a:rPr lang="en-US" sz="1800" b="1" u="sng" dirty="0" smtClean="0">
                <a:latin typeface="Calibri" pitchFamily="34" charset="0"/>
              </a:rPr>
              <a:t>Submitted By:-</a:t>
            </a:r>
          </a:p>
          <a:p>
            <a:pPr algn="ctr">
              <a:buNone/>
            </a:pPr>
            <a:endParaRPr lang="en-US" sz="1800" b="1" u="sng" dirty="0" smtClean="0">
              <a:latin typeface="Calibri" pitchFamily="34" charset="0"/>
            </a:endParaRPr>
          </a:p>
          <a:p>
            <a:pPr>
              <a:buNone/>
            </a:pPr>
            <a:r>
              <a:rPr lang="en-US" sz="1800" b="1" dirty="0" smtClean="0">
                <a:latin typeface="Calibri" pitchFamily="34" charset="0"/>
              </a:rPr>
              <a:t>Mohit Ritolia			          	20123005 (CSE)</a:t>
            </a:r>
          </a:p>
          <a:p>
            <a:pPr>
              <a:buNone/>
            </a:pPr>
            <a:r>
              <a:rPr lang="en-US" sz="1800" b="1" dirty="0" err="1" smtClean="0">
                <a:latin typeface="Calibri" pitchFamily="34" charset="0"/>
              </a:rPr>
              <a:t>Neha</a:t>
            </a:r>
            <a:r>
              <a:rPr lang="en-US" sz="1800" b="1" dirty="0" smtClean="0">
                <a:latin typeface="Calibri" pitchFamily="34" charset="0"/>
              </a:rPr>
              <a:t> </a:t>
            </a:r>
            <a:r>
              <a:rPr lang="en-US" sz="1800" b="1" dirty="0" err="1" smtClean="0">
                <a:latin typeface="Calibri" pitchFamily="34" charset="0"/>
              </a:rPr>
              <a:t>Kain</a:t>
            </a:r>
            <a:r>
              <a:rPr lang="en-US" sz="1800" b="1" dirty="0" smtClean="0">
                <a:latin typeface="Calibri" pitchFamily="34" charset="0"/>
              </a:rPr>
              <a:t>			          	20124054 (CSE)</a:t>
            </a:r>
          </a:p>
          <a:p>
            <a:pPr>
              <a:buNone/>
            </a:pPr>
            <a:r>
              <a:rPr lang="en-US" sz="1800" b="1" dirty="0" err="1" smtClean="0">
                <a:latin typeface="Calibri" pitchFamily="34" charset="0"/>
              </a:rPr>
              <a:t>Durgesh</a:t>
            </a:r>
            <a:r>
              <a:rPr lang="en-US" sz="1800" b="1" dirty="0" smtClean="0">
                <a:latin typeface="Calibri" pitchFamily="34" charset="0"/>
              </a:rPr>
              <a:t> Ganesh                                                         20124073(CSE)</a:t>
            </a:r>
          </a:p>
          <a:p>
            <a:pPr>
              <a:buNone/>
            </a:pPr>
            <a:r>
              <a:rPr lang="en-US" sz="1800" b="1" dirty="0" smtClean="0">
                <a:latin typeface="Calibri" pitchFamily="34" charset="0"/>
              </a:rPr>
              <a:t>Krishna Kumar Sharma                                 	 20122042(CSE)</a:t>
            </a:r>
          </a:p>
          <a:p>
            <a:pPr algn="ctr">
              <a:buNone/>
            </a:pPr>
            <a:endParaRPr lang="en-US" sz="1800" dirty="0">
              <a:latin typeface="Calibri" pitchFamily="34" charset="0"/>
            </a:endParaRPr>
          </a:p>
        </p:txBody>
      </p:sp>
      <p:pic>
        <p:nvPicPr>
          <p:cNvPr id="4" name="image00.jpg"/>
          <p:cNvPicPr/>
          <p:nvPr/>
        </p:nvPicPr>
        <p:blipFill>
          <a:blip r:embed="rId2" cstate="print"/>
          <a:stretch>
            <a:fillRect/>
          </a:stretch>
        </p:blipFill>
        <p:spPr>
          <a:xfrm>
            <a:off x="1066800" y="1219200"/>
            <a:ext cx="808892" cy="742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sz="2000" dirty="0" smtClean="0">
              <a:latin typeface="Cambria" pitchFamily="18" charset="0"/>
              <a:cs typeface="Arial" pitchFamily="34" charset="0"/>
            </a:endParaRPr>
          </a:p>
          <a:p>
            <a:endParaRPr lang="en-US" sz="2000" dirty="0">
              <a:latin typeface="Cambria" pitchFamily="18" charset="0"/>
              <a:cs typeface="Arial" pitchFamily="34" charset="0"/>
            </a:endParaRPr>
          </a:p>
          <a:p>
            <a:pPr marL="109728" indent="0">
              <a:buNone/>
            </a:pPr>
            <a:r>
              <a:rPr lang="en-US" sz="2000" dirty="0">
                <a:latin typeface="Cambria" pitchFamily="18" charset="0"/>
                <a:cs typeface="Arial" pitchFamily="34" charset="0"/>
              </a:rPr>
              <a:t> </a:t>
            </a:r>
            <a:r>
              <a:rPr lang="en-US" sz="2000" dirty="0" smtClean="0">
                <a:latin typeface="Cambria" pitchFamily="18" charset="0"/>
                <a:cs typeface="Arial" pitchFamily="34" charset="0"/>
              </a:rPr>
              <a:t>With </a:t>
            </a:r>
            <a:r>
              <a:rPr lang="en-US" sz="2000" dirty="0">
                <a:latin typeface="Cambria" pitchFamily="18" charset="0"/>
                <a:cs typeface="Arial" pitchFamily="34" charset="0"/>
              </a:rPr>
              <a:t>the prosperity of cloud computing, various simulation tools, such as </a:t>
            </a:r>
            <a:r>
              <a:rPr lang="en-US" sz="2000" dirty="0" err="1">
                <a:latin typeface="Cambria" pitchFamily="18" charset="0"/>
                <a:cs typeface="Arial" pitchFamily="34" charset="0"/>
              </a:rPr>
              <a:t>CloudSim</a:t>
            </a:r>
            <a:r>
              <a:rPr lang="en-US" sz="2000" dirty="0">
                <a:latin typeface="Cambria" pitchFamily="18" charset="0"/>
                <a:cs typeface="Arial" pitchFamily="34" charset="0"/>
              </a:rPr>
              <a:t>, are developed to experiment ever-changing user requirement and system supply before deploying a system into real-world scenarios. However, there is no existing cloud simulation tool to support Software Defined Network (SDN), which provides programmable networking paradigm.</a:t>
            </a:r>
          </a:p>
          <a:p>
            <a:endParaRPr lang="en-IN" sz="2000" dirty="0" smtClean="0">
              <a:latin typeface="Cambria" pitchFamily="18" charset="0"/>
            </a:endParaRPr>
          </a:p>
          <a:p>
            <a:endParaRPr lang="en-IN" sz="2000" dirty="0">
              <a:latin typeface="Cambria" pitchFamily="18" charset="0"/>
            </a:endParaRPr>
          </a:p>
        </p:txBody>
      </p:sp>
      <p:sp>
        <p:nvSpPr>
          <p:cNvPr id="4" name="Title 2"/>
          <p:cNvSpPr>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l" defTabSz="914400" rtl="0" eaLnBrk="1" latinLnBrk="0" hangingPunct="1">
              <a:spcBef>
                <a:spcPct val="0"/>
              </a:spcBef>
              <a:buNone/>
              <a:defRPr sz="40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b="1" dirty="0" smtClean="0"/>
              <a:t>Introduction</a:t>
            </a:r>
            <a:endParaRPr lang="en-US" b="1" dirty="0"/>
          </a:p>
        </p:txBody>
      </p:sp>
    </p:spTree>
    <p:extLst>
      <p:ext uri="{BB962C8B-B14F-4D97-AF65-F5344CB8AC3E}">
        <p14:creationId xmlns:p14="http://schemas.microsoft.com/office/powerpoint/2010/main" val="2680275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81138"/>
            <a:ext cx="6400799" cy="4525962"/>
          </a:xfrm>
        </p:spPr>
      </p:pic>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a:t>Model of </a:t>
            </a:r>
            <a:r>
              <a:rPr lang="en-US" b="1" dirty="0" smtClean="0"/>
              <a:t>CloudSim</a:t>
            </a:r>
            <a:endParaRPr lang="en-US" b="1" dirty="0"/>
          </a:p>
        </p:txBody>
      </p:sp>
    </p:spTree>
    <p:extLst>
      <p:ext uri="{BB962C8B-B14F-4D97-AF65-F5344CB8AC3E}">
        <p14:creationId xmlns:p14="http://schemas.microsoft.com/office/powerpoint/2010/main" val="277271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latin typeface="Cambria" pitchFamily="18" charset="0"/>
              <a:cs typeface="Arial" pitchFamily="34" charset="0"/>
            </a:endParaRPr>
          </a:p>
          <a:p>
            <a:pPr marL="109728" indent="0">
              <a:buNone/>
            </a:pPr>
            <a:r>
              <a:rPr lang="en-US" sz="2000" dirty="0" smtClean="0">
                <a:latin typeface="Cambria" pitchFamily="18" charset="0"/>
                <a:cs typeface="Arial" pitchFamily="34" charset="0"/>
              </a:rPr>
              <a:t>Utilization </a:t>
            </a:r>
            <a:r>
              <a:rPr lang="en-US" sz="2000" dirty="0">
                <a:latin typeface="Cambria" pitchFamily="18" charset="0"/>
                <a:cs typeface="Arial" pitchFamily="34" charset="0"/>
              </a:rPr>
              <a:t>of real test beds limits the experiments to the scale of the test bed and makes the reproduction of results an extremely difficult undertaking, alternative approaches for testing and experimentation leverage development of new Cloud technologies</a:t>
            </a:r>
            <a:r>
              <a:rPr lang="en-US" sz="2000" dirty="0" smtClean="0">
                <a:latin typeface="Cambria" pitchFamily="18" charset="0"/>
                <a:cs typeface="Arial" pitchFamily="34" charset="0"/>
              </a:rPr>
              <a:t>.</a:t>
            </a:r>
          </a:p>
          <a:p>
            <a:endParaRPr lang="en-IN" sz="2000" dirty="0">
              <a:latin typeface="Cambria" pitchFamily="18" charset="0"/>
            </a:endParaRPr>
          </a:p>
        </p:txBody>
      </p:sp>
      <p:sp>
        <p:nvSpPr>
          <p:cNvPr id="2" name="Title 1"/>
          <p:cNvSpPr>
            <a:spLocks noGrp="1"/>
          </p:cNvSpPr>
          <p:nvPr>
            <p:ph type="title"/>
          </p:nvPr>
        </p:nvSpPr>
        <p:spPr/>
        <p:txBody>
          <a:bodyPr/>
          <a:lstStyle/>
          <a:p>
            <a:r>
              <a:rPr lang="en-US" dirty="0"/>
              <a:t>Why we need </a:t>
            </a:r>
            <a:r>
              <a:rPr lang="en-US" dirty="0" err="1"/>
              <a:t>CloudSim</a:t>
            </a:r>
            <a:r>
              <a:rPr lang="en-US" dirty="0"/>
              <a:t>?</a:t>
            </a:r>
            <a:endParaRPr lang="en-IN" dirty="0"/>
          </a:p>
        </p:txBody>
      </p:sp>
    </p:spTree>
    <p:extLst>
      <p:ext uri="{BB962C8B-B14F-4D97-AF65-F5344CB8AC3E}">
        <p14:creationId xmlns:p14="http://schemas.microsoft.com/office/powerpoint/2010/main" val="4232084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r>
              <a:rPr lang="en-US" sz="2000" dirty="0">
                <a:latin typeface="Cambria" pitchFamily="18" charset="0"/>
                <a:cs typeface="Arial" panose="020B0604020202020204" pitchFamily="34" charset="0"/>
              </a:rPr>
              <a:t>Support for modeling and simulation of large scale Cloud computing data centers</a:t>
            </a:r>
          </a:p>
          <a:p>
            <a:pPr lvl="0"/>
            <a:r>
              <a:rPr lang="en-US" sz="2000" dirty="0">
                <a:latin typeface="Cambria" pitchFamily="18" charset="0"/>
                <a:cs typeface="Arial" panose="020B0604020202020204" pitchFamily="34" charset="0"/>
              </a:rPr>
              <a:t>Support for modeling and simulation of virtualized server hosts, with customizable policies for provisioning host resources to virtual machines</a:t>
            </a:r>
          </a:p>
          <a:p>
            <a:pPr lvl="0"/>
            <a:r>
              <a:rPr lang="en-US" sz="2000" dirty="0">
                <a:latin typeface="Cambria" pitchFamily="18" charset="0"/>
                <a:cs typeface="Arial" panose="020B0604020202020204" pitchFamily="34" charset="0"/>
              </a:rPr>
              <a:t>Support for modeling and simulation of energy-aware computational resources</a:t>
            </a:r>
          </a:p>
          <a:p>
            <a:pPr lvl="0"/>
            <a:r>
              <a:rPr lang="en-US" sz="2000" dirty="0">
                <a:latin typeface="Cambria" pitchFamily="18" charset="0"/>
                <a:cs typeface="Arial" panose="020B0604020202020204" pitchFamily="34" charset="0"/>
              </a:rPr>
              <a:t>Support for modeling and simulation of data center network topologies and message-passing applications</a:t>
            </a:r>
          </a:p>
          <a:p>
            <a:pPr lvl="0"/>
            <a:r>
              <a:rPr lang="en-US" sz="2000" dirty="0">
                <a:latin typeface="Cambria" pitchFamily="18" charset="0"/>
                <a:cs typeface="Arial" panose="020B0604020202020204" pitchFamily="34" charset="0"/>
              </a:rPr>
              <a:t>Support for dynamic insertion of simulation elements, stop and resume of simulation</a:t>
            </a:r>
          </a:p>
          <a:p>
            <a:pPr lvl="0"/>
            <a:r>
              <a:rPr lang="en-US" sz="2000" dirty="0">
                <a:latin typeface="Cambria" pitchFamily="18" charset="0"/>
                <a:cs typeface="Arial" panose="020B0604020202020204" pitchFamily="34" charset="0"/>
              </a:rPr>
              <a:t>Support for user-defined policies for allocation of hosts to virtual machines and policies for allocation of host resources to virtual machines</a:t>
            </a:r>
          </a:p>
          <a:p>
            <a:endParaRPr lang="en-IN" sz="2000" dirty="0">
              <a:latin typeface="Cambria" pitchFamily="18" charset="0"/>
            </a:endParaRPr>
          </a:p>
        </p:txBody>
      </p:sp>
      <p:sp>
        <p:nvSpPr>
          <p:cNvPr id="2" name="Title 1"/>
          <p:cNvSpPr>
            <a:spLocks noGrp="1"/>
          </p:cNvSpPr>
          <p:nvPr>
            <p:ph type="title"/>
          </p:nvPr>
        </p:nvSpPr>
        <p:spPr/>
        <p:txBody>
          <a:bodyPr>
            <a:normAutofit fontScale="90000"/>
          </a:bodyPr>
          <a:lstStyle/>
          <a:p>
            <a:r>
              <a:rPr lang="en-US" dirty="0"/>
              <a:t>Features of </a:t>
            </a:r>
            <a:r>
              <a:rPr lang="en-US" dirty="0" err="1"/>
              <a:t>CloudSim</a:t>
            </a:r>
            <a:r>
              <a:rPr lang="en-US" dirty="0"/>
              <a:t/>
            </a:r>
            <a:br>
              <a:rPr lang="en-US" dirty="0"/>
            </a:br>
            <a:endParaRPr lang="en-IN" dirty="0"/>
          </a:p>
        </p:txBody>
      </p:sp>
    </p:spTree>
    <p:extLst>
      <p:ext uri="{BB962C8B-B14F-4D97-AF65-F5344CB8AC3E}">
        <p14:creationId xmlns:p14="http://schemas.microsoft.com/office/powerpoint/2010/main" val="1193971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 typeface="Wingdings" pitchFamily="2" charset="2"/>
              <a:buChar char="Ø"/>
            </a:pPr>
            <a:r>
              <a:rPr lang="en-US" b="1" dirty="0" smtClean="0">
                <a:latin typeface="Arial" panose="020B0604020202020204" pitchFamily="34" charset="0"/>
                <a:cs typeface="Arial" panose="020B0604020202020204" pitchFamily="34" charset="0"/>
              </a:rPr>
              <a:t>Introduction</a:t>
            </a:r>
            <a:endParaRPr lang="en-US" b="1" dirty="0">
              <a:latin typeface="Arial" panose="020B0604020202020204" pitchFamily="34" charset="0"/>
              <a:cs typeface="Arial" panose="020B0604020202020204" pitchFamily="34" charset="0"/>
            </a:endParaRPr>
          </a:p>
          <a:p>
            <a:pPr lvl="0">
              <a:buFont typeface="Wingdings" pitchFamily="2" charset="2"/>
              <a:buChar char="Ø"/>
            </a:pPr>
            <a:r>
              <a:rPr lang="en-US" b="1" dirty="0">
                <a:latin typeface="Arial" panose="020B0604020202020204" pitchFamily="34" charset="0"/>
                <a:cs typeface="Arial" panose="020B0604020202020204" pitchFamily="34" charset="0"/>
              </a:rPr>
              <a:t>Implementation of VM Allocation Policy</a:t>
            </a:r>
            <a:endParaRPr lang="en-US" dirty="0">
              <a:latin typeface="Arial" panose="020B0604020202020204" pitchFamily="34" charset="0"/>
              <a:cs typeface="Arial" panose="020B0604020202020204" pitchFamily="34" charset="0"/>
            </a:endParaRPr>
          </a:p>
          <a:p>
            <a:pPr lvl="0">
              <a:buFont typeface="Wingdings" pitchFamily="2" charset="2"/>
              <a:buChar char="Ø"/>
            </a:pPr>
            <a:r>
              <a:rPr lang="en-US" b="1" dirty="0">
                <a:latin typeface="Arial" panose="020B0604020202020204" pitchFamily="34" charset="0"/>
                <a:cs typeface="Arial" panose="020B0604020202020204" pitchFamily="34" charset="0"/>
              </a:rPr>
              <a:t>Comparison With Best First Search and our own implemented </a:t>
            </a:r>
            <a:r>
              <a:rPr lang="en-US" b="1" dirty="0" smtClean="0">
                <a:latin typeface="Arial" panose="020B0604020202020204" pitchFamily="34" charset="0"/>
                <a:cs typeface="Arial" panose="020B0604020202020204" pitchFamily="34" charset="0"/>
              </a:rPr>
              <a:t>algorithm</a:t>
            </a:r>
            <a:endParaRPr lang="en-US" dirty="0">
              <a:latin typeface="Arial" panose="020B0604020202020204" pitchFamily="34" charset="0"/>
              <a:cs typeface="Arial" panose="020B0604020202020204" pitchFamily="34" charset="0"/>
            </a:endParaRPr>
          </a:p>
          <a:p>
            <a:endParaRPr lang="en-IN" dirty="0"/>
          </a:p>
        </p:txBody>
      </p:sp>
      <p:sp>
        <p:nvSpPr>
          <p:cNvPr id="2" name="Title 1"/>
          <p:cNvSpPr>
            <a:spLocks noGrp="1"/>
          </p:cNvSpPr>
          <p:nvPr>
            <p:ph type="title"/>
          </p:nvPr>
        </p:nvSpPr>
        <p:spPr/>
        <p:txBody>
          <a:bodyPr>
            <a:normAutofit fontScale="90000"/>
          </a:bodyPr>
          <a:lstStyle/>
          <a:p>
            <a:r>
              <a:rPr lang="en-US" dirty="0"/>
              <a:t>Integration of SDN with </a:t>
            </a:r>
            <a:r>
              <a:rPr lang="en-US" dirty="0" err="1"/>
              <a:t>CloudSim</a:t>
            </a:r>
            <a:endParaRPr lang="en-IN" dirty="0"/>
          </a:p>
        </p:txBody>
      </p:sp>
    </p:spTree>
    <p:extLst>
      <p:ext uri="{BB962C8B-B14F-4D97-AF65-F5344CB8AC3E}">
        <p14:creationId xmlns:p14="http://schemas.microsoft.com/office/powerpoint/2010/main" val="272202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err="1">
                <a:latin typeface="Cambria" pitchFamily="18" charset="0"/>
                <a:cs typeface="Arial" pitchFamily="34" charset="0"/>
              </a:rPr>
              <a:t>CloudSimSDN</a:t>
            </a:r>
            <a:r>
              <a:rPr lang="en-US" sz="2000" dirty="0">
                <a:latin typeface="Cambria" pitchFamily="18" charset="0"/>
                <a:cs typeface="Arial" pitchFamily="34" charset="0"/>
              </a:rPr>
              <a:t> is a new simulation tool built on top of </a:t>
            </a:r>
            <a:r>
              <a:rPr lang="en-US" sz="2000" dirty="0" err="1">
                <a:latin typeface="Cambria" pitchFamily="18" charset="0"/>
                <a:cs typeface="Arial" pitchFamily="34" charset="0"/>
              </a:rPr>
              <a:t>CloudSim</a:t>
            </a:r>
            <a:r>
              <a:rPr lang="en-US" sz="2000" dirty="0">
                <a:latin typeface="Cambria" pitchFamily="18" charset="0"/>
                <a:cs typeface="Arial" pitchFamily="34" charset="0"/>
              </a:rPr>
              <a:t> that has been briefly discussed in the context of Software-Defined Clouds where resources are dynamically managed and configured in a data center via a centralized controller.</a:t>
            </a:r>
          </a:p>
          <a:p>
            <a:endParaRPr lang="en-IN" sz="2000" dirty="0">
              <a:latin typeface="Cambria" pitchFamily="18" charset="0"/>
            </a:endParaRPr>
          </a:p>
        </p:txBody>
      </p:sp>
      <p:sp>
        <p:nvSpPr>
          <p:cNvPr id="2" name="Title 1"/>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val="1407172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mbria" pitchFamily="18" charset="0"/>
              </a:rPr>
              <a:t>In this, we implemented our own algorithm inspired by an earlier algorithm for VM Allocation. </a:t>
            </a:r>
          </a:p>
          <a:p>
            <a:r>
              <a:rPr lang="en-US" sz="2000" dirty="0" smtClean="0">
                <a:latin typeface="Cambria" pitchFamily="18" charset="0"/>
              </a:rPr>
              <a:t>The </a:t>
            </a:r>
            <a:r>
              <a:rPr lang="en-US" sz="2000" dirty="0">
                <a:latin typeface="Cambria" pitchFamily="18" charset="0"/>
              </a:rPr>
              <a:t>algorithm</a:t>
            </a:r>
            <a:r>
              <a:rPr lang="en-US" sz="2000" dirty="0" smtClean="0">
                <a:latin typeface="Cambria" pitchFamily="18" charset="0"/>
              </a:rPr>
              <a:t> helps in the improving the cost factors and power consumption ratio.</a:t>
            </a:r>
          </a:p>
          <a:p>
            <a:r>
              <a:rPr lang="en-US" sz="2000" dirty="0" smtClean="0">
                <a:latin typeface="Cambria" pitchFamily="18" charset="0"/>
              </a:rPr>
              <a:t>We compared the two algorithms with the amount of power consumed while integration of SDN with </a:t>
            </a:r>
            <a:r>
              <a:rPr lang="en-US" sz="2000" dirty="0" err="1" smtClean="0">
                <a:latin typeface="Cambria" pitchFamily="18" charset="0"/>
              </a:rPr>
              <a:t>cloudsim</a:t>
            </a:r>
            <a:r>
              <a:rPr lang="en-US" sz="2000" dirty="0" smtClean="0">
                <a:latin typeface="Cambria" pitchFamily="18" charset="0"/>
              </a:rPr>
              <a:t>.</a:t>
            </a:r>
          </a:p>
          <a:p>
            <a:endParaRPr lang="en-US" sz="2000" dirty="0">
              <a:latin typeface="Cambria" pitchFamily="18" charset="0"/>
            </a:endParaRPr>
          </a:p>
        </p:txBody>
      </p:sp>
      <p:sp>
        <p:nvSpPr>
          <p:cNvPr id="3" name="Title 2"/>
          <p:cNvSpPr>
            <a:spLocks noGrp="1"/>
          </p:cNvSpPr>
          <p:nvPr>
            <p:ph type="title"/>
          </p:nvPr>
        </p:nvSpPr>
        <p:spPr/>
        <p:txBody>
          <a:bodyPr>
            <a:normAutofit fontScale="90000"/>
          </a:bodyPr>
          <a:lstStyle/>
          <a:p>
            <a:pPr lvl="0"/>
            <a:r>
              <a:rPr lang="en-US" dirty="0">
                <a:latin typeface="Arial" panose="020B0604020202020204" pitchFamily="34" charset="0"/>
                <a:cs typeface="Arial" panose="020B0604020202020204" pitchFamily="34" charset="0"/>
              </a:rPr>
              <a:t>Implementation of VM Allocation Policy</a:t>
            </a:r>
            <a:br>
              <a:rPr lang="en-US"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1831469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27237"/>
            <a:ext cx="8229600" cy="4525963"/>
          </a:xfrm>
        </p:spPr>
        <p:txBody>
          <a:bodyPr>
            <a:normAutofit fontScale="85000" lnSpcReduction="10000"/>
          </a:bodyPr>
          <a:lstStyle/>
          <a:p>
            <a:r>
              <a:rPr lang="en-US" sz="2000" dirty="0" smtClean="0">
                <a:latin typeface="Cambria" pitchFamily="18" charset="0"/>
              </a:rPr>
              <a:t>We compared the total power consumption with different allocation algorithms and found that we can improve the power consumption with changing factors.</a:t>
            </a:r>
          </a:p>
          <a:p>
            <a:r>
              <a:rPr lang="en-US" sz="2400" b="1" dirty="0">
                <a:latin typeface="Cambria" pitchFamily="18" charset="0"/>
              </a:rPr>
              <a:t>TOTAL POWER CONSUMPTION for Most Full First Algorithm</a:t>
            </a:r>
            <a:r>
              <a:rPr lang="en-US" sz="2400" dirty="0">
                <a:latin typeface="Cambria" pitchFamily="18" charset="0"/>
              </a:rPr>
              <a:t/>
            </a:r>
            <a:br>
              <a:rPr lang="en-US" sz="2400" dirty="0">
                <a:latin typeface="Cambria" pitchFamily="18" charset="0"/>
              </a:rPr>
            </a:br>
            <a:r>
              <a:rPr lang="en-US" sz="1600" dirty="0">
                <a:latin typeface="Cambria" pitchFamily="18" charset="0"/>
              </a:rPr>
              <a:t>Host energy consumed: 1848038.3846250002</a:t>
            </a:r>
            <a:br>
              <a:rPr lang="en-US" sz="1600" dirty="0">
                <a:latin typeface="Cambria" pitchFamily="18" charset="0"/>
              </a:rPr>
            </a:br>
            <a:r>
              <a:rPr lang="en-US" sz="1600" dirty="0" smtClean="0">
                <a:latin typeface="Cambria" pitchFamily="18" charset="0"/>
              </a:rPr>
              <a:t>Switch </a:t>
            </a:r>
            <a:r>
              <a:rPr lang="en-US" sz="1600" dirty="0">
                <a:latin typeface="Cambria" pitchFamily="18" charset="0"/>
              </a:rPr>
              <a:t>energy consumed: 92361.8226511275</a:t>
            </a:r>
            <a:br>
              <a:rPr lang="en-US" sz="1600" dirty="0">
                <a:latin typeface="Cambria" pitchFamily="18" charset="0"/>
              </a:rPr>
            </a:br>
            <a:r>
              <a:rPr lang="en-US" sz="1600" dirty="0">
                <a:latin typeface="Cambria" pitchFamily="18" charset="0"/>
              </a:rPr>
              <a:t>Total energy consumed: 1940400.2072761278</a:t>
            </a:r>
            <a:br>
              <a:rPr lang="en-US" sz="1600" dirty="0">
                <a:latin typeface="Cambria" pitchFamily="18" charset="0"/>
              </a:rPr>
            </a:br>
            <a:r>
              <a:rPr lang="en-US" sz="1600" dirty="0">
                <a:latin typeface="Cambria" pitchFamily="18" charset="0"/>
              </a:rPr>
              <a:t>Simultaneously used </a:t>
            </a:r>
            <a:r>
              <a:rPr lang="en-US" sz="1600" dirty="0" smtClean="0">
                <a:latin typeface="Cambria" pitchFamily="18" charset="0"/>
              </a:rPr>
              <a:t>hosts:30</a:t>
            </a:r>
          </a:p>
          <a:p>
            <a:r>
              <a:rPr lang="en-US" sz="2400" b="1" dirty="0" smtClean="0">
                <a:latin typeface="Cambria" pitchFamily="18" charset="0"/>
              </a:rPr>
              <a:t>TOTAL </a:t>
            </a:r>
            <a:r>
              <a:rPr lang="en-US" sz="2400" b="1" dirty="0">
                <a:latin typeface="Cambria" pitchFamily="18" charset="0"/>
              </a:rPr>
              <a:t>POWER CONSUMPTION for Own Implemented Algorithm</a:t>
            </a:r>
            <a:r>
              <a:rPr lang="en-US" sz="2400" dirty="0">
                <a:latin typeface="Cambria" pitchFamily="18" charset="0"/>
              </a:rPr>
              <a:t/>
            </a:r>
            <a:br>
              <a:rPr lang="en-US" sz="2400" dirty="0">
                <a:latin typeface="Cambria" pitchFamily="18" charset="0"/>
              </a:rPr>
            </a:br>
            <a:r>
              <a:rPr lang="en-US" sz="1600" dirty="0">
                <a:latin typeface="Cambria" pitchFamily="18" charset="0"/>
              </a:rPr>
              <a:t>Host energy consumed: 1850477.0179583335</a:t>
            </a:r>
            <a:br>
              <a:rPr lang="en-US" sz="1600" dirty="0">
                <a:latin typeface="Cambria" pitchFamily="18" charset="0"/>
              </a:rPr>
            </a:br>
            <a:r>
              <a:rPr lang="en-US" sz="1600" dirty="0">
                <a:latin typeface="Cambria" pitchFamily="18" charset="0"/>
              </a:rPr>
              <a:t>Switch energy consumed: 88429.05611613806</a:t>
            </a:r>
            <a:br>
              <a:rPr lang="en-US" sz="1600" dirty="0">
                <a:latin typeface="Cambria" pitchFamily="18" charset="0"/>
              </a:rPr>
            </a:br>
            <a:r>
              <a:rPr lang="en-US" sz="1600" dirty="0">
                <a:latin typeface="Cambria" pitchFamily="18" charset="0"/>
              </a:rPr>
              <a:t>Total energy consumed: 1938906.0740744716</a:t>
            </a:r>
            <a:br>
              <a:rPr lang="en-US" sz="1600" dirty="0">
                <a:latin typeface="Cambria" pitchFamily="18" charset="0"/>
              </a:rPr>
            </a:br>
            <a:r>
              <a:rPr lang="en-US" sz="1600" dirty="0">
                <a:latin typeface="Cambria" pitchFamily="18" charset="0"/>
              </a:rPr>
              <a:t>Simultaneously used </a:t>
            </a:r>
            <a:r>
              <a:rPr lang="en-US" sz="1600" dirty="0" smtClean="0">
                <a:latin typeface="Cambria" pitchFamily="18" charset="0"/>
              </a:rPr>
              <a:t>hosts:30</a:t>
            </a:r>
          </a:p>
          <a:p>
            <a:r>
              <a:rPr lang="en-US" sz="2400" b="1" dirty="0" smtClean="0">
                <a:latin typeface="Cambria" pitchFamily="18" charset="0"/>
              </a:rPr>
              <a:t>TOTAL </a:t>
            </a:r>
            <a:r>
              <a:rPr lang="en-US" sz="2400" b="1" dirty="0">
                <a:latin typeface="Cambria" pitchFamily="18" charset="0"/>
              </a:rPr>
              <a:t>POWER CONSUMPTION for Least Full First </a:t>
            </a:r>
            <a:r>
              <a:rPr lang="en-US" sz="2400" b="1" dirty="0" err="1">
                <a:latin typeface="Cambria" pitchFamily="18" charset="0"/>
              </a:rPr>
              <a:t>ALgorithm</a:t>
            </a:r>
            <a:r>
              <a:rPr lang="en-US" sz="2400" dirty="0">
                <a:latin typeface="Cambria" pitchFamily="18" charset="0"/>
              </a:rPr>
              <a:t/>
            </a:r>
            <a:br>
              <a:rPr lang="en-US" sz="2400" dirty="0">
                <a:latin typeface="Cambria" pitchFamily="18" charset="0"/>
              </a:rPr>
            </a:br>
            <a:r>
              <a:rPr lang="en-US" sz="1600" dirty="0">
                <a:latin typeface="Cambria" pitchFamily="18" charset="0"/>
              </a:rPr>
              <a:t>Host energy consumed: 2396379.517958334</a:t>
            </a:r>
            <a:br>
              <a:rPr lang="en-US" sz="1600" dirty="0">
                <a:latin typeface="Cambria" pitchFamily="18" charset="0"/>
              </a:rPr>
            </a:br>
            <a:r>
              <a:rPr lang="en-US" sz="1600" dirty="0">
                <a:latin typeface="Cambria" pitchFamily="18" charset="0"/>
              </a:rPr>
              <a:t>Switch energy consumed: 111845.0765723727</a:t>
            </a:r>
            <a:br>
              <a:rPr lang="en-US" sz="1600" dirty="0">
                <a:latin typeface="Cambria" pitchFamily="18" charset="0"/>
              </a:rPr>
            </a:br>
            <a:r>
              <a:rPr lang="en-US" sz="1600" dirty="0">
                <a:latin typeface="Cambria" pitchFamily="18" charset="0"/>
              </a:rPr>
              <a:t>Total energy consumed: 2508224.5945307068</a:t>
            </a:r>
            <a:br>
              <a:rPr lang="en-US" sz="1600" dirty="0">
                <a:latin typeface="Cambria" pitchFamily="18" charset="0"/>
              </a:rPr>
            </a:br>
            <a:r>
              <a:rPr lang="en-US" sz="1600" dirty="0">
                <a:latin typeface="Cambria" pitchFamily="18" charset="0"/>
              </a:rPr>
              <a:t>Simultaneously used hosts:100</a:t>
            </a:r>
            <a:r>
              <a:rPr lang="en-US" sz="2000" dirty="0"/>
              <a:t/>
            </a:r>
            <a:br>
              <a:rPr lang="en-US" sz="2000" dirty="0"/>
            </a:br>
            <a:endParaRPr lang="en-US" sz="2000" dirty="0">
              <a:latin typeface="Cambria" pitchFamily="18" charset="0"/>
            </a:endParaRPr>
          </a:p>
        </p:txBody>
      </p:sp>
      <p:sp>
        <p:nvSpPr>
          <p:cNvPr id="3" name="Title 2"/>
          <p:cNvSpPr>
            <a:spLocks noGrp="1"/>
          </p:cNvSpPr>
          <p:nvPr>
            <p:ph type="title"/>
          </p:nvPr>
        </p:nvSpPr>
        <p:spPr>
          <a:xfrm>
            <a:off x="457200" y="762000"/>
            <a:ext cx="8229600" cy="1143000"/>
          </a:xfrm>
        </p:spPr>
        <p:txBody>
          <a:bodyPr>
            <a:normAutofit fontScale="90000"/>
          </a:bodyPr>
          <a:lstStyle/>
          <a:p>
            <a:pPr lvl="0"/>
            <a:r>
              <a:rPr lang="en-US" dirty="0">
                <a:latin typeface="Arial" panose="020B0604020202020204" pitchFamily="34" charset="0"/>
                <a:cs typeface="Arial" panose="020B0604020202020204" pitchFamily="34" charset="0"/>
              </a:rPr>
              <a:t>Comparison With Best First Search and our own implemented algorithm</a:t>
            </a:r>
            <a:br>
              <a:rPr lang="en-US"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299548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47800"/>
            <a:ext cx="3869149" cy="2743200"/>
          </a:xfrm>
        </p:spPr>
      </p:pic>
      <p:sp>
        <p:nvSpPr>
          <p:cNvPr id="3" name="Title 2"/>
          <p:cNvSpPr>
            <a:spLocks noGrp="1"/>
          </p:cNvSpPr>
          <p:nvPr>
            <p:ph type="title"/>
          </p:nvPr>
        </p:nvSpPr>
        <p:spPr/>
        <p:txBody>
          <a:bodyPr/>
          <a:lstStyle/>
          <a:p>
            <a:r>
              <a:rPr lang="en-US" dirty="0" smtClean="0"/>
              <a:t>Graphs for comparison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524001"/>
            <a:ext cx="4419600" cy="268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267200"/>
            <a:ext cx="3810000" cy="253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373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latin typeface="Cambria" pitchFamily="18" charset="0"/>
                <a:cs typeface="Arial" panose="020B0604020202020204" pitchFamily="34" charset="0"/>
              </a:rPr>
              <a:t> </a:t>
            </a:r>
            <a:endParaRPr lang="en-US" sz="2000" dirty="0">
              <a:latin typeface="Cambria" pitchFamily="18" charset="0"/>
              <a:cs typeface="Arial" panose="020B0604020202020204" pitchFamily="34" charset="0"/>
            </a:endParaRPr>
          </a:p>
          <a:p>
            <a:r>
              <a:rPr lang="en-US" sz="2000" dirty="0">
                <a:latin typeface="Cambria" pitchFamily="18" charset="0"/>
                <a:cs typeface="Arial" panose="020B0604020202020204" pitchFamily="34" charset="0"/>
              </a:rPr>
              <a:t>To integrate SDN into the cloud simulation environment, this project develops a visualized extension based on the Cloud-Sim framework that supports SDN simulation in cloud environment. Thus, SDN integration in Cloud using Cloud Sim helped us to evaluate the performance while using SDN in cloud. </a:t>
            </a:r>
            <a:endParaRPr lang="en-US" sz="2000" dirty="0" smtClean="0">
              <a:latin typeface="Cambria" pitchFamily="18" charset="0"/>
              <a:cs typeface="Arial" panose="020B0604020202020204" pitchFamily="34" charset="0"/>
            </a:endParaRPr>
          </a:p>
          <a:p>
            <a:r>
              <a:rPr lang="en-US" sz="2000" dirty="0" smtClean="0">
                <a:latin typeface="Cambria" pitchFamily="18" charset="0"/>
                <a:cs typeface="Arial" panose="020B0604020202020204" pitchFamily="34" charset="0"/>
              </a:rPr>
              <a:t>We </a:t>
            </a:r>
            <a:r>
              <a:rPr lang="en-US" sz="2000" dirty="0">
                <a:latin typeface="Cambria" pitchFamily="18" charset="0"/>
                <a:cs typeface="Arial" panose="020B0604020202020204" pitchFamily="34" charset="0"/>
              </a:rPr>
              <a:t>also tried to observe power utilization using various VM allocation algorithms and we found that the performance was better than the available algorithms and resources were much more utilized.</a:t>
            </a:r>
            <a:r>
              <a:rPr lang="en-US" sz="2000" dirty="0">
                <a:latin typeface="Cambria" pitchFamily="18" charset="0"/>
              </a:rPr>
              <a:t/>
            </a:r>
            <a:br>
              <a:rPr lang="en-US" sz="2000" dirty="0">
                <a:latin typeface="Cambria" pitchFamily="18" charset="0"/>
              </a:rPr>
            </a:br>
            <a:endParaRPr lang="en-US" sz="2000" dirty="0">
              <a:latin typeface="Cambria" pitchFamily="18" charset="0"/>
              <a:cs typeface="Arial" panose="020B0604020202020204" pitchFamily="34" charset="0"/>
            </a:endParaRPr>
          </a:p>
          <a:p>
            <a:endParaRPr lang="en-IN" sz="2000" dirty="0">
              <a:latin typeface="Cambria" pitchFamily="18" charset="0"/>
            </a:endParaRPr>
          </a:p>
        </p:txBody>
      </p:sp>
      <p:sp>
        <p:nvSpPr>
          <p:cNvPr id="2" name="Title 1"/>
          <p:cNvSpPr>
            <a:spLocks noGrp="1"/>
          </p:cNvSpPr>
          <p:nvPr>
            <p:ph type="title"/>
          </p:nvPr>
        </p:nvSpPr>
        <p:spPr/>
        <p:txBody>
          <a:bodyPr>
            <a:normAutofit fontScale="90000"/>
          </a:bodyPr>
          <a:lstStyle/>
          <a:p>
            <a:r>
              <a:rPr lang="en-US" dirty="0"/>
              <a:t>Conclusion</a:t>
            </a:r>
            <a:br>
              <a:rPr lang="en-US" dirty="0"/>
            </a:br>
            <a:endParaRPr lang="en-IN" dirty="0"/>
          </a:p>
        </p:txBody>
      </p:sp>
    </p:spTree>
    <p:extLst>
      <p:ext uri="{BB962C8B-B14F-4D97-AF65-F5344CB8AC3E}">
        <p14:creationId xmlns:p14="http://schemas.microsoft.com/office/powerpoint/2010/main" val="1251044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79792" cy="5334000"/>
          </a:xfrm>
        </p:spPr>
        <p:txBody>
          <a:bodyPr>
            <a:noAutofit/>
          </a:bodyPr>
          <a:lstStyle/>
          <a:p>
            <a:endParaRPr lang="en-US" sz="2000" dirty="0" smtClean="0">
              <a:latin typeface="Cambria" pitchFamily="18" charset="0"/>
            </a:endParaRPr>
          </a:p>
          <a:p>
            <a:r>
              <a:rPr lang="en-US" sz="2000" dirty="0" smtClean="0">
                <a:latin typeface="Cambria" pitchFamily="18" charset="0"/>
              </a:rPr>
              <a:t>Software-Defined </a:t>
            </a:r>
            <a:r>
              <a:rPr lang="en-US" sz="2000" dirty="0">
                <a:latin typeface="Cambria" pitchFamily="18" charset="0"/>
              </a:rPr>
              <a:t>Networking </a:t>
            </a:r>
            <a:r>
              <a:rPr lang="en-US" sz="2000" dirty="0" smtClean="0">
                <a:latin typeface="Cambria" pitchFamily="18" charset="0"/>
              </a:rPr>
              <a:t>(</a:t>
            </a:r>
            <a:r>
              <a:rPr lang="en-US" sz="2000" dirty="0">
                <a:latin typeface="Cambria" pitchFamily="18" charset="0"/>
              </a:rPr>
              <a:t>SDN) is an emerging architecture that is dynamic, manageable, cost-effective, and adaptable, </a:t>
            </a:r>
            <a:r>
              <a:rPr lang="en-US" sz="2000" dirty="0" smtClean="0">
                <a:latin typeface="Cambria" pitchFamily="18" charset="0"/>
              </a:rPr>
              <a:t>making </a:t>
            </a:r>
            <a:r>
              <a:rPr lang="en-US" sz="2000" dirty="0">
                <a:latin typeface="Cambria" pitchFamily="18" charset="0"/>
              </a:rPr>
              <a:t>it ideal for the high-bandwidth, dynamic nature of today’s applications. </a:t>
            </a:r>
            <a:endParaRPr lang="en-US" sz="2000" dirty="0" smtClean="0">
              <a:latin typeface="Cambria" pitchFamily="18" charset="0"/>
            </a:endParaRPr>
          </a:p>
          <a:p>
            <a:endParaRPr lang="en-US" sz="2000" dirty="0">
              <a:latin typeface="Cambria" pitchFamily="18" charset="0"/>
            </a:endParaRPr>
          </a:p>
          <a:p>
            <a:r>
              <a:rPr lang="en-US" sz="2000" dirty="0" smtClean="0">
                <a:latin typeface="Cambria" pitchFamily="18" charset="0"/>
              </a:rPr>
              <a:t>This architecture decouples </a:t>
            </a:r>
            <a:r>
              <a:rPr lang="en-US" sz="2000" dirty="0">
                <a:latin typeface="Cambria" pitchFamily="18" charset="0"/>
              </a:rPr>
              <a:t>the network control and forwarding functions enabling the network control to become </a:t>
            </a:r>
            <a:r>
              <a:rPr lang="en-US" sz="2000" dirty="0" smtClean="0">
                <a:latin typeface="Cambria" pitchFamily="18" charset="0"/>
              </a:rPr>
              <a:t>directly </a:t>
            </a:r>
            <a:r>
              <a:rPr lang="en-US" sz="2000" dirty="0">
                <a:latin typeface="Cambria" pitchFamily="18" charset="0"/>
              </a:rPr>
              <a:t>programmable and the underlying infrastructure to be abstracted for applications and </a:t>
            </a:r>
            <a:r>
              <a:rPr lang="en-US" sz="2000" dirty="0" smtClean="0">
                <a:latin typeface="Cambria" pitchFamily="18" charset="0"/>
              </a:rPr>
              <a:t>network </a:t>
            </a:r>
            <a:r>
              <a:rPr lang="en-US" sz="2000" dirty="0">
                <a:latin typeface="Cambria" pitchFamily="18" charset="0"/>
              </a:rPr>
              <a:t>services. </a:t>
            </a:r>
            <a:endParaRPr lang="en-US" sz="2000" dirty="0" smtClean="0">
              <a:latin typeface="Cambria" pitchFamily="18" charset="0"/>
            </a:endParaRPr>
          </a:p>
          <a:p>
            <a:endParaRPr lang="en-US" sz="2000" dirty="0">
              <a:latin typeface="Cambria" pitchFamily="18" charset="0"/>
            </a:endParaRPr>
          </a:p>
          <a:p>
            <a:r>
              <a:rPr lang="en-US" sz="2000" dirty="0" smtClean="0">
                <a:latin typeface="Cambria" pitchFamily="18" charset="0"/>
              </a:rPr>
              <a:t>The </a:t>
            </a:r>
            <a:r>
              <a:rPr lang="en-US" sz="2000" dirty="0" err="1" smtClean="0">
                <a:latin typeface="Cambria" pitchFamily="18" charset="0"/>
              </a:rPr>
              <a:t>OpenFlow</a:t>
            </a:r>
            <a:r>
              <a:rPr lang="en-US" sz="2000" dirty="0" smtClean="0">
                <a:latin typeface="Cambria" pitchFamily="18" charset="0"/>
              </a:rPr>
              <a:t> protocol </a:t>
            </a:r>
            <a:r>
              <a:rPr lang="en-US" sz="2000" dirty="0">
                <a:latin typeface="Cambria" pitchFamily="18" charset="0"/>
              </a:rPr>
              <a:t>is a foundational element for building SDN solutions</a:t>
            </a:r>
            <a:r>
              <a:rPr lang="en-US" sz="2000" dirty="0" smtClean="0">
                <a:latin typeface="Cambria" pitchFamily="18" charset="0"/>
              </a:rPr>
              <a:t>.</a:t>
            </a:r>
            <a:endParaRPr lang="en-US" sz="2000" dirty="0">
              <a:latin typeface="Cambria" pitchFamily="18" charset="0"/>
            </a:endParaRPr>
          </a:p>
          <a:p>
            <a:endParaRPr lang="en-US" sz="2000" dirty="0" smtClean="0">
              <a:latin typeface="Cambria" pitchFamily="18" charset="0"/>
            </a:endParaRPr>
          </a:p>
        </p:txBody>
      </p:sp>
      <p:sp>
        <p:nvSpPr>
          <p:cNvPr id="2" name="Title 1"/>
          <p:cNvSpPr>
            <a:spLocks noGrp="1"/>
          </p:cNvSpPr>
          <p:nvPr>
            <p:ph type="title"/>
          </p:nvPr>
        </p:nvSpPr>
        <p:spPr>
          <a:xfrm>
            <a:off x="1143000" y="228600"/>
            <a:ext cx="7772400" cy="1143000"/>
          </a:xfrm>
        </p:spPr>
        <p:txBody>
          <a:bodyPr>
            <a:noAutofit/>
          </a:bodyPr>
          <a:lstStyle/>
          <a:p>
            <a:r>
              <a:rPr lang="en-US" sz="3200" dirty="0" smtClean="0">
                <a:solidFill>
                  <a:schemeClr val="tx1"/>
                </a:solidFill>
                <a:latin typeface="Calibri" pitchFamily="34" charset="0"/>
              </a:rPr>
              <a:t>Introduction to Software Defined Networking</a:t>
            </a:r>
            <a:endParaRPr lang="en-US" sz="32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153400" cy="4876800"/>
          </a:xfrm>
        </p:spPr>
        <p:txBody>
          <a:bodyPr>
            <a:normAutofit fontScale="40000" lnSpcReduction="20000"/>
          </a:bodyPr>
          <a:lstStyle/>
          <a:p>
            <a:pPr lvl="1"/>
            <a:endParaRPr lang="en-US" sz="2000" dirty="0" smtClean="0"/>
          </a:p>
          <a:p>
            <a:pPr lvl="1"/>
            <a:r>
              <a:rPr lang="en-US" sz="3600" dirty="0">
                <a:latin typeface="Cambria" pitchFamily="18" charset="0"/>
                <a:cs typeface="Arial" panose="020B0604020202020204" pitchFamily="34" charset="0"/>
              </a:rPr>
              <a:t>[</a:t>
            </a:r>
            <a:r>
              <a:rPr lang="en-US" sz="3600" dirty="0">
                <a:latin typeface="Cambria" pitchFamily="18" charset="0"/>
                <a:cs typeface="Arial" panose="020B0604020202020204" pitchFamily="34" charset="0"/>
              </a:rPr>
              <a:t>1] </a:t>
            </a:r>
            <a:r>
              <a:rPr lang="en-US" sz="3600" dirty="0" err="1">
                <a:latin typeface="Cambria" pitchFamily="18" charset="0"/>
                <a:cs typeface="Arial" panose="020B0604020202020204" pitchFamily="34" charset="0"/>
              </a:rPr>
              <a:t>Garg</a:t>
            </a:r>
            <a:r>
              <a:rPr lang="en-US" sz="3600" dirty="0">
                <a:latin typeface="Cambria" pitchFamily="18" charset="0"/>
                <a:cs typeface="Arial" panose="020B0604020202020204" pitchFamily="34" charset="0"/>
              </a:rPr>
              <a:t>, S. K., and </a:t>
            </a:r>
            <a:r>
              <a:rPr lang="en-US" sz="3600" dirty="0" err="1">
                <a:latin typeface="Cambria" pitchFamily="18" charset="0"/>
                <a:cs typeface="Arial" panose="020B0604020202020204" pitchFamily="34" charset="0"/>
              </a:rPr>
              <a:t>Buyya</a:t>
            </a:r>
            <a:r>
              <a:rPr lang="en-US" sz="3600" dirty="0">
                <a:latin typeface="Cambria" pitchFamily="18" charset="0"/>
                <a:cs typeface="Arial" panose="020B0604020202020204" pitchFamily="34" charset="0"/>
              </a:rPr>
              <a:t>, R. </a:t>
            </a:r>
            <a:r>
              <a:rPr lang="en-US" sz="3600" dirty="0" err="1">
                <a:latin typeface="Cambria" pitchFamily="18" charset="0"/>
                <a:cs typeface="Arial" panose="020B0604020202020204" pitchFamily="34" charset="0"/>
              </a:rPr>
              <a:t>Networkcloudsim</a:t>
            </a:r>
            <a:r>
              <a:rPr lang="en-US" sz="3600" dirty="0">
                <a:latin typeface="Cambria" pitchFamily="18" charset="0"/>
                <a:cs typeface="Arial" panose="020B0604020202020204" pitchFamily="34" charset="0"/>
              </a:rPr>
              <a:t>: Modelling parallel applications in cloud simulations. Master’s thesis, Department of Computer Science and</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Software Engineering The University of Melbourne, Australia, 2011. Available</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from gridbus.csse.unimelb.edu.au/papers/NetworkCloudSim2011.pdf.</a:t>
            </a:r>
          </a:p>
          <a:p>
            <a:pPr lvl="1"/>
            <a:endParaRPr lang="en-US" sz="3600" dirty="0">
              <a:latin typeface="Cambria" pitchFamily="18" charset="0"/>
              <a:cs typeface="Arial" panose="020B0604020202020204" pitchFamily="34" charset="0"/>
            </a:endParaRPr>
          </a:p>
          <a:p>
            <a:pPr lvl="1"/>
            <a:r>
              <a:rPr lang="en-US" sz="3600" dirty="0">
                <a:latin typeface="Cambria" pitchFamily="18" charset="0"/>
                <a:cs typeface="Arial" panose="020B0604020202020204" pitchFamily="34" charset="0"/>
              </a:rPr>
              <a:t>[2] Howell, F., and </a:t>
            </a:r>
            <a:r>
              <a:rPr lang="en-US" sz="3600" dirty="0" err="1">
                <a:latin typeface="Cambria" pitchFamily="18" charset="0"/>
                <a:cs typeface="Arial" panose="020B0604020202020204" pitchFamily="34" charset="0"/>
              </a:rPr>
              <a:t>Mcnab</a:t>
            </a:r>
            <a:r>
              <a:rPr lang="en-US" sz="3600" dirty="0">
                <a:latin typeface="Cambria" pitchFamily="18" charset="0"/>
                <a:cs typeface="Arial" panose="020B0604020202020204" pitchFamily="34" charset="0"/>
              </a:rPr>
              <a:t>, R. </a:t>
            </a:r>
            <a:r>
              <a:rPr lang="en-US" sz="3600" dirty="0" err="1">
                <a:latin typeface="Cambria" pitchFamily="18" charset="0"/>
                <a:cs typeface="Arial" panose="020B0604020202020204" pitchFamily="34" charset="0"/>
              </a:rPr>
              <a:t>Simjava</a:t>
            </a:r>
            <a:r>
              <a:rPr lang="en-US" sz="3600" dirty="0">
                <a:latin typeface="Cambria" pitchFamily="18" charset="0"/>
                <a:cs typeface="Arial" panose="020B0604020202020204" pitchFamily="34" charset="0"/>
              </a:rPr>
              <a:t>: A discrete event simulation library for</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java. Master’s thesis, Proceedings of the first International Conference on </a:t>
            </a:r>
            <a:r>
              <a:rPr lang="en-US" sz="3600" dirty="0" err="1">
                <a:latin typeface="Cambria" pitchFamily="18" charset="0"/>
                <a:cs typeface="Arial" panose="020B0604020202020204" pitchFamily="34" charset="0"/>
              </a:rPr>
              <a:t>WebBased</a:t>
            </a:r>
            <a:r>
              <a:rPr lang="en-US" sz="3600" dirty="0">
                <a:latin typeface="Cambria" pitchFamily="18" charset="0"/>
                <a:cs typeface="Arial" panose="020B0604020202020204" pitchFamily="34" charset="0"/>
              </a:rPr>
              <a:t> Modeling and Simulation, 1998. Available from http://link.springer.com/.</a:t>
            </a:r>
            <a:br>
              <a:rPr lang="en-US" sz="3600" dirty="0">
                <a:latin typeface="Cambria" pitchFamily="18" charset="0"/>
                <a:cs typeface="Arial" panose="020B0604020202020204" pitchFamily="34" charset="0"/>
              </a:rPr>
            </a:br>
            <a:endParaRPr lang="en-US" sz="3600" dirty="0">
              <a:latin typeface="Cambria" pitchFamily="18" charset="0"/>
              <a:cs typeface="Arial" panose="020B0604020202020204" pitchFamily="34" charset="0"/>
            </a:endParaRPr>
          </a:p>
          <a:p>
            <a:pPr lvl="1"/>
            <a:endParaRPr lang="en-US" sz="3600" dirty="0">
              <a:latin typeface="Cambria" pitchFamily="18" charset="0"/>
              <a:cs typeface="Arial" panose="020B0604020202020204" pitchFamily="34" charset="0"/>
            </a:endParaRPr>
          </a:p>
          <a:p>
            <a:pPr lvl="1"/>
            <a:r>
              <a:rPr lang="en-US" sz="3600" dirty="0">
                <a:latin typeface="Cambria" pitchFamily="18" charset="0"/>
                <a:cs typeface="Arial" panose="020B0604020202020204" pitchFamily="34" charset="0"/>
              </a:rPr>
              <a:t>[3] </a:t>
            </a:r>
            <a:r>
              <a:rPr lang="en-US" sz="3600" dirty="0" err="1">
                <a:latin typeface="Cambria" pitchFamily="18" charset="0"/>
                <a:cs typeface="Arial" panose="020B0604020202020204" pitchFamily="34" charset="0"/>
              </a:rPr>
              <a:t>Jungmin</a:t>
            </a:r>
            <a:r>
              <a:rPr lang="en-US" sz="3600" dirty="0">
                <a:latin typeface="Cambria" pitchFamily="18" charset="0"/>
                <a:cs typeface="Arial" panose="020B0604020202020204" pitchFamily="34" charset="0"/>
              </a:rPr>
              <a:t> Son, Amir </a:t>
            </a:r>
            <a:r>
              <a:rPr lang="en-US" sz="3600" dirty="0" err="1">
                <a:latin typeface="Cambria" pitchFamily="18" charset="0"/>
                <a:cs typeface="Arial" panose="020B0604020202020204" pitchFamily="34" charset="0"/>
              </a:rPr>
              <a:t>Vahid</a:t>
            </a:r>
            <a:r>
              <a:rPr lang="en-US" sz="3600" dirty="0">
                <a:latin typeface="Cambria" pitchFamily="18" charset="0"/>
                <a:cs typeface="Arial" panose="020B0604020202020204" pitchFamily="34" charset="0"/>
              </a:rPr>
              <a:t> </a:t>
            </a:r>
            <a:r>
              <a:rPr lang="en-US" sz="3600" dirty="0" err="1">
                <a:latin typeface="Cambria" pitchFamily="18" charset="0"/>
                <a:cs typeface="Arial" panose="020B0604020202020204" pitchFamily="34" charset="0"/>
              </a:rPr>
              <a:t>Dastjerdi</a:t>
            </a:r>
            <a:r>
              <a:rPr lang="en-US" sz="3600" dirty="0">
                <a:latin typeface="Cambria" pitchFamily="18" charset="0"/>
                <a:cs typeface="Arial" panose="020B0604020202020204" pitchFamily="34" charset="0"/>
              </a:rPr>
              <a:t>, R. N. C. X. J. Y. Y., and </a:t>
            </a:r>
            <a:r>
              <a:rPr lang="en-US" sz="3600" dirty="0" err="1">
                <a:latin typeface="Cambria" pitchFamily="18" charset="0"/>
                <a:cs typeface="Arial" panose="020B0604020202020204" pitchFamily="34" charset="0"/>
              </a:rPr>
              <a:t>Buyya</a:t>
            </a:r>
            <a:r>
              <a:rPr lang="en-US" sz="3600" dirty="0">
                <a:latin typeface="Cambria" pitchFamily="18" charset="0"/>
                <a:cs typeface="Arial" panose="020B0604020202020204" pitchFamily="34" charset="0"/>
              </a:rPr>
              <a:t>,</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R. </a:t>
            </a:r>
            <a:r>
              <a:rPr lang="en-US" sz="3600" dirty="0" err="1">
                <a:latin typeface="Cambria" pitchFamily="18" charset="0"/>
                <a:cs typeface="Arial" panose="020B0604020202020204" pitchFamily="34" charset="0"/>
              </a:rPr>
              <a:t>Cloudsimsdn</a:t>
            </a:r>
            <a:r>
              <a:rPr lang="en-US" sz="3600" dirty="0">
                <a:latin typeface="Cambria" pitchFamily="18" charset="0"/>
                <a:cs typeface="Arial" panose="020B0604020202020204" pitchFamily="34" charset="0"/>
              </a:rPr>
              <a:t>: Modeling and simulation of software-defined cloud data centers. Master’s thesis, Cloud Computing and Distributed Systems (CLOUDS)</a:t>
            </a:r>
            <a:br>
              <a:rPr lang="en-US" sz="3600" dirty="0">
                <a:latin typeface="Cambria" pitchFamily="18" charset="0"/>
                <a:cs typeface="Arial" panose="020B0604020202020204" pitchFamily="34" charset="0"/>
              </a:rPr>
            </a:br>
            <a:r>
              <a:rPr lang="en-US" sz="3600" dirty="0" err="1">
                <a:latin typeface="Cambria" pitchFamily="18" charset="0"/>
                <a:cs typeface="Arial" panose="020B0604020202020204" pitchFamily="34" charset="0"/>
              </a:rPr>
              <a:t>Laboratory,The</a:t>
            </a:r>
            <a:r>
              <a:rPr lang="en-US" sz="3600" dirty="0">
                <a:latin typeface="Cambria" pitchFamily="18" charset="0"/>
                <a:cs typeface="Arial" panose="020B0604020202020204" pitchFamily="34" charset="0"/>
              </a:rPr>
              <a:t> University of Melbourne, Australia, 2015. Available from</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www.buyya.com/papers/CloudSim-SDN-CCGrid2015.pdf.</a:t>
            </a:r>
            <a:br>
              <a:rPr lang="en-US" sz="3600" dirty="0">
                <a:latin typeface="Cambria" pitchFamily="18" charset="0"/>
                <a:cs typeface="Arial" panose="020B0604020202020204" pitchFamily="34" charset="0"/>
              </a:rPr>
            </a:br>
            <a:endParaRPr lang="en-US" sz="3600" dirty="0">
              <a:latin typeface="Cambria" pitchFamily="18" charset="0"/>
              <a:cs typeface="Arial" panose="020B0604020202020204" pitchFamily="34" charset="0"/>
            </a:endParaRPr>
          </a:p>
          <a:p>
            <a:pPr lvl="1"/>
            <a:r>
              <a:rPr lang="en-US" sz="3600" dirty="0">
                <a:latin typeface="Cambria" pitchFamily="18" charset="0"/>
                <a:cs typeface="Arial" panose="020B0604020202020204" pitchFamily="34" charset="0"/>
              </a:rPr>
              <a:t>[4] Peter </a:t>
            </a:r>
            <a:r>
              <a:rPr lang="en-US" sz="3600" dirty="0" err="1">
                <a:latin typeface="Cambria" pitchFamily="18" charset="0"/>
                <a:cs typeface="Arial" panose="020B0604020202020204" pitchFamily="34" charset="0"/>
              </a:rPr>
              <a:t>Mell</a:t>
            </a:r>
            <a:r>
              <a:rPr lang="en-US" sz="3600" dirty="0">
                <a:latin typeface="Cambria" pitchFamily="18" charset="0"/>
                <a:cs typeface="Arial" panose="020B0604020202020204" pitchFamily="34" charset="0"/>
              </a:rPr>
              <a:t>, T. G. The </a:t>
            </a:r>
            <a:r>
              <a:rPr lang="en-US" sz="3600" dirty="0" err="1">
                <a:latin typeface="Cambria" pitchFamily="18" charset="0"/>
                <a:cs typeface="Arial" panose="020B0604020202020204" pitchFamily="34" charset="0"/>
              </a:rPr>
              <a:t>nist</a:t>
            </a:r>
            <a:r>
              <a:rPr lang="en-US" sz="3600" dirty="0">
                <a:latin typeface="Cambria" pitchFamily="18" charset="0"/>
                <a:cs typeface="Arial" panose="020B0604020202020204" pitchFamily="34" charset="0"/>
              </a:rPr>
              <a:t> definition of cloud computing. Master’s thesis,</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Computer Security Division, Information Technology Laboratory, National Institute of Standards and </a:t>
            </a:r>
            <a:r>
              <a:rPr lang="en-US" sz="3600" dirty="0" err="1">
                <a:latin typeface="Cambria" pitchFamily="18" charset="0"/>
                <a:cs typeface="Arial" panose="020B0604020202020204" pitchFamily="34" charset="0"/>
              </a:rPr>
              <a:t>Technology,Gaithersburg</a:t>
            </a:r>
            <a:r>
              <a:rPr lang="en-US" sz="3600" dirty="0">
                <a:latin typeface="Cambria" pitchFamily="18" charset="0"/>
                <a:cs typeface="Arial" panose="020B0604020202020204" pitchFamily="34" charset="0"/>
              </a:rPr>
              <a:t>, MD 20899-8930,USA, 2011</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Sep. Available from http://csrc.nist.gov/publications/nistpubs/800-145/SP800-</a:t>
            </a:r>
            <a:br>
              <a:rPr lang="en-US" sz="3600" dirty="0">
                <a:latin typeface="Cambria" pitchFamily="18" charset="0"/>
                <a:cs typeface="Arial" panose="020B0604020202020204" pitchFamily="34" charset="0"/>
              </a:rPr>
            </a:br>
            <a:r>
              <a:rPr lang="en-US" sz="3600" dirty="0">
                <a:latin typeface="Cambria" pitchFamily="18" charset="0"/>
                <a:cs typeface="Arial" panose="020B0604020202020204" pitchFamily="34" charset="0"/>
              </a:rPr>
              <a:t>145.pdf.</a:t>
            </a:r>
            <a:r>
              <a:rPr lang="en-US" sz="2000" dirty="0"/>
              <a:t/>
            </a:r>
            <a:br>
              <a:rPr lang="en-US" sz="2000" dirty="0"/>
            </a:br>
            <a:endParaRPr lang="en-US" sz="2000" dirty="0" smtClean="0">
              <a:latin typeface="Cambria" pitchFamily="18" charset="0"/>
              <a:cs typeface="Arial" pitchFamily="34" charset="0"/>
            </a:endParaRPr>
          </a:p>
          <a:p>
            <a:pPr marL="393192" lvl="1" indent="0">
              <a:buNone/>
            </a:pPr>
            <a:endParaRPr lang="en-US" sz="2000" dirty="0" smtClean="0">
              <a:latin typeface="Cambria" pitchFamily="18" charset="0"/>
            </a:endParaRPr>
          </a:p>
          <a:p>
            <a:pPr lvl="1"/>
            <a:endParaRPr lang="en-US" sz="2000" dirty="0" smtClean="0">
              <a:latin typeface="Cambria" pitchFamily="18" charset="0"/>
            </a:endParaRPr>
          </a:p>
          <a:p>
            <a:pPr lvl="1"/>
            <a:endParaRPr lang="en-US" sz="2000" dirty="0" smtClean="0">
              <a:latin typeface="Cambria" pitchFamily="18" charset="0"/>
            </a:endParaRPr>
          </a:p>
          <a:p>
            <a:pPr lvl="1"/>
            <a:endParaRPr lang="en-US" sz="2000" dirty="0">
              <a:latin typeface="Cambria" pitchFamily="18" charset="0"/>
            </a:endParaRPr>
          </a:p>
        </p:txBody>
      </p:sp>
      <p:sp>
        <p:nvSpPr>
          <p:cNvPr id="2" name="Title 1"/>
          <p:cNvSpPr>
            <a:spLocks noGrp="1"/>
          </p:cNvSpPr>
          <p:nvPr>
            <p:ph type="title"/>
          </p:nvPr>
        </p:nvSpPr>
        <p:spPr>
          <a:xfrm>
            <a:off x="1219200" y="0"/>
            <a:ext cx="7498080" cy="1143000"/>
          </a:xfrm>
        </p:spPr>
        <p:txBody>
          <a:bodyPr>
            <a:normAutofit/>
          </a:bodyPr>
          <a:lstStyle/>
          <a:p>
            <a:r>
              <a:rPr lang="en-US" sz="4400" dirty="0" smtClean="0">
                <a:solidFill>
                  <a:schemeClr val="tx1"/>
                </a:solidFill>
                <a:latin typeface="Calibri" pitchFamily="34" charset="0"/>
              </a:rPr>
              <a:t>References</a:t>
            </a:r>
            <a:endParaRPr lang="en-US" sz="4400" dirty="0">
              <a:solidFill>
                <a:schemeClr val="tx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644" y="1481138"/>
            <a:ext cx="6720711" cy="4525962"/>
          </a:xfrm>
        </p:spPr>
      </p:pic>
      <p:sp>
        <p:nvSpPr>
          <p:cNvPr id="2" name="Title 1"/>
          <p:cNvSpPr>
            <a:spLocks noGrp="1"/>
          </p:cNvSpPr>
          <p:nvPr>
            <p:ph type="title"/>
          </p:nvPr>
        </p:nvSpPr>
        <p:spPr/>
        <p:txBody>
          <a:bodyPr/>
          <a:lstStyle/>
          <a:p>
            <a:r>
              <a:rPr lang="en-US" dirty="0" smtClean="0"/>
              <a:t>SDN Basic Architecture</a:t>
            </a:r>
            <a:endParaRPr lang="en-US" dirty="0"/>
          </a:p>
        </p:txBody>
      </p:sp>
      <p:sp>
        <p:nvSpPr>
          <p:cNvPr id="3" name="TextBox 2"/>
          <p:cNvSpPr txBox="1"/>
          <p:nvPr/>
        </p:nvSpPr>
        <p:spPr>
          <a:xfrm>
            <a:off x="6827455" y="1296472"/>
            <a:ext cx="2164145" cy="276999"/>
          </a:xfrm>
          <a:prstGeom prst="rect">
            <a:avLst/>
          </a:prstGeom>
          <a:noFill/>
        </p:spPr>
        <p:txBody>
          <a:bodyPr wrap="square" rtlCol="0">
            <a:spAutoFit/>
          </a:bodyPr>
          <a:lstStyle/>
          <a:p>
            <a:r>
              <a:rPr lang="en-US" sz="1200" dirty="0" smtClean="0"/>
              <a:t>Undirected Graph</a:t>
            </a:r>
            <a:endParaRPr lang="en-US" sz="1200" dirty="0"/>
          </a:p>
        </p:txBody>
      </p:sp>
    </p:spTree>
    <p:extLst>
      <p:ext uri="{BB962C8B-B14F-4D97-AF65-F5344CB8AC3E}">
        <p14:creationId xmlns:p14="http://schemas.microsoft.com/office/powerpoint/2010/main" val="1852240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Cambria" pitchFamily="18" charset="0"/>
              </a:rPr>
              <a:t>Prior to installation of SDN, router was the only means which transfers the packet from one location to another via its routing table.</a:t>
            </a:r>
          </a:p>
          <a:p>
            <a:pPr marL="82296" indent="0">
              <a:buNone/>
            </a:pPr>
            <a:endParaRPr lang="en-US" sz="2000" dirty="0" smtClean="0">
              <a:latin typeface="Cambria" pitchFamily="18" charset="0"/>
            </a:endParaRPr>
          </a:p>
          <a:p>
            <a:r>
              <a:rPr lang="en-US" sz="2000" dirty="0" smtClean="0">
                <a:latin typeface="Cambria" pitchFamily="18" charset="0"/>
              </a:rPr>
              <a:t>In SDN such privilege is given to controller which provides access in the global view and sets the path of switches when one host tries to communicate to another via such path that has least traffic(to be implemented)</a:t>
            </a:r>
          </a:p>
          <a:p>
            <a:pPr marL="82296" indent="0">
              <a:buNone/>
            </a:pPr>
            <a:endParaRPr lang="en-US" sz="2000" dirty="0" smtClean="0">
              <a:latin typeface="Cambria" pitchFamily="18" charset="0"/>
            </a:endParaRPr>
          </a:p>
        </p:txBody>
      </p:sp>
      <p:sp>
        <p:nvSpPr>
          <p:cNvPr id="2" name="Title 1"/>
          <p:cNvSpPr>
            <a:spLocks noGrp="1"/>
          </p:cNvSpPr>
          <p:nvPr>
            <p:ph type="title"/>
          </p:nvPr>
        </p:nvSpPr>
        <p:spPr/>
        <p:txBody>
          <a:bodyPr>
            <a:normAutofit/>
          </a:bodyPr>
          <a:lstStyle/>
          <a:p>
            <a:r>
              <a:rPr lang="en-US" dirty="0" smtClean="0"/>
              <a:t>How SDN works?	</a:t>
            </a:r>
            <a:endParaRPr lang="en-US" dirty="0"/>
          </a:p>
        </p:txBody>
      </p:sp>
    </p:spTree>
    <p:extLst>
      <p:ext uri="{BB962C8B-B14F-4D97-AF65-F5344CB8AC3E}">
        <p14:creationId xmlns:p14="http://schemas.microsoft.com/office/powerpoint/2010/main" val="1166806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1600200"/>
            <a:ext cx="7866888" cy="5029200"/>
          </a:xfrm>
        </p:spPr>
        <p:txBody>
          <a:bodyPr>
            <a:noAutofit/>
          </a:bodyPr>
          <a:lstStyle/>
          <a:p>
            <a:r>
              <a:rPr lang="en-US" sz="2000" dirty="0" smtClean="0">
                <a:latin typeface="Cambria" pitchFamily="18" charset="0"/>
              </a:rPr>
              <a:t>Centralizing </a:t>
            </a:r>
            <a:r>
              <a:rPr lang="en-US" sz="2000" dirty="0">
                <a:latin typeface="Cambria" pitchFamily="18" charset="0"/>
              </a:rPr>
              <a:t>policy control for all devices on your network, to save time and reduce the chances of configuration errors</a:t>
            </a:r>
            <a:r>
              <a:rPr lang="en-US" sz="2000" dirty="0" smtClean="0">
                <a:latin typeface="Cambria" pitchFamily="18" charset="0"/>
              </a:rPr>
              <a:t>.</a:t>
            </a:r>
          </a:p>
          <a:p>
            <a:pPr marL="82296" indent="0">
              <a:buNone/>
            </a:pPr>
            <a:endParaRPr lang="en-US" sz="2000" dirty="0">
              <a:latin typeface="Cambria" pitchFamily="18" charset="0"/>
            </a:endParaRPr>
          </a:p>
          <a:p>
            <a:r>
              <a:rPr lang="en-US" sz="2000" dirty="0">
                <a:latin typeface="Cambria" pitchFamily="18" charset="0"/>
              </a:rPr>
              <a:t>Examining traffic flowing into massive data centers (for content providers, for instance) to improve network performance</a:t>
            </a:r>
            <a:r>
              <a:rPr lang="en-US" sz="2000" dirty="0" smtClean="0">
                <a:latin typeface="Cambria" pitchFamily="18" charset="0"/>
              </a:rPr>
              <a:t>.</a:t>
            </a:r>
          </a:p>
          <a:p>
            <a:pPr marL="82296" indent="0">
              <a:buNone/>
            </a:pPr>
            <a:endParaRPr lang="en-US" sz="2000" dirty="0">
              <a:latin typeface="Cambria" pitchFamily="18" charset="0"/>
            </a:endParaRPr>
          </a:p>
          <a:p>
            <a:r>
              <a:rPr lang="en-US" sz="2000" dirty="0">
                <a:latin typeface="Cambria" pitchFamily="18" charset="0"/>
              </a:rPr>
              <a:t>Enabling individual applications to directly program the network to acquire the resources they need to optimize performance in any set of network conditions</a:t>
            </a:r>
            <a:r>
              <a:rPr lang="en-US" sz="2000" b="1" dirty="0">
                <a:latin typeface="Cambria" pitchFamily="18" charset="0"/>
              </a:rPr>
              <a:t> </a:t>
            </a:r>
            <a:r>
              <a:rPr lang="en-US" sz="2000" b="1" dirty="0" smtClean="0">
                <a:latin typeface="Cambria" pitchFamily="18" charset="0"/>
              </a:rPr>
              <a:t>.</a:t>
            </a:r>
            <a:endParaRPr lang="en-US" sz="2000" dirty="0">
              <a:latin typeface="Cambria" pitchFamily="18" charset="0"/>
            </a:endParaRPr>
          </a:p>
          <a:p>
            <a:endParaRPr lang="en-US" sz="2000" dirty="0">
              <a:latin typeface="Cambria" pitchFamily="18" charset="0"/>
            </a:endParaRPr>
          </a:p>
        </p:txBody>
      </p:sp>
      <p:sp>
        <p:nvSpPr>
          <p:cNvPr id="3" name="Title 2"/>
          <p:cNvSpPr>
            <a:spLocks noGrp="1"/>
          </p:cNvSpPr>
          <p:nvPr>
            <p:ph type="title"/>
          </p:nvPr>
        </p:nvSpPr>
        <p:spPr>
          <a:xfrm>
            <a:off x="1371600" y="0"/>
            <a:ext cx="7498080" cy="1143000"/>
          </a:xfrm>
        </p:spPr>
        <p:txBody>
          <a:bodyPr>
            <a:normAutofit/>
          </a:bodyPr>
          <a:lstStyle/>
          <a:p>
            <a:r>
              <a:rPr lang="en-US" sz="4400" dirty="0" smtClean="0">
                <a:solidFill>
                  <a:schemeClr val="tx1"/>
                </a:solidFill>
                <a:latin typeface="Calibri" pitchFamily="34" charset="0"/>
              </a:rPr>
              <a:t>Motivation</a:t>
            </a:r>
            <a:endParaRPr lang="en-US" sz="44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8001000" cy="5562600"/>
          </a:xfrm>
        </p:spPr>
        <p:txBody>
          <a:bodyPr>
            <a:normAutofit/>
          </a:bodyPr>
          <a:lstStyle/>
          <a:p>
            <a:pPr marL="82296" indent="0">
              <a:buNone/>
            </a:pPr>
            <a:r>
              <a:rPr lang="en-US" sz="2000" dirty="0" smtClean="0">
                <a:latin typeface="Cambria" pitchFamily="18" charset="0"/>
              </a:rPr>
              <a:t> </a:t>
            </a:r>
          </a:p>
          <a:p>
            <a:pPr marL="82296" indent="0">
              <a:buNone/>
            </a:pPr>
            <a:r>
              <a:rPr lang="en-US" sz="2000" dirty="0" smtClean="0">
                <a:latin typeface="Cambria" pitchFamily="18" charset="0"/>
              </a:rPr>
              <a:t> </a:t>
            </a:r>
            <a:r>
              <a:rPr lang="en-US" sz="2000" dirty="0" err="1" smtClean="0">
                <a:latin typeface="Cambria" pitchFamily="18" charset="0"/>
              </a:rPr>
              <a:t>Mininet</a:t>
            </a:r>
            <a:r>
              <a:rPr lang="en-US" sz="2000" dirty="0" smtClean="0">
                <a:latin typeface="Cambria" pitchFamily="18" charset="0"/>
              </a:rPr>
              <a:t>:</a:t>
            </a:r>
          </a:p>
          <a:p>
            <a:pPr marL="1115568" lvl="4" indent="0">
              <a:buNone/>
            </a:pPr>
            <a:r>
              <a:rPr lang="en-US" sz="2000" dirty="0" err="1" smtClean="0">
                <a:latin typeface="Cambria" pitchFamily="18" charset="0"/>
              </a:rPr>
              <a:t>Mininet</a:t>
            </a:r>
            <a:r>
              <a:rPr lang="en-US" sz="2000" dirty="0" smtClean="0">
                <a:latin typeface="Cambria" pitchFamily="18" charset="0"/>
              </a:rPr>
              <a:t> </a:t>
            </a:r>
            <a:r>
              <a:rPr lang="en-US" sz="2000" dirty="0">
                <a:latin typeface="Cambria" pitchFamily="18" charset="0"/>
              </a:rPr>
              <a:t>emulates an </a:t>
            </a:r>
            <a:r>
              <a:rPr lang="en-US" sz="2000" dirty="0" err="1">
                <a:latin typeface="Cambria" pitchFamily="18" charset="0"/>
              </a:rPr>
              <a:t>OpenFlow</a:t>
            </a:r>
            <a:r>
              <a:rPr lang="en-US" sz="2000" dirty="0">
                <a:latin typeface="Cambria" pitchFamily="18" charset="0"/>
              </a:rPr>
              <a:t> network and end-hosts within a single machine. It includes built-in support to create several common topologies, plus it allows for construction of custom </a:t>
            </a:r>
            <a:r>
              <a:rPr lang="en-US" sz="2000" dirty="0" smtClean="0">
                <a:latin typeface="Cambria" pitchFamily="18" charset="0"/>
              </a:rPr>
              <a:t>topologies </a:t>
            </a:r>
            <a:r>
              <a:rPr lang="en-US" sz="2000" dirty="0">
                <a:latin typeface="Cambria" pitchFamily="18" charset="0"/>
              </a:rPr>
              <a:t>using a python script.  </a:t>
            </a:r>
            <a:r>
              <a:rPr lang="en-US" sz="2000" dirty="0" smtClean="0">
                <a:latin typeface="Cambria" pitchFamily="18" charset="0"/>
              </a:rPr>
              <a:t>     </a:t>
            </a:r>
          </a:p>
          <a:p>
            <a:pPr marL="1115568" lvl="4" indent="0">
              <a:buNone/>
            </a:pPr>
            <a:endParaRPr lang="en-US" sz="2000" dirty="0" smtClean="0">
              <a:latin typeface="Cambria" pitchFamily="18" charset="0"/>
            </a:endParaRPr>
          </a:p>
          <a:p>
            <a:pPr marL="402336" lvl="1" indent="0">
              <a:buNone/>
            </a:pPr>
            <a:r>
              <a:rPr lang="en-US" sz="2000" dirty="0" smtClean="0">
                <a:latin typeface="Cambria" pitchFamily="18" charset="0"/>
              </a:rPr>
              <a:t>Controller ( </a:t>
            </a:r>
            <a:r>
              <a:rPr lang="en-US" sz="2000" dirty="0" err="1" smtClean="0">
                <a:latin typeface="Cambria" pitchFamily="18" charset="0"/>
              </a:rPr>
              <a:t>FloodLight</a:t>
            </a:r>
            <a:r>
              <a:rPr lang="en-US" sz="2000" dirty="0" smtClean="0">
                <a:latin typeface="Cambria" pitchFamily="18" charset="0"/>
              </a:rPr>
              <a:t> )   </a:t>
            </a:r>
          </a:p>
          <a:p>
            <a:pPr marL="1115568" lvl="4" indent="0">
              <a:buNone/>
            </a:pPr>
            <a:r>
              <a:rPr lang="en-US" sz="2000" dirty="0" err="1" smtClean="0">
                <a:latin typeface="Cambria" pitchFamily="18" charset="0"/>
              </a:rPr>
              <a:t>FloodLight</a:t>
            </a:r>
            <a:r>
              <a:rPr lang="en-US" sz="2000" dirty="0" smtClean="0">
                <a:latin typeface="Cambria" pitchFamily="18" charset="0"/>
              </a:rPr>
              <a:t> is a type controller which has the main role in SDN. Its sets the switches how to transfer the packets keeping in the data about number of hops , traffic, cost etc.		                                               </a:t>
            </a:r>
            <a:endParaRPr lang="en-US" sz="2000" dirty="0">
              <a:latin typeface="Cambria" pitchFamily="18" charset="0"/>
            </a:endParaRPr>
          </a:p>
        </p:txBody>
      </p:sp>
      <p:sp>
        <p:nvSpPr>
          <p:cNvPr id="2" name="Title 1"/>
          <p:cNvSpPr>
            <a:spLocks noGrp="1"/>
          </p:cNvSpPr>
          <p:nvPr>
            <p:ph type="title"/>
          </p:nvPr>
        </p:nvSpPr>
        <p:spPr>
          <a:xfrm>
            <a:off x="1143000" y="0"/>
            <a:ext cx="7498080" cy="1143000"/>
          </a:xfrm>
        </p:spPr>
        <p:txBody>
          <a:bodyPr>
            <a:normAutofit/>
          </a:bodyPr>
          <a:lstStyle/>
          <a:p>
            <a:r>
              <a:rPr lang="en-US" sz="4400" dirty="0" smtClean="0">
                <a:solidFill>
                  <a:schemeClr val="tx1"/>
                </a:solidFill>
                <a:latin typeface="Calibri" pitchFamily="34" charset="0"/>
              </a:rPr>
              <a:t>Tools Necessary for Simulation</a:t>
            </a:r>
            <a:endParaRPr lang="en-US" sz="44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0"/>
            <a:ext cx="7498080" cy="3962400"/>
          </a:xfrm>
        </p:spPr>
        <p:txBody>
          <a:bodyPr>
            <a:normAutofit/>
          </a:bodyPr>
          <a:lstStyle/>
          <a:p>
            <a:r>
              <a:rPr lang="en-US" dirty="0" smtClean="0"/>
              <a:t>Network </a:t>
            </a:r>
            <a:r>
              <a:rPr lang="en-US" dirty="0"/>
              <a:t>management</a:t>
            </a:r>
          </a:p>
          <a:p>
            <a:r>
              <a:rPr lang="en-US" dirty="0"/>
              <a:t>Resource utilization</a:t>
            </a:r>
          </a:p>
          <a:p>
            <a:r>
              <a:rPr lang="en-US" dirty="0" smtClean="0"/>
              <a:t>Bandwidth calendaring</a:t>
            </a:r>
            <a:endParaRPr lang="en-US" dirty="0"/>
          </a:p>
          <a:p>
            <a:r>
              <a:rPr lang="en-US" dirty="0" smtClean="0"/>
              <a:t>Energy management</a:t>
            </a:r>
            <a:endParaRPr lang="en-US" dirty="0"/>
          </a:p>
          <a:p>
            <a:endParaRPr lang="en-US" dirty="0">
              <a:latin typeface="Calibri" pitchFamily="34" charset="0"/>
            </a:endParaRPr>
          </a:p>
        </p:txBody>
      </p:sp>
      <p:sp>
        <p:nvSpPr>
          <p:cNvPr id="2" name="Title 1"/>
          <p:cNvSpPr>
            <a:spLocks noGrp="1"/>
          </p:cNvSpPr>
          <p:nvPr>
            <p:ph type="title"/>
          </p:nvPr>
        </p:nvSpPr>
        <p:spPr/>
        <p:txBody>
          <a:bodyPr>
            <a:normAutofit/>
          </a:bodyPr>
          <a:lstStyle/>
          <a:p>
            <a:r>
              <a:rPr lang="en-US" b="1" dirty="0"/>
              <a:t>SDN success in the real world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590800"/>
            <a:ext cx="7498080" cy="3657600"/>
          </a:xfrm>
        </p:spPr>
        <p:txBody>
          <a:bodyPr/>
          <a:lstStyle/>
          <a:p>
            <a:r>
              <a:rPr lang="en-US" dirty="0"/>
              <a:t>Changing traffic </a:t>
            </a:r>
            <a:r>
              <a:rPr lang="en-US" dirty="0" smtClean="0"/>
              <a:t>patterns.</a:t>
            </a:r>
          </a:p>
          <a:p>
            <a:r>
              <a:rPr lang="en-US" dirty="0"/>
              <a:t>The rise of cloud </a:t>
            </a:r>
            <a:r>
              <a:rPr lang="en-US" dirty="0" smtClean="0"/>
              <a:t>services.</a:t>
            </a:r>
          </a:p>
          <a:p>
            <a:r>
              <a:rPr lang="en-US" dirty="0"/>
              <a:t>"Big data" means more </a:t>
            </a:r>
            <a:r>
              <a:rPr lang="en-US" dirty="0" smtClean="0"/>
              <a:t>bandwidth.</a:t>
            </a:r>
            <a:endParaRPr lang="en-US" dirty="0"/>
          </a:p>
        </p:txBody>
      </p:sp>
      <p:sp>
        <p:nvSpPr>
          <p:cNvPr id="2" name="Title 1"/>
          <p:cNvSpPr>
            <a:spLocks noGrp="1"/>
          </p:cNvSpPr>
          <p:nvPr>
            <p:ph type="title"/>
          </p:nvPr>
        </p:nvSpPr>
        <p:spPr/>
        <p:txBody>
          <a:bodyPr/>
          <a:lstStyle/>
          <a:p>
            <a:r>
              <a:rPr lang="en-US" dirty="0" smtClean="0"/>
              <a:t>Future Scope</a:t>
            </a:r>
            <a:endParaRPr lang="en-US" dirty="0"/>
          </a:p>
        </p:txBody>
      </p:sp>
    </p:spTree>
    <p:extLst>
      <p:ext uri="{BB962C8B-B14F-4D97-AF65-F5344CB8AC3E}">
        <p14:creationId xmlns:p14="http://schemas.microsoft.com/office/powerpoint/2010/main" val="151110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buFont typeface="Wingdings" pitchFamily="2" charset="2"/>
              <a:buChar char="Ø"/>
            </a:pPr>
            <a:r>
              <a:rPr lang="en-US" b="1" dirty="0">
                <a:latin typeface="Arial" pitchFamily="34" charset="0"/>
                <a:cs typeface="Arial" pitchFamily="34" charset="0"/>
              </a:rPr>
              <a:t>Introduction</a:t>
            </a:r>
          </a:p>
          <a:p>
            <a:pPr indent="-342900">
              <a:buFont typeface="Wingdings" pitchFamily="2" charset="2"/>
              <a:buChar char="Ø"/>
            </a:pPr>
            <a:r>
              <a:rPr lang="en-US" b="1" dirty="0">
                <a:latin typeface="Arial" pitchFamily="34" charset="0"/>
                <a:cs typeface="Arial" pitchFamily="34" charset="0"/>
              </a:rPr>
              <a:t>Model</a:t>
            </a:r>
          </a:p>
          <a:p>
            <a:pPr marL="342900" indent="-342900">
              <a:buFont typeface="Wingdings" pitchFamily="2" charset="2"/>
              <a:buChar char="Ø"/>
            </a:pPr>
            <a:r>
              <a:rPr lang="en-US" b="1" dirty="0">
                <a:latin typeface="Arial" pitchFamily="34" charset="0"/>
                <a:cs typeface="Arial" pitchFamily="34" charset="0"/>
              </a:rPr>
              <a:t>Need of </a:t>
            </a:r>
            <a:r>
              <a:rPr lang="en-US" b="1" dirty="0" err="1">
                <a:latin typeface="Arial" pitchFamily="34" charset="0"/>
                <a:cs typeface="Arial" pitchFamily="34" charset="0"/>
              </a:rPr>
              <a:t>CloudSim</a:t>
            </a:r>
            <a:endParaRPr lang="en-US" b="1" dirty="0">
              <a:latin typeface="Arial" pitchFamily="34" charset="0"/>
              <a:cs typeface="Arial" pitchFamily="34" charset="0"/>
            </a:endParaRPr>
          </a:p>
          <a:p>
            <a:pPr marL="342900" indent="-342900">
              <a:buFont typeface="Wingdings" pitchFamily="2" charset="2"/>
              <a:buChar char="Ø"/>
            </a:pPr>
            <a:r>
              <a:rPr lang="en-US" b="1" dirty="0">
                <a:latin typeface="Arial" pitchFamily="34" charset="0"/>
                <a:cs typeface="Arial" pitchFamily="34" charset="0"/>
              </a:rPr>
              <a:t>Features of </a:t>
            </a:r>
            <a:r>
              <a:rPr lang="en-US" b="1" dirty="0" err="1">
                <a:latin typeface="Arial" pitchFamily="34" charset="0"/>
                <a:cs typeface="Arial" pitchFamily="34" charset="0"/>
              </a:rPr>
              <a:t>CloudSim</a:t>
            </a:r>
            <a:endParaRPr lang="en-US" b="1" dirty="0">
              <a:latin typeface="Arial" pitchFamily="34" charset="0"/>
              <a:cs typeface="Arial" pitchFamily="34" charset="0"/>
            </a:endParaRPr>
          </a:p>
          <a:p>
            <a:pPr marL="342900" lvl="1" indent="-342900">
              <a:spcBef>
                <a:spcPts val="600"/>
              </a:spcBef>
              <a:buFont typeface="Wingdings" pitchFamily="2" charset="2"/>
              <a:buChar char="Ø"/>
            </a:pPr>
            <a:endParaRPr lang="en-US" sz="2400" b="1" dirty="0">
              <a:latin typeface="Arial" pitchFamily="34" charset="0"/>
              <a:cs typeface="Arial" pitchFamily="34" charset="0"/>
            </a:endParaRPr>
          </a:p>
          <a:p>
            <a:pPr marL="0" indent="0">
              <a:buNone/>
            </a:pPr>
            <a:endParaRPr lang="en-IN" dirty="0"/>
          </a:p>
        </p:txBody>
      </p:sp>
      <p:sp>
        <p:nvSpPr>
          <p:cNvPr id="2" name="Title 1"/>
          <p:cNvSpPr>
            <a:spLocks noGrp="1"/>
          </p:cNvSpPr>
          <p:nvPr>
            <p:ph type="title"/>
          </p:nvPr>
        </p:nvSpPr>
        <p:spPr/>
        <p:txBody>
          <a:bodyPr>
            <a:normAutofit fontScale="90000"/>
          </a:bodyPr>
          <a:lstStyle/>
          <a:p>
            <a:r>
              <a:rPr lang="en-US" dirty="0" err="1"/>
              <a:t>CloudSim</a:t>
            </a:r>
            <a:r>
              <a:rPr lang="en-US" dirty="0"/>
              <a:t/>
            </a:r>
            <a:br>
              <a:rPr lang="en-US" dirty="0"/>
            </a:br>
            <a:endParaRPr lang="en-IN" dirty="0"/>
          </a:p>
        </p:txBody>
      </p:sp>
    </p:spTree>
    <p:extLst>
      <p:ext uri="{BB962C8B-B14F-4D97-AF65-F5344CB8AC3E}">
        <p14:creationId xmlns:p14="http://schemas.microsoft.com/office/powerpoint/2010/main" val="895730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5094</TotalTime>
  <Words>777</Words>
  <Application>Microsoft Office PowerPoint</Application>
  <PresentationFormat>On-screen Show (4:3)</PresentationFormat>
  <Paragraphs>98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Lucida Sans Unicode</vt:lpstr>
      <vt:lpstr>Verdana</vt:lpstr>
      <vt:lpstr>Wingdings</vt:lpstr>
      <vt:lpstr>Wingdings 2</vt:lpstr>
      <vt:lpstr>Wingdings 3</vt:lpstr>
      <vt:lpstr>Concourse</vt:lpstr>
      <vt:lpstr>PowerPoint Presentation</vt:lpstr>
      <vt:lpstr>Introduction to Software Defined Networking</vt:lpstr>
      <vt:lpstr>SDN Basic Architecture</vt:lpstr>
      <vt:lpstr>How SDN works? </vt:lpstr>
      <vt:lpstr>Motivation</vt:lpstr>
      <vt:lpstr>Tools Necessary for Simulation</vt:lpstr>
      <vt:lpstr>SDN success in the real world</vt:lpstr>
      <vt:lpstr>Future Scope</vt:lpstr>
      <vt:lpstr>CloudSim </vt:lpstr>
      <vt:lpstr>Introduction</vt:lpstr>
      <vt:lpstr>Model of CloudSim</vt:lpstr>
      <vt:lpstr>Why we need CloudSim?</vt:lpstr>
      <vt:lpstr>Features of CloudSim </vt:lpstr>
      <vt:lpstr>Integration of SDN with CloudSim</vt:lpstr>
      <vt:lpstr>Introduction</vt:lpstr>
      <vt:lpstr>Implementation of VM Allocation Policy </vt:lpstr>
      <vt:lpstr>Comparison With Best First Search and our own implemented algorithm </vt:lpstr>
      <vt:lpstr>Graphs for comparison</vt:lpstr>
      <vt:lpstr>Conclusion </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REGRESSION  TESTING</dc:title>
  <dc:creator>Sana</dc:creator>
  <cp:lastModifiedBy>Mohit</cp:lastModifiedBy>
  <cp:revision>246</cp:revision>
  <dcterms:created xsi:type="dcterms:W3CDTF">2013-11-22T05:45:13Z</dcterms:created>
  <dcterms:modified xsi:type="dcterms:W3CDTF">2016-02-05T03:20:56Z</dcterms:modified>
</cp:coreProperties>
</file>