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6" r:id="rId9"/>
    <p:sldId id="267" r:id="rId10"/>
    <p:sldId id="268" r:id="rId11"/>
    <p:sldId id="272" r:id="rId12"/>
    <p:sldId id="269" r:id="rId13"/>
    <p:sldId id="271" r:id="rId14"/>
    <p:sldId id="273" r:id="rId15"/>
    <p:sldId id="270" r:id="rId16"/>
    <p:sldId id="260"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fontAlgn="base">
              <a:spcBef>
                <a:spcPct val="0"/>
              </a:spcBef>
              <a:spcAft>
                <a:spcPct val="0"/>
              </a:spcAft>
            </a:pPr>
            <a:fld id="{54F834A8-5282-449B-B509-C9995649F389}"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1" y="6592893"/>
            <a:ext cx="12192000" cy="265109"/>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l="-157" t="6144" r="86" b="10249"/>
          <a:stretch>
            <a:fillRect/>
          </a:stretch>
        </p:blipFill>
        <p:spPr>
          <a:xfrm>
            <a:off x="-7075" y="0"/>
            <a:ext cx="12199075" cy="4542971"/>
          </a:xfrm>
          <a:prstGeom prst="rect">
            <a:avLst/>
          </a:prstGeom>
        </p:spPr>
      </p:pic>
      <p:sp>
        <p:nvSpPr>
          <p:cNvPr id="2" name="Title 1"/>
          <p:cNvSpPr>
            <a:spLocks noGrp="1"/>
          </p:cNvSpPr>
          <p:nvPr>
            <p:ph type="ctrTitle"/>
          </p:nvPr>
        </p:nvSpPr>
        <p:spPr>
          <a:xfrm>
            <a:off x="1524000" y="1598157"/>
            <a:ext cx="9144000" cy="2387600"/>
          </a:xfrm>
          <a:ln>
            <a:solidFill>
              <a:schemeClr val="bg1"/>
            </a:solidFill>
          </a:ln>
        </p:spPr>
        <p:txBody>
          <a:bodyPr anchor="ctr" anchorCtr="0"/>
          <a:lstStyle>
            <a:lvl1pPr algn="ctr">
              <a:defRPr sz="60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4965339"/>
            <a:ext cx="9144000" cy="5572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38200" y="6327322"/>
            <a:ext cx="2743200" cy="365125"/>
          </a:xfrm>
        </p:spPr>
        <p:txBody>
          <a:body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11"/>
          </p:nvPr>
        </p:nvSpPr>
        <p:spPr>
          <a:xfrm>
            <a:off x="4038600" y="6327322"/>
            <a:ext cx="4114800" cy="365125"/>
          </a:xfrm>
        </p:spPr>
        <p:txBody>
          <a:bodyPr/>
          <a:lstStyle/>
          <a:p>
            <a:endParaRPr lang="zh-CN" altLang="en-US" dirty="0"/>
          </a:p>
        </p:txBody>
      </p:sp>
      <p:sp>
        <p:nvSpPr>
          <p:cNvPr id="6" name="Slide Number Placeholder 5"/>
          <p:cNvSpPr>
            <a:spLocks noGrp="1"/>
          </p:cNvSpPr>
          <p:nvPr>
            <p:ph type="sldNum" sz="quarter" idx="12"/>
          </p:nvPr>
        </p:nvSpPr>
        <p:spPr>
          <a:xfrm>
            <a:off x="8610600" y="6327322"/>
            <a:ext cx="2743200" cy="365125"/>
          </a:xfrm>
        </p:spPr>
        <p:txBody>
          <a:bodyPr/>
          <a:lstStyle/>
          <a:p>
            <a:fld id="{172ADDBC-82C7-4793-9803-830791364863}" type="slidenum">
              <a:rPr lang="zh-CN" altLang="en-US" smtClean="0"/>
            </a:fld>
            <a:endParaRPr lang="zh-CN" altLang="en-US"/>
          </a:p>
        </p:txBody>
      </p:sp>
      <p:grpSp>
        <p:nvGrpSpPr>
          <p:cNvPr id="8" name="组合 7"/>
          <p:cNvGrpSpPr/>
          <p:nvPr/>
        </p:nvGrpSpPr>
        <p:grpSpPr>
          <a:xfrm>
            <a:off x="3886201" y="5651720"/>
            <a:ext cx="4648200" cy="45719"/>
            <a:chOff x="3886200" y="5631919"/>
            <a:chExt cx="4648200" cy="45719"/>
          </a:xfrm>
        </p:grpSpPr>
        <p:sp>
          <p:nvSpPr>
            <p:cNvPr id="9" name="矩形 8"/>
            <p:cNvSpPr/>
            <p:nvPr/>
          </p:nvSpPr>
          <p:spPr>
            <a:xfrm>
              <a:off x="3886200" y="5631919"/>
              <a:ext cx="7747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0" name="矩形 9"/>
            <p:cNvSpPr/>
            <p:nvPr/>
          </p:nvSpPr>
          <p:spPr>
            <a:xfrm>
              <a:off x="4660900" y="5631919"/>
              <a:ext cx="7747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1" name="矩形 10"/>
            <p:cNvSpPr/>
            <p:nvPr/>
          </p:nvSpPr>
          <p:spPr>
            <a:xfrm>
              <a:off x="5435600" y="5631919"/>
              <a:ext cx="7747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2" name="矩形 11"/>
            <p:cNvSpPr/>
            <p:nvPr/>
          </p:nvSpPr>
          <p:spPr>
            <a:xfrm>
              <a:off x="6210300" y="5631919"/>
              <a:ext cx="7747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3" name="矩形 12"/>
            <p:cNvSpPr/>
            <p:nvPr/>
          </p:nvSpPr>
          <p:spPr>
            <a:xfrm>
              <a:off x="6985000" y="5631919"/>
              <a:ext cx="7747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4" name="矩形 13"/>
            <p:cNvSpPr/>
            <p:nvPr/>
          </p:nvSpPr>
          <p:spPr>
            <a:xfrm>
              <a:off x="7759700" y="5631919"/>
              <a:ext cx="7747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latin typeface="黑体" panose="02010609060101010101" pitchFamily="49" charset="-122"/>
                <a:ea typeface="黑体" panose="02010609060101010101" pitchFamily="49" charset="-122"/>
              </a:defRPr>
            </a:lvl3pPr>
            <a:lvl4pPr marL="851535" indent="0">
              <a:buFontTx/>
              <a:buNone/>
              <a:defRPr sz="1800">
                <a:solidFill>
                  <a:schemeClr val="tx1"/>
                </a:solidFill>
                <a:latin typeface="黑体" panose="02010609060101010101" pitchFamily="49" charset="-122"/>
                <a:ea typeface="黑体" panose="02010609060101010101" pitchFamily="49" charset="-122"/>
              </a:defRPr>
            </a:lvl4pPr>
            <a:lvl5pPr marL="1054735" indent="0">
              <a:buFontTx/>
              <a:buNone/>
              <a:defRPr sz="1800">
                <a:solidFill>
                  <a:schemeClr val="tx1"/>
                </a:solidFill>
                <a:latin typeface="黑体" panose="02010609060101010101" pitchFamily="49" charset="-122"/>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0" y="0"/>
            <a:ext cx="12192000" cy="1189922"/>
            <a:chOff x="0" y="0"/>
            <a:chExt cx="12192000" cy="1189922"/>
          </a:xfrm>
        </p:grpSpPr>
        <p:sp>
          <p:nvSpPr>
            <p:cNvPr id="8" name="矩形 7"/>
            <p:cNvSpPr/>
            <p:nvPr/>
          </p:nvSpPr>
          <p:spPr>
            <a:xfrm>
              <a:off x="0" y="0"/>
              <a:ext cx="12192000" cy="1188720"/>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1203"/>
              <a:ext cx="12192000" cy="118871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466850" y="1714500"/>
            <a:ext cx="9886950" cy="426652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2ADDBC-82C7-4793-9803-830791364863}" type="slidenum">
              <a:rPr lang="zh-CN" altLang="en-US" smtClean="0"/>
            </a:fld>
            <a:endParaRPr lang="zh-CN" altLang="en-US"/>
          </a:p>
        </p:txBody>
      </p:sp>
      <p:cxnSp>
        <p:nvCxnSpPr>
          <p:cNvPr id="14" name="直接连接符 13"/>
          <p:cNvCxnSpPr/>
          <p:nvPr/>
        </p:nvCxnSpPr>
        <p:spPr>
          <a:xfrm>
            <a:off x="0" y="1188720"/>
            <a:ext cx="12192000"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8000"/>
          </a:xfrm>
          <a:prstGeom prst="rect">
            <a:avLst/>
          </a:prstGeom>
        </p:spPr>
      </p:pic>
      <p:sp>
        <p:nvSpPr>
          <p:cNvPr id="9" name="矩形 8"/>
          <p:cNvSpPr/>
          <p:nvPr/>
        </p:nvSpPr>
        <p:spPr>
          <a:xfrm>
            <a:off x="-6891" y="2190751"/>
            <a:ext cx="12193083" cy="14477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61985" tIns="34343" bIns="0" rtlCol="0" anchor="ctr">
            <a:noAutofit/>
          </a:bodyPr>
          <a:lstStyle/>
          <a:p>
            <a:pPr marL="0" marR="0" lvl="0" indent="0" algn="l" defTabSz="670560" rtl="0" eaLnBrk="1" latinLnBrk="0" hangingPunct="1">
              <a:lnSpc>
                <a:spcPct val="150000"/>
              </a:lnSpc>
              <a:spcBef>
                <a:spcPts val="0"/>
              </a:spcBef>
              <a:spcAft>
                <a:spcPts val="0"/>
              </a:spcAft>
              <a:buClrTx/>
              <a:buSzTx/>
              <a:buFontTx/>
              <a:buNone/>
              <a:defRPr/>
            </a:pPr>
            <a:endParaRPr lang="en-US" altLang="zh-CN" sz="2350" b="1" dirty="0" smtClean="0">
              <a:solidFill>
                <a:schemeClr val="accent1"/>
              </a:solidFill>
              <a:effectLst>
                <a:outerShdw dist="38100" dir="5400000" algn="t" rotWithShape="0">
                  <a:srgbClr val="FFFFFF">
                    <a:alpha val="44000"/>
                  </a:srgbClr>
                </a:outerShdw>
              </a:effectLst>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4038600" y="2190751"/>
            <a:ext cx="7308850" cy="1447799"/>
          </a:xfrm>
        </p:spPr>
        <p:txBody>
          <a:bodyPr anchor="ctr" anchorCtr="0">
            <a:normAutofit/>
          </a:bodyPr>
          <a:lstStyle>
            <a:lvl1pPr>
              <a:defRPr sz="48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038600" y="3730625"/>
            <a:ext cx="7308850" cy="6318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p:nvGrpSpPr>
        <p:grpSpPr>
          <a:xfrm>
            <a:off x="0" y="0"/>
            <a:ext cx="12192000" cy="1189922"/>
            <a:chOff x="0" y="0"/>
            <a:chExt cx="12192000" cy="1189922"/>
          </a:xfrm>
        </p:grpSpPr>
        <p:sp>
          <p:nvSpPr>
            <p:cNvPr id="9" name="矩形 8"/>
            <p:cNvSpPr/>
            <p:nvPr/>
          </p:nvSpPr>
          <p:spPr>
            <a:xfrm>
              <a:off x="0" y="0"/>
              <a:ext cx="12192000" cy="1188720"/>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1203"/>
              <a:ext cx="12192000" cy="118871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1307594" y="1824423"/>
            <a:ext cx="4712205" cy="4352540"/>
          </a:xfrm>
        </p:spPr>
        <p:txBody>
          <a:bodyPr/>
          <a:lstStyle>
            <a:lvl1pPr>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641594" y="1824423"/>
            <a:ext cx="4712205" cy="4352540"/>
          </a:xfrm>
        </p:spPr>
        <p:txBody>
          <a:bodyPr/>
          <a:lstStyle>
            <a:lvl1pPr>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2ADDBC-82C7-4793-9803-830791364863}" type="slidenum">
              <a:rPr lang="zh-CN" altLang="en-US" smtClean="0"/>
            </a:fld>
            <a:endParaRPr lang="zh-CN" altLang="en-US"/>
          </a:p>
        </p:txBody>
      </p:sp>
      <p:cxnSp>
        <p:nvCxnSpPr>
          <p:cNvPr id="11" name="直接连接符 10"/>
          <p:cNvCxnSpPr/>
          <p:nvPr/>
        </p:nvCxnSpPr>
        <p:spPr>
          <a:xfrm>
            <a:off x="0" y="1188720"/>
            <a:ext cx="12192000"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2"/>
            </p:custDataLst>
          </p:nvPr>
        </p:nvSpPr>
        <p:spPr>
          <a:xfrm>
            <a:off x="838200" y="1711887"/>
            <a:ext cx="469395" cy="434122"/>
          </a:xfrm>
          <a:custGeom>
            <a:avLst/>
            <a:gdLst/>
            <a:ahLst/>
            <a:cxnLst/>
            <a:rect l="l" t="t" r="r" b="b"/>
            <a:pathLst>
              <a:path w="639659" h="591592">
                <a:moveTo>
                  <a:pt x="585430" y="0"/>
                </a:moveTo>
                <a:lnTo>
                  <a:pt x="639659" y="86274"/>
                </a:lnTo>
                <a:cubicBezTo>
                  <a:pt x="594468" y="105172"/>
                  <a:pt x="561191" y="133314"/>
                  <a:pt x="539828" y="170699"/>
                </a:cubicBezTo>
                <a:cubicBezTo>
                  <a:pt x="518465" y="208084"/>
                  <a:pt x="506551" y="262519"/>
                  <a:pt x="504086" y="334003"/>
                </a:cubicBezTo>
                <a:lnTo>
                  <a:pt x="619939" y="334003"/>
                </a:lnTo>
                <a:lnTo>
                  <a:pt x="619939" y="591592"/>
                </a:lnTo>
                <a:lnTo>
                  <a:pt x="382070" y="591592"/>
                </a:lnTo>
                <a:lnTo>
                  <a:pt x="382070" y="388232"/>
                </a:lnTo>
                <a:cubicBezTo>
                  <a:pt x="382070" y="278130"/>
                  <a:pt x="395216" y="198430"/>
                  <a:pt x="421509" y="149131"/>
                </a:cubicBezTo>
                <a:cubicBezTo>
                  <a:pt x="456019" y="83398"/>
                  <a:pt x="510659" y="33688"/>
                  <a:pt x="585430" y="0"/>
                </a:cubicBezTo>
                <a:close/>
                <a:moveTo>
                  <a:pt x="203360" y="0"/>
                </a:moveTo>
                <a:lnTo>
                  <a:pt x="257589" y="86274"/>
                </a:lnTo>
                <a:cubicBezTo>
                  <a:pt x="212398" y="105172"/>
                  <a:pt x="179121" y="133314"/>
                  <a:pt x="157758" y="170699"/>
                </a:cubicBezTo>
                <a:cubicBezTo>
                  <a:pt x="136395" y="208084"/>
                  <a:pt x="124481" y="262519"/>
                  <a:pt x="122016" y="334003"/>
                </a:cubicBezTo>
                <a:lnTo>
                  <a:pt x="237869" y="334003"/>
                </a:lnTo>
                <a:lnTo>
                  <a:pt x="237869" y="591592"/>
                </a:lnTo>
                <a:lnTo>
                  <a:pt x="0" y="591592"/>
                </a:lnTo>
                <a:lnTo>
                  <a:pt x="0" y="388232"/>
                </a:lnTo>
                <a:cubicBezTo>
                  <a:pt x="0" y="278130"/>
                  <a:pt x="13147" y="198430"/>
                  <a:pt x="39440" y="149131"/>
                </a:cubicBezTo>
                <a:cubicBezTo>
                  <a:pt x="73949" y="83398"/>
                  <a:pt x="128589" y="33688"/>
                  <a:pt x="203360" y="0"/>
                </a:cubicBezTo>
                <a:close/>
              </a:path>
            </a:pathLst>
          </a:custGeom>
          <a:solidFill>
            <a:schemeClr val="accent1"/>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25000" lnSpcReduction="20000"/>
          </a:bodyPr>
          <a:lstStyle/>
          <a:p>
            <a:pPr algn="just">
              <a:lnSpc>
                <a:spcPct val="150000"/>
              </a:lnSpc>
            </a:pPr>
            <a:endParaRPr lang="zh-CN" altLang="en-US" sz="14605" dirty="0">
              <a:latin typeface="Arial" panose="020B0604020202020204" pitchFamily="34" charset="0"/>
              <a:ea typeface="微软雅黑" panose="020B0503020204020204" pitchFamily="34" charset="-122"/>
            </a:endParaRPr>
          </a:p>
        </p:txBody>
      </p:sp>
      <p:sp>
        <p:nvSpPr>
          <p:cNvPr id="13" name="文本框 12"/>
          <p:cNvSpPr txBox="1"/>
          <p:nvPr>
            <p:custDataLst>
              <p:tags r:id="rId3"/>
            </p:custDataLst>
          </p:nvPr>
        </p:nvSpPr>
        <p:spPr>
          <a:xfrm>
            <a:off x="6172200" y="1748223"/>
            <a:ext cx="469395" cy="434122"/>
          </a:xfrm>
          <a:custGeom>
            <a:avLst/>
            <a:gdLst/>
            <a:ahLst/>
            <a:cxnLst/>
            <a:rect l="l" t="t" r="r" b="b"/>
            <a:pathLst>
              <a:path w="639659" h="591592">
                <a:moveTo>
                  <a:pt x="585430" y="0"/>
                </a:moveTo>
                <a:lnTo>
                  <a:pt x="639659" y="86274"/>
                </a:lnTo>
                <a:cubicBezTo>
                  <a:pt x="594468" y="105172"/>
                  <a:pt x="561191" y="133314"/>
                  <a:pt x="539828" y="170699"/>
                </a:cubicBezTo>
                <a:cubicBezTo>
                  <a:pt x="518465" y="208084"/>
                  <a:pt x="506551" y="262519"/>
                  <a:pt x="504086" y="334003"/>
                </a:cubicBezTo>
                <a:lnTo>
                  <a:pt x="619939" y="334003"/>
                </a:lnTo>
                <a:lnTo>
                  <a:pt x="619939" y="591592"/>
                </a:lnTo>
                <a:lnTo>
                  <a:pt x="382070" y="591592"/>
                </a:lnTo>
                <a:lnTo>
                  <a:pt x="382070" y="388232"/>
                </a:lnTo>
                <a:cubicBezTo>
                  <a:pt x="382070" y="278130"/>
                  <a:pt x="395216" y="198430"/>
                  <a:pt x="421509" y="149131"/>
                </a:cubicBezTo>
                <a:cubicBezTo>
                  <a:pt x="456019" y="83398"/>
                  <a:pt x="510659" y="33688"/>
                  <a:pt x="585430" y="0"/>
                </a:cubicBezTo>
                <a:close/>
                <a:moveTo>
                  <a:pt x="203360" y="0"/>
                </a:moveTo>
                <a:lnTo>
                  <a:pt x="257589" y="86274"/>
                </a:lnTo>
                <a:cubicBezTo>
                  <a:pt x="212398" y="105172"/>
                  <a:pt x="179121" y="133314"/>
                  <a:pt x="157758" y="170699"/>
                </a:cubicBezTo>
                <a:cubicBezTo>
                  <a:pt x="136395" y="208084"/>
                  <a:pt x="124481" y="262519"/>
                  <a:pt x="122016" y="334003"/>
                </a:cubicBezTo>
                <a:lnTo>
                  <a:pt x="237869" y="334003"/>
                </a:lnTo>
                <a:lnTo>
                  <a:pt x="237869" y="591592"/>
                </a:lnTo>
                <a:lnTo>
                  <a:pt x="0" y="591592"/>
                </a:lnTo>
                <a:lnTo>
                  <a:pt x="0" y="388232"/>
                </a:lnTo>
                <a:cubicBezTo>
                  <a:pt x="0" y="278130"/>
                  <a:pt x="13147" y="198430"/>
                  <a:pt x="39440" y="149131"/>
                </a:cubicBezTo>
                <a:cubicBezTo>
                  <a:pt x="73949" y="83398"/>
                  <a:pt x="128589" y="33688"/>
                  <a:pt x="203360" y="0"/>
                </a:cubicBezTo>
                <a:close/>
              </a:path>
            </a:pathLst>
          </a:custGeom>
          <a:solidFill>
            <a:schemeClr val="accent2"/>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25000" lnSpcReduction="20000"/>
          </a:bodyPr>
          <a:lstStyle/>
          <a:p>
            <a:pPr algn="just">
              <a:lnSpc>
                <a:spcPct val="150000"/>
              </a:lnSpc>
            </a:pPr>
            <a:endParaRPr lang="zh-CN" altLang="en-US" sz="14605" dirty="0">
              <a:latin typeface="Arial" panose="020B0604020202020204" pitchFamily="34" charset="0"/>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p:nvGrpSpPr>
        <p:grpSpPr>
          <a:xfrm>
            <a:off x="0" y="0"/>
            <a:ext cx="12192000" cy="1189922"/>
            <a:chOff x="0" y="0"/>
            <a:chExt cx="12192000" cy="1189922"/>
          </a:xfrm>
        </p:grpSpPr>
        <p:sp>
          <p:nvSpPr>
            <p:cNvPr id="11" name="矩形 10"/>
            <p:cNvSpPr/>
            <p:nvPr/>
          </p:nvSpPr>
          <p:spPr>
            <a:xfrm>
              <a:off x="0" y="0"/>
              <a:ext cx="12192000" cy="1188720"/>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1203"/>
              <a:ext cx="12192000" cy="118871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a:xfrm>
            <a:off x="839788" y="248400"/>
            <a:ext cx="10515600" cy="799200"/>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44772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271637"/>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447725"/>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Content Placeholder 5"/>
          <p:cNvSpPr>
            <a:spLocks noGrp="1"/>
          </p:cNvSpPr>
          <p:nvPr>
            <p:ph sz="quarter" idx="4"/>
          </p:nvPr>
        </p:nvSpPr>
        <p:spPr>
          <a:xfrm>
            <a:off x="6172200" y="2271637"/>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72ADDBC-82C7-4793-9803-830791364863}" type="slidenum">
              <a:rPr lang="zh-CN" altLang="en-US" smtClean="0"/>
            </a:fld>
            <a:endParaRPr lang="zh-CN" altLang="en-US"/>
          </a:p>
        </p:txBody>
      </p:sp>
      <p:cxnSp>
        <p:nvCxnSpPr>
          <p:cNvPr id="13" name="直接连接符 12"/>
          <p:cNvCxnSpPr/>
          <p:nvPr/>
        </p:nvCxnSpPr>
        <p:spPr>
          <a:xfrm>
            <a:off x="0" y="1188720"/>
            <a:ext cx="12192000"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381125" y="2152651"/>
            <a:ext cx="9429750" cy="1616528"/>
          </a:xfrm>
        </p:spPr>
        <p:txBody>
          <a:bodyPr>
            <a:normAutofit/>
          </a:bodyPr>
          <a:lstStyle>
            <a:lvl1pPr algn="ctr">
              <a:defRPr sz="4400">
                <a:solidFill>
                  <a:srgbClr val="32B9CE"/>
                </a:solidFill>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solidFill>
                  <a:srgbClr val="32B9CE"/>
                </a:solidFill>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rgbClr val="32B9CE"/>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247559"/>
            <a:ext cx="10515600" cy="797469"/>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58537"/>
            <a:ext cx="10515600" cy="46224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ADDBC-82C7-4793-9803-8307913648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352425" indent="-352425" algn="l" defTabSz="914400" rtl="0" eaLnBrk="1" latinLnBrk="0" hangingPunct="1">
        <a:lnSpc>
          <a:spcPct val="90000"/>
        </a:lnSpc>
        <a:spcBef>
          <a:spcPts val="1000"/>
        </a:spcBef>
        <a:buClr>
          <a:srgbClr val="32B9CE"/>
        </a:buClr>
        <a:buSzPct val="60000"/>
        <a:buFont typeface="Wingdings" panose="05000000000000000000" pitchFamily="2" charset="2"/>
        <a:buChar char="u"/>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4.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14.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1" Type="http://schemas.openxmlformats.org/officeDocument/2006/relationships/notesSlide" Target="../notesSlides/notesSlide14.xml"/><Relationship Id="rId10" Type="http://schemas.openxmlformats.org/officeDocument/2006/relationships/slideLayout" Target="../slideLayouts/slideLayout6.xml"/><Relationship Id="rId1" Type="http://schemas.openxmlformats.org/officeDocument/2006/relationships/tags" Target="../tags/tag6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3" Type="http://schemas.openxmlformats.org/officeDocument/2006/relationships/notesSlide" Target="../notesSlides/notesSlide3.xml"/><Relationship Id="rId22" Type="http://schemas.openxmlformats.org/officeDocument/2006/relationships/slideLayout" Target="../slideLayouts/slideLayout7.xml"/><Relationship Id="rId21" Type="http://schemas.openxmlformats.org/officeDocument/2006/relationships/tags" Target="../tags/tag31.xml"/><Relationship Id="rId20" Type="http://schemas.openxmlformats.org/officeDocument/2006/relationships/tags" Target="../tags/tag30.xml"/><Relationship Id="rId2" Type="http://schemas.openxmlformats.org/officeDocument/2006/relationships/tags" Target="../tags/tag12.xml"/><Relationship Id="rId19" Type="http://schemas.openxmlformats.org/officeDocument/2006/relationships/tags" Target="../tags/tag29.xml"/><Relationship Id="rId18" Type="http://schemas.openxmlformats.org/officeDocument/2006/relationships/tags" Target="../tags/tag28.xml"/><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tags" Target="../tags/tag41.xml"/><Relationship Id="rId3" Type="http://schemas.openxmlformats.org/officeDocument/2006/relationships/image" Target="../media/image3.png"/><Relationship Id="rId2" Type="http://schemas.openxmlformats.org/officeDocument/2006/relationships/tags" Target="../tags/tag40.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4.xml"/><Relationship Id="rId6" Type="http://schemas.openxmlformats.org/officeDocument/2006/relationships/tags" Target="../tags/tag44.xml"/><Relationship Id="rId5" Type="http://schemas.openxmlformats.org/officeDocument/2006/relationships/image" Target="../media/image6.pn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tags" Target="../tags/tag43.xml"/><Relationship Id="rId1" Type="http://schemas.openxmlformats.org/officeDocument/2006/relationships/tags" Target="../tags/tag4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wrap="square"/>
          <a:lstStyle/>
          <a:p>
            <a:r>
              <a:rPr lang="en-US" altLang="zh-CN" dirty="0"/>
              <a:t>“</a:t>
            </a:r>
            <a:r>
              <a:rPr lang="zh-CN" altLang="en-US" dirty="0"/>
              <a:t>随便走</a:t>
            </a:r>
            <a:r>
              <a:rPr lang="en-US" altLang="zh-CN" dirty="0"/>
              <a:t>”</a:t>
            </a:r>
            <a:r>
              <a:rPr lang="zh-CN" altLang="en-US" dirty="0"/>
              <a:t>产品方案设计</a:t>
            </a:r>
            <a:endParaRPr lang="zh-CN" altLang="en-US" dirty="0"/>
          </a:p>
        </p:txBody>
      </p:sp>
      <p:sp>
        <p:nvSpPr>
          <p:cNvPr id="2" name="副标题 1"/>
          <p:cNvSpPr>
            <a:spLocks noGrp="1"/>
          </p:cNvSpPr>
          <p:nvPr>
            <p:ph type="subTitle" idx="1"/>
            <p:custDataLst>
              <p:tags r:id="rId2"/>
            </p:custDataLst>
          </p:nvPr>
        </p:nvSpPr>
        <p:spPr>
          <a:xfrm>
            <a:off x="1524000" y="4818019"/>
            <a:ext cx="9144000" cy="557213"/>
          </a:xfrm>
        </p:spPr>
        <p:txBody>
          <a:bodyPr wrap="square">
            <a:normAutofit/>
          </a:bodyPr>
          <a:lstStyle/>
          <a:p>
            <a:r>
              <a:rPr lang="zh-CN" altLang="en-US" dirty="0"/>
              <a:t>小组成员：赵质煜  陈耀坤</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sym typeface="+mn-ea"/>
              </a:rPr>
              <a:t>五、推广方案：</a:t>
            </a:r>
            <a:endParaRPr lang="zh-CN" altLang="en-US" dirty="0">
              <a:sym typeface="+mn-ea"/>
            </a:endParaRPr>
          </a:p>
        </p:txBody>
      </p:sp>
      <p:sp>
        <p:nvSpPr>
          <p:cNvPr id="9" name="内容占位符 8"/>
          <p:cNvSpPr>
            <a:spLocks noGrp="1"/>
          </p:cNvSpPr>
          <p:nvPr>
            <p:ph sz="half" idx="1"/>
            <p:custDataLst>
              <p:tags r:id="rId2"/>
            </p:custDataLst>
          </p:nvPr>
        </p:nvSpPr>
        <p:spPr>
          <a:xfrm>
            <a:off x="1256665" y="2294255"/>
            <a:ext cx="10450830" cy="4526280"/>
          </a:xfrm>
        </p:spPr>
        <p:txBody>
          <a:bodyPr wrap="square">
            <a:normAutofit lnSpcReduction="20000"/>
          </a:bodyPr>
          <a:lstStyle/>
          <a:p>
            <a:pPr marL="0" indent="0">
              <a:lnSpc>
                <a:spcPct val="110000"/>
              </a:lnSpc>
              <a:buNone/>
            </a:pPr>
            <a:r>
              <a:rPr dirty="0"/>
              <a:t>①线上渠道：</a:t>
            </a:r>
            <a:endParaRPr dirty="0"/>
          </a:p>
          <a:p>
            <a:pPr marL="0" indent="0">
              <a:lnSpc>
                <a:spcPct val="110000"/>
              </a:lnSpc>
              <a:buNone/>
            </a:pPr>
            <a:r>
              <a:rPr dirty="0"/>
              <a:t>各大下载市场，应用商店，大平台，下载站的覆盖Android版本发布渠道</a:t>
            </a:r>
            <a:endParaRPr dirty="0"/>
          </a:p>
          <a:p>
            <a:pPr marL="0" indent="0">
              <a:lnSpc>
                <a:spcPct val="110000"/>
              </a:lnSpc>
              <a:buNone/>
            </a:pPr>
            <a:r>
              <a:rPr dirty="0"/>
              <a:t>下载市场：安卓，机锋，安智，应用汇，91手机助手，木蚂蚁，飞流等等等</a:t>
            </a:r>
            <a:endParaRPr dirty="0"/>
          </a:p>
          <a:p>
            <a:pPr marL="0" indent="0">
              <a:lnSpc>
                <a:spcPct val="110000"/>
              </a:lnSpc>
              <a:buNone/>
            </a:pPr>
            <a:r>
              <a:rPr dirty="0"/>
              <a:t>应用商店：geogle商店，小米商店，开奇，我查查，魅族商店等等</a:t>
            </a:r>
            <a:endParaRPr dirty="0"/>
          </a:p>
          <a:p>
            <a:pPr marL="0" indent="0">
              <a:lnSpc>
                <a:spcPct val="110000"/>
              </a:lnSpc>
              <a:buNone/>
            </a:pPr>
            <a:r>
              <a:rPr dirty="0"/>
              <a:t>大平台：MM社区，米柚社区，沃商店，腾讯应用中心等等</a:t>
            </a:r>
            <a:endParaRPr dirty="0"/>
          </a:p>
          <a:p>
            <a:pPr marL="0" indent="0">
              <a:lnSpc>
                <a:spcPct val="110000"/>
              </a:lnSpc>
              <a:buNone/>
            </a:pPr>
            <a:r>
              <a:rPr dirty="0"/>
              <a:t>②新媒体推广</a:t>
            </a:r>
            <a:endParaRPr dirty="0"/>
          </a:p>
          <a:p>
            <a:pPr marL="0" indent="0">
              <a:lnSpc>
                <a:spcPct val="110000"/>
              </a:lnSpc>
              <a:buNone/>
            </a:pPr>
            <a:r>
              <a:rPr dirty="0"/>
              <a:t>贴吧，论坛等等可以发布技术贴</a:t>
            </a:r>
            <a:endParaRPr dirty="0"/>
          </a:p>
          <a:p>
            <a:pPr marL="0" indent="0">
              <a:lnSpc>
                <a:spcPct val="110000"/>
              </a:lnSpc>
              <a:buNone/>
            </a:pPr>
            <a:r>
              <a:rPr dirty="0"/>
              <a:t>微信微博可以发布软广推送和长微博</a:t>
            </a:r>
            <a:endParaRPr dirty="0"/>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sym typeface="+mn-ea"/>
              </a:rPr>
              <a:t>六、产品运营规划书：</a:t>
            </a:r>
            <a:endParaRPr lang="zh-CN" altLang="en-US" dirty="0">
              <a:sym typeface="+mn-ea"/>
            </a:endParaRPr>
          </a:p>
        </p:txBody>
      </p:sp>
      <p:sp>
        <p:nvSpPr>
          <p:cNvPr id="9" name="内容占位符 8"/>
          <p:cNvSpPr>
            <a:spLocks noGrp="1"/>
          </p:cNvSpPr>
          <p:nvPr>
            <p:ph sz="half" idx="1"/>
            <p:custDataLst>
              <p:tags r:id="rId2"/>
            </p:custDataLst>
          </p:nvPr>
        </p:nvSpPr>
        <p:spPr>
          <a:xfrm>
            <a:off x="1028700" y="2294255"/>
            <a:ext cx="4485005" cy="4526280"/>
          </a:xfrm>
        </p:spPr>
        <p:txBody>
          <a:bodyPr wrap="square">
            <a:normAutofit lnSpcReduction="20000"/>
          </a:bodyPr>
          <a:lstStyle/>
          <a:p>
            <a:pPr marL="0" indent="0">
              <a:lnSpc>
                <a:spcPct val="110000"/>
              </a:lnSpc>
              <a:buNone/>
            </a:pPr>
            <a:r>
              <a:rPr dirty="0"/>
              <a:t>①、导入期</a:t>
            </a:r>
            <a:endParaRPr dirty="0"/>
          </a:p>
          <a:p>
            <a:pPr marL="0" indent="0">
              <a:lnSpc>
                <a:spcPct val="110000"/>
              </a:lnSpc>
              <a:buNone/>
            </a:pPr>
            <a:r>
              <a:rPr dirty="0"/>
              <a:t>目标：推广产品，提高产品的知名度</a:t>
            </a:r>
            <a:endParaRPr dirty="0"/>
          </a:p>
          <a:p>
            <a:pPr marL="0" indent="0">
              <a:lnSpc>
                <a:spcPct val="110000"/>
              </a:lnSpc>
              <a:buNone/>
            </a:pPr>
            <a:r>
              <a:rPr dirty="0"/>
              <a:t>时间：第一个月</a:t>
            </a:r>
            <a:endParaRPr dirty="0"/>
          </a:p>
          <a:p>
            <a:pPr marL="0" indent="0">
              <a:lnSpc>
                <a:spcPct val="110000"/>
              </a:lnSpc>
              <a:buNone/>
            </a:pPr>
            <a:r>
              <a:rPr dirty="0"/>
              <a:t>运营策略：</a:t>
            </a:r>
            <a:endParaRPr dirty="0"/>
          </a:p>
          <a:p>
            <a:pPr marL="0" indent="0">
              <a:lnSpc>
                <a:spcPct val="110000"/>
              </a:lnSpc>
              <a:buNone/>
            </a:pPr>
            <a:r>
              <a:rPr dirty="0"/>
              <a:t>1、在开放的网络平台宣传产品</a:t>
            </a:r>
            <a:endParaRPr dirty="0"/>
          </a:p>
          <a:p>
            <a:pPr marL="0" indent="0">
              <a:lnSpc>
                <a:spcPct val="110000"/>
              </a:lnSpc>
              <a:buNone/>
            </a:pPr>
            <a:r>
              <a:rPr dirty="0"/>
              <a:t>2、开数个用户使用群，收集群内用户的动态，拉进与用户的距离并接受反馈信息。</a:t>
            </a:r>
            <a:endParaRPr dirty="0"/>
          </a:p>
          <a:p>
            <a:pPr marL="0" indent="0">
              <a:lnSpc>
                <a:spcPct val="110000"/>
              </a:lnSpc>
              <a:buNone/>
            </a:pPr>
            <a:r>
              <a:rPr dirty="0"/>
              <a:t>3、线下发放产品使用手册，引导用户加入交流群</a:t>
            </a:r>
            <a:endParaRPr dirty="0"/>
          </a:p>
        </p:txBody>
      </p:sp>
      <p:sp>
        <p:nvSpPr>
          <p:cNvPr id="3" name="内容占位符 8"/>
          <p:cNvSpPr>
            <a:spLocks noGrp="1"/>
          </p:cNvSpPr>
          <p:nvPr>
            <p:custDataLst>
              <p:tags r:id="rId3"/>
            </p:custDataLst>
          </p:nvPr>
        </p:nvSpPr>
        <p:spPr>
          <a:xfrm>
            <a:off x="6529705" y="2294255"/>
            <a:ext cx="5177790" cy="4526280"/>
          </a:xfrm>
          <a:prstGeom prst="rect">
            <a:avLst/>
          </a:prstGeom>
        </p:spPr>
        <p:txBody>
          <a:bodyPr vert="horz" wrap="square" lIns="91440" tIns="45720" rIns="91440" bIns="45720" rtlCol="0">
            <a:normAutofit lnSpcReduction="20000"/>
          </a:bodyPr>
          <a:lstStyle>
            <a:lvl1pPr marL="352425" indent="-352425" algn="l" defTabSz="914400" rtl="0" eaLnBrk="1" latinLnBrk="0" hangingPunct="1">
              <a:lnSpc>
                <a:spcPct val="90000"/>
              </a:lnSpc>
              <a:spcBef>
                <a:spcPts val="1000"/>
              </a:spcBef>
              <a:buClr>
                <a:srgbClr val="32B9CE"/>
              </a:buClr>
              <a:buSzPct val="60000"/>
              <a:buFont typeface="Wingdings" panose="05000000000000000000" pitchFamily="2" charset="2"/>
              <a:buChar char="u"/>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dirty="0"/>
              <a:t>②、成长期</a:t>
            </a:r>
            <a:endParaRPr dirty="0"/>
          </a:p>
          <a:p>
            <a:pPr marL="0" indent="0">
              <a:lnSpc>
                <a:spcPct val="110000"/>
              </a:lnSpc>
              <a:buNone/>
            </a:pPr>
            <a:r>
              <a:rPr dirty="0"/>
              <a:t>目标：与用户互动，引导用户使用应用。</a:t>
            </a:r>
            <a:endParaRPr dirty="0"/>
          </a:p>
          <a:p>
            <a:pPr marL="0" indent="0">
              <a:lnSpc>
                <a:spcPct val="110000"/>
              </a:lnSpc>
              <a:buNone/>
            </a:pPr>
            <a:r>
              <a:rPr dirty="0"/>
              <a:t>时间：第二个月</a:t>
            </a:r>
            <a:endParaRPr dirty="0"/>
          </a:p>
          <a:p>
            <a:pPr marL="0" indent="0">
              <a:lnSpc>
                <a:spcPct val="110000"/>
              </a:lnSpc>
              <a:buNone/>
            </a:pPr>
            <a:r>
              <a:rPr dirty="0"/>
              <a:t>运营策略：</a:t>
            </a:r>
            <a:endParaRPr dirty="0"/>
          </a:p>
          <a:p>
            <a:pPr marL="0" indent="0">
              <a:lnSpc>
                <a:spcPct val="110000"/>
              </a:lnSpc>
              <a:buNone/>
            </a:pPr>
            <a:r>
              <a:rPr dirty="0"/>
              <a:t>1、以上个阶段运营为基础，培养出核心用户，维持/增强群内活跃度</a:t>
            </a:r>
            <a:endParaRPr dirty="0"/>
          </a:p>
          <a:p>
            <a:pPr marL="0" indent="0">
              <a:lnSpc>
                <a:spcPct val="110000"/>
              </a:lnSpc>
              <a:buNone/>
            </a:pPr>
            <a:r>
              <a:rPr dirty="0"/>
              <a:t>2、进行用户调研，获取用户对产品和运营的意见和建议，为后期优化提供数据基础</a:t>
            </a:r>
            <a:endParaRPr dirty="0"/>
          </a:p>
        </p:txBody>
      </p:sp>
      <p:sp>
        <p:nvSpPr>
          <p:cNvPr id="4" name="内容占位符 8"/>
          <p:cNvSpPr>
            <a:spLocks noGrp="1"/>
          </p:cNvSpPr>
          <p:nvPr>
            <p:custDataLst>
              <p:tags r:id="rId4"/>
            </p:custDataLst>
          </p:nvPr>
        </p:nvSpPr>
        <p:spPr>
          <a:xfrm>
            <a:off x="3833495" y="1118235"/>
            <a:ext cx="4525645" cy="782955"/>
          </a:xfrm>
          <a:prstGeom prst="rect">
            <a:avLst/>
          </a:prstGeom>
        </p:spPr>
        <p:txBody>
          <a:bodyPr vert="horz" wrap="square" lIns="91440" tIns="45720" rIns="91440" bIns="45720" rtlCol="0">
            <a:normAutofit/>
          </a:bodyPr>
          <a:lstStyle>
            <a:lvl1pPr marL="352425" indent="-352425" algn="l" defTabSz="914400" rtl="0" eaLnBrk="1" latinLnBrk="0" hangingPunct="1">
              <a:lnSpc>
                <a:spcPct val="90000"/>
              </a:lnSpc>
              <a:spcBef>
                <a:spcPts val="1000"/>
              </a:spcBef>
              <a:buClr>
                <a:srgbClr val="32B9CE"/>
              </a:buClr>
              <a:buSzPct val="60000"/>
              <a:buFont typeface="Wingdings" panose="05000000000000000000" pitchFamily="2" charset="2"/>
              <a:buChar char="u"/>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zh-CN" altLang="en-US" sz="3200" b="1" dirty="0"/>
              <a:t>产品运营阶段目标</a:t>
            </a:r>
            <a:endParaRPr lang="zh-CN" altLang="en-US" sz="3200" b="1" dirty="0"/>
          </a:p>
        </p:txBody>
      </p:sp>
    </p:spTree>
    <p:custDataLst>
      <p:tags r:id="rId5"/>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sym typeface="+mn-ea"/>
              </a:rPr>
              <a:t>六、产品运营规划书：</a:t>
            </a:r>
            <a:endParaRPr lang="zh-CN" altLang="en-US" dirty="0">
              <a:sym typeface="+mn-ea"/>
            </a:endParaRPr>
          </a:p>
        </p:txBody>
      </p:sp>
      <p:sp>
        <p:nvSpPr>
          <p:cNvPr id="9" name="内容占位符 8"/>
          <p:cNvSpPr>
            <a:spLocks noGrp="1"/>
          </p:cNvSpPr>
          <p:nvPr>
            <p:ph sz="half" idx="1"/>
            <p:custDataLst>
              <p:tags r:id="rId2"/>
            </p:custDataLst>
          </p:nvPr>
        </p:nvSpPr>
        <p:spPr>
          <a:xfrm>
            <a:off x="1028700" y="2294255"/>
            <a:ext cx="10451465" cy="4454525"/>
          </a:xfrm>
        </p:spPr>
        <p:txBody>
          <a:bodyPr wrap="square">
            <a:normAutofit lnSpcReduction="20000"/>
          </a:bodyPr>
          <a:lstStyle/>
          <a:p>
            <a:pPr marL="0" indent="0">
              <a:lnSpc>
                <a:spcPct val="110000"/>
              </a:lnSpc>
              <a:buNone/>
            </a:pPr>
            <a:r>
              <a:rPr dirty="0"/>
              <a:t>③、稳定期</a:t>
            </a:r>
            <a:endParaRPr dirty="0"/>
          </a:p>
          <a:p>
            <a:pPr marL="0" indent="0">
              <a:lnSpc>
                <a:spcPct val="110000"/>
              </a:lnSpc>
              <a:buNone/>
            </a:pPr>
            <a:r>
              <a:rPr dirty="0"/>
              <a:t>目标：保证用户稳定使用，使用户能安心依赖用户，并接受用户反馈信息改良产品提高用户产品体验</a:t>
            </a:r>
            <a:endParaRPr dirty="0"/>
          </a:p>
          <a:p>
            <a:pPr marL="0" indent="0">
              <a:lnSpc>
                <a:spcPct val="110000"/>
              </a:lnSpc>
              <a:buNone/>
            </a:pPr>
            <a:r>
              <a:rPr dirty="0"/>
              <a:t>时间：第三个月</a:t>
            </a:r>
            <a:endParaRPr dirty="0"/>
          </a:p>
          <a:p>
            <a:pPr marL="0" indent="0">
              <a:lnSpc>
                <a:spcPct val="110000"/>
              </a:lnSpc>
              <a:buNone/>
            </a:pPr>
            <a:r>
              <a:rPr dirty="0"/>
              <a:t>运营策略：</a:t>
            </a:r>
            <a:endParaRPr dirty="0"/>
          </a:p>
          <a:p>
            <a:pPr marL="0" indent="0">
              <a:lnSpc>
                <a:spcPct val="110000"/>
              </a:lnSpc>
              <a:buNone/>
            </a:pPr>
            <a:r>
              <a:rPr dirty="0"/>
              <a:t>1、对前两个运营阶段的数据进行分析，了解客户的使用途径和热度，针对性地优化产品的功能，推出用户感兴趣的新功能，保证用户对产品的使用依赖</a:t>
            </a:r>
            <a:endParaRPr dirty="0"/>
          </a:p>
          <a:p>
            <a:pPr marL="0" indent="0">
              <a:lnSpc>
                <a:spcPct val="110000"/>
              </a:lnSpc>
              <a:buNone/>
            </a:pPr>
            <a:r>
              <a:rPr dirty="0"/>
              <a:t>2、密切关注群内用户的动态，增强线上与用户的联动，为用户排忧解难。</a:t>
            </a:r>
            <a:endParaRPr dirty="0"/>
          </a:p>
        </p:txBody>
      </p:sp>
      <p:sp>
        <p:nvSpPr>
          <p:cNvPr id="4" name="内容占位符 8"/>
          <p:cNvSpPr>
            <a:spLocks noGrp="1"/>
          </p:cNvSpPr>
          <p:nvPr>
            <p:custDataLst>
              <p:tags r:id="rId3"/>
            </p:custDataLst>
          </p:nvPr>
        </p:nvSpPr>
        <p:spPr>
          <a:xfrm>
            <a:off x="3833495" y="1118235"/>
            <a:ext cx="4525645" cy="782955"/>
          </a:xfrm>
          <a:prstGeom prst="rect">
            <a:avLst/>
          </a:prstGeom>
        </p:spPr>
        <p:txBody>
          <a:bodyPr vert="horz" wrap="square" lIns="91440" tIns="45720" rIns="91440" bIns="45720" rtlCol="0">
            <a:normAutofit/>
          </a:bodyPr>
          <a:lstStyle>
            <a:lvl1pPr marL="352425" indent="-352425" algn="l" defTabSz="914400" rtl="0" eaLnBrk="1" latinLnBrk="0" hangingPunct="1">
              <a:lnSpc>
                <a:spcPct val="90000"/>
              </a:lnSpc>
              <a:spcBef>
                <a:spcPts val="1000"/>
              </a:spcBef>
              <a:buClr>
                <a:srgbClr val="32B9CE"/>
              </a:buClr>
              <a:buSzPct val="60000"/>
              <a:buFont typeface="Wingdings" panose="05000000000000000000" pitchFamily="2" charset="2"/>
              <a:buChar char="u"/>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zh-CN" altLang="en-US" sz="3200" b="1" dirty="0"/>
              <a:t>产品运营阶段目标</a:t>
            </a:r>
            <a:endParaRPr lang="zh-CN" altLang="en-US" sz="3200" b="1" dirty="0"/>
          </a:p>
        </p:txBody>
      </p:sp>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sym typeface="+mn-ea"/>
              </a:rPr>
              <a:t>六、产品运营规划书：</a:t>
            </a:r>
            <a:endParaRPr lang="zh-CN" altLang="en-US" dirty="0"/>
          </a:p>
        </p:txBody>
      </p:sp>
      <p:sp>
        <p:nvSpPr>
          <p:cNvPr id="9" name="内容占位符 8"/>
          <p:cNvSpPr>
            <a:spLocks noGrp="1"/>
          </p:cNvSpPr>
          <p:nvPr>
            <p:ph sz="half" idx="1"/>
            <p:custDataLst>
              <p:tags r:id="rId2"/>
            </p:custDataLst>
          </p:nvPr>
        </p:nvSpPr>
        <p:spPr>
          <a:xfrm>
            <a:off x="1256665" y="2294255"/>
            <a:ext cx="10450830" cy="4526280"/>
          </a:xfrm>
        </p:spPr>
        <p:txBody>
          <a:bodyPr wrap="square">
            <a:normAutofit lnSpcReduction="20000"/>
          </a:bodyPr>
          <a:lstStyle/>
          <a:p>
            <a:pPr marL="0" indent="0">
              <a:lnSpc>
                <a:spcPct val="110000"/>
              </a:lnSpc>
              <a:buNone/>
            </a:pPr>
            <a:r>
              <a:rPr dirty="0"/>
              <a:t>风险预案</a:t>
            </a:r>
            <a:r>
              <a:rPr lang="zh-CN" dirty="0"/>
              <a:t>：</a:t>
            </a:r>
            <a:endParaRPr lang="zh-CN" dirty="0"/>
          </a:p>
          <a:p>
            <a:pPr marL="0" indent="0">
              <a:lnSpc>
                <a:spcPct val="110000"/>
              </a:lnSpc>
              <a:buNone/>
            </a:pPr>
            <a:endParaRPr lang="zh-CN" altLang="en-US" dirty="0"/>
          </a:p>
          <a:p>
            <a:pPr marL="0" indent="0">
              <a:lnSpc>
                <a:spcPct val="110000"/>
              </a:lnSpc>
              <a:buNone/>
            </a:pPr>
            <a:r>
              <a:rPr lang="zh-CN" altLang="en-US" dirty="0"/>
              <a:t>①、经过推广后用户对产品的热度不高</a:t>
            </a:r>
            <a:endParaRPr lang="zh-CN" altLang="en-US" dirty="0"/>
          </a:p>
          <a:p>
            <a:pPr marL="0" indent="0">
              <a:lnSpc>
                <a:spcPct val="110000"/>
              </a:lnSpc>
              <a:buNone/>
            </a:pPr>
            <a:r>
              <a:rPr lang="zh-CN" altLang="en-US" dirty="0"/>
              <a:t>预案：积极地展现产品的优越性和独特性，深刻地了解用户的想法，给予用户所需的产品体验</a:t>
            </a:r>
            <a:endParaRPr lang="zh-CN" altLang="en-US" dirty="0"/>
          </a:p>
          <a:p>
            <a:pPr marL="0" indent="0">
              <a:lnSpc>
                <a:spcPct val="110000"/>
              </a:lnSpc>
              <a:buNone/>
            </a:pPr>
            <a:r>
              <a:rPr lang="zh-CN" altLang="en-US" dirty="0"/>
              <a:t>②、产品使用中用户反馈问题较多</a:t>
            </a:r>
            <a:endParaRPr lang="zh-CN" altLang="en-US" dirty="0"/>
          </a:p>
          <a:p>
            <a:pPr marL="0" indent="0">
              <a:lnSpc>
                <a:spcPct val="110000"/>
              </a:lnSpc>
              <a:buNone/>
            </a:pPr>
            <a:r>
              <a:rPr lang="zh-CN" altLang="en-US" dirty="0"/>
              <a:t>预案：产品初期阶段产生bug以及用户体验有所欠缺是必然事件。我们将快速地进行产品的更新换代，保证用户的最佳体验，同时维持与用户的良好关系。</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rot="19394674">
            <a:off x="9237100" y="3118712"/>
            <a:ext cx="1574448" cy="2367687"/>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3" name="椭圆 2"/>
          <p:cNvSpPr/>
          <p:nvPr>
            <p:custDataLst>
              <p:tags r:id="rId2"/>
            </p:custDataLst>
          </p:nvPr>
        </p:nvSpPr>
        <p:spPr>
          <a:xfrm>
            <a:off x="8380371" y="2339608"/>
            <a:ext cx="1684532" cy="16845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6000">
                <a:solidFill>
                  <a:srgbClr val="FFFFFF"/>
                </a:solidFill>
                <a:latin typeface="Arial" panose="020B0604020202020204" pitchFamily="34" charset="0"/>
                <a:ea typeface="黑体" panose="02010609060101010101" pitchFamily="49" charset="-122"/>
              </a:rPr>
              <a:t>看</a:t>
            </a:r>
            <a:endParaRPr lang="zh-CN" altLang="en-US" sz="6000">
              <a:solidFill>
                <a:srgbClr val="FFFFFF"/>
              </a:solidFill>
              <a:latin typeface="Arial" panose="020B0604020202020204" pitchFamily="34" charset="0"/>
              <a:ea typeface="黑体" panose="02010609060101010101" pitchFamily="49" charset="-122"/>
            </a:endParaRPr>
          </a:p>
        </p:txBody>
      </p:sp>
      <p:sp>
        <p:nvSpPr>
          <p:cNvPr id="4" name="矩形 3"/>
          <p:cNvSpPr/>
          <p:nvPr>
            <p:custDataLst>
              <p:tags r:id="rId3"/>
            </p:custDataLst>
          </p:nvPr>
        </p:nvSpPr>
        <p:spPr>
          <a:xfrm rot="19394674">
            <a:off x="7093650" y="3118712"/>
            <a:ext cx="1574448" cy="2367687"/>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5" name="椭圆 4"/>
          <p:cNvSpPr/>
          <p:nvPr>
            <p:custDataLst>
              <p:tags r:id="rId4"/>
            </p:custDataLst>
          </p:nvPr>
        </p:nvSpPr>
        <p:spPr>
          <a:xfrm>
            <a:off x="6234698" y="2339608"/>
            <a:ext cx="1684530" cy="168453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6000">
                <a:solidFill>
                  <a:srgbClr val="FFFFFF"/>
                </a:solidFill>
                <a:latin typeface="Arial" panose="020B0604020202020204" pitchFamily="34" charset="0"/>
                <a:ea typeface="黑体" panose="02010609060101010101" pitchFamily="49" charset="-122"/>
              </a:rPr>
              <a:t>观</a:t>
            </a:r>
            <a:endParaRPr lang="zh-CN" altLang="en-US" sz="6000">
              <a:solidFill>
                <a:srgbClr val="FFFFFF"/>
              </a:solidFill>
              <a:latin typeface="Arial" panose="020B0604020202020204" pitchFamily="34" charset="0"/>
              <a:ea typeface="黑体" panose="02010609060101010101" pitchFamily="49" charset="-122"/>
            </a:endParaRPr>
          </a:p>
        </p:txBody>
      </p:sp>
      <p:sp>
        <p:nvSpPr>
          <p:cNvPr id="6" name="矩形 5"/>
          <p:cNvSpPr/>
          <p:nvPr>
            <p:custDataLst>
              <p:tags r:id="rId5"/>
            </p:custDataLst>
          </p:nvPr>
        </p:nvSpPr>
        <p:spPr>
          <a:xfrm rot="19394674">
            <a:off x="4950193" y="3118712"/>
            <a:ext cx="1574448" cy="2367687"/>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7" name="椭圆 6"/>
          <p:cNvSpPr/>
          <p:nvPr>
            <p:custDataLst>
              <p:tags r:id="rId6"/>
            </p:custDataLst>
          </p:nvPr>
        </p:nvSpPr>
        <p:spPr>
          <a:xfrm>
            <a:off x="4091738" y="2339608"/>
            <a:ext cx="1684530" cy="16845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6000">
                <a:solidFill>
                  <a:srgbClr val="FFFFFF"/>
                </a:solidFill>
                <a:latin typeface="Arial" panose="020B0604020202020204" pitchFamily="34" charset="0"/>
                <a:ea typeface="黑体" panose="02010609060101010101" pitchFamily="49" charset="-122"/>
              </a:rPr>
              <a:t>谢</a:t>
            </a:r>
            <a:endParaRPr lang="zh-CN" altLang="en-US" sz="6000">
              <a:solidFill>
                <a:srgbClr val="FFFFFF"/>
              </a:solidFill>
              <a:latin typeface="Arial" panose="020B0604020202020204" pitchFamily="34" charset="0"/>
              <a:ea typeface="黑体" panose="02010609060101010101" pitchFamily="49" charset="-122"/>
            </a:endParaRPr>
          </a:p>
        </p:txBody>
      </p:sp>
      <p:sp>
        <p:nvSpPr>
          <p:cNvPr id="8" name="矩形 7"/>
          <p:cNvSpPr/>
          <p:nvPr>
            <p:custDataLst>
              <p:tags r:id="rId7"/>
            </p:custDataLst>
          </p:nvPr>
        </p:nvSpPr>
        <p:spPr>
          <a:xfrm rot="19394674">
            <a:off x="2806738" y="3118712"/>
            <a:ext cx="1574448" cy="2367687"/>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9" name="椭圆 8"/>
          <p:cNvSpPr/>
          <p:nvPr>
            <p:custDataLst>
              <p:tags r:id="rId8"/>
            </p:custDataLst>
          </p:nvPr>
        </p:nvSpPr>
        <p:spPr>
          <a:xfrm>
            <a:off x="1948778" y="2339608"/>
            <a:ext cx="1684530" cy="16845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6000" dirty="0">
                <a:solidFill>
                  <a:srgbClr val="FFFFFF"/>
                </a:solidFill>
                <a:latin typeface="Arial" panose="020B0604020202020204" pitchFamily="34" charset="0"/>
                <a:ea typeface="黑体" panose="02010609060101010101" pitchFamily="49" charset="-122"/>
              </a:rPr>
              <a:t>谢</a:t>
            </a:r>
            <a:endParaRPr lang="zh-CN" altLang="en-US" sz="6000" dirty="0">
              <a:solidFill>
                <a:srgbClr val="FFFFFF"/>
              </a:solidFill>
              <a:latin typeface="Arial" panose="020B0604020202020204" pitchFamily="34" charset="0"/>
              <a:ea typeface="黑体" panose="02010609060101010101" pitchFamily="49" charset="-122"/>
            </a:endParaRPr>
          </a:p>
        </p:txBody>
      </p:sp>
    </p:spTree>
    <p:custDataLst>
      <p:tags r:id="rId9"/>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5471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rgbClr val="32B9CE"/>
                </a:solidFill>
              </a:rPr>
              <a:t>概述：</a:t>
            </a:r>
            <a:endParaRPr lang="zh-CN" altLang="en-US" dirty="0">
              <a:solidFill>
                <a:srgbClr val="32B9CE"/>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90000"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产品名称：随便走</a:t>
            </a:r>
            <a:endParaRPr lang="zh-CN" altLang="en-US" dirty="0"/>
          </a:p>
          <a:p>
            <a:r>
              <a:rPr lang="zh-CN" altLang="en-US" dirty="0"/>
              <a:t>产品主题：一款面向大众的出行建议APP软件</a:t>
            </a:r>
            <a:endParaRPr lang="zh-CN" altLang="en-US" dirty="0"/>
          </a:p>
          <a:p>
            <a:r>
              <a:rPr lang="zh-CN" altLang="en-US" dirty="0"/>
              <a:t>产品功能：</a:t>
            </a:r>
            <a:endParaRPr lang="zh-CN" altLang="en-US" dirty="0"/>
          </a:p>
          <a:p>
            <a:r>
              <a:rPr lang="zh-CN" altLang="en-US" dirty="0"/>
              <a:t>天气空气质量：各地区PM2.5精确监测，天气监测站尽在掌握</a:t>
            </a:r>
            <a:endParaRPr lang="zh-CN" altLang="en-US" dirty="0"/>
          </a:p>
          <a:p>
            <a:r>
              <a:rPr lang="zh-CN" altLang="en-US" dirty="0"/>
              <a:t>天气逐时预报：实时掌握24小时天气变化，当天天气气温差提前预防</a:t>
            </a:r>
            <a:endParaRPr lang="zh-CN" altLang="en-US" dirty="0"/>
          </a:p>
          <a:p>
            <a:r>
              <a:rPr lang="zh-CN" altLang="en-US" dirty="0"/>
              <a:t>天气预警通知：异常天气及时提醒，提供防御指南助你防范天气气象灾</a:t>
            </a:r>
            <a:r>
              <a:rPr lang="en-US" altLang="zh-CN" dirty="0"/>
              <a:t>		       </a:t>
            </a:r>
            <a:r>
              <a:rPr lang="zh-CN" altLang="en-US" dirty="0"/>
              <a:t>害</a:t>
            </a:r>
            <a:endParaRPr lang="zh-CN" altLang="en-US" dirty="0"/>
          </a:p>
          <a:p>
            <a:r>
              <a:rPr lang="zh-CN" altLang="en-US" dirty="0"/>
              <a:t>出行生活指数：晴天雨天各项指数综合看，为你推荐每日最优的户内外</a:t>
            </a:r>
            <a:r>
              <a:rPr lang="en-US" altLang="zh-CN" dirty="0"/>
              <a:t>		       </a:t>
            </a:r>
            <a:r>
              <a:rPr lang="zh-CN" altLang="en-US" dirty="0"/>
              <a:t>活动</a:t>
            </a:r>
            <a:endParaRPr lang="zh-CN" altLang="en-US" dirty="0"/>
          </a:p>
          <a:p>
            <a:r>
              <a:rPr lang="zh-CN" altLang="en-US" dirty="0"/>
              <a:t>出行穿衣指数：根据天气气温湿度等等综合出最优出行着装，让你舒适</a:t>
            </a:r>
            <a:r>
              <a:rPr lang="en-US" altLang="zh-CN" dirty="0"/>
              <a:t>		       </a:t>
            </a:r>
            <a:r>
              <a:rPr lang="zh-CN" altLang="en-US" dirty="0"/>
              <a:t>又得体</a:t>
            </a:r>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6556906" y="1683342"/>
            <a:ext cx="4235249" cy="845936"/>
            <a:chOff x="2317416" y="3783078"/>
            <a:chExt cx="2627136" cy="524736"/>
          </a:xfrm>
        </p:grpSpPr>
        <p:sp>
          <p:nvSpPr>
            <p:cNvPr id="8" name="MH_Number_2">
              <a:hlinkClick r:id="" action="ppaction://noaction"/>
            </p:cNvPr>
            <p:cNvSpPr/>
            <p:nvPr>
              <p:custDataLst>
                <p:tags r:id="rId2"/>
              </p:custDataLst>
            </p:nvPr>
          </p:nvSpPr>
          <p:spPr>
            <a:xfrm>
              <a:off x="2317416" y="3854274"/>
              <a:ext cx="399023" cy="382344"/>
            </a:xfrm>
            <a:custGeom>
              <a:avLst/>
              <a:gdLst>
                <a:gd name="connsiteX0" fmla="*/ 0 w 580231"/>
                <a:gd name="connsiteY0" fmla="*/ 0 h 469900"/>
                <a:gd name="connsiteX1" fmla="*/ 469900 w 580231"/>
                <a:gd name="connsiteY1" fmla="*/ 0 h 469900"/>
                <a:gd name="connsiteX2" fmla="*/ 469900 w 580231"/>
                <a:gd name="connsiteY2" fmla="*/ 140764 h 469900"/>
                <a:gd name="connsiteX3" fmla="*/ 580231 w 580231"/>
                <a:gd name="connsiteY3" fmla="*/ 234950 h 469900"/>
                <a:gd name="connsiteX4" fmla="*/ 469900 w 580231"/>
                <a:gd name="connsiteY4" fmla="*/ 329136 h 469900"/>
                <a:gd name="connsiteX5" fmla="*/ 469900 w 580231"/>
                <a:gd name="connsiteY5" fmla="*/ 469900 h 469900"/>
                <a:gd name="connsiteX6" fmla="*/ 0 w 580231"/>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231" h="469900">
                  <a:moveTo>
                    <a:pt x="0" y="0"/>
                  </a:moveTo>
                  <a:lnTo>
                    <a:pt x="469900" y="0"/>
                  </a:lnTo>
                  <a:lnTo>
                    <a:pt x="469900" y="140764"/>
                  </a:lnTo>
                  <a:lnTo>
                    <a:pt x="580231" y="234950"/>
                  </a:lnTo>
                  <a:lnTo>
                    <a:pt x="469900" y="329136"/>
                  </a:lnTo>
                  <a:lnTo>
                    <a:pt x="469900" y="469900"/>
                  </a:lnTo>
                  <a:lnTo>
                    <a:pt x="0" y="469900"/>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45556" bIns="22779" numCol="1" spcCol="0" rtlCol="0" fromWordArt="0" anchor="ctr" anchorCtr="0" forceAA="0" compatLnSpc="1">
              <a:normAutofit/>
            </a:bodyPr>
            <a:lstStyle/>
            <a:p>
              <a:pPr algn="ctr"/>
              <a:r>
                <a:rPr lang="en-US" altLang="zh-CN" sz="2400" b="1" dirty="0">
                  <a:solidFill>
                    <a:srgbClr val="FFFFFF"/>
                  </a:solidFill>
                </a:rPr>
                <a:t>2</a:t>
              </a:r>
              <a:endParaRPr lang="zh-CN" altLang="en-US" sz="2400" b="1" dirty="0">
                <a:solidFill>
                  <a:srgbClr val="FFFFFF"/>
                </a:solidFill>
              </a:endParaRPr>
            </a:p>
          </p:txBody>
        </p:sp>
        <p:sp>
          <p:nvSpPr>
            <p:cNvPr id="9" name="MH_Entry_2">
              <a:hlinkClick r:id="" action="ppaction://noaction"/>
            </p:cNvPr>
            <p:cNvSpPr txBox="1">
              <a:spLocks noChangeArrowheads="1"/>
            </p:cNvSpPr>
            <p:nvPr>
              <p:custDataLst>
                <p:tags r:id="rId3"/>
              </p:custDataLst>
            </p:nvPr>
          </p:nvSpPr>
          <p:spPr bwMode="auto">
            <a:xfrm>
              <a:off x="2768538" y="3783078"/>
              <a:ext cx="2176014" cy="52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2835" tIns="0" rIns="52835"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2000" dirty="0">
                  <a:latin typeface="+mn-lt"/>
                  <a:ea typeface="+mn-ea"/>
                  <a:sym typeface="+mn-ea"/>
                </a:rPr>
                <a:t>产品定位及目标</a:t>
              </a:r>
              <a:endParaRPr lang="en-US" altLang="zh-CN" sz="2000" dirty="0">
                <a:latin typeface="+mn-lt"/>
                <a:ea typeface="+mn-ea"/>
              </a:endParaRPr>
            </a:p>
          </p:txBody>
        </p:sp>
      </p:grpSp>
      <p:grpSp>
        <p:nvGrpSpPr>
          <p:cNvPr id="2" name="组合 1"/>
          <p:cNvGrpSpPr/>
          <p:nvPr>
            <p:custDataLst>
              <p:tags r:id="rId4"/>
            </p:custDataLst>
          </p:nvPr>
        </p:nvGrpSpPr>
        <p:grpSpPr>
          <a:xfrm>
            <a:off x="1396668" y="1683342"/>
            <a:ext cx="4217829" cy="845936"/>
            <a:chOff x="344886" y="3101180"/>
            <a:chExt cx="2616331" cy="524736"/>
          </a:xfrm>
        </p:grpSpPr>
        <p:sp>
          <p:nvSpPr>
            <p:cNvPr id="12" name="MH_Number_1">
              <a:hlinkClick r:id="" action="ppaction://noaction"/>
            </p:cNvPr>
            <p:cNvSpPr/>
            <p:nvPr>
              <p:custDataLst>
                <p:tags r:id="rId5"/>
              </p:custDataLst>
            </p:nvPr>
          </p:nvSpPr>
          <p:spPr>
            <a:xfrm flipH="1">
              <a:off x="2562194" y="3172376"/>
              <a:ext cx="399023" cy="382344"/>
            </a:xfrm>
            <a:custGeom>
              <a:avLst/>
              <a:gdLst>
                <a:gd name="connsiteX0" fmla="*/ 0 w 580231"/>
                <a:gd name="connsiteY0" fmla="*/ 0 h 469900"/>
                <a:gd name="connsiteX1" fmla="*/ 469900 w 580231"/>
                <a:gd name="connsiteY1" fmla="*/ 0 h 469900"/>
                <a:gd name="connsiteX2" fmla="*/ 469900 w 580231"/>
                <a:gd name="connsiteY2" fmla="*/ 140764 h 469900"/>
                <a:gd name="connsiteX3" fmla="*/ 580231 w 580231"/>
                <a:gd name="connsiteY3" fmla="*/ 234950 h 469900"/>
                <a:gd name="connsiteX4" fmla="*/ 469900 w 580231"/>
                <a:gd name="connsiteY4" fmla="*/ 329136 h 469900"/>
                <a:gd name="connsiteX5" fmla="*/ 469900 w 580231"/>
                <a:gd name="connsiteY5" fmla="*/ 469900 h 469900"/>
                <a:gd name="connsiteX6" fmla="*/ 0 w 580231"/>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231" h="469900">
                  <a:moveTo>
                    <a:pt x="0" y="0"/>
                  </a:moveTo>
                  <a:lnTo>
                    <a:pt x="469900" y="0"/>
                  </a:lnTo>
                  <a:lnTo>
                    <a:pt x="469900" y="140764"/>
                  </a:lnTo>
                  <a:lnTo>
                    <a:pt x="580231" y="234950"/>
                  </a:lnTo>
                  <a:lnTo>
                    <a:pt x="469900" y="329136"/>
                  </a:lnTo>
                  <a:lnTo>
                    <a:pt x="469900" y="469900"/>
                  </a:lnTo>
                  <a:lnTo>
                    <a:pt x="0" y="46990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556" tIns="0" rIns="0" bIns="22779" numCol="1" spcCol="0" rtlCol="0" fromWordArt="0" anchor="ctr" anchorCtr="0" forceAA="0" compatLnSpc="1">
              <a:normAutofit/>
            </a:bodyPr>
            <a:lstStyle/>
            <a:p>
              <a:pPr algn="ctr"/>
              <a:r>
                <a:rPr lang="en-US" altLang="zh-CN" sz="2400" b="1" dirty="0">
                  <a:solidFill>
                    <a:srgbClr val="FFFFFF"/>
                  </a:solidFill>
                </a:rPr>
                <a:t>1</a:t>
              </a:r>
              <a:endParaRPr lang="zh-CN" altLang="en-US" sz="2400" b="1" dirty="0">
                <a:solidFill>
                  <a:srgbClr val="FFFFFF"/>
                </a:solidFill>
              </a:endParaRPr>
            </a:p>
          </p:txBody>
        </p:sp>
        <p:sp>
          <p:nvSpPr>
            <p:cNvPr id="13" name="MH_Entry_1">
              <a:hlinkClick r:id="" action="ppaction://noaction"/>
            </p:cNvPr>
            <p:cNvSpPr txBox="1">
              <a:spLocks noChangeArrowheads="1"/>
            </p:cNvSpPr>
            <p:nvPr>
              <p:custDataLst>
                <p:tags r:id="rId6"/>
              </p:custDataLst>
            </p:nvPr>
          </p:nvSpPr>
          <p:spPr bwMode="auto">
            <a:xfrm flipH="1">
              <a:off x="344886" y="3101180"/>
              <a:ext cx="2175029" cy="52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2835" tIns="0" rIns="52835"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20000"/>
                </a:lnSpc>
              </a:pPr>
              <a:r>
                <a:rPr lang="en-US" altLang="zh-CN" sz="2000" dirty="0">
                  <a:latin typeface="+mn-lt"/>
                  <a:ea typeface="+mn-ea"/>
                  <a:sym typeface="+mn-ea"/>
                </a:rPr>
                <a:t>项目可行性分析报告</a:t>
              </a:r>
              <a:endParaRPr lang="zh-CN" altLang="en-US" sz="2000" dirty="0">
                <a:latin typeface="+mn-lt"/>
                <a:ea typeface="+mn-ea"/>
              </a:endParaRPr>
            </a:p>
          </p:txBody>
        </p:sp>
      </p:grpSp>
      <p:grpSp>
        <p:nvGrpSpPr>
          <p:cNvPr id="5" name="组合 4"/>
          <p:cNvGrpSpPr/>
          <p:nvPr>
            <p:custDataLst>
              <p:tags r:id="rId7"/>
            </p:custDataLst>
          </p:nvPr>
        </p:nvGrpSpPr>
        <p:grpSpPr>
          <a:xfrm>
            <a:off x="6556908" y="3180437"/>
            <a:ext cx="4235249" cy="845936"/>
            <a:chOff x="2317416" y="5146874"/>
            <a:chExt cx="2627136" cy="524736"/>
          </a:xfrm>
        </p:grpSpPr>
        <p:sp>
          <p:nvSpPr>
            <p:cNvPr id="39" name="MH_Number_4">
              <a:hlinkClick r:id="" action="ppaction://noaction"/>
            </p:cNvPr>
            <p:cNvSpPr/>
            <p:nvPr>
              <p:custDataLst>
                <p:tags r:id="rId8"/>
              </p:custDataLst>
            </p:nvPr>
          </p:nvSpPr>
          <p:spPr>
            <a:xfrm>
              <a:off x="2317416" y="5218070"/>
              <a:ext cx="399023" cy="382344"/>
            </a:xfrm>
            <a:custGeom>
              <a:avLst/>
              <a:gdLst>
                <a:gd name="connsiteX0" fmla="*/ 0 w 580231"/>
                <a:gd name="connsiteY0" fmla="*/ 0 h 469900"/>
                <a:gd name="connsiteX1" fmla="*/ 469900 w 580231"/>
                <a:gd name="connsiteY1" fmla="*/ 0 h 469900"/>
                <a:gd name="connsiteX2" fmla="*/ 469900 w 580231"/>
                <a:gd name="connsiteY2" fmla="*/ 140764 h 469900"/>
                <a:gd name="connsiteX3" fmla="*/ 580231 w 580231"/>
                <a:gd name="connsiteY3" fmla="*/ 234950 h 469900"/>
                <a:gd name="connsiteX4" fmla="*/ 469900 w 580231"/>
                <a:gd name="connsiteY4" fmla="*/ 329136 h 469900"/>
                <a:gd name="connsiteX5" fmla="*/ 469900 w 580231"/>
                <a:gd name="connsiteY5" fmla="*/ 469900 h 469900"/>
                <a:gd name="connsiteX6" fmla="*/ 0 w 580231"/>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231" h="469900">
                  <a:moveTo>
                    <a:pt x="0" y="0"/>
                  </a:moveTo>
                  <a:lnTo>
                    <a:pt x="469900" y="0"/>
                  </a:lnTo>
                  <a:lnTo>
                    <a:pt x="469900" y="140764"/>
                  </a:lnTo>
                  <a:lnTo>
                    <a:pt x="580231" y="234950"/>
                  </a:lnTo>
                  <a:lnTo>
                    <a:pt x="469900" y="329136"/>
                  </a:lnTo>
                  <a:lnTo>
                    <a:pt x="469900" y="469900"/>
                  </a:lnTo>
                  <a:lnTo>
                    <a:pt x="0" y="469900"/>
                  </a:ln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45556" bIns="22779" numCol="1" spcCol="0" rtlCol="0" fromWordArt="0" anchor="ctr" anchorCtr="0" forceAA="0" compatLnSpc="1">
              <a:normAutofit/>
            </a:bodyPr>
            <a:lstStyle/>
            <a:p>
              <a:pPr algn="ctr"/>
              <a:r>
                <a:rPr lang="en-US" altLang="zh-CN" sz="2400" b="1">
                  <a:solidFill>
                    <a:srgbClr val="FFFFFF"/>
                  </a:solidFill>
                </a:rPr>
                <a:t>4</a:t>
              </a:r>
              <a:endParaRPr lang="zh-CN" altLang="en-US" sz="2400" b="1">
                <a:solidFill>
                  <a:srgbClr val="FFFFFF"/>
                </a:solidFill>
              </a:endParaRPr>
            </a:p>
          </p:txBody>
        </p:sp>
        <p:sp>
          <p:nvSpPr>
            <p:cNvPr id="40" name="MH_Entry_4">
              <a:hlinkClick r:id="" action="ppaction://noaction"/>
            </p:cNvPr>
            <p:cNvSpPr txBox="1">
              <a:spLocks noChangeArrowheads="1"/>
            </p:cNvSpPr>
            <p:nvPr>
              <p:custDataLst>
                <p:tags r:id="rId9"/>
              </p:custDataLst>
            </p:nvPr>
          </p:nvSpPr>
          <p:spPr bwMode="auto">
            <a:xfrm>
              <a:off x="2768538" y="5146874"/>
              <a:ext cx="2176014" cy="52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2835" tIns="0" rIns="52835"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2000" dirty="0">
                  <a:latin typeface="+mn-lt"/>
                  <a:ea typeface="+mn-ea"/>
                  <a:sym typeface="+mn-ea"/>
                </a:rPr>
                <a:t>技术解决方案</a:t>
              </a:r>
              <a:endParaRPr lang="en-US" altLang="zh-CN" sz="2000" dirty="0">
                <a:latin typeface="+mn-lt"/>
                <a:ea typeface="+mn-ea"/>
              </a:endParaRPr>
            </a:p>
          </p:txBody>
        </p:sp>
      </p:grpSp>
      <p:grpSp>
        <p:nvGrpSpPr>
          <p:cNvPr id="4" name="组合 3"/>
          <p:cNvGrpSpPr/>
          <p:nvPr>
            <p:custDataLst>
              <p:tags r:id="rId10"/>
            </p:custDataLst>
          </p:nvPr>
        </p:nvGrpSpPr>
        <p:grpSpPr>
          <a:xfrm>
            <a:off x="1396669" y="3180437"/>
            <a:ext cx="4217830" cy="845936"/>
            <a:chOff x="344885" y="4464976"/>
            <a:chExt cx="2616332" cy="524736"/>
          </a:xfrm>
        </p:grpSpPr>
        <p:sp>
          <p:nvSpPr>
            <p:cNvPr id="42" name="MH_Number_3">
              <a:hlinkClick r:id="" action="ppaction://noaction"/>
            </p:cNvPr>
            <p:cNvSpPr/>
            <p:nvPr>
              <p:custDataLst>
                <p:tags r:id="rId11"/>
              </p:custDataLst>
            </p:nvPr>
          </p:nvSpPr>
          <p:spPr>
            <a:xfrm flipH="1">
              <a:off x="2562194" y="4536172"/>
              <a:ext cx="399023" cy="382344"/>
            </a:xfrm>
            <a:custGeom>
              <a:avLst/>
              <a:gdLst>
                <a:gd name="connsiteX0" fmla="*/ 0 w 580231"/>
                <a:gd name="connsiteY0" fmla="*/ 0 h 469900"/>
                <a:gd name="connsiteX1" fmla="*/ 469900 w 580231"/>
                <a:gd name="connsiteY1" fmla="*/ 0 h 469900"/>
                <a:gd name="connsiteX2" fmla="*/ 469900 w 580231"/>
                <a:gd name="connsiteY2" fmla="*/ 140764 h 469900"/>
                <a:gd name="connsiteX3" fmla="*/ 580231 w 580231"/>
                <a:gd name="connsiteY3" fmla="*/ 234950 h 469900"/>
                <a:gd name="connsiteX4" fmla="*/ 469900 w 580231"/>
                <a:gd name="connsiteY4" fmla="*/ 329136 h 469900"/>
                <a:gd name="connsiteX5" fmla="*/ 469900 w 580231"/>
                <a:gd name="connsiteY5" fmla="*/ 469900 h 469900"/>
                <a:gd name="connsiteX6" fmla="*/ 0 w 580231"/>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231" h="469900">
                  <a:moveTo>
                    <a:pt x="0" y="0"/>
                  </a:moveTo>
                  <a:lnTo>
                    <a:pt x="469900" y="0"/>
                  </a:lnTo>
                  <a:lnTo>
                    <a:pt x="469900" y="140764"/>
                  </a:lnTo>
                  <a:lnTo>
                    <a:pt x="580231" y="234950"/>
                  </a:lnTo>
                  <a:lnTo>
                    <a:pt x="469900" y="329136"/>
                  </a:lnTo>
                  <a:lnTo>
                    <a:pt x="469900" y="469900"/>
                  </a:lnTo>
                  <a:lnTo>
                    <a:pt x="0" y="469900"/>
                  </a:lnTo>
                  <a:close/>
                </a:path>
              </a:pathLst>
            </a:cu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556" tIns="0" rIns="0" bIns="22779" numCol="1" spcCol="0" rtlCol="0" fromWordArt="0" anchor="ctr" anchorCtr="0" forceAA="0" compatLnSpc="1">
              <a:normAutofit/>
            </a:bodyPr>
            <a:lstStyle/>
            <a:p>
              <a:pPr algn="ctr"/>
              <a:r>
                <a:rPr lang="en-US" altLang="zh-CN" sz="2400" b="1">
                  <a:solidFill>
                    <a:srgbClr val="FFFFFF"/>
                  </a:solidFill>
                </a:rPr>
                <a:t>3</a:t>
              </a:r>
              <a:endParaRPr lang="zh-CN" altLang="en-US" sz="2400" b="1">
                <a:solidFill>
                  <a:srgbClr val="FFFFFF"/>
                </a:solidFill>
              </a:endParaRPr>
            </a:p>
          </p:txBody>
        </p:sp>
        <p:sp>
          <p:nvSpPr>
            <p:cNvPr id="43" name="MH_Entry_3">
              <a:hlinkClick r:id="" action="ppaction://noaction"/>
            </p:cNvPr>
            <p:cNvSpPr txBox="1">
              <a:spLocks noChangeArrowheads="1"/>
            </p:cNvSpPr>
            <p:nvPr>
              <p:custDataLst>
                <p:tags r:id="rId12"/>
              </p:custDataLst>
            </p:nvPr>
          </p:nvSpPr>
          <p:spPr bwMode="auto">
            <a:xfrm flipH="1">
              <a:off x="344885" y="4464976"/>
              <a:ext cx="2175029" cy="52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2835" tIns="0" rIns="52835"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20000"/>
                </a:lnSpc>
              </a:pPr>
              <a:r>
                <a:rPr lang="en-US" altLang="zh-CN" sz="2000" dirty="0">
                  <a:latin typeface="+mn-lt"/>
                  <a:ea typeface="+mn-ea"/>
                  <a:sym typeface="+mn-ea"/>
                </a:rPr>
                <a:t>产品内容总策划</a:t>
              </a:r>
              <a:endParaRPr lang="en-US" altLang="zh-CN" sz="2000" dirty="0">
                <a:latin typeface="+mn-lt"/>
                <a:ea typeface="+mn-ea"/>
              </a:endParaRPr>
            </a:p>
          </p:txBody>
        </p:sp>
      </p:grpSp>
      <p:grpSp>
        <p:nvGrpSpPr>
          <p:cNvPr id="7" name="组合 6"/>
          <p:cNvGrpSpPr/>
          <p:nvPr>
            <p:custDataLst>
              <p:tags r:id="rId13"/>
            </p:custDataLst>
          </p:nvPr>
        </p:nvGrpSpPr>
        <p:grpSpPr>
          <a:xfrm>
            <a:off x="6556908" y="4677532"/>
            <a:ext cx="4235249" cy="845936"/>
            <a:chOff x="2317416" y="6510671"/>
            <a:chExt cx="2627136" cy="524736"/>
          </a:xfrm>
        </p:grpSpPr>
        <p:sp>
          <p:nvSpPr>
            <p:cNvPr id="45" name="MH_Number_6">
              <a:hlinkClick r:id="" action="ppaction://noaction"/>
            </p:cNvPr>
            <p:cNvSpPr/>
            <p:nvPr>
              <p:custDataLst>
                <p:tags r:id="rId14"/>
              </p:custDataLst>
            </p:nvPr>
          </p:nvSpPr>
          <p:spPr>
            <a:xfrm>
              <a:off x="2317416" y="6581865"/>
              <a:ext cx="399023" cy="382344"/>
            </a:xfrm>
            <a:custGeom>
              <a:avLst/>
              <a:gdLst>
                <a:gd name="connsiteX0" fmla="*/ 0 w 580231"/>
                <a:gd name="connsiteY0" fmla="*/ 0 h 469900"/>
                <a:gd name="connsiteX1" fmla="*/ 469900 w 580231"/>
                <a:gd name="connsiteY1" fmla="*/ 0 h 469900"/>
                <a:gd name="connsiteX2" fmla="*/ 469900 w 580231"/>
                <a:gd name="connsiteY2" fmla="*/ 140764 h 469900"/>
                <a:gd name="connsiteX3" fmla="*/ 580231 w 580231"/>
                <a:gd name="connsiteY3" fmla="*/ 234950 h 469900"/>
                <a:gd name="connsiteX4" fmla="*/ 469900 w 580231"/>
                <a:gd name="connsiteY4" fmla="*/ 329136 h 469900"/>
                <a:gd name="connsiteX5" fmla="*/ 469900 w 580231"/>
                <a:gd name="connsiteY5" fmla="*/ 469900 h 469900"/>
                <a:gd name="connsiteX6" fmla="*/ 0 w 580231"/>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231" h="469900">
                  <a:moveTo>
                    <a:pt x="0" y="0"/>
                  </a:moveTo>
                  <a:lnTo>
                    <a:pt x="469900" y="0"/>
                  </a:lnTo>
                  <a:lnTo>
                    <a:pt x="469900" y="140764"/>
                  </a:lnTo>
                  <a:lnTo>
                    <a:pt x="580231" y="234950"/>
                  </a:lnTo>
                  <a:lnTo>
                    <a:pt x="469900" y="329136"/>
                  </a:lnTo>
                  <a:lnTo>
                    <a:pt x="469900" y="469900"/>
                  </a:lnTo>
                  <a:lnTo>
                    <a:pt x="0" y="469900"/>
                  </a:lnTo>
                  <a:close/>
                </a:path>
              </a:pathLst>
            </a:cu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45556" bIns="22779" numCol="1" spcCol="0" rtlCol="0" fromWordArt="0" anchor="ctr" anchorCtr="0" forceAA="0" compatLnSpc="1">
              <a:normAutofit/>
            </a:bodyPr>
            <a:lstStyle/>
            <a:p>
              <a:pPr algn="ctr"/>
              <a:r>
                <a:rPr lang="en-US" altLang="zh-CN" sz="2400" b="1">
                  <a:solidFill>
                    <a:srgbClr val="FFFFFF"/>
                  </a:solidFill>
                </a:rPr>
                <a:t>6</a:t>
              </a:r>
              <a:endParaRPr lang="zh-CN" altLang="en-US" sz="2400" b="1">
                <a:solidFill>
                  <a:srgbClr val="FFFFFF"/>
                </a:solidFill>
              </a:endParaRPr>
            </a:p>
          </p:txBody>
        </p:sp>
        <p:sp>
          <p:nvSpPr>
            <p:cNvPr id="46" name="MH_Entry_6">
              <a:hlinkClick r:id="" action="ppaction://noaction"/>
            </p:cNvPr>
            <p:cNvSpPr txBox="1">
              <a:spLocks noChangeArrowheads="1"/>
            </p:cNvSpPr>
            <p:nvPr>
              <p:custDataLst>
                <p:tags r:id="rId15"/>
              </p:custDataLst>
            </p:nvPr>
          </p:nvSpPr>
          <p:spPr bwMode="auto">
            <a:xfrm>
              <a:off x="2768538" y="6510671"/>
              <a:ext cx="2176014" cy="52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2835" tIns="0" rIns="52835"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2000" dirty="0">
                  <a:latin typeface="+mn-lt"/>
                  <a:ea typeface="+mn-ea"/>
                </a:rPr>
                <a:t>产品运营规划书</a:t>
              </a:r>
              <a:endParaRPr lang="en-US" altLang="zh-CN" sz="2000" dirty="0">
                <a:latin typeface="+mn-lt"/>
                <a:ea typeface="+mn-ea"/>
              </a:endParaRPr>
            </a:p>
          </p:txBody>
        </p:sp>
      </p:grpSp>
      <p:grpSp>
        <p:nvGrpSpPr>
          <p:cNvPr id="6" name="组合 5"/>
          <p:cNvGrpSpPr/>
          <p:nvPr>
            <p:custDataLst>
              <p:tags r:id="rId16"/>
            </p:custDataLst>
          </p:nvPr>
        </p:nvGrpSpPr>
        <p:grpSpPr>
          <a:xfrm>
            <a:off x="1396669" y="4677532"/>
            <a:ext cx="4217830" cy="845936"/>
            <a:chOff x="344885" y="5828772"/>
            <a:chExt cx="2616332" cy="524736"/>
          </a:xfrm>
        </p:grpSpPr>
        <p:sp>
          <p:nvSpPr>
            <p:cNvPr id="48" name="MH_Number_5">
              <a:hlinkClick r:id="" action="ppaction://noaction"/>
            </p:cNvPr>
            <p:cNvSpPr/>
            <p:nvPr>
              <p:custDataLst>
                <p:tags r:id="rId17"/>
              </p:custDataLst>
            </p:nvPr>
          </p:nvSpPr>
          <p:spPr>
            <a:xfrm flipH="1">
              <a:off x="2562194" y="5899968"/>
              <a:ext cx="399023" cy="382344"/>
            </a:xfrm>
            <a:custGeom>
              <a:avLst/>
              <a:gdLst>
                <a:gd name="connsiteX0" fmla="*/ 0 w 580231"/>
                <a:gd name="connsiteY0" fmla="*/ 0 h 469900"/>
                <a:gd name="connsiteX1" fmla="*/ 469900 w 580231"/>
                <a:gd name="connsiteY1" fmla="*/ 0 h 469900"/>
                <a:gd name="connsiteX2" fmla="*/ 469900 w 580231"/>
                <a:gd name="connsiteY2" fmla="*/ 140764 h 469900"/>
                <a:gd name="connsiteX3" fmla="*/ 580231 w 580231"/>
                <a:gd name="connsiteY3" fmla="*/ 234950 h 469900"/>
                <a:gd name="connsiteX4" fmla="*/ 469900 w 580231"/>
                <a:gd name="connsiteY4" fmla="*/ 329136 h 469900"/>
                <a:gd name="connsiteX5" fmla="*/ 469900 w 580231"/>
                <a:gd name="connsiteY5" fmla="*/ 469900 h 469900"/>
                <a:gd name="connsiteX6" fmla="*/ 0 w 580231"/>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231" h="469900">
                  <a:moveTo>
                    <a:pt x="0" y="0"/>
                  </a:moveTo>
                  <a:lnTo>
                    <a:pt x="469900" y="0"/>
                  </a:lnTo>
                  <a:lnTo>
                    <a:pt x="469900" y="140764"/>
                  </a:lnTo>
                  <a:lnTo>
                    <a:pt x="580231" y="234950"/>
                  </a:lnTo>
                  <a:lnTo>
                    <a:pt x="469900" y="329136"/>
                  </a:lnTo>
                  <a:lnTo>
                    <a:pt x="469900" y="469900"/>
                  </a:lnTo>
                  <a:lnTo>
                    <a:pt x="0" y="469900"/>
                  </a:ln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556" tIns="0" rIns="0" bIns="22779" numCol="1" spcCol="0" rtlCol="0" fromWordArt="0" anchor="ctr" anchorCtr="0" forceAA="0" compatLnSpc="1">
              <a:normAutofit/>
            </a:bodyPr>
            <a:lstStyle/>
            <a:p>
              <a:pPr algn="ctr"/>
              <a:r>
                <a:rPr lang="en-US" altLang="zh-CN" sz="2400" b="1">
                  <a:solidFill>
                    <a:srgbClr val="FFFFFF"/>
                  </a:solidFill>
                </a:rPr>
                <a:t>5</a:t>
              </a:r>
              <a:endParaRPr lang="zh-CN" altLang="en-US" sz="2400" b="1">
                <a:solidFill>
                  <a:srgbClr val="FFFFFF"/>
                </a:solidFill>
              </a:endParaRPr>
            </a:p>
          </p:txBody>
        </p:sp>
        <p:sp>
          <p:nvSpPr>
            <p:cNvPr id="49" name="MH_Entry_5">
              <a:hlinkClick r:id="" action="ppaction://noaction"/>
            </p:cNvPr>
            <p:cNvSpPr txBox="1">
              <a:spLocks noChangeArrowheads="1"/>
            </p:cNvSpPr>
            <p:nvPr>
              <p:custDataLst>
                <p:tags r:id="rId18"/>
              </p:custDataLst>
            </p:nvPr>
          </p:nvSpPr>
          <p:spPr bwMode="auto">
            <a:xfrm flipH="1">
              <a:off x="344885" y="5828772"/>
              <a:ext cx="2175029" cy="52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2835" tIns="0" rIns="52835"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20000"/>
                </a:lnSpc>
              </a:pPr>
              <a:r>
                <a:rPr lang="en-US" altLang="zh-CN" sz="2000" dirty="0">
                  <a:latin typeface="+mn-lt"/>
                  <a:ea typeface="+mn-ea"/>
                  <a:sym typeface="+mn-ea"/>
                </a:rPr>
                <a:t>推广方案</a:t>
              </a:r>
              <a:endParaRPr lang="en-US" altLang="zh-CN" sz="2000" dirty="0">
                <a:latin typeface="+mn-lt"/>
                <a:ea typeface="+mn-ea"/>
              </a:endParaRPr>
            </a:p>
          </p:txBody>
        </p:sp>
      </p:grpSp>
      <p:sp>
        <p:nvSpPr>
          <p:cNvPr id="21" name="MH_Others_2"/>
          <p:cNvSpPr txBox="1">
            <a:spLocks noChangeArrowheads="1"/>
          </p:cNvSpPr>
          <p:nvPr>
            <p:custDataLst>
              <p:tags r:id="rId19"/>
            </p:custDataLst>
          </p:nvPr>
        </p:nvSpPr>
        <p:spPr bwMode="auto">
          <a:xfrm rot="18856311">
            <a:off x="-996820" y="778456"/>
            <a:ext cx="4371876" cy="920088"/>
          </a:xfrm>
          <a:custGeom>
            <a:avLst/>
            <a:gdLst>
              <a:gd name="connsiteX0" fmla="*/ 2784501 w 2784501"/>
              <a:gd name="connsiteY0" fmla="*/ 585096 h 586015"/>
              <a:gd name="connsiteX1" fmla="*/ 0 w 2784501"/>
              <a:gd name="connsiteY1" fmla="*/ 586015 h 586015"/>
              <a:gd name="connsiteX2" fmla="*/ 600556 w 2784501"/>
              <a:gd name="connsiteY2" fmla="*/ 533 h 586015"/>
              <a:gd name="connsiteX3" fmla="*/ 2214090 w 2784501"/>
              <a:gd name="connsiteY3" fmla="*/ 0 h 586015"/>
            </a:gdLst>
            <a:ahLst/>
            <a:cxnLst>
              <a:cxn ang="0">
                <a:pos x="connsiteX0" y="connsiteY0"/>
              </a:cxn>
              <a:cxn ang="0">
                <a:pos x="connsiteX1" y="connsiteY1"/>
              </a:cxn>
              <a:cxn ang="0">
                <a:pos x="connsiteX2" y="connsiteY2"/>
              </a:cxn>
              <a:cxn ang="0">
                <a:pos x="connsiteX3" y="connsiteY3"/>
              </a:cxn>
            </a:cxnLst>
            <a:rect l="l" t="t" r="r" b="b"/>
            <a:pathLst>
              <a:path w="2784501" h="586015">
                <a:moveTo>
                  <a:pt x="2784501" y="585096"/>
                </a:moveTo>
                <a:lnTo>
                  <a:pt x="0" y="586015"/>
                </a:lnTo>
                <a:lnTo>
                  <a:pt x="600556" y="533"/>
                </a:lnTo>
                <a:lnTo>
                  <a:pt x="2214090" y="0"/>
                </a:lnTo>
                <a:close/>
              </a:path>
            </a:pathLst>
          </a:custGeom>
          <a:solidFill>
            <a:schemeClr val="accent1"/>
          </a:solidFill>
          <a:ln>
            <a:noFill/>
          </a:ln>
        </p:spPr>
        <p:txBody>
          <a:bodyPr wrap="square" lIns="0" tIns="0" rIns="0" bIns="0" anchor="ctr"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en-US" sz="4000" b="1" smtClean="0">
                <a:solidFill>
                  <a:srgbClr val="FFFFFF"/>
                </a:solidFill>
                <a:latin typeface="+mj-lt"/>
                <a:ea typeface="+mj-ea"/>
                <a:cs typeface="+mj-cs"/>
              </a:rPr>
              <a:t>目   录</a:t>
            </a:r>
            <a:endParaRPr lang="zh-CN" altLang="en-US" sz="4000" b="1" smtClean="0">
              <a:solidFill>
                <a:srgbClr val="FFFFFF"/>
              </a:solidFill>
              <a:latin typeface="+mj-lt"/>
              <a:ea typeface="+mj-ea"/>
              <a:cs typeface="+mj-cs"/>
            </a:endParaRPr>
          </a:p>
        </p:txBody>
      </p:sp>
      <p:sp>
        <p:nvSpPr>
          <p:cNvPr id="22" name="MH_Others_1"/>
          <p:cNvSpPr txBox="1">
            <a:spLocks noChangeArrowheads="1"/>
          </p:cNvSpPr>
          <p:nvPr>
            <p:custDataLst>
              <p:tags r:id="rId20"/>
            </p:custDataLst>
          </p:nvPr>
        </p:nvSpPr>
        <p:spPr bwMode="auto">
          <a:xfrm rot="8056311">
            <a:off x="10232732" y="5876245"/>
            <a:ext cx="2531720" cy="532815"/>
          </a:xfrm>
          <a:custGeom>
            <a:avLst/>
            <a:gdLst>
              <a:gd name="connsiteX0" fmla="*/ 2784501 w 2784501"/>
              <a:gd name="connsiteY0" fmla="*/ 585096 h 586015"/>
              <a:gd name="connsiteX1" fmla="*/ 0 w 2784501"/>
              <a:gd name="connsiteY1" fmla="*/ 586015 h 586015"/>
              <a:gd name="connsiteX2" fmla="*/ 600556 w 2784501"/>
              <a:gd name="connsiteY2" fmla="*/ 533 h 586015"/>
              <a:gd name="connsiteX3" fmla="*/ 2214090 w 2784501"/>
              <a:gd name="connsiteY3" fmla="*/ 0 h 586015"/>
            </a:gdLst>
            <a:ahLst/>
            <a:cxnLst>
              <a:cxn ang="0">
                <a:pos x="connsiteX0" y="connsiteY0"/>
              </a:cxn>
              <a:cxn ang="0">
                <a:pos x="connsiteX1" y="connsiteY1"/>
              </a:cxn>
              <a:cxn ang="0">
                <a:pos x="connsiteX2" y="connsiteY2"/>
              </a:cxn>
              <a:cxn ang="0">
                <a:pos x="connsiteX3" y="connsiteY3"/>
              </a:cxn>
            </a:cxnLst>
            <a:rect l="l" t="t" r="r" b="b"/>
            <a:pathLst>
              <a:path w="2784501" h="586015">
                <a:moveTo>
                  <a:pt x="2784501" y="585096"/>
                </a:moveTo>
                <a:lnTo>
                  <a:pt x="0" y="586015"/>
                </a:lnTo>
                <a:lnTo>
                  <a:pt x="600556" y="533"/>
                </a:lnTo>
                <a:lnTo>
                  <a:pt x="2214090" y="0"/>
                </a:lnTo>
                <a:close/>
              </a:path>
            </a:pathLst>
          </a:custGeom>
          <a:solidFill>
            <a:schemeClr val="accent1"/>
          </a:solidFill>
          <a:ln>
            <a:noFill/>
          </a:ln>
        </p:spPr>
        <p:txBody>
          <a:bodyPr wrap="square" lIns="0" tIns="0" rIns="0" bIns="0" anchor="ctr"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endParaRPr lang="zh-CN" altLang="en-US" sz="2800" b="1">
              <a:solidFill>
                <a:srgbClr val="FFFFFF"/>
              </a:solidFill>
              <a:latin typeface="Arial" panose="020B0604020202020204" pitchFamily="34" charset="0"/>
              <a:ea typeface="黑体" panose="02010609060101010101" pitchFamily="49" charset="-122"/>
            </a:endParaRPr>
          </a:p>
        </p:txBody>
      </p:sp>
    </p:spTree>
    <p:custDataLst>
      <p:tags r:id="rId2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一、项目可行性分析报告：</a:t>
            </a:r>
            <a:endParaRPr lang="zh-CN" altLang="en-US" dirty="0"/>
          </a:p>
        </p:txBody>
      </p:sp>
      <p:sp>
        <p:nvSpPr>
          <p:cNvPr id="9" name="内容占位符 8"/>
          <p:cNvSpPr>
            <a:spLocks noGrp="1"/>
          </p:cNvSpPr>
          <p:nvPr>
            <p:ph sz="half" idx="1"/>
            <p:custDataLst>
              <p:tags r:id="rId2"/>
            </p:custDataLst>
          </p:nvPr>
        </p:nvSpPr>
        <p:spPr/>
        <p:txBody>
          <a:bodyPr wrap="square">
            <a:normAutofit fontScale="70000"/>
          </a:bodyPr>
          <a:lstStyle/>
          <a:p>
            <a:pPr marL="0" indent="0">
              <a:lnSpc>
                <a:spcPct val="110000"/>
              </a:lnSpc>
              <a:buNone/>
            </a:pPr>
            <a:r>
              <a:rPr lang="zh-CN" altLang="en-US" b="1" dirty="0"/>
              <a:t>行业市场分析：</a:t>
            </a:r>
            <a:endParaRPr lang="zh-CN" altLang="en-US" b="1" dirty="0"/>
          </a:p>
          <a:p>
            <a:pPr marL="0" indent="0">
              <a:lnSpc>
                <a:spcPct val="110000"/>
              </a:lnSpc>
              <a:buNone/>
            </a:pPr>
            <a:r>
              <a:rPr lang="zh-CN" altLang="en-US" dirty="0"/>
              <a:t>市场上智能手机的使用已经基本覆盖了社会上各层面各阶级的不同人群，对于手机APP的功能要求也与日俱增，面向用户日常生活的APP在需求上拥有不可估量的前景。</a:t>
            </a:r>
            <a:endParaRPr lang="zh-CN" altLang="en-US" dirty="0"/>
          </a:p>
          <a:p>
            <a:pPr marL="0" indent="0">
              <a:lnSpc>
                <a:spcPct val="110000"/>
              </a:lnSpc>
              <a:buNone/>
            </a:pPr>
            <a:r>
              <a:rPr lang="zh-CN" altLang="en-US" b="1" dirty="0"/>
              <a:t>竞争对手与同类产品分析：</a:t>
            </a:r>
            <a:endParaRPr lang="zh-CN" altLang="en-US" b="1" dirty="0"/>
          </a:p>
          <a:p>
            <a:pPr marL="0" indent="0">
              <a:lnSpc>
                <a:spcPct val="110000"/>
              </a:lnSpc>
              <a:buNone/>
            </a:pPr>
            <a:r>
              <a:rPr lang="zh-CN" altLang="en-US" dirty="0"/>
              <a:t>市场上与本产品功能类似的产品不少，但是真正给人留下产品印象的并不多，可以说产品的内容贴近了生活却没有贴近用户层。要想从中脱颖而出获得用户支持一来需要产品的知名度，二来需要产品的独特性</a:t>
            </a:r>
            <a:endParaRPr lang="zh-CN" altLang="en-US" dirty="0"/>
          </a:p>
        </p:txBody>
      </p:sp>
      <p:sp>
        <p:nvSpPr>
          <p:cNvPr id="4" name="内容占位符 3"/>
          <p:cNvSpPr>
            <a:spLocks noGrp="1"/>
          </p:cNvSpPr>
          <p:nvPr>
            <p:ph sz="half" idx="2"/>
            <p:custDataLst>
              <p:tags r:id="rId3"/>
            </p:custDataLst>
          </p:nvPr>
        </p:nvSpPr>
        <p:spPr/>
        <p:txBody>
          <a:bodyPr>
            <a:normAutofit/>
          </a:bodyPr>
          <a:lstStyle/>
          <a:p>
            <a:pPr marL="0" indent="0">
              <a:lnSpc>
                <a:spcPct val="110000"/>
              </a:lnSpc>
              <a:buNone/>
            </a:pPr>
            <a:r>
              <a:rPr lang="zh-CN" altLang="en-US" b="1" dirty="0"/>
              <a:t>自身条件分析：</a:t>
            </a:r>
            <a:endParaRPr lang="zh-CN" altLang="en-US" b="1" dirty="0"/>
          </a:p>
          <a:p>
            <a:pPr marL="0" indent="0">
              <a:lnSpc>
                <a:spcPct val="110000"/>
              </a:lnSpc>
              <a:buNone/>
            </a:pPr>
            <a:r>
              <a:rPr lang="zh-CN" altLang="en-US" dirty="0"/>
              <a:t>界面简洁整齐，但又不仅仅是一个简单的天气预报软件。本产品能够结合用户当地实时天气状况为用户安排轻松舒适的出行计划，能够进行温差变化和异常天气的提前预防，此外，还能基于用户的自身条件给予不同功能，真正做到软件与用户之间的“沟通”。</a:t>
            </a:r>
            <a:endParaRPr lang="zh-CN" altLang="en-US" dirty="0"/>
          </a:p>
        </p:txBody>
      </p:sp>
    </p:spTree>
    <p:custDataLst>
      <p:tags r:id="rId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二、产品定位及目标：</a:t>
            </a:r>
            <a:endParaRPr lang="zh-CN" altLang="en-US" dirty="0"/>
          </a:p>
        </p:txBody>
      </p:sp>
      <p:sp>
        <p:nvSpPr>
          <p:cNvPr id="9" name="内容占位符 8"/>
          <p:cNvSpPr>
            <a:spLocks noGrp="1"/>
          </p:cNvSpPr>
          <p:nvPr>
            <p:ph sz="half" idx="1"/>
            <p:custDataLst>
              <p:tags r:id="rId2"/>
            </p:custDataLst>
          </p:nvPr>
        </p:nvSpPr>
        <p:spPr>
          <a:xfrm>
            <a:off x="1307465" y="1824355"/>
            <a:ext cx="10271125" cy="4646930"/>
          </a:xfrm>
        </p:spPr>
        <p:txBody>
          <a:bodyPr wrap="square">
            <a:noAutofit/>
          </a:bodyPr>
          <a:lstStyle/>
          <a:p>
            <a:pPr marL="0" indent="0">
              <a:lnSpc>
                <a:spcPct val="110000"/>
              </a:lnSpc>
              <a:buNone/>
            </a:pPr>
            <a:endParaRPr lang="zh-CN" altLang="en-US" dirty="0"/>
          </a:p>
          <a:p>
            <a:pPr marL="0" indent="0">
              <a:lnSpc>
                <a:spcPct val="110000"/>
              </a:lnSpc>
              <a:buNone/>
            </a:pPr>
            <a:r>
              <a:rPr lang="zh-CN" altLang="en-US" sz="4000" dirty="0"/>
              <a:t>该产品的主要市场是在城市，主要的用户群是使用智能手机的广大群众（各个年龄层），提供给对生活出行有计划，对生活质量要求高的用户群。同时是一个与用户有互动的“灵性”产品。</a:t>
            </a:r>
            <a:endParaRPr lang="zh-CN" altLang="en-US" sz="4000" dirty="0"/>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三、产品内容总策划：</a:t>
            </a:r>
            <a:endParaRPr lang="zh-CN" altLang="en-US" dirty="0"/>
          </a:p>
        </p:txBody>
      </p:sp>
      <p:sp>
        <p:nvSpPr>
          <p:cNvPr id="9" name="内容占位符 8"/>
          <p:cNvSpPr>
            <a:spLocks noGrp="1"/>
          </p:cNvSpPr>
          <p:nvPr>
            <p:ph sz="half" idx="1"/>
            <p:custDataLst>
              <p:tags r:id="rId2"/>
            </p:custDataLst>
          </p:nvPr>
        </p:nvSpPr>
        <p:spPr>
          <a:xfrm>
            <a:off x="1247269" y="1443423"/>
            <a:ext cx="4712205" cy="4352540"/>
          </a:xfrm>
        </p:spPr>
        <p:txBody>
          <a:bodyPr wrap="square">
            <a:normAutofit/>
          </a:bodyPr>
          <a:lstStyle/>
          <a:p>
            <a:pPr marL="0" indent="0">
              <a:lnSpc>
                <a:spcPct val="110000"/>
              </a:lnSpc>
              <a:buNone/>
            </a:pPr>
            <a:r>
              <a:rPr lang="zh-CN" altLang="en-US" dirty="0"/>
              <a:t>应用流程规划</a:t>
            </a:r>
            <a:endParaRPr lang="zh-CN" altLang="en-US" dirty="0"/>
          </a:p>
          <a:p>
            <a:pPr marL="0" indent="0">
              <a:lnSpc>
                <a:spcPct val="110000"/>
              </a:lnSpc>
              <a:buNone/>
            </a:pPr>
            <a:endParaRPr lang="zh-CN" altLang="en-US" dirty="0"/>
          </a:p>
        </p:txBody>
      </p:sp>
      <p:pic>
        <p:nvPicPr>
          <p:cNvPr id="3" name="图片 2"/>
          <p:cNvPicPr>
            <a:picLocks noChangeAspect="1"/>
          </p:cNvPicPr>
          <p:nvPr/>
        </p:nvPicPr>
        <p:blipFill>
          <a:blip r:embed="rId3"/>
          <a:stretch>
            <a:fillRect/>
          </a:stretch>
        </p:blipFill>
        <p:spPr>
          <a:xfrm>
            <a:off x="952500" y="2406650"/>
            <a:ext cx="7872730" cy="4330065"/>
          </a:xfrm>
          <a:prstGeom prst="rect">
            <a:avLst/>
          </a:prstGeom>
        </p:spPr>
      </p:pic>
    </p:spTree>
    <p:custDataLst>
      <p:tags r:id="rId4"/>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sym typeface="+mn-ea"/>
              </a:rPr>
              <a:t>三、产品内容总策划：</a:t>
            </a:r>
            <a:endParaRPr lang="zh-CN" altLang="en-US" dirty="0"/>
          </a:p>
        </p:txBody>
      </p:sp>
      <p:sp>
        <p:nvSpPr>
          <p:cNvPr id="9" name="内容占位符 8"/>
          <p:cNvSpPr>
            <a:spLocks noGrp="1"/>
          </p:cNvSpPr>
          <p:nvPr>
            <p:ph sz="half" idx="1"/>
            <p:custDataLst>
              <p:tags r:id="rId2"/>
            </p:custDataLst>
          </p:nvPr>
        </p:nvSpPr>
        <p:spPr>
          <a:xfrm>
            <a:off x="1307465" y="1824355"/>
            <a:ext cx="7462520" cy="4352290"/>
          </a:xfrm>
        </p:spPr>
        <p:txBody>
          <a:bodyPr wrap="square">
            <a:normAutofit/>
          </a:bodyPr>
          <a:lstStyle/>
          <a:p>
            <a:pPr marL="0" indent="0">
              <a:lnSpc>
                <a:spcPct val="110000"/>
              </a:lnSpc>
              <a:buNone/>
            </a:pPr>
            <a:r>
              <a:rPr lang="en-US" altLang="zh-CN" dirty="0"/>
              <a:t>APP</a:t>
            </a:r>
            <a:r>
              <a:rPr lang="zh-CN" altLang="en-US" dirty="0"/>
              <a:t>原型界面设计与测试规划</a:t>
            </a:r>
            <a:endParaRPr lang="zh-CN" altLang="en-US" dirty="0"/>
          </a:p>
          <a:p>
            <a:pPr marL="0" indent="0">
              <a:lnSpc>
                <a:spcPct val="110000"/>
              </a:lnSpc>
              <a:buNone/>
            </a:pPr>
            <a:endParaRPr lang="zh-CN" altLang="en-US" dirty="0"/>
          </a:p>
        </p:txBody>
      </p:sp>
      <p:pic>
        <p:nvPicPr>
          <p:cNvPr id="3" name="图片 7" descr="第二界面"/>
          <p:cNvPicPr>
            <a:picLocks noChangeAspect="1"/>
          </p:cNvPicPr>
          <p:nvPr/>
        </p:nvPicPr>
        <p:blipFill>
          <a:blip r:embed="rId3"/>
          <a:stretch>
            <a:fillRect/>
          </a:stretch>
        </p:blipFill>
        <p:spPr>
          <a:xfrm>
            <a:off x="4084320" y="2432050"/>
            <a:ext cx="2795270" cy="4050030"/>
          </a:xfrm>
          <a:prstGeom prst="rect">
            <a:avLst/>
          </a:prstGeom>
          <a:noFill/>
          <a:ln w="9525">
            <a:noFill/>
          </a:ln>
        </p:spPr>
      </p:pic>
      <p:pic>
        <p:nvPicPr>
          <p:cNvPr id="4" name="图片 8" descr="第三界面"/>
          <p:cNvPicPr>
            <a:picLocks noChangeAspect="1"/>
          </p:cNvPicPr>
          <p:nvPr/>
        </p:nvPicPr>
        <p:blipFill>
          <a:blip r:embed="rId4"/>
          <a:stretch>
            <a:fillRect/>
          </a:stretch>
        </p:blipFill>
        <p:spPr>
          <a:xfrm>
            <a:off x="7315200" y="2404745"/>
            <a:ext cx="2732405" cy="4050665"/>
          </a:xfrm>
          <a:prstGeom prst="rect">
            <a:avLst/>
          </a:prstGeom>
          <a:noFill/>
          <a:ln w="9525">
            <a:noFill/>
          </a:ln>
        </p:spPr>
      </p:pic>
      <p:pic>
        <p:nvPicPr>
          <p:cNvPr id="5" name="图片 4" descr="第一界面"/>
          <p:cNvPicPr>
            <a:picLocks noChangeAspect="1"/>
          </p:cNvPicPr>
          <p:nvPr/>
        </p:nvPicPr>
        <p:blipFill>
          <a:blip r:embed="rId5"/>
          <a:stretch>
            <a:fillRect/>
          </a:stretch>
        </p:blipFill>
        <p:spPr>
          <a:xfrm>
            <a:off x="1116965" y="2432050"/>
            <a:ext cx="2278380" cy="4260215"/>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sym typeface="+mn-ea"/>
              </a:rPr>
              <a:t>三、产品内容总策划：</a:t>
            </a:r>
            <a:endParaRPr lang="zh-CN" altLang="en-US" dirty="0"/>
          </a:p>
        </p:txBody>
      </p:sp>
      <p:sp>
        <p:nvSpPr>
          <p:cNvPr id="9" name="内容占位符 8"/>
          <p:cNvSpPr>
            <a:spLocks noGrp="1"/>
          </p:cNvSpPr>
          <p:nvPr>
            <p:ph sz="half" idx="1"/>
            <p:custDataLst>
              <p:tags r:id="rId2"/>
            </p:custDataLst>
          </p:nvPr>
        </p:nvSpPr>
        <p:spPr>
          <a:xfrm>
            <a:off x="1256665" y="2294255"/>
            <a:ext cx="10450830" cy="4526280"/>
          </a:xfrm>
        </p:spPr>
        <p:txBody>
          <a:bodyPr wrap="square">
            <a:normAutofit lnSpcReduction="20000"/>
          </a:bodyPr>
          <a:lstStyle/>
          <a:p>
            <a:pPr marL="0" indent="0">
              <a:lnSpc>
                <a:spcPct val="110000"/>
              </a:lnSpc>
              <a:buNone/>
            </a:pPr>
            <a:r>
              <a:rPr lang="zh-CN" altLang="en-US" dirty="0"/>
              <a:t>开发日程表：</a:t>
            </a:r>
            <a:endParaRPr lang="zh-CN" altLang="en-US" dirty="0"/>
          </a:p>
          <a:p>
            <a:pPr marL="0" indent="0">
              <a:lnSpc>
                <a:spcPct val="110000"/>
              </a:lnSpc>
              <a:buNone/>
            </a:pPr>
            <a:endParaRPr lang="zh-CN" altLang="en-US" dirty="0"/>
          </a:p>
          <a:p>
            <a:pPr marL="0" indent="0">
              <a:lnSpc>
                <a:spcPct val="110000"/>
              </a:lnSpc>
              <a:buNone/>
            </a:pPr>
            <a:r>
              <a:rPr lang="zh-CN" altLang="en-US" dirty="0"/>
              <a:t>基本界面设计：一周</a:t>
            </a:r>
            <a:endParaRPr lang="zh-CN" altLang="en-US" dirty="0"/>
          </a:p>
          <a:p>
            <a:pPr marL="0" indent="0">
              <a:lnSpc>
                <a:spcPct val="110000"/>
              </a:lnSpc>
              <a:buNone/>
            </a:pPr>
            <a:r>
              <a:rPr lang="zh-CN" altLang="en-US" dirty="0"/>
              <a:t>实现APP与天气网站接口的链接：两周</a:t>
            </a:r>
            <a:endParaRPr lang="zh-CN" altLang="en-US" dirty="0"/>
          </a:p>
          <a:p>
            <a:pPr marL="0" indent="0">
              <a:lnSpc>
                <a:spcPct val="110000"/>
              </a:lnSpc>
              <a:buNone/>
            </a:pPr>
            <a:r>
              <a:rPr lang="zh-CN" altLang="en-US" dirty="0"/>
              <a:t>实现对数据的获取、保存、分析和使用：两周</a:t>
            </a:r>
            <a:endParaRPr lang="zh-CN" altLang="en-US" dirty="0"/>
          </a:p>
          <a:p>
            <a:pPr marL="0" indent="0">
              <a:lnSpc>
                <a:spcPct val="110000"/>
              </a:lnSpc>
              <a:buNone/>
            </a:pPr>
            <a:r>
              <a:rPr lang="zh-CN" altLang="en-US" dirty="0"/>
              <a:t>设计算法从数据库中调用数据来计算出行指数：一周</a:t>
            </a:r>
            <a:endParaRPr lang="zh-CN" altLang="en-US" dirty="0"/>
          </a:p>
          <a:p>
            <a:pPr marL="0" indent="0">
              <a:lnSpc>
                <a:spcPct val="110000"/>
              </a:lnSpc>
              <a:buNone/>
            </a:pPr>
            <a:r>
              <a:rPr lang="zh-CN" altLang="en-US" dirty="0"/>
              <a:t>美化UI界面和调试软件BUG：一个月</a:t>
            </a:r>
            <a:endParaRPr lang="zh-CN" altLang="en-US" dirty="0"/>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四、技术解决方案：</a:t>
            </a:r>
            <a:endParaRPr lang="zh-CN" altLang="en-US" dirty="0"/>
          </a:p>
        </p:txBody>
      </p:sp>
      <p:sp>
        <p:nvSpPr>
          <p:cNvPr id="9" name="内容占位符 8"/>
          <p:cNvSpPr>
            <a:spLocks noGrp="1"/>
          </p:cNvSpPr>
          <p:nvPr>
            <p:ph sz="half" idx="1"/>
            <p:custDataLst>
              <p:tags r:id="rId2"/>
            </p:custDataLst>
          </p:nvPr>
        </p:nvSpPr>
        <p:spPr/>
        <p:txBody>
          <a:bodyPr wrap="square">
            <a:normAutofit/>
          </a:bodyPr>
          <a:lstStyle/>
          <a:p>
            <a:pPr marL="0" indent="0">
              <a:lnSpc>
                <a:spcPct val="110000"/>
              </a:lnSpc>
              <a:buNone/>
            </a:pPr>
            <a:r>
              <a:rPr lang="zh-CN" altLang="en-US" dirty="0"/>
              <a:t>用户界面 ：</a:t>
            </a:r>
            <a:endParaRPr lang="zh-CN" altLang="en-US" dirty="0"/>
          </a:p>
          <a:p>
            <a:pPr marL="0" indent="0">
              <a:lnSpc>
                <a:spcPct val="110000"/>
              </a:lnSpc>
              <a:buNone/>
            </a:pPr>
            <a:r>
              <a:rPr lang="zh-CN" altLang="en-US" dirty="0"/>
              <a:t>采用图形用户界面直观反映 </a:t>
            </a:r>
            <a:endParaRPr lang="zh-CN" altLang="en-US" dirty="0"/>
          </a:p>
          <a:p>
            <a:pPr marL="0" indent="0">
              <a:lnSpc>
                <a:spcPct val="110000"/>
              </a:lnSpc>
              <a:buNone/>
            </a:pPr>
            <a:r>
              <a:rPr lang="zh-CN" altLang="en-US" dirty="0"/>
              <a:t>软件接口 ：</a:t>
            </a:r>
            <a:endParaRPr lang="zh-CN" altLang="en-US" dirty="0"/>
          </a:p>
          <a:p>
            <a:pPr marL="0" indent="0">
              <a:lnSpc>
                <a:spcPct val="110000"/>
              </a:lnSpc>
              <a:buNone/>
            </a:pPr>
            <a:r>
              <a:rPr lang="zh-CN" altLang="en-US" dirty="0"/>
              <a:t>运行于Android 4.0及更高版本并装有JAVA虚拟机, SQL server 2012服务器的操作系统之上,并且装有SQL server 2012服务器还可提供数据服务。 </a:t>
            </a:r>
            <a:endParaRPr lang="zh-CN" altLang="en-US" dirty="0"/>
          </a:p>
        </p:txBody>
      </p:sp>
      <p:sp>
        <p:nvSpPr>
          <p:cNvPr id="4" name="内容占位符 3"/>
          <p:cNvSpPr>
            <a:spLocks noGrp="1"/>
          </p:cNvSpPr>
          <p:nvPr>
            <p:ph sz="half" idx="2"/>
            <p:custDataLst>
              <p:tags r:id="rId3"/>
            </p:custDataLst>
          </p:nvPr>
        </p:nvSpPr>
        <p:spPr/>
        <p:txBody>
          <a:bodyPr>
            <a:normAutofit/>
          </a:bodyPr>
          <a:lstStyle/>
          <a:p>
            <a:pPr marL="0" indent="0">
              <a:lnSpc>
                <a:spcPct val="110000"/>
              </a:lnSpc>
              <a:buNone/>
            </a:pPr>
            <a:r>
              <a:rPr lang="zh-CN" altLang="en-US" dirty="0"/>
              <a:t>开发环境 ：</a:t>
            </a:r>
            <a:endParaRPr lang="zh-CN" altLang="en-US" dirty="0"/>
          </a:p>
          <a:p>
            <a:pPr marL="0" indent="0">
              <a:lnSpc>
                <a:spcPct val="110000"/>
              </a:lnSpc>
              <a:buNone/>
            </a:pPr>
            <a:r>
              <a:rPr lang="zh-CN" altLang="en-US" dirty="0"/>
              <a:t>Android Studio、APP Inventor、SQL server 2012、安卓模拟器。</a:t>
            </a:r>
            <a:endParaRPr lang="zh-CN" altLang="en-US" dirty="0"/>
          </a:p>
          <a:p>
            <a:pPr marL="0" indent="0">
              <a:lnSpc>
                <a:spcPct val="110000"/>
              </a:lnSpc>
              <a:buNone/>
            </a:pPr>
            <a:r>
              <a:rPr lang="zh-CN" altLang="en-US" dirty="0"/>
              <a:t>故障处理 ：</a:t>
            </a:r>
            <a:endParaRPr lang="zh-CN" altLang="en-US" dirty="0"/>
          </a:p>
          <a:p>
            <a:pPr marL="0" indent="0">
              <a:lnSpc>
                <a:spcPct val="110000"/>
              </a:lnSpc>
              <a:buNone/>
            </a:pPr>
            <a:r>
              <a:rPr lang="zh-CN" altLang="en-US" dirty="0"/>
              <a:t>在用户的点击界面，输入信息有错误的情况下，对于用户的操作错误应给出适当的改正提示。若运行时遇到不可恢复的系统错误，也必须保证数据库完好无损。</a:t>
            </a:r>
            <a:endParaRPr lang="zh-CN" altLang="en-US" dirty="0"/>
          </a:p>
        </p:txBody>
      </p:sp>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custom9160225_20*i*3"/>
  <p:tag name="KSO_WM_TEMPLATE_CATEGORY" val="custom"/>
  <p:tag name="KSO_WM_TEMPLATE_INDEX" val="9160225"/>
  <p:tag name="KSO_WM_UNIT_INDEX" val="3"/>
</p:tagLst>
</file>

<file path=ppt/tags/tag1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1.xml><?xml version="1.0" encoding="utf-8"?>
<p:tagLst xmlns:p="http://schemas.openxmlformats.org/presentationml/2006/main">
  <p:tag name="KSO_WM_TAG_VERSION" val="1.0"/>
  <p:tag name="KSO_WM_BEAUTIFY_FLAG" val="#wm#"/>
  <p:tag name="KSO_WM_UNIT_TYPE" val="i"/>
  <p:tag name="KSO_WM_UNIT_ID" val="custom160545_11*i*0"/>
  <p:tag name="KSO_WM_TEMPLATE_CATEGORY" val="custom"/>
  <p:tag name="KSO_WM_TEMPLATE_INDEX" val="160545"/>
  <p:tag name="KSO_WM_UNIT_INDEX" val="0"/>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NUMBER"/>
  <p:tag name="ID" val="545835"/>
  <p:tag name="MH_ORDER" val="2"/>
  <p:tag name="KSO_WM_UNIT_TYPE" val="l_i"/>
  <p:tag name="KSO_WM_UNIT_INDEX" val="1_1"/>
  <p:tag name="KSO_WM_UNIT_ID" val="custom160545_11*l_i*1_1"/>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ENTRY"/>
  <p:tag name="ID" val="545835"/>
  <p:tag name="MH_ORDER" val="2"/>
  <p:tag name="KSO_WM_UNIT_TYPE" val="l_h_f"/>
  <p:tag name="KSO_WM_UNIT_INDEX" val="1_2_1"/>
  <p:tag name="KSO_WM_UNIT_ID" val="custom160545_11*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UNIT_TYPE" val="i"/>
  <p:tag name="KSO_WM_UNIT_ID" val="custom160545_11*i*5"/>
  <p:tag name="KSO_WM_TEMPLATE_CATEGORY" val="custom"/>
  <p:tag name="KSO_WM_TEMPLATE_INDEX" val="160545"/>
  <p:tag name="KSO_WM_UNIT_INDEX" val="5"/>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NUMBER"/>
  <p:tag name="ID" val="545835"/>
  <p:tag name="MH_ORDER" val="1"/>
  <p:tag name="KSO_WM_UNIT_TYPE" val="l_i"/>
  <p:tag name="KSO_WM_UNIT_INDEX" val="1_2"/>
  <p:tag name="KSO_WM_UNIT_ID" val="custom160545_11*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ENTRY"/>
  <p:tag name="ID" val="545835"/>
  <p:tag name="MH_ORDER" val="1"/>
  <p:tag name="KSO_WM_UNIT_TYPE" val="l_h_f"/>
  <p:tag name="KSO_WM_UNIT_INDEX" val="1_1_1"/>
  <p:tag name="KSO_WM_UNIT_ID" val="custom160545_11*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UNIT_TYPE" val="i"/>
  <p:tag name="KSO_WM_UNIT_ID" val="custom160545_11*i*10"/>
  <p:tag name="KSO_WM_TEMPLATE_CATEGORY" val="custom"/>
  <p:tag name="KSO_WM_TEMPLATE_INDEX" val="160545"/>
  <p:tag name="KSO_WM_UNIT_INDEX" val="10"/>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NUMBER"/>
  <p:tag name="ID" val="545835"/>
  <p:tag name="MH_ORDER" val="4"/>
  <p:tag name="KSO_WM_UNIT_TYPE" val="l_i"/>
  <p:tag name="KSO_WM_UNIT_INDEX" val="1_3"/>
  <p:tag name="KSO_WM_UNIT_ID" val="custom160545_11*l_i*1_3"/>
  <p:tag name="KSO_WM_UNIT_CLEAR" val="1"/>
  <p:tag name="KSO_WM_UNIT_LAYERLEVEL" val="1_1"/>
  <p:tag name="KSO_WM_DIAGRAM_GROUP_CODE" val="l1-1"/>
  <p:tag name="KSO_WM_UNIT_FILL_FORE_SCHEMECOLOR_INDEX" val="8"/>
  <p:tag name="KSO_WM_UNIT_FILL_TYPE" val="1"/>
  <p:tag name="KSO_WM_UNIT_USESOURCEFORMAT_APPLY"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ENTRY"/>
  <p:tag name="ID" val="545835"/>
  <p:tag name="MH_ORDER" val="4"/>
  <p:tag name="KSO_WM_UNIT_TYPE" val="l_h_f"/>
  <p:tag name="KSO_WM_UNIT_INDEX" val="1_4_1"/>
  <p:tag name="KSO_WM_UNIT_ID" val="custom160545_11*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TAG_VERSION" val="1.0"/>
  <p:tag name="KSO_WM_BEAUTIFY_FLAG" val="#wm#"/>
  <p:tag name="KSO_WM_UNIT_TYPE" val="i"/>
  <p:tag name="KSO_WM_UNIT_ID" val="custom9160225_20*i*4"/>
  <p:tag name="KSO_WM_TEMPLATE_CATEGORY" val="custom"/>
  <p:tag name="KSO_WM_TEMPLATE_INDEX" val="9160225"/>
  <p:tag name="KSO_WM_UNIT_INDEX" val="4"/>
</p:tagLst>
</file>

<file path=ppt/tags/tag20.xml><?xml version="1.0" encoding="utf-8"?>
<p:tagLst xmlns:p="http://schemas.openxmlformats.org/presentationml/2006/main">
  <p:tag name="KSO_WM_TAG_VERSION" val="1.0"/>
  <p:tag name="KSO_WM_BEAUTIFY_FLAG" val="#wm#"/>
  <p:tag name="KSO_WM_UNIT_TYPE" val="i"/>
  <p:tag name="KSO_WM_UNIT_ID" val="custom160545_11*i*15"/>
  <p:tag name="KSO_WM_TEMPLATE_CATEGORY" val="custom"/>
  <p:tag name="KSO_WM_TEMPLATE_INDEX" val="160545"/>
  <p:tag name="KSO_WM_UNIT_INDEX" val="15"/>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NUMBER"/>
  <p:tag name="ID" val="545835"/>
  <p:tag name="MH_ORDER" val="3"/>
  <p:tag name="KSO_WM_UNIT_TYPE" val="l_i"/>
  <p:tag name="KSO_WM_UNIT_INDEX" val="1_4"/>
  <p:tag name="KSO_WM_UNIT_ID" val="custom160545_11*l_i*1_4"/>
  <p:tag name="KSO_WM_UNIT_CLEAR" val="1"/>
  <p:tag name="KSO_WM_UNIT_LAYERLEVEL" val="1_1"/>
  <p:tag name="KSO_WM_DIAGRAM_GROUP_CODE" val="l1-1"/>
  <p:tag name="KSO_WM_UNIT_FILL_FORE_SCHEMECOLOR_INDEX" val="7"/>
  <p:tag name="KSO_WM_UNIT_FILL_TYPE" val="1"/>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ENTRY"/>
  <p:tag name="ID" val="545835"/>
  <p:tag name="MH_ORDER" val="3"/>
  <p:tag name="KSO_WM_UNIT_TYPE" val="l_h_f"/>
  <p:tag name="KSO_WM_UNIT_INDEX" val="1_3_1"/>
  <p:tag name="KSO_WM_UNIT_ID" val="custom160545_11*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UNIT_TYPE" val="i"/>
  <p:tag name="KSO_WM_UNIT_ID" val="custom160545_11*i*20"/>
  <p:tag name="KSO_WM_TEMPLATE_CATEGORY" val="custom"/>
  <p:tag name="KSO_WM_TEMPLATE_INDEX" val="160545"/>
  <p:tag name="KSO_WM_UNIT_INDEX" val="20"/>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NUMBER"/>
  <p:tag name="ID" val="545835"/>
  <p:tag name="MH_ORDER" val="6"/>
  <p:tag name="KSO_WM_UNIT_TYPE" val="l_i"/>
  <p:tag name="KSO_WM_UNIT_INDEX" val="1_5"/>
  <p:tag name="KSO_WM_UNIT_ID" val="custom160545_11*l_i*1_5"/>
  <p:tag name="KSO_WM_UNIT_CLEAR" val="1"/>
  <p:tag name="KSO_WM_UNIT_LAYERLEVEL" val="1_1"/>
  <p:tag name="KSO_WM_DIAGRAM_GROUP_CODE" val="l1-1"/>
  <p:tag name="KSO_WM_UNIT_FILL_FORE_SCHEMECOLOR_INDEX" val="10"/>
  <p:tag name="KSO_WM_UNI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ENTRY"/>
  <p:tag name="ID" val="545835"/>
  <p:tag name="MH_ORDER" val="6"/>
  <p:tag name="KSO_WM_UNIT_TYPE" val="l_h_f"/>
  <p:tag name="KSO_WM_UNIT_INDEX" val="1_6_1"/>
  <p:tag name="KSO_WM_UNIT_ID" val="custom160545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UNIT_TYPE" val="i"/>
  <p:tag name="KSO_WM_UNIT_ID" val="custom160545_11*i*25"/>
  <p:tag name="KSO_WM_TEMPLATE_CATEGORY" val="custom"/>
  <p:tag name="KSO_WM_TEMPLATE_INDEX" val="160545"/>
  <p:tag name="KSO_WM_UNIT_INDEX" val="25"/>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NUMBER"/>
  <p:tag name="ID" val="545835"/>
  <p:tag name="MH_ORDER" val="5"/>
  <p:tag name="KSO_WM_UNIT_TYPE" val="l_i"/>
  <p:tag name="KSO_WM_UNIT_INDEX" val="1_6"/>
  <p:tag name="KSO_WM_UNIT_ID" val="custom160545_11*l_i*1_6"/>
  <p:tag name="KSO_WM_UNIT_CLEAR" val="1"/>
  <p:tag name="KSO_WM_UNIT_LAYERLEVEL" val="1_1"/>
  <p:tag name="KSO_WM_DIAGRAM_GROUP_CODE" val="l1-1"/>
  <p:tag name="KSO_WM_UNIT_FILL_FORE_SCHEMECOLOR_INDEX" val="9"/>
  <p:tag name="KSO_WM_UNIT_FILL_TYPE" val="1"/>
  <p:tag name="KSO_WM_UNIT_USESOURCEFORMAT_APPLY"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ENTRY"/>
  <p:tag name="ID" val="545835"/>
  <p:tag name="MH_ORDER" val="5"/>
  <p:tag name="KSO_WM_UNIT_TYPE" val="l_h_f"/>
  <p:tag name="KSO_WM_UNIT_INDEX" val="1_5_1"/>
  <p:tag name="KSO_WM_UNIT_ID" val="custom160545_11*l_h_f*1_5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OTHERS"/>
  <p:tag name="ID" val="545835"/>
  <p:tag name="KSO_WM_UNIT_TYPE" val="a"/>
  <p:tag name="KSO_WM_UNIT_INDEX" val="1"/>
  <p:tag name="KSO_WM_UNIT_ID" val="custom160545_11*a*1"/>
  <p:tag name="KSO_WM_UNIT_CLEAR" val="1"/>
  <p:tag name="KSO_WM_UNIT_LAYERLEVEL" val="1"/>
  <p:tag name="KSO_WM_UNIT_ISCONTENTSTITLE" val="1"/>
  <p:tag name="KSO_WM_UNIT_VALUE" val="9"/>
  <p:tag name="KSO_WM_UNIT_HIGHLIGHT" val="0"/>
  <p:tag name="KSO_WM_UNIT_COMPATIBLE" val="0"/>
  <p:tag name="KSO_WM_UNIT_PRESET_TEXT" val="CONTENTS"/>
</p:tagLst>
</file>

<file path=ppt/tags/tag3.xml><?xml version="1.0" encoding="utf-8"?>
<p:tagLst xmlns:p="http://schemas.openxmlformats.org/presentationml/2006/main">
  <p:tag name="KSO_WM_TAG_VERSION" val="1.0"/>
  <p:tag name="KSO_WM_TEMPLATE_CATEGORY" val="custom"/>
  <p:tag name="KSO_WM_TEMPLATE_INDEX" val="160545"/>
</p:tagLst>
</file>

<file path=ppt/tags/tag30.xml><?xml version="1.0" encoding="utf-8"?>
<p:tagLst xmlns:p="http://schemas.openxmlformats.org/presentationml/2006/main">
  <p:tag name="MH" val="20151012153003"/>
  <p:tag name="MH_LIBRARY" val="CONTENTS"/>
  <p:tag name="MH_TYPE" val="OTHERS"/>
  <p:tag name="ID" val="545835"/>
  <p:tag name="KSO_WM_TAG_VERSION" val="1.0"/>
  <p:tag name="KSO_WM_BEAUTIFY_FLAG" val="#wm#"/>
  <p:tag name="KSO_WM_UNIT_TYPE" val="i"/>
  <p:tag name="KSO_WM_UNIT_ID" val="custom160545_11*i*31"/>
  <p:tag name="KSO_WM_TEMPLATE_CATEGORY" val="custom"/>
  <p:tag name="KSO_WM_TEMPLATE_INDEX" val="160545"/>
  <p:tag name="KSO_WM_UNIT_INDEX" val="31"/>
</p:tagLst>
</file>

<file path=ppt/tags/tag31.xml><?xml version="1.0" encoding="utf-8"?>
<p:tagLst xmlns:p="http://schemas.openxmlformats.org/presentationml/2006/main">
  <p:tag name="MH" val="20151012153003"/>
  <p:tag name="MH_LIBRARY" val="CONTENTS"/>
  <p:tag name="MH_AUTOCOLOR" val="TRUE"/>
  <p:tag name="MH_TYPE" val="CONTENTS"/>
  <p:tag name="ID" val="545835"/>
  <p:tag name="KSO_WM_TEMPLATE_CATEGORY" val="custom"/>
  <p:tag name="KSO_WM_TEMPLATE_INDEX" val="160545"/>
  <p:tag name="KSO_WM_TAG_VERSION" val="1.0"/>
  <p:tag name="KSO_WM_SLIDE_ID" val="custom160545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2"/>
  <p:tag name="KSO_WM_UNIT_ID" val="custom160545_20*f*2"/>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5.xml><?xml version="1.0" encoding="utf-8"?>
<p:tagLst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8.xml><?xml version="1.0" encoding="utf-8"?>
<p:tagLst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TEMPLATE_CATEGORY" val="custom"/>
  <p:tag name="KSO_WM_TEMPLATE_INDEX" val="160545"/>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1.xml><?xml version="1.0" encoding="utf-8"?>
<p:tagLst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4.xml><?xml version="1.0" encoding="utf-8"?>
<p:tagLst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7.xml><?xml version="1.0" encoding="utf-8"?>
<p:tagLst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1*a*1"/>
  <p:tag name="KSO_WM_UNIT_CLEAR" val="1"/>
  <p:tag name="KSO_WM_UNIT_LAYERLEVEL" val="1"/>
  <p:tag name="KSO_WM_UNIT_VALUE" val="39"/>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2"/>
  <p:tag name="KSO_WM_UNIT_ID" val="custom160545_20*f*2"/>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1.xml><?xml version="1.0" encoding="utf-8"?>
<p:tagLst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4.xml><?xml version="1.0" encoding="utf-8"?>
<p:tagLst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9.xml><?xml version="1.0" encoding="utf-8"?>
<p:tagLst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45"/>
  <p:tag name="KSO_WM_UNIT_TYPE" val="b"/>
  <p:tag name="KSO_WM_UNIT_INDEX" val="1"/>
  <p:tag name="KSO_WM_UNIT_ID" val="custom160545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3.xml><?xml version="1.0" encoding="utf-8"?>
<p:tagLst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6.xml><?xml version="1.0" encoding="utf-8"?>
<p:tagLst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67.xml><?xml version="1.0" encoding="utf-8"?>
<p:tagLst xmlns:p="http://schemas.openxmlformats.org/presentationml/2006/main">
  <p:tag name="MH" val="20151012160551"/>
  <p:tag name="MH_LIBRARY" val="GRAPHIC"/>
  <p:tag name="MH_ORDER" val="Rectangle 61"/>
  <p:tag name="KSO_WM_TAG_VERSION" val="1.0"/>
  <p:tag name="KSO_WM_BEAUTIFY_FLAG" val="#wm#"/>
  <p:tag name="KSO_WM_UNIT_TYPE" val="i"/>
  <p:tag name="KSO_WM_UNIT_ID" val="custom160545_29*i*0"/>
  <p:tag name="KSO_WM_TEMPLATE_CATEGORY" val="custom"/>
  <p:tag name="KSO_WM_TEMPLATE_INDEX" val="160545"/>
  <p:tag name="KSO_WM_UNIT_INDEX" val="0"/>
</p:tagLst>
</file>

<file path=ppt/tags/tag68.xml><?xml version="1.0" encoding="utf-8"?>
<p:tagLst xmlns:p="http://schemas.openxmlformats.org/presentationml/2006/main">
  <p:tag name="MH" val="20151012160551"/>
  <p:tag name="MH_LIBRARY" val="GRAPHIC"/>
  <p:tag name="MH_ORDER" val="Oval 53"/>
  <p:tag name="KSO_WM_TAG_VERSION" val="1.0"/>
  <p:tag name="KSO_WM_BEAUTIFY_FLAG" val="#wm#"/>
  <p:tag name="KSO_WM_UNIT_TYPE" val="i"/>
  <p:tag name="KSO_WM_UNIT_ID" val="custom160545_29*i*1"/>
  <p:tag name="KSO_WM_TEMPLATE_CATEGORY" val="custom"/>
  <p:tag name="KSO_WM_TEMPLATE_INDEX" val="160545"/>
  <p:tag name="KSO_WM_UNIT_INDEX" val="1"/>
</p:tagLst>
</file>

<file path=ppt/tags/tag69.xml><?xml version="1.0" encoding="utf-8"?>
<p:tagLst xmlns:p="http://schemas.openxmlformats.org/presentationml/2006/main">
  <p:tag name="MH" val="20151012160551"/>
  <p:tag name="MH_LIBRARY" val="GRAPHIC"/>
  <p:tag name="MH_ORDER" val="Rectangle 62"/>
  <p:tag name="KSO_WM_TAG_VERSION" val="1.0"/>
  <p:tag name="KSO_WM_BEAUTIFY_FLAG" val="#wm#"/>
  <p:tag name="KSO_WM_UNIT_TYPE" val="i"/>
  <p:tag name="KSO_WM_UNIT_ID" val="custom160545_29*i*2"/>
  <p:tag name="KSO_WM_TEMPLATE_CATEGORY" val="custom"/>
  <p:tag name="KSO_WM_TEMPLATE_INDEX" val="160545"/>
  <p:tag name="KSO_WM_UNIT_INDEX" val="2"/>
</p:tagLst>
</file>

<file path=ppt/tags/tag7.xml><?xml version="1.0" encoding="utf-8"?>
<p:tagLst xmlns:p="http://schemas.openxmlformats.org/presentationml/2006/main">
  <p:tag name="KSO_WM_TEMPLATE_THUMBS_INDEX" val="1、4、5、10、12、16、19、23、27、28、29"/>
  <p:tag name="KSO_WM_TEMPLATE_CATEGORY" val="custom"/>
  <p:tag name="KSO_WM_TEMPLATE_INDEX" val="160545"/>
  <p:tag name="KSO_WM_TAG_VERSION" val="1.0"/>
  <p:tag name="KSO_WM_SLIDE_ID" val="custom160545_1"/>
  <p:tag name="KSO_WM_SLIDE_INDEX" val="1"/>
  <p:tag name="KSO_WM_SLIDE_ITEM_CNT" val="2"/>
  <p:tag name="KSO_WM_SLIDE_LAYOUT" val="a_b"/>
  <p:tag name="KSO_WM_SLIDE_LAYOUT_CNT" val="1_1"/>
  <p:tag name="KSO_WM_SLIDE_TYPE" val="title"/>
  <p:tag name="KSO_WM_BEAUTIFY_FLAG" val="#wm#"/>
</p:tagLst>
</file>

<file path=ppt/tags/tag70.xml><?xml version="1.0" encoding="utf-8"?>
<p:tagLst xmlns:p="http://schemas.openxmlformats.org/presentationml/2006/main">
  <p:tag name="MH" val="20151012160551"/>
  <p:tag name="MH_LIBRARY" val="GRAPHIC"/>
  <p:tag name="MH_ORDER" val="Oval 63"/>
  <p:tag name="KSO_WM_TAG_VERSION" val="1.0"/>
  <p:tag name="KSO_WM_BEAUTIFY_FLAG" val="#wm#"/>
  <p:tag name="KSO_WM_UNIT_TYPE" val="i"/>
  <p:tag name="KSO_WM_UNIT_ID" val="custom160545_29*i*3"/>
  <p:tag name="KSO_WM_TEMPLATE_CATEGORY" val="custom"/>
  <p:tag name="KSO_WM_TEMPLATE_INDEX" val="160545"/>
  <p:tag name="KSO_WM_UNIT_INDEX" val="3"/>
</p:tagLst>
</file>

<file path=ppt/tags/tag71.xml><?xml version="1.0" encoding="utf-8"?>
<p:tagLst xmlns:p="http://schemas.openxmlformats.org/presentationml/2006/main">
  <p:tag name="MH" val="20151012160551"/>
  <p:tag name="MH_LIBRARY" val="GRAPHIC"/>
  <p:tag name="MH_ORDER" val="Rectangle 64"/>
  <p:tag name="KSO_WM_TAG_VERSION" val="1.0"/>
  <p:tag name="KSO_WM_BEAUTIFY_FLAG" val="#wm#"/>
  <p:tag name="KSO_WM_UNIT_TYPE" val="i"/>
  <p:tag name="KSO_WM_UNIT_ID" val="custom160545_29*i*4"/>
  <p:tag name="KSO_WM_TEMPLATE_CATEGORY" val="custom"/>
  <p:tag name="KSO_WM_TEMPLATE_INDEX" val="160545"/>
  <p:tag name="KSO_WM_UNIT_INDEX" val="4"/>
</p:tagLst>
</file>

<file path=ppt/tags/tag72.xml><?xml version="1.0" encoding="utf-8"?>
<p:tagLst xmlns:p="http://schemas.openxmlformats.org/presentationml/2006/main">
  <p:tag name="MH" val="20151012160551"/>
  <p:tag name="MH_LIBRARY" val="GRAPHIC"/>
  <p:tag name="MH_ORDER" val="Oval 65"/>
  <p:tag name="KSO_WM_TAG_VERSION" val="1.0"/>
  <p:tag name="KSO_WM_BEAUTIFY_FLAG" val="#wm#"/>
  <p:tag name="KSO_WM_UNIT_TYPE" val="i"/>
  <p:tag name="KSO_WM_UNIT_ID" val="custom160545_29*i*5"/>
  <p:tag name="KSO_WM_TEMPLATE_CATEGORY" val="custom"/>
  <p:tag name="KSO_WM_TEMPLATE_INDEX" val="160545"/>
  <p:tag name="KSO_WM_UNIT_INDEX" val="5"/>
</p:tagLst>
</file>

<file path=ppt/tags/tag73.xml><?xml version="1.0" encoding="utf-8"?>
<p:tagLst xmlns:p="http://schemas.openxmlformats.org/presentationml/2006/main">
  <p:tag name="MH" val="20151012160551"/>
  <p:tag name="MH_LIBRARY" val="GRAPHIC"/>
  <p:tag name="MH_ORDER" val="Rectangle 66"/>
  <p:tag name="KSO_WM_TAG_VERSION" val="1.0"/>
  <p:tag name="KSO_WM_BEAUTIFY_FLAG" val="#wm#"/>
  <p:tag name="KSO_WM_UNIT_TYPE" val="i"/>
  <p:tag name="KSO_WM_UNIT_ID" val="custom160545_29*i*6"/>
  <p:tag name="KSO_WM_TEMPLATE_CATEGORY" val="custom"/>
  <p:tag name="KSO_WM_TEMPLATE_INDEX" val="160545"/>
  <p:tag name="KSO_WM_UNIT_INDEX" val="6"/>
</p:tagLst>
</file>

<file path=ppt/tags/tag74.xml><?xml version="1.0" encoding="utf-8"?>
<p:tagLst xmlns:p="http://schemas.openxmlformats.org/presentationml/2006/main">
  <p:tag name="MH" val="20151012160551"/>
  <p:tag name="MH_LIBRARY" val="GRAPHIC"/>
  <p:tag name="MH_ORDER" val="Oval 67"/>
  <p:tag name="KSO_WM_TAG_VERSION" val="1.0"/>
  <p:tag name="KSO_WM_BEAUTIFY_FLAG" val="#wm#"/>
  <p:tag name="KSO_WM_UNIT_TYPE" val="i"/>
  <p:tag name="KSO_WM_UNIT_ID" val="custom160545_29*i*7"/>
  <p:tag name="KSO_WM_TEMPLATE_CATEGORY" val="custom"/>
  <p:tag name="KSO_WM_TEMPLATE_INDEX" val="160545"/>
  <p:tag name="KSO_WM_UNIT_INDEX" val="7"/>
</p:tagLst>
</file>

<file path=ppt/tags/tag75.xml><?xml version="1.0" encoding="utf-8"?>
<p:tagLst xmlns:p="http://schemas.openxmlformats.org/presentationml/2006/main">
  <p:tag name="MH" val="20151012160551"/>
  <p:tag name="MH_LIBRARY" val="GRAPHIC"/>
  <p:tag name="KSO_WM_TEMPLATE_CATEGORY" val="custom"/>
  <p:tag name="KSO_WM_TEMPLATE_INDEX" val="160545"/>
  <p:tag name="KSO_WM_TAG_VERSION" val="1.0"/>
  <p:tag name="KSO_WM_SLIDE_ID" val="custom160545_29"/>
  <p:tag name="KSO_WM_SLIDE_INDEX" val="29"/>
  <p:tag name="KSO_WM_SLIDE_ITEM_CNT" val="0"/>
  <p:tag name="KSO_WM_SLIDE_TYPE" val="endPage"/>
  <p:tag name="KSO_WM_BEAUTIFY_FLAG" val="#wm#"/>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A000120141119A01PPBG">
  <a:themeElements>
    <a:clrScheme name="160545">
      <a:dk1>
        <a:srgbClr val="5F5F5F"/>
      </a:dk1>
      <a:lt1>
        <a:srgbClr val="FFFFFF"/>
      </a:lt1>
      <a:dk2>
        <a:srgbClr val="5F5F5F"/>
      </a:dk2>
      <a:lt2>
        <a:srgbClr val="FFFFFF"/>
      </a:lt2>
      <a:accent1>
        <a:srgbClr val="046FB6"/>
      </a:accent1>
      <a:accent2>
        <a:srgbClr val="22B1DE"/>
      </a:accent2>
      <a:accent3>
        <a:srgbClr val="5D76BA"/>
      </a:accent3>
      <a:accent4>
        <a:srgbClr val="EAB200"/>
      </a:accent4>
      <a:accent5>
        <a:srgbClr val="C00000"/>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1853</Words>
  <Application>WPS 演示</Application>
  <PresentationFormat>宽屏</PresentationFormat>
  <Paragraphs>145</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黑体</vt:lpstr>
      <vt:lpstr>微软雅黑</vt:lpstr>
      <vt:lpstr>Calibri</vt:lpstr>
      <vt:lpstr>Arial Narrow</vt:lpstr>
      <vt:lpstr>Arial Unicode MS</vt:lpstr>
      <vt:lpstr>A000120141119A01PPBG</vt:lpstr>
      <vt:lpstr>“随便走”产品方案设计</vt:lpstr>
      <vt:lpstr>PowerPoint 演示文稿</vt:lpstr>
      <vt:lpstr>PowerPoint 演示文稿</vt:lpstr>
      <vt:lpstr>一、项目可行性分析报告：</vt:lpstr>
      <vt:lpstr>二、产品定位及目标：</vt:lpstr>
      <vt:lpstr>三、产品内容总策划：</vt:lpstr>
      <vt:lpstr>三、产品内容总策划：</vt:lpstr>
      <vt:lpstr>三、产品内容总策划：</vt:lpstr>
      <vt:lpstr>四、技术解决方案：</vt:lpstr>
      <vt:lpstr>五、推广方案：</vt:lpstr>
      <vt:lpstr>六、产品运营规划书：</vt:lpstr>
      <vt:lpstr>六、产品运营规划书：</vt:lpstr>
      <vt:lpstr>六、产品运营规划书：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治愈</dc:creator>
  <cp:lastModifiedBy>治愈</cp:lastModifiedBy>
  <cp:revision>2</cp:revision>
  <dcterms:created xsi:type="dcterms:W3CDTF">2017-10-17T06:37:00Z</dcterms:created>
  <dcterms:modified xsi:type="dcterms:W3CDTF">2017-10-17T09:16:45Z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