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6" r:id="rId3"/>
    <p:sldId id="305" r:id="rId4"/>
    <p:sldId id="318" r:id="rId6"/>
    <p:sldId id="316" r:id="rId7"/>
    <p:sldId id="271" r:id="rId8"/>
    <p:sldId id="291" r:id="rId9"/>
    <p:sldId id="258" r:id="rId10"/>
    <p:sldId id="328" r:id="rId11"/>
    <p:sldId id="292" r:id="rId12"/>
    <p:sldId id="268" r:id="rId13"/>
    <p:sldId id="293" r:id="rId14"/>
    <p:sldId id="317" r:id="rId15"/>
    <p:sldId id="304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8" autoAdjust="0"/>
    <p:restoredTop sz="94660"/>
  </p:normalViewPr>
  <p:slideViewPr>
    <p:cSldViewPr>
      <p:cViewPr varScale="1">
        <p:scale>
          <a:sx n="110" d="100"/>
          <a:sy n="110" d="100"/>
        </p:scale>
        <p:origin x="-638" y="-67"/>
      </p:cViewPr>
      <p:guideLst>
        <p:guide orient="horz" pos="1620"/>
        <p:guide pos="285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D8D5A-8C1C-4BFE-81EB-A1BF4854C5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A28D21-2707-4CA8-BBC0-E072FA1B7B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028700"/>
            <a:ext cx="7851648" cy="13716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2421402"/>
            <a:ext cx="7854696" cy="131445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85801"/>
            <a:ext cx="2057400" cy="390882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1"/>
            <a:ext cx="6019800" cy="390882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987552"/>
            <a:ext cx="7772400" cy="1021842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028498"/>
            <a:ext cx="7772400" cy="1132284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0064"/>
            <a:ext cx="4038600" cy="332613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1436"/>
            <a:ext cx="4040188" cy="494514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94818"/>
            <a:ext cx="4041775" cy="491132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85950"/>
            <a:ext cx="4040188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85950"/>
            <a:ext cx="4041775" cy="288429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8066"/>
            <a:ext cx="8305800" cy="85725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5764"/>
            <a:ext cx="2743200" cy="871538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257300"/>
            <a:ext cx="2743200" cy="3429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257300"/>
            <a:ext cx="5111750" cy="3429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831058"/>
            <a:ext cx="5257800" cy="30861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4019827"/>
            <a:ext cx="155448" cy="116586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82747"/>
            <a:ext cx="2212848" cy="1186966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21589"/>
            <a:ext cx="2209800" cy="163449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767263"/>
            <a:ext cx="609600" cy="273844"/>
          </a:xfrm>
        </p:spPr>
        <p:txBody>
          <a:bodyPr/>
          <a:lstStyle/>
          <a:p>
            <a:fld id="{E16EE1C3-4C97-4D89-86D4-AB0FC9C35DCF}" type="slidenum">
              <a:rPr lang="en-US" smtClean="0"/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899638"/>
            <a:ext cx="4617720" cy="294894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10" name="Freeform 9"/>
          <p:cNvSpPr/>
          <p:nvPr/>
        </p:nvSpPr>
        <p:spPr bwMode="auto">
          <a:xfrm flipV="1">
            <a:off x="-9525" y="4362450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 bwMode="auto">
          <a:xfrm flipV="1">
            <a:off x="4381500" y="4664869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-9525" y="-5358"/>
            <a:ext cx="9163050" cy="7810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4381500" y="-5358"/>
            <a:ext cx="4762500" cy="47863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28066"/>
            <a:ext cx="8229600" cy="85725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51610"/>
            <a:ext cx="8229600" cy="329184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BDC11D-C56D-43F7-9324-A802D50A1050}" type="datetimeFigureOut">
              <a:rPr lang="en-US" smtClean="0"/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4767263"/>
            <a:ext cx="33528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4767263"/>
            <a:ext cx="762000" cy="273844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16EE1C3-4C97-4D89-86D4-AB0FC9C35DCF}" type="slidenum">
              <a:rPr lang="en-US" smtClean="0"/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151806"/>
            <a:ext cx="9180548" cy="486918"/>
            <a:chOff x="-19045" y="216550"/>
            <a:chExt cx="9180548" cy="649224"/>
          </a:xfrm>
        </p:grpSpPr>
        <p:sp>
          <p:nvSpPr>
            <p:cNvPr id="12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7015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7015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185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185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185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5146"/>
            <a:ext cx="9144000" cy="5143500"/>
          </a:xfrm>
          <a:prstGeom prst="rect">
            <a:avLst/>
          </a:prstGeom>
          <a:solidFill>
            <a:schemeClr val="accent2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7" name="Rounded Rectangle 86"/>
          <p:cNvSpPr/>
          <p:nvPr/>
        </p:nvSpPr>
        <p:spPr>
          <a:xfrm rot="754689">
            <a:off x="-276830" y="3912812"/>
            <a:ext cx="4523149" cy="4523149"/>
          </a:xfrm>
          <a:prstGeom prst="roundRect">
            <a:avLst>
              <a:gd name="adj" fmla="val 5797"/>
            </a:avLst>
          </a:prstGeom>
          <a:noFill/>
          <a:ln w="635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6" name="Rounded Rectangle 85"/>
          <p:cNvSpPr/>
          <p:nvPr/>
        </p:nvSpPr>
        <p:spPr>
          <a:xfrm rot="20700000">
            <a:off x="2924768" y="3764674"/>
            <a:ext cx="4328177" cy="4328177"/>
          </a:xfrm>
          <a:prstGeom prst="roundRect">
            <a:avLst>
              <a:gd name="adj" fmla="val 5797"/>
            </a:avLst>
          </a:prstGeom>
          <a:noFill/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Rounded Rectangle 10"/>
          <p:cNvSpPr/>
          <p:nvPr/>
        </p:nvSpPr>
        <p:spPr>
          <a:xfrm rot="754689">
            <a:off x="1134677" y="4955015"/>
            <a:ext cx="4523149" cy="4523149"/>
          </a:xfrm>
          <a:prstGeom prst="roundRect">
            <a:avLst>
              <a:gd name="adj" fmla="val 3759"/>
            </a:avLst>
          </a:prstGeom>
          <a:noFill/>
          <a:ln w="6350">
            <a:gradFill>
              <a:gsLst>
                <a:gs pos="0">
                  <a:schemeClr val="bg1">
                    <a:alpha val="61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" name="直接连接符 19"/>
          <p:cNvCxnSpPr/>
          <p:nvPr/>
        </p:nvCxnSpPr>
        <p:spPr>
          <a:xfrm>
            <a:off x="1676400" y="2131504"/>
            <a:ext cx="5909719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99697" y="1362063"/>
            <a:ext cx="744250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solidFill>
                  <a:srgbClr val="002060"/>
                </a:solidFill>
                <a:latin typeface="华文行楷" pitchFamily="2" charset="-122"/>
                <a:ea typeface="华文行楷" pitchFamily="2" charset="-122"/>
              </a:rPr>
              <a:t>“</a:t>
            </a:r>
            <a:r>
              <a:rPr lang="zh-CN" altLang="en-US" sz="4400" dirty="0">
                <a:solidFill>
                  <a:srgbClr val="002060"/>
                </a:solidFill>
                <a:latin typeface="华文行楷" pitchFamily="2" charset="-122"/>
                <a:ea typeface="华文行楷" pitchFamily="2" charset="-122"/>
              </a:rPr>
              <a:t>随便走</a:t>
            </a:r>
            <a:r>
              <a:rPr lang="en-US" altLang="zh-CN" sz="4400" dirty="0">
                <a:solidFill>
                  <a:srgbClr val="002060"/>
                </a:solidFill>
                <a:latin typeface="华文行楷" pitchFamily="2" charset="-122"/>
                <a:ea typeface="华文行楷" pitchFamily="2" charset="-122"/>
              </a:rPr>
              <a:t>”</a:t>
            </a:r>
            <a:r>
              <a:rPr lang="zh-CN" altLang="en-US" sz="4400" dirty="0">
                <a:solidFill>
                  <a:srgbClr val="002060"/>
                </a:solidFill>
                <a:latin typeface="华文行楷" pitchFamily="2" charset="-122"/>
                <a:ea typeface="华文行楷" pitchFamily="2" charset="-122"/>
              </a:rPr>
              <a:t>产品</a:t>
            </a:r>
            <a:r>
              <a:rPr lang="en-US" altLang="zh-CN" sz="4400" dirty="0">
                <a:solidFill>
                  <a:srgbClr val="002060"/>
                </a:solidFill>
                <a:latin typeface="华文行楷" pitchFamily="2" charset="-122"/>
                <a:ea typeface="华文行楷" pitchFamily="2" charset="-122"/>
              </a:rPr>
              <a:t>UI</a:t>
            </a:r>
            <a:r>
              <a:rPr lang="zh-CN" altLang="en-US" sz="4400" dirty="0">
                <a:solidFill>
                  <a:srgbClr val="002060"/>
                </a:solidFill>
                <a:latin typeface="华文行楷" pitchFamily="2" charset="-122"/>
                <a:ea typeface="华文行楷" pitchFamily="2" charset="-122"/>
              </a:rPr>
              <a:t>界面展示</a:t>
            </a:r>
            <a:endParaRPr lang="zh-CN" altLang="en-US" sz="4400" b="1" dirty="0">
              <a:solidFill>
                <a:srgbClr val="002060"/>
              </a:solidFill>
              <a:latin typeface="华文行楷" pitchFamily="2" charset="-122"/>
              <a:ea typeface="华文行楷" pitchFamily="2" charset="-122"/>
              <a:sym typeface="微软雅黑" panose="020B0503020204020204" pitchFamily="34" charset="-122"/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1828800" y="2327782"/>
            <a:ext cx="55684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dirty="0"/>
              <a:t>小组成员：赵质煜  陈耀坤</a:t>
            </a:r>
            <a:endParaRPr lang="zh-CN" altLang="en-US" dirty="0"/>
          </a:p>
        </p:txBody>
      </p:sp>
      <p:sp>
        <p:nvSpPr>
          <p:cNvPr id="13" name="Rounded Rectangle 86"/>
          <p:cNvSpPr/>
          <p:nvPr/>
        </p:nvSpPr>
        <p:spPr>
          <a:xfrm rot="754689">
            <a:off x="3380823" y="4311275"/>
            <a:ext cx="4523149" cy="4523149"/>
          </a:xfrm>
          <a:prstGeom prst="roundRect">
            <a:avLst>
              <a:gd name="adj" fmla="val 5797"/>
            </a:avLst>
          </a:prstGeom>
          <a:noFill/>
          <a:ln w="6350">
            <a:gradFill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Rounded Rectangle 85"/>
          <p:cNvSpPr/>
          <p:nvPr/>
        </p:nvSpPr>
        <p:spPr>
          <a:xfrm rot="20700000">
            <a:off x="5867364" y="4064446"/>
            <a:ext cx="4328177" cy="4328177"/>
          </a:xfrm>
          <a:prstGeom prst="roundRect">
            <a:avLst>
              <a:gd name="adj" fmla="val 5797"/>
            </a:avLst>
          </a:prstGeom>
          <a:noFill/>
          <a:ln w="63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Rounded Rectangle 10"/>
          <p:cNvSpPr/>
          <p:nvPr/>
        </p:nvSpPr>
        <p:spPr>
          <a:xfrm rot="754689">
            <a:off x="4077273" y="5254787"/>
            <a:ext cx="4523149" cy="4523149"/>
          </a:xfrm>
          <a:prstGeom prst="roundRect">
            <a:avLst>
              <a:gd name="adj" fmla="val 3759"/>
            </a:avLst>
          </a:prstGeom>
          <a:noFill/>
          <a:ln w="6350">
            <a:gradFill>
              <a:gsLst>
                <a:gs pos="0">
                  <a:schemeClr val="bg1">
                    <a:alpha val="61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2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600"/>
                            </p:stCondLst>
                            <p:childTnLst>
                              <p:par>
                                <p:cTn id="3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4" presetID="2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8" presetClass="emph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Rot by="21600000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8" presetClass="emph" presetSubtype="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21600000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6" grpId="0" animBg="1"/>
      <p:bldP spid="86" grpId="1" animBg="1"/>
      <p:bldP spid="11" grpId="0" animBg="1"/>
      <p:bldP spid="11" grpId="1" animBg="1"/>
      <p:bldP spid="21" grpId="0"/>
      <p:bldP spid="22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1978346" y="1190802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731646" y="2517562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978346" y="3733009"/>
            <a:ext cx="753299" cy="7532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altLang="zh-CN" sz="27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HK" altLang="en-US" sz="27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198540" y="1842146"/>
            <a:ext cx="666390" cy="39566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364018" y="2894210"/>
            <a:ext cx="119742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1171515" y="3542657"/>
            <a:ext cx="720442" cy="38036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 cstate="screen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8604"/>
          <a:stretch>
            <a:fillRect/>
          </a:stretch>
        </p:blipFill>
        <p:spPr>
          <a:xfrm>
            <a:off x="1" y="1618551"/>
            <a:ext cx="1217495" cy="2368933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21" name="矩形 20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zh-CN" altLang="en-US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en-US" altLang="zh-CN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动效展示</a:t>
              </a:r>
              <a:endParaRPr lang="zh-CN" altLang="en-US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295400" y="1947164"/>
            <a:ext cx="6090814" cy="405145"/>
            <a:chOff x="1763689" y="1700809"/>
            <a:chExt cx="5560050" cy="36984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矩形 5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14343" y="2250894"/>
            <a:ext cx="426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设计分工安排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95400" y="3095263"/>
            <a:ext cx="6090814" cy="405145"/>
            <a:chOff x="1763689" y="1700809"/>
            <a:chExt cx="5560050" cy="36984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矩形 28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平行四边形 6"/>
          <p:cNvSpPr/>
          <p:nvPr/>
        </p:nvSpPr>
        <p:spPr>
          <a:xfrm>
            <a:off x="1640990" y="1970788"/>
            <a:ext cx="1673353" cy="1186066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04</a:t>
            </a:r>
            <a:endParaRPr lang="zh-CN" altLang="en-US" sz="5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圆角矩形 4"/>
          <p:cNvSpPr/>
          <p:nvPr/>
        </p:nvSpPr>
        <p:spPr>
          <a:xfrm rot="10800000">
            <a:off x="2511913" y="2769836"/>
            <a:ext cx="3960440" cy="573977"/>
          </a:xfrm>
          <a:custGeom>
            <a:avLst/>
            <a:gdLst/>
            <a:ahLst/>
            <a:cxnLst/>
            <a:rect l="l" t="t" r="r" b="b"/>
            <a:pathLst>
              <a:path w="4968552" h="720080">
                <a:moveTo>
                  <a:pt x="3539923" y="0"/>
                </a:moveTo>
                <a:lnTo>
                  <a:pt x="4608512" y="0"/>
                </a:lnTo>
                <a:cubicBezTo>
                  <a:pt x="4807357" y="0"/>
                  <a:pt x="4968552" y="161195"/>
                  <a:pt x="4968552" y="360040"/>
                </a:cubicBezTo>
                <a:cubicBezTo>
                  <a:pt x="4968552" y="558885"/>
                  <a:pt x="4807357" y="720080"/>
                  <a:pt x="4608512" y="720080"/>
                </a:cubicBezTo>
                <a:lnTo>
                  <a:pt x="3539923" y="720080"/>
                </a:lnTo>
                <a:cubicBezTo>
                  <a:pt x="3579486" y="607368"/>
                  <a:pt x="3600400" y="486147"/>
                  <a:pt x="3600400" y="360040"/>
                </a:cubicBezTo>
                <a:cubicBezTo>
                  <a:pt x="3600400" y="233934"/>
                  <a:pt x="3579486" y="112712"/>
                  <a:pt x="3539923" y="0"/>
                </a:cubicBezTo>
                <a:close/>
                <a:moveTo>
                  <a:pt x="360040" y="0"/>
                </a:moveTo>
                <a:lnTo>
                  <a:pt x="1428630" y="0"/>
                </a:lnTo>
                <a:cubicBezTo>
                  <a:pt x="1389066" y="112712"/>
                  <a:pt x="1368152" y="233934"/>
                  <a:pt x="1368152" y="360040"/>
                </a:cubicBezTo>
                <a:cubicBezTo>
                  <a:pt x="1368152" y="486147"/>
                  <a:pt x="1389066" y="607368"/>
                  <a:pt x="1428630" y="720080"/>
                </a:cubicBezTo>
                <a:lnTo>
                  <a:pt x="360040" y="720080"/>
                </a:lnTo>
                <a:cubicBezTo>
                  <a:pt x="161195" y="720080"/>
                  <a:pt x="0" y="558885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686374" y="2251062"/>
            <a:ext cx="1611521" cy="1611520"/>
            <a:chOff x="3686373" y="2075063"/>
            <a:chExt cx="1611520" cy="1611520"/>
          </a:xfrm>
        </p:grpSpPr>
        <p:sp>
          <p:nvSpPr>
            <p:cNvPr id="41" name="椭圆 40"/>
            <p:cNvSpPr/>
            <p:nvPr/>
          </p:nvSpPr>
          <p:spPr>
            <a:xfrm rot="2700000">
              <a:off x="3686373" y="2075063"/>
              <a:ext cx="1611520" cy="16115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Freeform 6"/>
            <p:cNvSpPr>
              <a:spLocks noEditPoints="1"/>
            </p:cNvSpPr>
            <p:nvPr/>
          </p:nvSpPr>
          <p:spPr bwMode="auto">
            <a:xfrm>
              <a:off x="4259311" y="2435302"/>
              <a:ext cx="465644" cy="464505"/>
            </a:xfrm>
            <a:custGeom>
              <a:avLst/>
              <a:gdLst>
                <a:gd name="T0" fmla="*/ 60 w 99"/>
                <a:gd name="T1" fmla="*/ 9 h 99"/>
                <a:gd name="T2" fmla="*/ 81 w 99"/>
                <a:gd name="T3" fmla="*/ 10 h 99"/>
                <a:gd name="T4" fmla="*/ 79 w 99"/>
                <a:gd name="T5" fmla="*/ 20 h 99"/>
                <a:gd name="T6" fmla="*/ 96 w 99"/>
                <a:gd name="T7" fmla="*/ 31 h 99"/>
                <a:gd name="T8" fmla="*/ 90 w 99"/>
                <a:gd name="T9" fmla="*/ 38 h 99"/>
                <a:gd name="T10" fmla="*/ 99 w 99"/>
                <a:gd name="T11" fmla="*/ 57 h 99"/>
                <a:gd name="T12" fmla="*/ 90 w 99"/>
                <a:gd name="T13" fmla="*/ 60 h 99"/>
                <a:gd name="T14" fmla="*/ 89 w 99"/>
                <a:gd name="T15" fmla="*/ 81 h 99"/>
                <a:gd name="T16" fmla="*/ 80 w 99"/>
                <a:gd name="T17" fmla="*/ 79 h 99"/>
                <a:gd name="T18" fmla="*/ 68 w 99"/>
                <a:gd name="T19" fmla="*/ 97 h 99"/>
                <a:gd name="T20" fmla="*/ 61 w 99"/>
                <a:gd name="T21" fmla="*/ 90 h 99"/>
                <a:gd name="T22" fmla="*/ 42 w 99"/>
                <a:gd name="T23" fmla="*/ 99 h 99"/>
                <a:gd name="T24" fmla="*/ 39 w 99"/>
                <a:gd name="T25" fmla="*/ 91 h 99"/>
                <a:gd name="T26" fmla="*/ 18 w 99"/>
                <a:gd name="T27" fmla="*/ 89 h 99"/>
                <a:gd name="T28" fmla="*/ 20 w 99"/>
                <a:gd name="T29" fmla="*/ 80 h 99"/>
                <a:gd name="T30" fmla="*/ 3 w 99"/>
                <a:gd name="T31" fmla="*/ 68 h 99"/>
                <a:gd name="T32" fmla="*/ 9 w 99"/>
                <a:gd name="T33" fmla="*/ 61 h 99"/>
                <a:gd name="T34" fmla="*/ 0 w 99"/>
                <a:gd name="T35" fmla="*/ 42 h 99"/>
                <a:gd name="T36" fmla="*/ 9 w 99"/>
                <a:gd name="T37" fmla="*/ 39 h 99"/>
                <a:gd name="T38" fmla="*/ 10 w 99"/>
                <a:gd name="T39" fmla="*/ 18 h 99"/>
                <a:gd name="T40" fmla="*/ 19 w 99"/>
                <a:gd name="T41" fmla="*/ 20 h 99"/>
                <a:gd name="T42" fmla="*/ 31 w 99"/>
                <a:gd name="T43" fmla="*/ 3 h 99"/>
                <a:gd name="T44" fmla="*/ 38 w 99"/>
                <a:gd name="T45" fmla="*/ 9 h 99"/>
                <a:gd name="T46" fmla="*/ 57 w 99"/>
                <a:gd name="T47" fmla="*/ 0 h 99"/>
                <a:gd name="T48" fmla="*/ 36 w 99"/>
                <a:gd name="T49" fmla="*/ 58 h 99"/>
                <a:gd name="T50" fmla="*/ 45 w 99"/>
                <a:gd name="T51" fmla="*/ 47 h 99"/>
                <a:gd name="T52" fmla="*/ 58 w 99"/>
                <a:gd name="T53" fmla="*/ 55 h 99"/>
                <a:gd name="T54" fmla="*/ 64 w 99"/>
                <a:gd name="T55" fmla="*/ 56 h 99"/>
                <a:gd name="T56" fmla="*/ 54 w 99"/>
                <a:gd name="T57" fmla="*/ 54 h 99"/>
                <a:gd name="T58" fmla="*/ 58 w 99"/>
                <a:gd name="T59" fmla="*/ 69 h 99"/>
                <a:gd name="T60" fmla="*/ 71 w 99"/>
                <a:gd name="T61" fmla="*/ 71 h 99"/>
                <a:gd name="T62" fmla="*/ 71 w 99"/>
                <a:gd name="T63" fmla="*/ 28 h 99"/>
                <a:gd name="T64" fmla="*/ 28 w 99"/>
                <a:gd name="T65" fmla="*/ 28 h 99"/>
                <a:gd name="T66" fmla="*/ 28 w 99"/>
                <a:gd name="T67" fmla="*/ 71 h 99"/>
                <a:gd name="T68" fmla="*/ 55 w 99"/>
                <a:gd name="T69" fmla="*/ 79 h 99"/>
                <a:gd name="T70" fmla="*/ 48 w 99"/>
                <a:gd name="T71" fmla="*/ 66 h 99"/>
                <a:gd name="T72" fmla="*/ 35 w 99"/>
                <a:gd name="T73" fmla="*/ 75 h 99"/>
                <a:gd name="T74" fmla="*/ 42 w 99"/>
                <a:gd name="T75" fmla="*/ 71 h 99"/>
                <a:gd name="T76" fmla="*/ 45 w 99"/>
                <a:gd name="T77" fmla="*/ 52 h 99"/>
                <a:gd name="T78" fmla="*/ 38 w 99"/>
                <a:gd name="T79" fmla="*/ 59 h 99"/>
                <a:gd name="T80" fmla="*/ 51 w 99"/>
                <a:gd name="T81" fmla="*/ 37 h 99"/>
                <a:gd name="T82" fmla="*/ 51 w 99"/>
                <a:gd name="T83" fmla="*/ 46 h 99"/>
                <a:gd name="T84" fmla="*/ 51 w 99"/>
                <a:gd name="T85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9" h="99">
                  <a:moveTo>
                    <a:pt x="59" y="8"/>
                  </a:moveTo>
                  <a:cubicBezTo>
                    <a:pt x="59" y="9"/>
                    <a:pt x="60" y="9"/>
                    <a:pt x="60" y="9"/>
                  </a:cubicBezTo>
                  <a:cubicBezTo>
                    <a:pt x="66" y="2"/>
                    <a:pt x="66" y="2"/>
                    <a:pt x="66" y="2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78" y="19"/>
                    <a:pt x="79" y="19"/>
                    <a:pt x="79" y="2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90" y="37"/>
                    <a:pt x="90" y="37"/>
                    <a:pt x="90" y="37"/>
                  </a:cubicBezTo>
                  <a:cubicBezTo>
                    <a:pt x="90" y="38"/>
                    <a:pt x="90" y="38"/>
                    <a:pt x="90" y="38"/>
                  </a:cubicBezTo>
                  <a:cubicBezTo>
                    <a:pt x="99" y="40"/>
                    <a:pt x="99" y="40"/>
                    <a:pt x="99" y="40"/>
                  </a:cubicBezTo>
                  <a:cubicBezTo>
                    <a:pt x="99" y="57"/>
                    <a:pt x="99" y="57"/>
                    <a:pt x="99" y="57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1" y="59"/>
                    <a:pt x="90" y="60"/>
                    <a:pt x="90" y="60"/>
                  </a:cubicBezTo>
                  <a:cubicBezTo>
                    <a:pt x="97" y="67"/>
                    <a:pt x="97" y="67"/>
                    <a:pt x="97" y="67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82" y="88"/>
                    <a:pt x="82" y="88"/>
                    <a:pt x="82" y="88"/>
                  </a:cubicBezTo>
                  <a:cubicBezTo>
                    <a:pt x="68" y="97"/>
                    <a:pt x="68" y="97"/>
                    <a:pt x="68" y="97"/>
                  </a:cubicBezTo>
                  <a:cubicBezTo>
                    <a:pt x="62" y="90"/>
                    <a:pt x="62" y="90"/>
                    <a:pt x="62" y="90"/>
                  </a:cubicBezTo>
                  <a:cubicBezTo>
                    <a:pt x="62" y="90"/>
                    <a:pt x="61" y="90"/>
                    <a:pt x="61" y="90"/>
                  </a:cubicBezTo>
                  <a:cubicBezTo>
                    <a:pt x="59" y="99"/>
                    <a:pt x="59" y="99"/>
                    <a:pt x="59" y="99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40" y="91"/>
                    <a:pt x="40" y="91"/>
                    <a:pt x="40" y="91"/>
                  </a:cubicBezTo>
                  <a:cubicBezTo>
                    <a:pt x="40" y="91"/>
                    <a:pt x="39" y="91"/>
                    <a:pt x="39" y="91"/>
                  </a:cubicBezTo>
                  <a:cubicBezTo>
                    <a:pt x="33" y="97"/>
                    <a:pt x="33" y="97"/>
                    <a:pt x="33" y="97"/>
                  </a:cubicBezTo>
                  <a:cubicBezTo>
                    <a:pt x="18" y="89"/>
                    <a:pt x="18" y="89"/>
                    <a:pt x="18" y="89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11" y="83"/>
                    <a:pt x="11" y="83"/>
                    <a:pt x="11" y="83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9" y="62"/>
                    <a:pt x="9" y="62"/>
                    <a:pt x="9" y="62"/>
                  </a:cubicBezTo>
                  <a:cubicBezTo>
                    <a:pt x="9" y="62"/>
                    <a:pt x="9" y="61"/>
                    <a:pt x="9" y="61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8" y="40"/>
                    <a:pt x="8" y="40"/>
                    <a:pt x="8" y="40"/>
                  </a:cubicBezTo>
                  <a:cubicBezTo>
                    <a:pt x="8" y="40"/>
                    <a:pt x="8" y="39"/>
                    <a:pt x="9" y="39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19" y="20"/>
                    <a:pt x="19" y="2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7" y="9"/>
                    <a:pt x="38" y="9"/>
                    <a:pt x="38" y="9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9" y="8"/>
                    <a:pt x="59" y="8"/>
                    <a:pt x="59" y="8"/>
                  </a:cubicBezTo>
                  <a:close/>
                  <a:moveTo>
                    <a:pt x="36" y="58"/>
                  </a:moveTo>
                  <a:cubicBezTo>
                    <a:pt x="37" y="52"/>
                    <a:pt x="37" y="52"/>
                    <a:pt x="37" y="52"/>
                  </a:cubicBezTo>
                  <a:cubicBezTo>
                    <a:pt x="45" y="47"/>
                    <a:pt x="45" y="47"/>
                    <a:pt x="45" y="47"/>
                  </a:cubicBezTo>
                  <a:cubicBezTo>
                    <a:pt x="56" y="47"/>
                    <a:pt x="56" y="47"/>
                    <a:pt x="56" y="47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64" y="55"/>
                    <a:pt x="64" y="55"/>
                    <a:pt x="64" y="55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56" y="58"/>
                    <a:pt x="56" y="58"/>
                    <a:pt x="56" y="58"/>
                  </a:cubicBezTo>
                  <a:cubicBezTo>
                    <a:pt x="54" y="54"/>
                    <a:pt x="54" y="54"/>
                    <a:pt x="54" y="54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8" y="69"/>
                    <a:pt x="58" y="69"/>
                    <a:pt x="58" y="69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63" y="77"/>
                    <a:pt x="67" y="74"/>
                    <a:pt x="71" y="71"/>
                  </a:cubicBezTo>
                  <a:cubicBezTo>
                    <a:pt x="76" y="66"/>
                    <a:pt x="80" y="58"/>
                    <a:pt x="80" y="50"/>
                  </a:cubicBezTo>
                  <a:cubicBezTo>
                    <a:pt x="80" y="41"/>
                    <a:pt x="76" y="34"/>
                    <a:pt x="71" y="28"/>
                  </a:cubicBezTo>
                  <a:cubicBezTo>
                    <a:pt x="65" y="23"/>
                    <a:pt x="58" y="19"/>
                    <a:pt x="49" y="19"/>
                  </a:cubicBezTo>
                  <a:cubicBezTo>
                    <a:pt x="41" y="19"/>
                    <a:pt x="34" y="23"/>
                    <a:pt x="28" y="28"/>
                  </a:cubicBezTo>
                  <a:cubicBezTo>
                    <a:pt x="23" y="34"/>
                    <a:pt x="19" y="41"/>
                    <a:pt x="19" y="50"/>
                  </a:cubicBezTo>
                  <a:cubicBezTo>
                    <a:pt x="19" y="58"/>
                    <a:pt x="23" y="66"/>
                    <a:pt x="28" y="71"/>
                  </a:cubicBezTo>
                  <a:cubicBezTo>
                    <a:pt x="34" y="76"/>
                    <a:pt x="41" y="80"/>
                    <a:pt x="49" y="80"/>
                  </a:cubicBezTo>
                  <a:cubicBezTo>
                    <a:pt x="52" y="80"/>
                    <a:pt x="54" y="80"/>
                    <a:pt x="55" y="79"/>
                  </a:cubicBezTo>
                  <a:cubicBezTo>
                    <a:pt x="53" y="70"/>
                    <a:pt x="53" y="70"/>
                    <a:pt x="53" y="7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7" y="69"/>
                    <a:pt x="45" y="73"/>
                    <a:pt x="45" y="73"/>
                  </a:cubicBezTo>
                  <a:cubicBezTo>
                    <a:pt x="35" y="75"/>
                    <a:pt x="35" y="75"/>
                    <a:pt x="35" y="75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42" y="71"/>
                    <a:pt x="42" y="71"/>
                    <a:pt x="42" y="71"/>
                  </a:cubicBezTo>
                  <a:cubicBezTo>
                    <a:pt x="44" y="61"/>
                    <a:pt x="44" y="61"/>
                    <a:pt x="44" y="61"/>
                  </a:cubicBezTo>
                  <a:cubicBezTo>
                    <a:pt x="45" y="52"/>
                    <a:pt x="45" y="52"/>
                    <a:pt x="45" y="52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6" y="58"/>
                    <a:pt x="36" y="58"/>
                    <a:pt x="36" y="58"/>
                  </a:cubicBezTo>
                  <a:close/>
                  <a:moveTo>
                    <a:pt x="51" y="37"/>
                  </a:moveTo>
                  <a:cubicBezTo>
                    <a:pt x="48" y="37"/>
                    <a:pt x="46" y="39"/>
                    <a:pt x="46" y="41"/>
                  </a:cubicBezTo>
                  <a:cubicBezTo>
                    <a:pt x="46" y="44"/>
                    <a:pt x="48" y="46"/>
                    <a:pt x="51" y="46"/>
                  </a:cubicBezTo>
                  <a:cubicBezTo>
                    <a:pt x="53" y="46"/>
                    <a:pt x="55" y="44"/>
                    <a:pt x="55" y="41"/>
                  </a:cubicBezTo>
                  <a:cubicBezTo>
                    <a:pt x="55" y="39"/>
                    <a:pt x="53" y="37"/>
                    <a:pt x="51" y="3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931723" y="3003798"/>
              <a:ext cx="1120819" cy="369332"/>
            </a:xfrm>
            <a:prstGeom prst="rect">
              <a:avLst/>
            </a:prstGeom>
            <a:noFill/>
            <a:effectLst>
              <a:outerShdw blurRad="254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prstClr val="white"/>
                  </a:solidFill>
                  <a:latin typeface="Impact" panose="020B0806030902050204" pitchFamily="34" charset="0"/>
                </a:rPr>
                <a:t>KEY WORD</a:t>
              </a:r>
              <a:endParaRPr lang="zh-CN" altLang="en-US" dirty="0">
                <a:solidFill>
                  <a:prstClr val="white"/>
                </a:solidFill>
                <a:latin typeface="Impact" panose="020B0806030902050204" pitchFamily="34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723629" y="2891140"/>
            <a:ext cx="877163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Impact" panose="020B0806030902050204" pitchFamily="34" charset="0"/>
              </a:rPr>
              <a:t>陈耀坤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486400" y="2869494"/>
            <a:ext cx="877163" cy="369332"/>
          </a:xfrm>
          <a:prstGeom prst="rect">
            <a:avLst/>
          </a:prstGeom>
          <a:noFill/>
          <a:effectLst>
            <a:outerShdw blurRad="127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  <a:latin typeface="Impact" panose="020B0806030902050204" pitchFamily="34" charset="0"/>
              </a:rPr>
              <a:t>赵质煜</a:t>
            </a:r>
            <a:endParaRPr lang="zh-CN" altLang="en-US" dirty="0">
              <a:solidFill>
                <a:prstClr val="white"/>
              </a:solidFill>
              <a:latin typeface="Impact" panose="020B0806030902050204" pitchFamily="34" charset="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553200" y="2761412"/>
            <a:ext cx="2016018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主界面设计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动态效果演示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出行穿着建议板块设计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运动选择建议板块设计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17" name="矩形 16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9"/>
            <p:cNvSpPr txBox="1"/>
            <p:nvPr/>
          </p:nvSpPr>
          <p:spPr>
            <a:xfrm>
              <a:off x="3153212" y="172485"/>
              <a:ext cx="1968596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zh-CN" altLang="en-US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en-US" altLang="zh-CN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设计分工安排</a:t>
              </a:r>
              <a:endParaRPr lang="zh-CN" altLang="en-US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矩形 20"/>
          <p:cNvSpPr/>
          <p:nvPr/>
        </p:nvSpPr>
        <p:spPr>
          <a:xfrm>
            <a:off x="972185" y="2769870"/>
            <a:ext cx="194754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200"/>
              </a:lnSpc>
            </a:pPr>
            <a:r>
              <a:rPr lang="en-US" altLang="zh-CN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详细天气板块设计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出门游玩建议板块设计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200"/>
              </a:lnSpc>
            </a:pPr>
            <a:r>
              <a:rPr lang="zh-CN" altLang="en-US" sz="1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在家娱乐建议板块设计</a:t>
            </a:r>
            <a:endParaRPr lang="zh-CN" altLang="en-US" sz="1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 advClick="0" advTm="0">
    <p:fade/>
  </p:transition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6" dur="1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2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2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3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 p14:presetBounceEnd="5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6000">
                                          <p:cBhvr additive="base">
                                            <p:cTn id="3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6000">
                                          <p:cBhvr additive="base">
                                            <p:cTn id="3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44" grpId="0"/>
          <p:bldP spid="61" grpId="0"/>
          <p:bldP spid="62" grpId="0"/>
          <p:bldP spid="2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2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" dur="2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" presetID="6" presetClass="emph" presetSubtype="0" autoRev="1" fill="hold" nodeType="withEffect">
                                      <p:stCondLst>
                                        <p:cond delay="150"/>
                                      </p:stCondLst>
                                      <p:childTnLst>
                                        <p:animScale>
                                          <p:cBhvr>
                                            <p:cTn id="11" dur="100" fill="hold"/>
                                            <p:tgtEl>
                                              <p:spTgt spid="40"/>
                                            </p:tgtEl>
                                          </p:cBhvr>
                                          <p:by x="130000" y="13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8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6" dur="16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 animBg="1"/>
          <p:bldP spid="38" grpId="1" animBg="1"/>
          <p:bldP spid="44" grpId="0"/>
          <p:bldP spid="61" grpId="0"/>
          <p:bldP spid="62" grpId="0"/>
          <p:bldP spid="21" grpId="0"/>
        </p:bldLst>
      </p:timing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27839" y="1960168"/>
            <a:ext cx="7261236" cy="111013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524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0281408" y="6797920"/>
            <a:ext cx="646331" cy="461665"/>
          </a:xfrm>
          <a:prstGeom prst="rect">
            <a:avLst/>
          </a:prstGeom>
          <a:noFill/>
          <a:effectLst>
            <a:outerShdw blurRad="50800" dist="25400" dir="2700000" algn="tl" rotWithShape="0">
              <a:prstClr val="black"/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方正兰亭细黑_GBK_M" pitchFamily="2" charset="2"/>
                <a:ea typeface="方正兰亭细黑_GBK_M" pitchFamily="2" charset="2"/>
                <a:cs typeface="方正兰亭细黑_GBK_M" pitchFamily="2" charset="2"/>
              </a:rPr>
              <a:t>延时符</a:t>
            </a:r>
            <a:endParaRPr lang="zh-CN" altLang="en-US" sz="2400" dirty="0">
              <a:solidFill>
                <a:schemeClr val="bg1"/>
              </a:solidFill>
              <a:latin typeface="方正兰亭细黑_GBK_M" pitchFamily="2" charset="2"/>
              <a:ea typeface="方正兰亭细黑_GBK_M" pitchFamily="2" charset="2"/>
              <a:cs typeface="方正兰亭细黑_GBK_M" pitchFamily="2" charset="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91557" y="2053568"/>
            <a:ext cx="3733800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i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中国建行标准字GBK" pitchFamily="65" charset="-122"/>
                <a:ea typeface="中国建行标准字GBK" pitchFamily="65" charset="-122"/>
              </a:rPr>
              <a:t>谢谢收看</a:t>
            </a:r>
            <a:endParaRPr lang="zh-CN" altLang="en-US" sz="6000" b="1" i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 advTm="0">
        <p:blinds dir="vert"/>
      </p:transition>
    </mc:Choice>
    <mc:Fallback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2914236" y="871773"/>
            <a:ext cx="1145651" cy="812033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52" name="TextBox 51"/>
          <p:cNvSpPr txBox="1"/>
          <p:nvPr/>
        </p:nvSpPr>
        <p:spPr>
          <a:xfrm rot="19933028">
            <a:off x="-202665" y="953124"/>
            <a:ext cx="2851684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30000"/>
              </a:lnSpc>
              <a:defRPr/>
            </a:pPr>
            <a:r>
              <a:rPr lang="en-US" altLang="zh-CN" b="1" kern="0" dirty="0">
                <a:solidFill>
                  <a:schemeClr val="bg1">
                    <a:lumMod val="85000"/>
                  </a:schemeClr>
                </a:solidFill>
                <a:latin typeface="Algerian" pitchFamily="82" charset="0"/>
                <a:ea typeface="微软雅黑" panose="020B0503020204020204" pitchFamily="34" charset="-122"/>
              </a:rPr>
              <a:t>CONTENTS</a:t>
            </a:r>
            <a:endParaRPr lang="en-US" altLang="zh-CN" sz="4500" b="1" kern="0" dirty="0">
              <a:solidFill>
                <a:schemeClr val="bg1">
                  <a:lumMod val="85000"/>
                </a:schemeClr>
              </a:solidFill>
              <a:latin typeface="Algerian" pitchFamily="82" charset="0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 rot="20123374">
            <a:off x="-202430" y="400473"/>
            <a:ext cx="204374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lnSpc>
                <a:spcPct val="130000"/>
              </a:lnSpc>
              <a:defRPr/>
            </a:pPr>
            <a:r>
              <a:rPr lang="zh-CN" altLang="en-US" sz="30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目 录</a:t>
            </a:r>
            <a:endParaRPr lang="zh-CN" altLang="en-US" sz="3000" b="1" kern="0" dirty="0">
              <a:solidFill>
                <a:schemeClr val="tx1">
                  <a:lumMod val="50000"/>
                  <a:lumOff val="50000"/>
                </a:schemeClr>
              </a:solidFill>
              <a:latin typeface="华文新魏" pitchFamily="2" charset="-122"/>
              <a:ea typeface="华文新魏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568646" y="856058"/>
            <a:ext cx="4170038" cy="277380"/>
            <a:chOff x="1763689" y="1700809"/>
            <a:chExt cx="5560050" cy="36984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矩形 5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568646" y="1651457"/>
            <a:ext cx="4170038" cy="277380"/>
            <a:chOff x="1763689" y="1700809"/>
            <a:chExt cx="5560050" cy="369840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矩形 62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 rot="19980469">
            <a:off x="218106" y="932401"/>
            <a:ext cx="1728191" cy="114955"/>
            <a:chOff x="1763689" y="1700809"/>
            <a:chExt cx="5560050" cy="369840"/>
          </a:xfrm>
        </p:grpSpPr>
        <p:pic>
          <p:nvPicPr>
            <p:cNvPr id="71" name="Picture 3"/>
            <p:cNvPicPr>
              <a:picLocks noChangeAspect="1" noChangeArrowheads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2" name="矩形 71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188825" y="1111631"/>
            <a:ext cx="2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平行四边形 6"/>
          <p:cNvSpPr/>
          <p:nvPr/>
        </p:nvSpPr>
        <p:spPr>
          <a:xfrm>
            <a:off x="2878755" y="1691513"/>
            <a:ext cx="1145651" cy="812033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02</a:t>
            </a:r>
            <a:endParaRPr lang="zh-CN" altLang="en-US" b="1" dirty="0"/>
          </a:p>
        </p:txBody>
      </p:sp>
      <p:grpSp>
        <p:nvGrpSpPr>
          <p:cNvPr id="27" name="组合 26"/>
          <p:cNvGrpSpPr/>
          <p:nvPr/>
        </p:nvGrpSpPr>
        <p:grpSpPr>
          <a:xfrm>
            <a:off x="2533165" y="1675798"/>
            <a:ext cx="4170038" cy="277380"/>
            <a:chOff x="1763689" y="1700809"/>
            <a:chExt cx="5560050" cy="36984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矩形 28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533165" y="2471197"/>
            <a:ext cx="4170038" cy="277380"/>
            <a:chOff x="1763689" y="1700809"/>
            <a:chExt cx="5560050" cy="369840"/>
          </a:xfrm>
        </p:grpSpPr>
        <p:pic>
          <p:nvPicPr>
            <p:cNvPr id="31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2" name="矩形 31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33" name="TextBox 7"/>
          <p:cNvSpPr txBox="1"/>
          <p:nvPr/>
        </p:nvSpPr>
        <p:spPr>
          <a:xfrm>
            <a:off x="4146417" y="1953179"/>
            <a:ext cx="2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界面演示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平行四边形 6"/>
          <p:cNvSpPr/>
          <p:nvPr/>
        </p:nvSpPr>
        <p:spPr>
          <a:xfrm>
            <a:off x="2878755" y="2484160"/>
            <a:ext cx="1145651" cy="812033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03</a:t>
            </a:r>
            <a:endParaRPr lang="zh-CN" altLang="en-US" b="1" dirty="0"/>
          </a:p>
        </p:txBody>
      </p:sp>
      <p:grpSp>
        <p:nvGrpSpPr>
          <p:cNvPr id="35" name="组合 34"/>
          <p:cNvGrpSpPr/>
          <p:nvPr/>
        </p:nvGrpSpPr>
        <p:grpSpPr>
          <a:xfrm>
            <a:off x="2533165" y="2468445"/>
            <a:ext cx="4170038" cy="277380"/>
            <a:chOff x="1763689" y="1700809"/>
            <a:chExt cx="5560050" cy="369840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矩形 36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33165" y="3263844"/>
            <a:ext cx="4170038" cy="277380"/>
            <a:chOff x="1763689" y="1700809"/>
            <a:chExt cx="5560050" cy="369840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0" name="矩形 3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41" name="TextBox 7"/>
          <p:cNvSpPr txBox="1"/>
          <p:nvPr/>
        </p:nvSpPr>
        <p:spPr>
          <a:xfrm>
            <a:off x="4153344" y="2724018"/>
            <a:ext cx="2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动效演示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510305" y="3248917"/>
            <a:ext cx="4170038" cy="277380"/>
            <a:chOff x="1763689" y="1700809"/>
            <a:chExt cx="5560050" cy="369840"/>
          </a:xfrm>
        </p:grpSpPr>
        <p:pic>
          <p:nvPicPr>
            <p:cNvPr id="44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5" name="矩形 44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10305" y="4061853"/>
            <a:ext cx="4170038" cy="277380"/>
            <a:chOff x="1763689" y="1700809"/>
            <a:chExt cx="5560050" cy="369840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4" name="矩形 53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55" name="平行四边形 6"/>
          <p:cNvSpPr/>
          <p:nvPr/>
        </p:nvSpPr>
        <p:spPr>
          <a:xfrm>
            <a:off x="2745843" y="3296193"/>
            <a:ext cx="1145651" cy="812033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/>
              <a:t>04</a:t>
            </a:r>
            <a:endParaRPr lang="zh-CN" altLang="en-US" b="1" dirty="0"/>
          </a:p>
        </p:txBody>
      </p:sp>
      <p:sp>
        <p:nvSpPr>
          <p:cNvPr id="56" name="TextBox 7"/>
          <p:cNvSpPr txBox="1"/>
          <p:nvPr/>
        </p:nvSpPr>
        <p:spPr>
          <a:xfrm>
            <a:off x="4153343" y="3527801"/>
            <a:ext cx="2135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团队分工安排</a:t>
            </a:r>
            <a:endParaRPr lang="zh-CN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2" grpId="0"/>
      <p:bldP spid="53" grpId="0"/>
      <p:bldP spid="8" grpId="0"/>
      <p:bldP spid="26" grpId="0" animBg="1"/>
      <p:bldP spid="33" grpId="0"/>
      <p:bldP spid="34" grpId="0" animBg="1"/>
      <p:bldP spid="41" grpId="0"/>
      <p:bldP spid="55" grpId="0" animBg="1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1640990" y="1962880"/>
            <a:ext cx="1673353" cy="1186066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/>
              <a:t>01</a:t>
            </a:r>
            <a:endParaRPr lang="zh-CN" altLang="en-US" sz="5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5400" y="1947164"/>
            <a:ext cx="6090814" cy="405145"/>
            <a:chOff x="1763689" y="1700809"/>
            <a:chExt cx="5560050" cy="36984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矩形 5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14342" y="2250893"/>
            <a:ext cx="426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产品概述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95400" y="3095263"/>
            <a:ext cx="6090814" cy="405145"/>
            <a:chOff x="1763689" y="1700809"/>
            <a:chExt cx="5560050" cy="36984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矩形 28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38" name="矩形 37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Box 19"/>
            <p:cNvSpPr txBox="1"/>
            <p:nvPr/>
          </p:nvSpPr>
          <p:spPr>
            <a:xfrm>
              <a:off x="3153212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pPr algn="ctr"/>
              <a:r>
                <a:rPr lang="zh-CN" altLang="en-US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产品概述</a:t>
              </a:r>
              <a:endParaRPr lang="zh-CN" altLang="en-US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685800" y="742950"/>
            <a:ext cx="77827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产品名称：随便走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产品主题：一款面向大众的出行建议APP软件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产品功能：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天气空气质量：各地区PM2.5精确监测，天气监测站尽在掌握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天气逐时预报：实时掌握24小时天气变化，当天天气气温差提前预防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天气预警通知：异常天气及时提醒，提供防御指南助你防范天气气象灾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		     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害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出行生活指数：晴天雨天各项指数综合看，为你推荐每日最优的户内外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		     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活动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华文仿宋" pitchFamily="2" charset="-122"/>
              <a:ea typeface="华文仿宋" pitchFamily="2" charset="-122"/>
            </a:endParaRPr>
          </a:p>
          <a:p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出行穿衣指数：根据天气气温湿度等等综合出最优出行着装，让你舒适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		       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latin typeface="华文仿宋" pitchFamily="2" charset="-122"/>
                <a:ea typeface="华文仿宋" pitchFamily="2" charset="-122"/>
              </a:rPr>
              <a:t>又得体</a:t>
            </a:r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华文仿宋" pitchFamily="2" charset="-122"/>
              <a:ea typeface="华文仿宋" pitchFamily="2" charset="-122"/>
            </a:endParaRPr>
          </a:p>
          <a:p>
            <a:endParaRPr lang="zh-CN" altLang="en-US" b="1" dirty="0">
              <a:solidFill>
                <a:schemeClr val="accent6">
                  <a:lumMod val="50000"/>
                </a:schemeClr>
              </a:solidFill>
              <a:latin typeface="华文仿宋" pitchFamily="2" charset="-122"/>
              <a:ea typeface="华文仿宋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191"/>
          <p:cNvSpPr/>
          <p:nvPr/>
        </p:nvSpPr>
        <p:spPr>
          <a:xfrm rot="10800000" flipV="1">
            <a:off x="4475556" y="2448522"/>
            <a:ext cx="0" cy="235743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6" name="Shape 2191"/>
          <p:cNvSpPr/>
          <p:nvPr/>
        </p:nvSpPr>
        <p:spPr>
          <a:xfrm rot="16200000" flipV="1">
            <a:off x="4383930" y="1435880"/>
            <a:ext cx="0" cy="2259702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7" name="Shape 2191"/>
          <p:cNvSpPr/>
          <p:nvPr/>
        </p:nvSpPr>
        <p:spPr>
          <a:xfrm rot="10800000" flipV="1">
            <a:off x="5513781" y="1454467"/>
            <a:ext cx="0" cy="2214563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8" name="Shape 2196"/>
          <p:cNvSpPr/>
          <p:nvPr/>
        </p:nvSpPr>
        <p:spPr>
          <a:xfrm>
            <a:off x="5513781" y="3669030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29" name="Shape 2196"/>
          <p:cNvSpPr/>
          <p:nvPr/>
        </p:nvSpPr>
        <p:spPr>
          <a:xfrm>
            <a:off x="5513781" y="2954655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30" name="Shape 2196"/>
          <p:cNvSpPr/>
          <p:nvPr/>
        </p:nvSpPr>
        <p:spPr>
          <a:xfrm>
            <a:off x="5513781" y="2206943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sp>
        <p:nvSpPr>
          <p:cNvPr id="31" name="Shape 2196"/>
          <p:cNvSpPr/>
          <p:nvPr/>
        </p:nvSpPr>
        <p:spPr>
          <a:xfrm>
            <a:off x="5513781" y="1461968"/>
            <a:ext cx="262828" cy="0"/>
          </a:xfrm>
          <a:prstGeom prst="line">
            <a:avLst/>
          </a:prstGeom>
          <a:noFill/>
          <a:ln w="12700" cap="flat">
            <a:solidFill>
              <a:srgbClr val="53585F"/>
            </a:solidFill>
            <a:prstDash val="solid"/>
            <a:miter lim="400000"/>
            <a:tailEnd type="oval" w="med" len="med"/>
          </a:ln>
          <a:effectLst/>
        </p:spPr>
        <p:txBody>
          <a:bodyPr wrap="square" lIns="38100" tIns="38100" rIns="38100" bIns="38100" numCol="1" anchor="ctr">
            <a:noAutofit/>
          </a:bodyPr>
          <a:lstStyle/>
          <a:p>
            <a:pPr lvl="0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2400"/>
          </a:p>
        </p:txBody>
      </p:sp>
      <p:grpSp>
        <p:nvGrpSpPr>
          <p:cNvPr id="55" name="Group 54"/>
          <p:cNvGrpSpPr/>
          <p:nvPr/>
        </p:nvGrpSpPr>
        <p:grpSpPr>
          <a:xfrm>
            <a:off x="1515580" y="2304168"/>
            <a:ext cx="1738499" cy="530242"/>
            <a:chOff x="2020773" y="3072224"/>
            <a:chExt cx="2317998" cy="706989"/>
          </a:xfrm>
        </p:grpSpPr>
        <p:sp>
          <p:nvSpPr>
            <p:cNvPr id="14" name="Rectangle 13"/>
            <p:cNvSpPr/>
            <p:nvPr/>
          </p:nvSpPr>
          <p:spPr>
            <a:xfrm>
              <a:off x="2020773" y="3072224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509801" y="3200159"/>
              <a:ext cx="1339940" cy="4924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用户</a:t>
              </a:r>
              <a:endPara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597990" y="1927069"/>
            <a:ext cx="1738499" cy="526811"/>
            <a:chOff x="4797320" y="2569425"/>
            <a:chExt cx="2317998" cy="702414"/>
          </a:xfrm>
        </p:grpSpPr>
        <p:sp>
          <p:nvSpPr>
            <p:cNvPr id="19" name="Rectangle 18"/>
            <p:cNvSpPr/>
            <p:nvPr/>
          </p:nvSpPr>
          <p:spPr>
            <a:xfrm>
              <a:off x="4797320" y="2569425"/>
              <a:ext cx="2317998" cy="702414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433928" y="2600184"/>
              <a:ext cx="1066958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boystyle</a:t>
              </a:r>
              <a:endPara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597990" y="2671357"/>
            <a:ext cx="1738499" cy="530242"/>
            <a:chOff x="4797320" y="3561809"/>
            <a:chExt cx="2317998" cy="706989"/>
          </a:xfrm>
        </p:grpSpPr>
        <p:sp>
          <p:nvSpPr>
            <p:cNvPr id="16" name="Rectangle 15"/>
            <p:cNvSpPr/>
            <p:nvPr/>
          </p:nvSpPr>
          <p:spPr>
            <a:xfrm>
              <a:off x="4797320" y="3561809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86293" y="3692601"/>
              <a:ext cx="962229" cy="492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kern="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girstyle</a:t>
              </a:r>
              <a:endPara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917153" y="1924086"/>
            <a:ext cx="1738499" cy="530242"/>
            <a:chOff x="7889538" y="2565448"/>
            <a:chExt cx="2317998" cy="706989"/>
          </a:xfrm>
        </p:grpSpPr>
        <p:sp>
          <p:nvSpPr>
            <p:cNvPr id="17" name="Rectangle 16"/>
            <p:cNvSpPr/>
            <p:nvPr/>
          </p:nvSpPr>
          <p:spPr>
            <a:xfrm>
              <a:off x="7889538" y="2565448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15056" y="2674411"/>
              <a:ext cx="1066958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出行地点</a:t>
              </a:r>
              <a:endPara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917153" y="1176788"/>
            <a:ext cx="1738499" cy="530242"/>
            <a:chOff x="7889538" y="1569050"/>
            <a:chExt cx="2317998" cy="706989"/>
          </a:xfrm>
        </p:grpSpPr>
        <p:sp>
          <p:nvSpPr>
            <p:cNvPr id="15" name="Rectangle 14"/>
            <p:cNvSpPr/>
            <p:nvPr/>
          </p:nvSpPr>
          <p:spPr>
            <a:xfrm>
              <a:off x="7889538" y="156905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545063" y="1698081"/>
              <a:ext cx="1066958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天气</a:t>
              </a: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en-US" altLang="zh-CN" sz="1200" kern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917153" y="2671357"/>
            <a:ext cx="1738499" cy="530242"/>
            <a:chOff x="7889538" y="3561809"/>
            <a:chExt cx="2317998" cy="706989"/>
          </a:xfrm>
        </p:grpSpPr>
        <p:sp>
          <p:nvSpPr>
            <p:cNvPr id="18" name="Rectangle 17"/>
            <p:cNvSpPr/>
            <p:nvPr/>
          </p:nvSpPr>
          <p:spPr>
            <a:xfrm>
              <a:off x="7889538" y="3561809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515055" y="3690840"/>
              <a:ext cx="1066958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衣着推荐</a:t>
              </a:r>
              <a:endPara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917153" y="3418628"/>
            <a:ext cx="1738499" cy="530242"/>
            <a:chOff x="7889538" y="4558170"/>
            <a:chExt cx="2317998" cy="706989"/>
          </a:xfrm>
        </p:grpSpPr>
        <p:sp>
          <p:nvSpPr>
            <p:cNvPr id="20" name="Rectangle 19"/>
            <p:cNvSpPr/>
            <p:nvPr/>
          </p:nvSpPr>
          <p:spPr>
            <a:xfrm>
              <a:off x="7889538" y="4558170"/>
              <a:ext cx="2317998" cy="706989"/>
            </a:xfrm>
            <a:prstGeom prst="rect">
              <a:avLst/>
            </a:prstGeom>
            <a:solidFill>
              <a:schemeClr val="accent5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" tIns="7620" rIns="7620" bIns="7620" numCol="1" spcCol="1270" anchor="ctr" anchorCtr="0">
              <a:noAutofit/>
            </a:bodyPr>
            <a:lstStyle/>
            <a:p>
              <a:pPr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500307" y="4667577"/>
              <a:ext cx="1066958" cy="4489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200" kern="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出行方式</a:t>
              </a:r>
              <a:endParaRPr lang="en-US" altLang="zh-CN" sz="1200" kern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593192" y="205153"/>
            <a:ext cx="7875345" cy="311600"/>
            <a:chOff x="152400" y="168088"/>
            <a:chExt cx="7875345" cy="311600"/>
          </a:xfrm>
        </p:grpSpPr>
        <p:sp>
          <p:nvSpPr>
            <p:cNvPr id="63" name="矩形 62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TextBox 19"/>
            <p:cNvSpPr txBox="1"/>
            <p:nvPr/>
          </p:nvSpPr>
          <p:spPr>
            <a:xfrm>
              <a:off x="3374496" y="168088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zh-CN" altLang="en-US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en-US" altLang="zh-CN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主界面</a:t>
              </a:r>
              <a:endParaRPr lang="zh-CN" altLang="en-US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5" name="直接连接符 64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1640990" y="1962880"/>
            <a:ext cx="1673353" cy="1186066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02</a:t>
            </a:r>
            <a:endParaRPr lang="zh-CN" altLang="en-US" sz="5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5400" y="1947164"/>
            <a:ext cx="6090814" cy="405145"/>
            <a:chOff x="1763689" y="1700809"/>
            <a:chExt cx="5560050" cy="36984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矩形 5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14342" y="2250893"/>
            <a:ext cx="426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界面展示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95400" y="3095263"/>
            <a:ext cx="6090814" cy="405145"/>
            <a:chOff x="1763689" y="1700809"/>
            <a:chExt cx="5560050" cy="36984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矩形 28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16" name="矩形 15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3293008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zh-CN" altLang="en-US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en-US" altLang="zh-CN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界面展示</a:t>
              </a:r>
              <a:endParaRPr lang="zh-CN" altLang="en-US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图片 1" descr="Screenshot_2017-11-22-01-00-18-080_com.example.w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521335"/>
            <a:ext cx="2510736" cy="4464033"/>
          </a:xfrm>
          <a:prstGeom prst="rect">
            <a:avLst/>
          </a:prstGeom>
        </p:spPr>
      </p:pic>
      <p:pic>
        <p:nvPicPr>
          <p:cNvPr id="6" name="图片 5" descr="Screenshot_2017-11-22-01-00-30-809_com.example.w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145" y="521335"/>
            <a:ext cx="2510736" cy="4464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0">
        <p14:reveal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93192" y="209550"/>
            <a:ext cx="7875345" cy="311600"/>
            <a:chOff x="152400" y="172485"/>
            <a:chExt cx="7875345" cy="311600"/>
          </a:xfrm>
        </p:grpSpPr>
        <p:sp>
          <p:nvSpPr>
            <p:cNvPr id="16" name="矩形 15"/>
            <p:cNvSpPr/>
            <p:nvPr/>
          </p:nvSpPr>
          <p:spPr>
            <a:xfrm>
              <a:off x="2895600" y="194710"/>
              <a:ext cx="2334059" cy="2583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17" tIns="45708" rIns="91417" bIns="45708" rtlCol="0" anchor="ctr"/>
            <a:lstStyle/>
            <a:p>
              <a:pPr algn="ctr"/>
              <a:endParaRPr lang="zh-CN" altLang="en-US" sz="135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19"/>
            <p:cNvSpPr txBox="1"/>
            <p:nvPr/>
          </p:nvSpPr>
          <p:spPr>
            <a:xfrm>
              <a:off x="3293008" y="172485"/>
              <a:ext cx="1698493" cy="311600"/>
            </a:xfrm>
            <a:prstGeom prst="rect">
              <a:avLst/>
            </a:prstGeom>
            <a:noFill/>
          </p:spPr>
          <p:txBody>
            <a:bodyPr wrap="square" lIns="91417" tIns="45708" rIns="91417" bIns="45708" rtlCol="0">
              <a:spAutoFit/>
            </a:bodyPr>
            <a:lstStyle/>
            <a:p>
              <a:r>
                <a:rPr lang="zh-CN" altLang="en-US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产品</a:t>
              </a:r>
              <a:r>
                <a:rPr lang="en-US" altLang="zh-CN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UI</a:t>
              </a:r>
              <a:r>
                <a:rPr lang="zh-CN" altLang="en-US" sz="1425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界面展示</a:t>
              </a:r>
              <a:endParaRPr lang="zh-CN" altLang="en-US" sz="142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直接连接符 2"/>
            <p:cNvCxnSpPr/>
            <p:nvPr/>
          </p:nvCxnSpPr>
          <p:spPr>
            <a:xfrm>
              <a:off x="152400" y="361950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5208345" y="336654"/>
              <a:ext cx="2819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图片 4" descr="Screenshot_2017-11-22-01-00-25-329_com.example.w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090" y="490220"/>
            <a:ext cx="2510736" cy="4464033"/>
          </a:xfrm>
          <a:prstGeom prst="rect">
            <a:avLst/>
          </a:prstGeom>
        </p:spPr>
      </p:pic>
      <p:pic>
        <p:nvPicPr>
          <p:cNvPr id="7" name="图片 6" descr="Screenshot_2017-11-22-01-00-41-681_com.example.w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570" y="490220"/>
            <a:ext cx="2510736" cy="44640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Click="0" advTm="0">
        <p14:reveal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平行四边形 6"/>
          <p:cNvSpPr/>
          <p:nvPr/>
        </p:nvSpPr>
        <p:spPr>
          <a:xfrm>
            <a:off x="1627135" y="1957932"/>
            <a:ext cx="1673353" cy="1186066"/>
          </a:xfrm>
          <a:custGeom>
            <a:avLst/>
            <a:gdLst>
              <a:gd name="connsiteX0" fmla="*/ 0 w 1080120"/>
              <a:gd name="connsiteY0" fmla="*/ 1053681 h 1053681"/>
              <a:gd name="connsiteX1" fmla="*/ 263420 w 1080120"/>
              <a:gd name="connsiteY1" fmla="*/ 0 h 1053681"/>
              <a:gd name="connsiteX2" fmla="*/ 1080120 w 1080120"/>
              <a:gd name="connsiteY2" fmla="*/ 0 h 1053681"/>
              <a:gd name="connsiteX3" fmla="*/ 816700 w 1080120"/>
              <a:gd name="connsiteY3" fmla="*/ 1053681 h 1053681"/>
              <a:gd name="connsiteX4" fmla="*/ 0 w 1080120"/>
              <a:gd name="connsiteY4" fmla="*/ 1053681 h 1053681"/>
              <a:gd name="connsiteX0-1" fmla="*/ 0 w 1080120"/>
              <a:gd name="connsiteY0-2" fmla="*/ 1068195 h 1068195"/>
              <a:gd name="connsiteX1-3" fmla="*/ 365020 w 1080120"/>
              <a:gd name="connsiteY1-4" fmla="*/ 0 h 1068195"/>
              <a:gd name="connsiteX2-5" fmla="*/ 1080120 w 1080120"/>
              <a:gd name="connsiteY2-6" fmla="*/ 14514 h 1068195"/>
              <a:gd name="connsiteX3-7" fmla="*/ 816700 w 1080120"/>
              <a:gd name="connsiteY3-8" fmla="*/ 1068195 h 1068195"/>
              <a:gd name="connsiteX4-9" fmla="*/ 0 w 1080120"/>
              <a:gd name="connsiteY4-10" fmla="*/ 1068195 h 1068195"/>
              <a:gd name="connsiteX0-11" fmla="*/ 0 w 1196234"/>
              <a:gd name="connsiteY0-12" fmla="*/ 1082710 h 1082710"/>
              <a:gd name="connsiteX1-13" fmla="*/ 365020 w 1196234"/>
              <a:gd name="connsiteY1-14" fmla="*/ 14515 h 1082710"/>
              <a:gd name="connsiteX2-15" fmla="*/ 1196234 w 1196234"/>
              <a:gd name="connsiteY2-16" fmla="*/ 0 h 1082710"/>
              <a:gd name="connsiteX3-17" fmla="*/ 816700 w 1196234"/>
              <a:gd name="connsiteY3-18" fmla="*/ 1082710 h 1082710"/>
              <a:gd name="connsiteX4-19" fmla="*/ 0 w 1196234"/>
              <a:gd name="connsiteY4-20" fmla="*/ 1082710 h 108271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196234" h="1082710">
                <a:moveTo>
                  <a:pt x="0" y="1082710"/>
                </a:moveTo>
                <a:lnTo>
                  <a:pt x="365020" y="14515"/>
                </a:lnTo>
                <a:lnTo>
                  <a:pt x="1196234" y="0"/>
                </a:lnTo>
                <a:lnTo>
                  <a:pt x="816700" y="1082710"/>
                </a:lnTo>
                <a:lnTo>
                  <a:pt x="0" y="10827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dirty="0" smtClean="0"/>
              <a:t>03</a:t>
            </a:r>
            <a:endParaRPr lang="zh-CN" altLang="en-US" sz="54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1295400" y="1947164"/>
            <a:ext cx="6090814" cy="405145"/>
            <a:chOff x="1763689" y="1700809"/>
            <a:chExt cx="5560050" cy="369840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0" name="矩形 59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314343" y="2250894"/>
            <a:ext cx="4264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en-US" altLang="zh-CN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动效展示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295400" y="3095263"/>
            <a:ext cx="6090814" cy="405145"/>
            <a:chOff x="1763689" y="1700809"/>
            <a:chExt cx="5560050" cy="369840"/>
          </a:xfrm>
        </p:grpSpPr>
        <p:pic>
          <p:nvPicPr>
            <p:cNvPr id="28" name="Picture 3"/>
            <p:cNvPicPr>
              <a:picLocks noChangeAspect="1" noChangeArrowheads="1"/>
            </p:cNvPicPr>
            <p:nvPr/>
          </p:nvPicPr>
          <p:blipFill rotWithShape="1">
            <a:blip r:embed="rId1" cstate="screen"/>
            <a:srcRect/>
            <a:stretch>
              <a:fillRect/>
            </a:stretch>
          </p:blipFill>
          <p:spPr bwMode="auto">
            <a:xfrm rot="10800000">
              <a:off x="1763689" y="1733236"/>
              <a:ext cx="5560050" cy="337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9" name="矩形 28"/>
            <p:cNvSpPr/>
            <p:nvPr/>
          </p:nvSpPr>
          <p:spPr>
            <a:xfrm rot="10800000">
              <a:off x="2224477" y="1700809"/>
              <a:ext cx="4546455" cy="43131"/>
            </a:xfrm>
            <a:prstGeom prst="rect">
              <a:avLst/>
            </a:prstGeom>
            <a:gradFill>
              <a:gsLst>
                <a:gs pos="49628">
                  <a:schemeClr val="bg1">
                    <a:lumMod val="50000"/>
                  </a:schemeClr>
                </a:gs>
                <a:gs pos="2000">
                  <a:sysClr val="window" lastClr="FFFFFF">
                    <a:alpha val="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10800000" scaled="1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685800">
                <a:defRPr/>
              </a:pPr>
              <a:endParaRPr lang="zh-CN" altLang="en-US" sz="1350" kern="0">
                <a:solidFill>
                  <a:sysClr val="window" lastClr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0</TotalTime>
  <Words>504</Words>
  <Application>WPS 演示</Application>
  <PresentationFormat>全屏显示(16:9)</PresentationFormat>
  <Paragraphs>102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7" baseType="lpstr">
      <vt:lpstr>Arial</vt:lpstr>
      <vt:lpstr>宋体</vt:lpstr>
      <vt:lpstr>Wingdings</vt:lpstr>
      <vt:lpstr>Wingdings 2</vt:lpstr>
      <vt:lpstr>华文行楷</vt:lpstr>
      <vt:lpstr>微软雅黑</vt:lpstr>
      <vt:lpstr>Algerian</vt:lpstr>
      <vt:lpstr>华文新魏</vt:lpstr>
      <vt:lpstr>Calibri</vt:lpstr>
      <vt:lpstr>华文仿宋</vt:lpstr>
      <vt:lpstr>Helvetica Light</vt:lpstr>
      <vt:lpstr>Open Sans</vt:lpstr>
      <vt:lpstr>方正兰亭黑_GBK</vt:lpstr>
      <vt:lpstr>Impact</vt:lpstr>
      <vt:lpstr>方正兰亭细黑_GBK_M</vt:lpstr>
      <vt:lpstr>中国建行标准字GBK</vt:lpstr>
      <vt:lpstr>Constantia</vt:lpstr>
      <vt:lpstr>Arial Unicode MS</vt:lpstr>
      <vt:lpstr>隶书</vt:lpstr>
      <vt:lpstr>Wingdings</vt:lpstr>
      <vt:lpstr>Segoe Print</vt:lpstr>
      <vt:lpstr>仿宋</vt:lpstr>
      <vt:lpstr>黑体</vt:lpstr>
      <vt:lpstr>流畅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淡雅蓝色</dc:title>
  <dc:creator>第一PPT模板网：www.1ppt.com</dc:creator>
  <cp:keywords>第一PPT模板网：www.1ppt.com</cp:keywords>
  <cp:lastModifiedBy>治愈</cp:lastModifiedBy>
  <cp:revision>29</cp:revision>
  <dcterms:created xsi:type="dcterms:W3CDTF">2014-11-26T04:04:00Z</dcterms:created>
  <dcterms:modified xsi:type="dcterms:W3CDTF">2017-11-21T17:15:26Z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