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0" r:id="rId3"/>
    <p:sldId id="268" r:id="rId4"/>
    <p:sldId id="261" r:id="rId5"/>
    <p:sldId id="262" r:id="rId7"/>
    <p:sldId id="293" r:id="rId8"/>
    <p:sldId id="292" r:id="rId9"/>
    <p:sldId id="273" r:id="rId10"/>
    <p:sldId id="285" r:id="rId11"/>
    <p:sldId id="263" r:id="rId12"/>
    <p:sldId id="291" r:id="rId13"/>
    <p:sldId id="287" r:id="rId14"/>
    <p:sldId id="294" r:id="rId15"/>
    <p:sldId id="295" r:id="rId16"/>
    <p:sldId id="289" r:id="rId17"/>
    <p:sldId id="290" r:id="rId18"/>
    <p:sldId id="288" r:id="rId19"/>
    <p:sldId id="283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云轩" initials="刘云轩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C50"/>
    <a:srgbClr val="DB7051"/>
    <a:srgbClr val="F4925C"/>
    <a:srgbClr val="1C737A"/>
    <a:srgbClr val="E0E1E1"/>
    <a:srgbClr val="FDAA8A"/>
    <a:srgbClr val="FEA875"/>
    <a:srgbClr val="E6E6E6"/>
    <a:srgbClr val="53555D"/>
    <a:srgbClr val="3D3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2" autoAdjust="0"/>
    <p:restoredTop sz="94693"/>
  </p:normalViewPr>
  <p:slideViewPr>
    <p:cSldViewPr snapToGrid="0" snapToObjects="1">
      <p:cViewPr>
        <p:scale>
          <a:sx n="60" d="100"/>
          <a:sy n="60" d="100"/>
        </p:scale>
        <p:origin x="672" y="437"/>
      </p:cViewPr>
      <p:guideLst>
        <p:guide pos="3840"/>
        <p:guide orient="horz" pos="2160"/>
        <p:guide orient="horz" pos="4156"/>
        <p:guide orient="horz" pos="164"/>
        <p:guide pos="7491"/>
        <p:guide pos="1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FA2E7-D1E4-4CE2-9F9B-737C83AF7F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B5F50-E368-40A3-B855-358D415997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B5F50-E368-40A3-B855-358D41599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2600" y="1993900"/>
            <a:ext cx="3302000" cy="3302000"/>
          </a:xfrm>
          <a:prstGeom prst="rect">
            <a:avLst/>
          </a:prstGeom>
        </p:spPr>
      </p:pic>
      <p:sp>
        <p:nvSpPr>
          <p:cNvPr id="6" name="椭圆 5"/>
          <p:cNvSpPr/>
          <p:nvPr userDrawn="1"/>
        </p:nvSpPr>
        <p:spPr>
          <a:xfrm rot="10800000">
            <a:off x="6654800" y="1777596"/>
            <a:ext cx="3657600" cy="3657600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Century Gothic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dirty="0">
                <a:solidFill>
                  <a:srgbClr val="000000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Logo</a:t>
            </a:r>
            <a:r>
              <a:rPr kumimoji="1" lang="zh-CN" altLang="en-US" sz="1335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199949" y="-1492467"/>
            <a:ext cx="9792102" cy="9792100"/>
            <a:chOff x="1459831" y="-1207169"/>
            <a:chExt cx="9272338" cy="9272336"/>
          </a:xfrm>
        </p:grpSpPr>
        <p:sp>
          <p:nvSpPr>
            <p:cNvPr id="5" name="椭圆 4"/>
            <p:cNvSpPr/>
            <p:nvPr/>
          </p:nvSpPr>
          <p:spPr>
            <a:xfrm>
              <a:off x="3127810" y="460810"/>
              <a:ext cx="5936380" cy="5936380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9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2865182" y="320808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7380032" y="60143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7380032" y="581473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34357" y="2292383"/>
              <a:ext cx="2797823" cy="1136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7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慢聊天</a:t>
              </a:r>
              <a:endPara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340994" y="3639521"/>
              <a:ext cx="348087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1459831" y="-1207169"/>
              <a:ext cx="9272338" cy="9272336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9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343400" y="3975100"/>
            <a:ext cx="3575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小组成员：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莫振尧（组长）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游森榕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何灿威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韩皓晨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13235" y="260350"/>
            <a:ext cx="921600" cy="921600"/>
            <a:chOff x="4056364" y="1384713"/>
            <a:chExt cx="4088570" cy="4088570"/>
          </a:xfrm>
        </p:grpSpPr>
        <p:sp>
          <p:nvSpPr>
            <p:cNvPr id="13" name="椭圆 1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124C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同心圆 1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3549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Part 2 </a:t>
            </a:r>
            <a:r>
              <a:rPr kumimoji="1" lang="zh-CN" altLang="en-US" sz="3600" b="1" dirty="0"/>
              <a:t>用户体验</a:t>
            </a:r>
            <a:endParaRPr kumimoji="1" lang="zh-CN" altLang="en-US" sz="36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69440" y="1415415"/>
          <a:ext cx="8128000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545"/>
                <a:gridCol w="2708910"/>
                <a:gridCol w="2709545"/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dirty="0"/>
                        <a:t>存在问题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建议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跟进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x-none" altLang="zh-CN"/>
                        <a:t>登陆界面的背景图片太显眼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zh-CN"/>
                        <a:t>淡化登陆界面的背景图片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zh-CN"/>
                        <a:t>已更换</a:t>
                      </a:r>
                      <a:r>
                        <a:rPr lang="x-none" altLang="zh-CN" sz="1800">
                          <a:sym typeface="+mn-ea"/>
                        </a:rPr>
                        <a:t>登陆界面</a:t>
                      </a:r>
                      <a:r>
                        <a:rPr lang="x-none" altLang="zh-CN"/>
                        <a:t>背景图片</a:t>
                      </a:r>
                      <a:endParaRPr lang="x-none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zh-CN"/>
                        <a:t>顶部导航栏的橘色太鲜艳</a:t>
                      </a:r>
                      <a:endParaRPr lang="x-none" altLang="zh-CN"/>
                    </a:p>
                    <a:p>
                      <a:pPr>
                        <a:buNone/>
                      </a:pP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zh-CN"/>
                        <a:t>更换导航栏颜色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zh-CN"/>
                        <a:t>已更改为浅绿色</a:t>
                      </a:r>
                      <a:endParaRPr lang="x-none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x-none" altLang="zh-CN" dirty="0"/>
                        <a:t>底部</a:t>
                      </a:r>
                      <a:r>
                        <a:rPr lang="zh-CN" altLang="en-US" dirty="0"/>
                        <a:t>导航栏图标太丑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换导航栏图标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已更换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zh-CN" altLang="en-US" dirty="0"/>
                        <a:t>进入聊天界面输入框就弹出，让人很不习惯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进入聊天界面禁止输入框自动弹出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已修改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r>
                        <a:rPr lang="zh-CN" altLang="en-US" dirty="0"/>
                        <a:t>聊天界面，只能输入文字，太单调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添加图片，表情包等输入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暂时没法实现</a:t>
                      </a:r>
                      <a:endParaRPr lang="zh-CN" alt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r>
                        <a:rPr lang="zh-CN" altLang="en-US"/>
                        <a:t>个人动态展示时的图片相当有限，并且不能展示小视频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/>
                        <a:t>增加个人动态展示的图片数量限制，提供小视频展示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/>
                        <a:t>暂时没法实现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r>
                        <a:rPr lang="zh-CN" altLang="en-US"/>
                        <a:t>不能针对不同的图片大小进行合理的配置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/>
                        <a:t>分配不同大小的图片合理的展示空间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设法实现中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78836" y="520859"/>
            <a:ext cx="3600666" cy="6740307"/>
          </a:xfrm>
          <a:prstGeom prst="rect">
            <a:avLst/>
          </a:prstGeom>
          <a:noFill/>
          <a:effectLst>
            <a:outerShdw blurRad="63500" dist="13716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43200" b="1" dirty="0">
                <a:gradFill>
                  <a:gsLst>
                    <a:gs pos="12000">
                      <a:schemeClr val="bg1">
                        <a:lumMod val="7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+mn-ea"/>
              </a:rPr>
              <a:t>4</a:t>
            </a:r>
            <a:endParaRPr lang="en-US" altLang="zh-CN" sz="43200" b="1" dirty="0">
              <a:gradFill>
                <a:gsLst>
                  <a:gs pos="12000">
                    <a:schemeClr val="bg1">
                      <a:lumMod val="7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</a:gradFill>
              <a:effectLst>
                <a:outerShdw blurRad="152400" dist="38100" sx="102000" sy="102000" algn="ctr" rotWithShape="0">
                  <a:prstClr val="black">
                    <a:alpha val="49000"/>
                  </a:prstClr>
                </a:outerShdw>
              </a:effectLst>
              <a:latin typeface="+mn-ea"/>
            </a:endParaRPr>
          </a:p>
        </p:txBody>
      </p:sp>
      <p:sp useBgFill="1">
        <p:nvSpPr>
          <p:cNvPr id="6" name="矩形 5"/>
          <p:cNvSpPr/>
          <p:nvPr/>
        </p:nvSpPr>
        <p:spPr>
          <a:xfrm>
            <a:off x="0" y="3429000"/>
            <a:ext cx="12192000" cy="1638775"/>
          </a:xfrm>
          <a:prstGeom prst="rect">
            <a:avLst/>
          </a:prstGeom>
          <a:ln>
            <a:noFill/>
          </a:ln>
          <a:effectLst>
            <a:outerShdw blurRad="406400" dist="114300" sx="107000" sy="10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44528" y="299177"/>
            <a:ext cx="21029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7200" b="1" dirty="0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微软雅黑" panose="020B0503020204020204" charset="-122"/>
              </a:rPr>
              <a:t>Part</a:t>
            </a:r>
            <a:endParaRPr lang="en-US" altLang="zh-CN" sz="7200" b="1" dirty="0">
              <a:gradFill>
                <a:gsLst>
                  <a:gs pos="12000">
                    <a:prstClr val="white">
                      <a:lumMod val="7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2700000" scaled="1"/>
              </a:gradFill>
              <a:effectLst>
                <a:outerShdw blurRad="152400" dist="38100" sx="102000" sy="102000" algn="ctr" rotWithShape="0">
                  <a:prstClr val="black">
                    <a:alpha val="49000"/>
                  </a:prstClr>
                </a:outerShdw>
              </a:effectLst>
              <a:latin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2981" y="3690950"/>
            <a:ext cx="2592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+mn-ea"/>
              </a:rPr>
              <a:t>app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</a:rPr>
              <a:t>测试</a:t>
            </a:r>
            <a:endParaRPr lang="zh-CN" altLang="en-US" sz="48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13235" y="260350"/>
            <a:ext cx="921600" cy="921600"/>
            <a:chOff x="4056364" y="1384713"/>
            <a:chExt cx="4088570" cy="4088570"/>
          </a:xfrm>
        </p:grpSpPr>
        <p:sp>
          <p:nvSpPr>
            <p:cNvPr id="13" name="椭圆 1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124C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同心圆 1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4624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Part 2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app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测试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-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注册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52623" y="1697566"/>
          <a:ext cx="8127999" cy="3458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16987"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测试用例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更进</a:t>
                      </a:r>
                      <a:endParaRPr lang="zh-CN" altLang="en-US" dirty="0"/>
                    </a:p>
                  </a:txBody>
                  <a:tcPr/>
                </a:tc>
              </a:tr>
              <a:tr h="641774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用户名为空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提示用户名不能为空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不需修改</a:t>
                      </a:r>
                      <a:endParaRPr lang="zh-CN" altLang="en-US" dirty="0"/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zh-CN" altLang="en-US" dirty="0"/>
                        <a:t>邮箱格式不正确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提示邮箱格式不正确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不需修改</a:t>
                      </a:r>
                      <a:endParaRPr lang="zh-CN" altLang="en-US" dirty="0"/>
                    </a:p>
                  </a:txBody>
                  <a:tcPr/>
                </a:tc>
              </a:tr>
              <a:tr h="825500"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密码不是</a:t>
                      </a:r>
                      <a:r>
                        <a:rPr lang="en-US" altLang="zh-CN" dirty="0"/>
                        <a:t>8~16</a:t>
                      </a:r>
                      <a:r>
                        <a:rPr lang="zh-CN" altLang="en-US" dirty="0"/>
                        <a:t>个数字和字母的组合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提示密码格式错误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不需修改</a:t>
                      </a:r>
                      <a:endParaRPr lang="zh-CN" altLang="en-US" dirty="0"/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密码和确认密码不一致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提示前后密码不一致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不需修改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13235" y="260350"/>
            <a:ext cx="921600" cy="921600"/>
            <a:chOff x="4056364" y="1384713"/>
            <a:chExt cx="4088570" cy="4088570"/>
          </a:xfrm>
        </p:grpSpPr>
        <p:sp>
          <p:nvSpPr>
            <p:cNvPr id="13" name="椭圆 1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124C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同心圆 1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4624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Part 2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app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测试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-</a:t>
            </a:r>
            <a:r>
              <a:rPr kumimoji="1" lang="zh-CN" altLang="en-US" sz="3600" b="1" dirty="0">
                <a:solidFill>
                  <a:srgbClr val="44546A">
                    <a:lumMod val="50000"/>
                  </a:srgbClr>
                </a:solidFill>
                <a:latin typeface="Century Gothic" panose="020B0502020202020204"/>
                <a:ea typeface="微软雅黑" panose="020B0503020204020204" charset="-122"/>
              </a:rPr>
              <a:t>登录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32000" y="2448983"/>
          <a:ext cx="8127999" cy="196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测试用例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更进</a:t>
                      </a:r>
                      <a:endParaRPr lang="zh-CN" altLang="en-US" dirty="0"/>
                    </a:p>
                  </a:txBody>
                  <a:tcPr/>
                </a:tc>
              </a:tr>
              <a:tr h="598594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输入未注册的账号和密码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提示密码或者账号不存在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不需修改</a:t>
                      </a:r>
                      <a:endParaRPr lang="zh-CN" altLang="en-US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zh-CN" altLang="en-US" dirty="0"/>
                        <a:t>登录通过其他设备注册的账号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正确登录，通过本地数据库查询个人信息时发生异常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已修改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13235" y="260350"/>
            <a:ext cx="921600" cy="921600"/>
            <a:chOff x="4056364" y="1384713"/>
            <a:chExt cx="4088570" cy="4088570"/>
          </a:xfrm>
        </p:grpSpPr>
        <p:sp>
          <p:nvSpPr>
            <p:cNvPr id="13" name="椭圆 1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124C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同心圆 1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5548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Part 2 </a:t>
            </a:r>
            <a:r>
              <a:rPr lang="en-US" altLang="zh-CN" sz="3600" b="1" dirty="0">
                <a:latin typeface="+mn-ea"/>
              </a:rPr>
              <a:t>app</a:t>
            </a:r>
            <a:r>
              <a:rPr lang="zh-CN" altLang="en-US" sz="3600" b="1" dirty="0">
                <a:latin typeface="+mn-ea"/>
              </a:rPr>
              <a:t>测试</a:t>
            </a:r>
            <a:r>
              <a:rPr kumimoji="1" lang="en-US" altLang="zh-CN" sz="3600" b="1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kumimoji="1" lang="zh-CN" altLang="en-US" sz="3600" b="1" dirty="0">
                <a:solidFill>
                  <a:schemeClr val="tx2">
                    <a:lumMod val="50000"/>
                  </a:schemeClr>
                </a:solidFill>
              </a:rPr>
              <a:t>聊天管理</a:t>
            </a:r>
            <a:endParaRPr kumimoji="1" lang="zh-CN" alt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35123" y="1646766"/>
          <a:ext cx="8127999" cy="251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测试用例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更进</a:t>
                      </a:r>
                      <a:endParaRPr lang="zh-CN" altLang="en-US" dirty="0"/>
                    </a:p>
                  </a:txBody>
                  <a:tcPr/>
                </a:tc>
              </a:tr>
              <a:tr h="928794">
                <a:tc>
                  <a:txBody>
                    <a:bodyPr/>
                    <a:lstStyle/>
                    <a:p>
                      <a:r>
                        <a:rPr lang="zh-CN" altLang="en-US" dirty="0"/>
                        <a:t>给用户添加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个好友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聊天列表与导航栏出现重叠情况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布局文件的问题，已修改</a:t>
                      </a:r>
                      <a:endParaRPr lang="zh-CN" altLang="en-US" dirty="0"/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zh-CN" altLang="en-US" dirty="0"/>
                        <a:t>给用户添加</a:t>
                      </a:r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个好友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程序加载过慢，且出现</a:t>
                      </a:r>
                      <a:r>
                        <a:rPr lang="en-US" altLang="zh-CN" dirty="0" err="1"/>
                        <a:t>java.lang.OutOfMemoryError</a:t>
                      </a:r>
                      <a:r>
                        <a:rPr lang="zh-CN" altLang="en-US" dirty="0"/>
                        <a:t>异常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未修改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13235" y="260350"/>
            <a:ext cx="921600" cy="921600"/>
            <a:chOff x="4056364" y="1384713"/>
            <a:chExt cx="4088570" cy="4088570"/>
          </a:xfrm>
        </p:grpSpPr>
        <p:sp>
          <p:nvSpPr>
            <p:cNvPr id="13" name="椭圆 1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124C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同心圆 1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5548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Part 2 </a:t>
            </a:r>
            <a:r>
              <a:rPr lang="en-US" altLang="zh-CN" sz="3600" b="1" dirty="0">
                <a:latin typeface="+mn-ea"/>
              </a:rPr>
              <a:t>app</a:t>
            </a:r>
            <a:r>
              <a:rPr lang="zh-CN" altLang="en-US" sz="3600" b="1" dirty="0">
                <a:latin typeface="+mn-ea"/>
              </a:rPr>
              <a:t>测试</a:t>
            </a:r>
            <a:r>
              <a:rPr kumimoji="1" lang="en-US" altLang="zh-CN" sz="3600" b="1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kumimoji="1" lang="zh-CN" altLang="en-US" sz="3600" b="1" dirty="0">
                <a:solidFill>
                  <a:schemeClr val="tx2">
                    <a:lumMod val="50000"/>
                  </a:schemeClr>
                </a:solidFill>
              </a:rPr>
              <a:t>聊天管理</a:t>
            </a:r>
            <a:endParaRPr kumimoji="1" lang="zh-CN" alt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35123" y="1646766"/>
          <a:ext cx="8127999" cy="323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测试用例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更进</a:t>
                      </a:r>
                      <a:endParaRPr lang="zh-CN" altLang="en-US" dirty="0"/>
                    </a:p>
                  </a:txBody>
                  <a:tcPr/>
                </a:tc>
              </a:tr>
              <a:tr h="928794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输入空字符串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正确判断，无法发送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不需修改</a:t>
                      </a:r>
                      <a:endParaRPr lang="zh-CN" altLang="en-US" dirty="0"/>
                    </a:p>
                  </a:txBody>
                  <a:tcPr/>
                </a:tc>
              </a:tr>
              <a:tr h="965200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  <a:r>
                        <a:rPr lang="en-US" altLang="zh-CN" dirty="0"/>
                        <a:t>”\\|/</a:t>
                      </a:r>
                      <a:r>
                        <a:rPr lang="zh-CN" altLang="en-US" dirty="0"/>
                        <a:t>等特殊字符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正确发送，无错误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不需修改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965200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输入超过</a:t>
                      </a:r>
                      <a:r>
                        <a:rPr lang="en-US" altLang="zh-CN" dirty="0"/>
                        <a:t>1000</a:t>
                      </a:r>
                      <a:r>
                        <a:rPr lang="zh-CN" altLang="en-US" dirty="0"/>
                        <a:t>个字符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正确判断，提示字符过长无法发送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不需修改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78836" y="520859"/>
            <a:ext cx="3600666" cy="6740307"/>
          </a:xfrm>
          <a:prstGeom prst="rect">
            <a:avLst/>
          </a:prstGeom>
          <a:noFill/>
          <a:effectLst>
            <a:outerShdw blurRad="63500" dist="13716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43200" b="1" dirty="0">
                <a:gradFill>
                  <a:gsLst>
                    <a:gs pos="12000">
                      <a:schemeClr val="bg1">
                        <a:lumMod val="7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+mn-ea"/>
              </a:rPr>
              <a:t>5</a:t>
            </a:r>
            <a:endParaRPr lang="en-US" altLang="zh-CN" sz="43200" b="1" dirty="0">
              <a:gradFill>
                <a:gsLst>
                  <a:gs pos="12000">
                    <a:schemeClr val="bg1">
                      <a:lumMod val="7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</a:gradFill>
              <a:effectLst>
                <a:outerShdw blurRad="152400" dist="38100" sx="102000" sy="102000" algn="ctr" rotWithShape="0">
                  <a:prstClr val="black">
                    <a:alpha val="49000"/>
                  </a:prstClr>
                </a:outerShdw>
              </a:effectLst>
              <a:latin typeface="+mn-ea"/>
            </a:endParaRPr>
          </a:p>
        </p:txBody>
      </p:sp>
      <p:sp useBgFill="1">
        <p:nvSpPr>
          <p:cNvPr id="6" name="矩形 5"/>
          <p:cNvSpPr/>
          <p:nvPr/>
        </p:nvSpPr>
        <p:spPr>
          <a:xfrm>
            <a:off x="0" y="3429000"/>
            <a:ext cx="12192000" cy="1638775"/>
          </a:xfrm>
          <a:prstGeom prst="rect">
            <a:avLst/>
          </a:prstGeom>
          <a:ln>
            <a:noFill/>
          </a:ln>
          <a:effectLst>
            <a:outerShdw blurRad="406400" dist="114300" sx="107000" sy="10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44528" y="299177"/>
            <a:ext cx="21029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7200" b="1" dirty="0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微软雅黑" panose="020B0503020204020204" charset="-122"/>
              </a:rPr>
              <a:t>Part</a:t>
            </a:r>
            <a:endParaRPr lang="en-US" altLang="zh-CN" sz="7200" b="1" dirty="0">
              <a:gradFill>
                <a:gsLst>
                  <a:gs pos="12000">
                    <a:prstClr val="white">
                      <a:lumMod val="7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2700000" scaled="1"/>
              </a:gradFill>
              <a:effectLst>
                <a:outerShdw blurRad="152400" dist="38100" sx="102000" sy="102000" algn="ctr" rotWithShape="0">
                  <a:prstClr val="black">
                    <a:alpha val="49000"/>
                  </a:prstClr>
                </a:outerShdw>
              </a:effectLst>
              <a:latin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2561" y="357665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>
                    <a:lumMod val="95000"/>
                  </a:schemeClr>
                </a:solidFill>
              </a:rPr>
              <a:t>分工介绍</a:t>
            </a:r>
            <a:endParaRPr kumimoji="1" lang="zh-CN" altLang="en-US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42002" y="4407647"/>
            <a:ext cx="110799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介绍分工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5467610"/>
            <a:ext cx="12192000" cy="16937"/>
            <a:chOff x="0" y="3428999"/>
            <a:chExt cx="12192000" cy="1693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3445936"/>
              <a:ext cx="12192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3428999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0" y="2042961"/>
            <a:ext cx="12192000" cy="16937"/>
            <a:chOff x="0" y="3428999"/>
            <a:chExt cx="12192000" cy="16937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0" y="3445936"/>
              <a:ext cx="12192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0" y="3428999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3549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Part 3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经验教训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06218" y="1804054"/>
            <a:ext cx="2714400" cy="3960000"/>
          </a:xfrm>
          <a:prstGeom prst="roundRect">
            <a:avLst>
              <a:gd name="adj" fmla="val 287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87367" y="1804054"/>
            <a:ext cx="2714400" cy="3960000"/>
          </a:xfrm>
          <a:prstGeom prst="roundRect">
            <a:avLst>
              <a:gd name="adj" fmla="val 287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68517" y="1815154"/>
            <a:ext cx="2714400" cy="3960000"/>
          </a:xfrm>
          <a:prstGeom prst="roundRect">
            <a:avLst>
              <a:gd name="adj" fmla="val 287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96020" y="2624385"/>
            <a:ext cx="1735199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莫振尧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6" name="矩形 55"/>
          <p:cNvSpPr/>
          <p:nvPr/>
        </p:nvSpPr>
        <p:spPr>
          <a:xfrm>
            <a:off x="463965" y="3282686"/>
            <a:ext cx="2199307" cy="65248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latin typeface="+mj-lt"/>
              </a:rPr>
              <a:t>1</a:t>
            </a:r>
            <a:r>
              <a:rPr lang="zh-CN" altLang="en-US" sz="1400" b="1" dirty="0">
                <a:latin typeface="+mj-lt"/>
              </a:rPr>
              <a:t>、整体框架</a:t>
            </a:r>
            <a:endParaRPr lang="en-US" altLang="zh-CN" sz="1400" b="1" dirty="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+mj-lt"/>
                <a:ea typeface="Hiragino Sans GB W3" panose="020B0300000000000000" pitchFamily="34" charset="-122"/>
              </a:rPr>
              <a:t>2</a:t>
            </a:r>
            <a:r>
              <a:rPr lang="zh-CN" altLang="en-US" sz="1400" b="1" dirty="0">
                <a:latin typeface="+mj-lt"/>
                <a:ea typeface="Hiragino Sans GB W3" panose="020B0300000000000000" pitchFamily="34" charset="-122"/>
              </a:rPr>
              <a:t>、</a:t>
            </a:r>
            <a:r>
              <a:rPr lang="zh-CN" altLang="en-US" sz="1400" b="1" dirty="0"/>
              <a:t>聊天管理模块</a:t>
            </a:r>
            <a:endParaRPr lang="en-US" altLang="zh-CN" sz="1400" b="1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900728" y="3156071"/>
            <a:ext cx="12872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9317718" y="1804054"/>
            <a:ext cx="2714400" cy="3960000"/>
          </a:xfrm>
          <a:prstGeom prst="roundRect">
            <a:avLst>
              <a:gd name="adj" fmla="val 287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751145" y="2643556"/>
            <a:ext cx="1735199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游森榕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4" name="矩形 55"/>
          <p:cNvSpPr/>
          <p:nvPr/>
        </p:nvSpPr>
        <p:spPr>
          <a:xfrm>
            <a:off x="3519090" y="3301857"/>
            <a:ext cx="2199307" cy="65248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latin typeface="+mj-lt"/>
              </a:rPr>
              <a:t>1</a:t>
            </a:r>
            <a:r>
              <a:rPr lang="zh-CN" altLang="en-US" sz="1400" b="1" dirty="0">
                <a:latin typeface="+mj-lt"/>
              </a:rPr>
              <a:t>、登录注册模块</a:t>
            </a:r>
            <a:endParaRPr lang="en-US" altLang="zh-CN" sz="1400" b="1" dirty="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+mj-lt"/>
                <a:ea typeface="Hiragino Sans GB W3" panose="020B0300000000000000" pitchFamily="34" charset="-122"/>
              </a:rPr>
              <a:t>2</a:t>
            </a:r>
            <a:r>
              <a:rPr lang="zh-CN" altLang="en-US" sz="1400" b="1" dirty="0">
                <a:latin typeface="+mj-lt"/>
                <a:ea typeface="Hiragino Sans GB W3" panose="020B0300000000000000" pitchFamily="34" charset="-122"/>
              </a:rPr>
              <a:t>、个人空间</a:t>
            </a:r>
            <a:endParaRPr lang="zh-CN" altLang="zh-CN" sz="1400" b="1" dirty="0">
              <a:latin typeface="+mj-lt"/>
              <a:ea typeface="Hiragino Sans GB W3" panose="020B0300000000000000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955853" y="3175242"/>
            <a:ext cx="12872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701904" y="2624385"/>
            <a:ext cx="1735199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何灿威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7" name="矩形 55"/>
          <p:cNvSpPr/>
          <p:nvPr/>
        </p:nvSpPr>
        <p:spPr>
          <a:xfrm>
            <a:off x="6469849" y="3282686"/>
            <a:ext cx="2199307" cy="37240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latin typeface="+mj-lt"/>
              </a:rPr>
              <a:t>1</a:t>
            </a:r>
            <a:r>
              <a:rPr lang="zh-CN" altLang="en-US" sz="1400" b="1" dirty="0">
                <a:latin typeface="+mj-lt"/>
              </a:rPr>
              <a:t>、</a:t>
            </a:r>
            <a:r>
              <a:rPr lang="zh-CN" altLang="en-US" sz="1400" b="1" dirty="0">
                <a:ea typeface="Hiragino Sans GB W3" panose="020B0300000000000000" pitchFamily="34" charset="-122"/>
              </a:rPr>
              <a:t>后台代码</a:t>
            </a:r>
            <a:endParaRPr lang="zh-CN" altLang="en-US" sz="1400" b="1" dirty="0">
              <a:ea typeface="Hiragino Sans GB W3" panose="020B0300000000000000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906612" y="3156071"/>
            <a:ext cx="12872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9856683" y="2624385"/>
            <a:ext cx="1735199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韩皓晨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0" name="矩形 55"/>
          <p:cNvSpPr/>
          <p:nvPr/>
        </p:nvSpPr>
        <p:spPr>
          <a:xfrm>
            <a:off x="9624628" y="3282686"/>
            <a:ext cx="2199307" cy="65248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latin typeface="+mj-lt"/>
              </a:rPr>
              <a:t>1</a:t>
            </a:r>
            <a:r>
              <a:rPr lang="zh-CN" altLang="en-US" sz="1400" b="1" dirty="0">
                <a:latin typeface="+mj-lt"/>
              </a:rPr>
              <a:t>、好友大厅模块</a:t>
            </a:r>
            <a:endParaRPr lang="en-US" altLang="zh-CN" sz="1400" b="1" dirty="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+mj-lt"/>
                <a:ea typeface="Hiragino Sans GB W3" panose="020B0300000000000000" pitchFamily="34" charset="-122"/>
              </a:rPr>
              <a:t>2</a:t>
            </a:r>
            <a:r>
              <a:rPr lang="zh-CN" altLang="en-US" sz="1400" b="1" dirty="0">
                <a:latin typeface="+mj-lt"/>
                <a:ea typeface="Hiragino Sans GB W3" panose="020B0300000000000000" pitchFamily="34" charset="-122"/>
              </a:rPr>
              <a:t>、好友管理</a:t>
            </a:r>
            <a:endParaRPr lang="zh-CN" altLang="zh-CN" sz="1400" b="1" dirty="0">
              <a:latin typeface="+mj-lt"/>
              <a:ea typeface="Hiragino Sans GB W3" panose="020B0300000000000000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10061391" y="3156071"/>
            <a:ext cx="12872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61427" y="294427"/>
            <a:ext cx="6269146" cy="6269146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 flipH="1">
            <a:off x="2684077" y="3195699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H="1">
            <a:off x="7452009" y="442933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flipH="1">
            <a:off x="7452009" y="5948466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 rot="10800000">
            <a:off x="3848503" y="1181502"/>
            <a:ext cx="4494994" cy="4494994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096092" y="2752859"/>
            <a:ext cx="3999813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DB7051"/>
                </a:solidFill>
              </a:rPr>
              <a:t>THANKS</a:t>
            </a:r>
            <a:endParaRPr lang="zh-CN" altLang="en-US" sz="8000" b="1" dirty="0">
              <a:solidFill>
                <a:srgbClr val="DB705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246185" y="765642"/>
            <a:ext cx="1877437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6600" b="1" dirty="0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微软雅黑" panose="020B0503020204020204" charset="-122"/>
              </a:rPr>
              <a:t>目录</a:t>
            </a:r>
            <a:endParaRPr lang="en-US" altLang="zh-CN" sz="6600" b="1" dirty="0">
              <a:gradFill>
                <a:gsLst>
                  <a:gs pos="12000">
                    <a:prstClr val="white">
                      <a:lumMod val="7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2700000" scaled="1"/>
              </a:gradFill>
              <a:effectLst>
                <a:outerShdw blurRad="152400" dist="38100" sx="102000" sy="102000" algn="ctr" rotWithShape="0">
                  <a:prstClr val="black">
                    <a:alpha val="49000"/>
                  </a:prstClr>
                </a:outerShdw>
              </a:effectLst>
              <a:latin typeface="微软雅黑" panose="020B0503020204020204" charset="-122"/>
            </a:endParaRPr>
          </a:p>
          <a:p>
            <a:pPr lvl="0" algn="ctr"/>
            <a:r>
              <a:rPr lang="en-US" altLang="zh-CN" sz="3200" b="1" dirty="0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微软雅黑" panose="020B0503020204020204" charset="-122"/>
              </a:rPr>
              <a:t>Content</a:t>
            </a:r>
            <a:endParaRPr lang="en-US" altLang="zh-CN" sz="3200" b="1" dirty="0">
              <a:gradFill>
                <a:gsLst>
                  <a:gs pos="12000">
                    <a:prstClr val="white">
                      <a:lumMod val="7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2700000" scaled="1"/>
              </a:gradFill>
              <a:effectLst>
                <a:outerShdw blurRad="152400" dist="38100" sx="102000" sy="102000" algn="ctr" rotWithShape="0">
                  <a:prstClr val="black">
                    <a:alpha val="49000"/>
                  </a:prstClr>
                </a:outerShdw>
              </a:effectLst>
              <a:latin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4883763" y="2508963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0800000">
            <a:off x="4883763" y="3331051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0800000">
            <a:off x="4883762" y="4222086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608537" y="2504141"/>
            <a:ext cx="185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App</a:t>
            </a:r>
            <a:r>
              <a:rPr kumimoji="1" lang="zh-CN" altLang="en-US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演示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08537" y="332622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</a:rPr>
              <a:t>项目难点介绍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59095" y="417601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用户体验</a:t>
            </a:r>
            <a:endParaRPr kumimoji="1" lang="zh-CN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椭圆 9"/>
          <p:cNvSpPr/>
          <p:nvPr/>
        </p:nvSpPr>
        <p:spPr>
          <a:xfrm rot="10800000">
            <a:off x="4883762" y="5000514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0800000">
            <a:off x="4883761" y="5744698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08536" y="4998102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ea"/>
              </a:rPr>
              <a:t>app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测试</a:t>
            </a:r>
            <a:endParaRPr lang="zh-CN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59095" y="572108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分工介绍</a:t>
            </a:r>
            <a:endParaRPr kumimoji="1" lang="zh-CN" altLang="en-US" sz="32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78836" y="520859"/>
            <a:ext cx="3600666" cy="6740307"/>
          </a:xfrm>
          <a:prstGeom prst="rect">
            <a:avLst/>
          </a:prstGeom>
          <a:noFill/>
          <a:effectLst>
            <a:outerShdw blurRad="63500" dist="13716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43200" b="1" dirty="0">
                <a:gradFill>
                  <a:gsLst>
                    <a:gs pos="12000">
                      <a:schemeClr val="bg1">
                        <a:lumMod val="7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+mn-ea"/>
              </a:rPr>
              <a:t>1</a:t>
            </a:r>
            <a:endParaRPr lang="en-US" altLang="zh-CN" sz="43200" b="1" dirty="0">
              <a:gradFill>
                <a:gsLst>
                  <a:gs pos="12000">
                    <a:schemeClr val="bg1">
                      <a:lumMod val="7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</a:gradFill>
              <a:effectLst>
                <a:outerShdw blurRad="152400" dist="38100" sx="102000" sy="102000" algn="ctr" rotWithShape="0">
                  <a:prstClr val="black">
                    <a:alpha val="49000"/>
                  </a:prstClr>
                </a:outerShdw>
              </a:effectLst>
              <a:latin typeface="+mn-ea"/>
            </a:endParaRPr>
          </a:p>
        </p:txBody>
      </p:sp>
      <p:sp useBgFill="1">
        <p:nvSpPr>
          <p:cNvPr id="6" name="矩形 5"/>
          <p:cNvSpPr/>
          <p:nvPr/>
        </p:nvSpPr>
        <p:spPr>
          <a:xfrm>
            <a:off x="0" y="3429000"/>
            <a:ext cx="12192000" cy="1638775"/>
          </a:xfrm>
          <a:prstGeom prst="rect">
            <a:avLst/>
          </a:prstGeom>
          <a:ln>
            <a:noFill/>
          </a:ln>
          <a:effectLst>
            <a:outerShdw blurRad="406400" dist="114300" sx="107000" sy="10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44528" y="299177"/>
            <a:ext cx="21029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7200" b="1" dirty="0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微软雅黑" panose="020B0503020204020204" charset="-122"/>
              </a:rPr>
              <a:t>Part</a:t>
            </a:r>
            <a:endParaRPr lang="en-US" altLang="zh-CN" sz="7200" b="1" dirty="0">
              <a:gradFill>
                <a:gsLst>
                  <a:gs pos="12000">
                    <a:prstClr val="white">
                      <a:lumMod val="7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2700000" scaled="1"/>
              </a:gradFill>
              <a:effectLst>
                <a:outerShdw blurRad="152400" dist="38100" sx="102000" sy="102000" algn="ctr" rotWithShape="0">
                  <a:prstClr val="black">
                    <a:alpha val="49000"/>
                  </a:prstClr>
                </a:outerShdw>
              </a:effectLst>
              <a:latin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53324" y="3832888"/>
            <a:ext cx="2685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1">
                    <a:lumMod val="95000"/>
                  </a:schemeClr>
                </a:solidFill>
              </a:rPr>
              <a:t>App</a:t>
            </a:r>
            <a:r>
              <a:rPr kumimoji="1" lang="zh-CN" altLang="en-US" sz="4800" b="1" dirty="0">
                <a:solidFill>
                  <a:schemeClr val="bg1">
                    <a:lumMod val="95000"/>
                  </a:schemeClr>
                </a:solidFill>
              </a:rPr>
              <a:t>演示</a:t>
            </a:r>
            <a:endParaRPr kumimoji="1" lang="zh-CN" altLang="en-US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78836" y="520859"/>
            <a:ext cx="3600666" cy="6740307"/>
          </a:xfrm>
          <a:prstGeom prst="rect">
            <a:avLst/>
          </a:prstGeom>
          <a:noFill/>
          <a:effectLst>
            <a:outerShdw blurRad="63500" dist="13716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43200" b="1" dirty="0">
                <a:gradFill>
                  <a:gsLst>
                    <a:gs pos="12000">
                      <a:schemeClr val="bg1">
                        <a:lumMod val="7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+mn-ea"/>
              </a:rPr>
              <a:t>2</a:t>
            </a:r>
            <a:endParaRPr lang="en-US" altLang="zh-CN" sz="43200" b="1" dirty="0">
              <a:gradFill>
                <a:gsLst>
                  <a:gs pos="12000">
                    <a:schemeClr val="bg1">
                      <a:lumMod val="7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</a:gradFill>
              <a:effectLst>
                <a:outerShdw blurRad="152400" dist="38100" sx="102000" sy="102000" algn="ctr" rotWithShape="0">
                  <a:prstClr val="black">
                    <a:alpha val="49000"/>
                  </a:prstClr>
                </a:outerShdw>
              </a:effectLst>
              <a:latin typeface="+mn-ea"/>
            </a:endParaRPr>
          </a:p>
        </p:txBody>
      </p:sp>
      <p:sp useBgFill="1">
        <p:nvSpPr>
          <p:cNvPr id="6" name="矩形 5"/>
          <p:cNvSpPr/>
          <p:nvPr/>
        </p:nvSpPr>
        <p:spPr>
          <a:xfrm>
            <a:off x="0" y="3429000"/>
            <a:ext cx="12192000" cy="1638775"/>
          </a:xfrm>
          <a:prstGeom prst="rect">
            <a:avLst/>
          </a:prstGeom>
          <a:ln>
            <a:noFill/>
          </a:ln>
          <a:effectLst>
            <a:outerShdw blurRad="406400" dist="114300" sx="107000" sy="10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44528" y="299177"/>
            <a:ext cx="21029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7200" b="1" dirty="0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微软雅黑" panose="020B0503020204020204" charset="-122"/>
              </a:rPr>
              <a:t>Part</a:t>
            </a:r>
            <a:endParaRPr lang="en-US" altLang="zh-CN" sz="7200" b="1" dirty="0">
              <a:gradFill>
                <a:gsLst>
                  <a:gs pos="12000">
                    <a:prstClr val="white">
                      <a:lumMod val="7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2700000" scaled="1"/>
              </a:gradFill>
              <a:effectLst>
                <a:outerShdw blurRad="152400" dist="38100" sx="102000" sy="102000" algn="ctr" rotWithShape="0">
                  <a:prstClr val="black">
                    <a:alpha val="49000"/>
                  </a:prstClr>
                </a:outerShdw>
              </a:effectLst>
              <a:latin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05861" y="3832888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</a:rPr>
              <a:t>项目难点介绍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13235" y="260350"/>
            <a:ext cx="921600" cy="921600"/>
            <a:chOff x="4056364" y="1384713"/>
            <a:chExt cx="4088570" cy="4088570"/>
          </a:xfrm>
        </p:grpSpPr>
        <p:sp>
          <p:nvSpPr>
            <p:cNvPr id="13" name="椭圆 1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124C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同心圆 1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5589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Part 2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项目难点介绍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-</a:t>
            </a:r>
            <a:r>
              <a:rPr lang="zh-CN" altLang="en-US" sz="3600" b="1" dirty="0">
                <a:solidFill>
                  <a:prstClr val="black"/>
                </a:solidFill>
                <a:latin typeface="Century Gothic" panose="020B0502020202020204"/>
                <a:ea typeface="微软雅黑" panose="020B0503020204020204" charset="-122"/>
              </a:rPr>
              <a:t>注册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五边形 22"/>
          <p:cNvSpPr/>
          <p:nvPr/>
        </p:nvSpPr>
        <p:spPr>
          <a:xfrm>
            <a:off x="5960529" y="2199508"/>
            <a:ext cx="3323171" cy="804334"/>
          </a:xfrm>
          <a:prstGeom prst="homePlate">
            <a:avLst/>
          </a:prstGeom>
          <a:solidFill>
            <a:srgbClr val="F4925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五边形 23"/>
          <p:cNvSpPr/>
          <p:nvPr/>
        </p:nvSpPr>
        <p:spPr>
          <a:xfrm>
            <a:off x="5960528" y="3078535"/>
            <a:ext cx="4105733" cy="804334"/>
          </a:xfrm>
          <a:prstGeom prst="homePlate">
            <a:avLst/>
          </a:prstGeom>
          <a:solidFill>
            <a:srgbClr val="DB705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5" name="五边形 24"/>
          <p:cNvSpPr/>
          <p:nvPr/>
        </p:nvSpPr>
        <p:spPr>
          <a:xfrm>
            <a:off x="5960529" y="3998077"/>
            <a:ext cx="5147133" cy="804334"/>
          </a:xfrm>
          <a:prstGeom prst="homePlate">
            <a:avLst/>
          </a:prstGeom>
          <a:solidFill>
            <a:srgbClr val="124C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69650" y="2394942"/>
            <a:ext cx="2710999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Http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协议连接服务器端注册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69650" y="3285429"/>
            <a:ext cx="4182616" cy="380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prstClr val="white">
                    <a:lumMod val="95000"/>
                  </a:prstClr>
                </a:solidFill>
                <a:latin typeface="Century Gothic" panose="020B0502020202020204"/>
                <a:ea typeface="微软雅黑" panose="020B0503020204020204" charset="-122"/>
              </a:rPr>
              <a:t>服务器端和本地数据库同步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87955" y="4215028"/>
            <a:ext cx="3286244" cy="377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prstClr val="white">
                    <a:lumMod val="95000"/>
                  </a:prstClr>
                </a:solidFill>
                <a:latin typeface="Century Gothic" panose="020B0502020202020204"/>
                <a:ea typeface="微软雅黑" panose="020B0503020204020204" charset="-122"/>
              </a:rPr>
              <a:t>从服务器端获取</a:t>
            </a:r>
            <a:r>
              <a:rPr lang="en-US" altLang="zh-CN" sz="1600" b="1" dirty="0" err="1">
                <a:solidFill>
                  <a:prstClr val="white">
                    <a:lumMod val="95000"/>
                  </a:prstClr>
                </a:solidFill>
                <a:latin typeface="Century Gothic" panose="020B0502020202020204"/>
                <a:ea typeface="微软雅黑" panose="020B0503020204020204" charset="-122"/>
              </a:rPr>
              <a:t>json</a:t>
            </a:r>
            <a:r>
              <a:rPr lang="zh-CN" altLang="en-US" sz="1600" b="1" dirty="0">
                <a:solidFill>
                  <a:prstClr val="white">
                    <a:lumMod val="95000"/>
                  </a:prstClr>
                </a:solidFill>
                <a:latin typeface="Century Gothic" panose="020B0502020202020204"/>
                <a:ea typeface="微软雅黑" panose="020B0503020204020204" charset="-122"/>
              </a:rPr>
              <a:t>数据的解析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5942223" y="4932335"/>
            <a:ext cx="3869271" cy="804334"/>
          </a:xfrm>
          <a:prstGeom prst="homePlate">
            <a:avLst/>
          </a:prstGeom>
          <a:solidFill>
            <a:srgbClr val="1C737A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69650" y="5134570"/>
            <a:ext cx="3286244" cy="377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用户输入信息的判断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Picture 1" descr="登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8280" y="1386840"/>
            <a:ext cx="2936240" cy="5222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/>
      <p:bldP spid="28" grpId="0"/>
      <p:bldP spid="34" grpId="0"/>
      <p:bldP spid="18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13235" y="260350"/>
            <a:ext cx="921600" cy="921600"/>
            <a:chOff x="4056364" y="1384713"/>
            <a:chExt cx="4088570" cy="4088570"/>
          </a:xfrm>
        </p:grpSpPr>
        <p:sp>
          <p:nvSpPr>
            <p:cNvPr id="13" name="椭圆 1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124C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同心圆 1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5589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Part 2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项目难点介绍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-</a:t>
            </a:r>
            <a:r>
              <a:rPr lang="zh-CN" altLang="en-US" sz="3600" b="1" dirty="0">
                <a:solidFill>
                  <a:prstClr val="black"/>
                </a:solidFill>
                <a:latin typeface="Century Gothic" panose="020B0502020202020204"/>
                <a:ea typeface="微软雅黑" panose="020B0503020204020204" charset="-122"/>
              </a:rPr>
              <a:t>登录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五边形 22"/>
          <p:cNvSpPr/>
          <p:nvPr/>
        </p:nvSpPr>
        <p:spPr>
          <a:xfrm>
            <a:off x="5960529" y="2199508"/>
            <a:ext cx="3323171" cy="804334"/>
          </a:xfrm>
          <a:prstGeom prst="homePlate">
            <a:avLst/>
          </a:prstGeom>
          <a:solidFill>
            <a:srgbClr val="F4925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五边形 23"/>
          <p:cNvSpPr/>
          <p:nvPr/>
        </p:nvSpPr>
        <p:spPr>
          <a:xfrm>
            <a:off x="5960528" y="3078535"/>
            <a:ext cx="4105733" cy="804334"/>
          </a:xfrm>
          <a:prstGeom prst="homePlate">
            <a:avLst/>
          </a:prstGeom>
          <a:solidFill>
            <a:srgbClr val="DB705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5" name="五边形 24"/>
          <p:cNvSpPr/>
          <p:nvPr/>
        </p:nvSpPr>
        <p:spPr>
          <a:xfrm>
            <a:off x="5960529" y="3998077"/>
            <a:ext cx="5147133" cy="804334"/>
          </a:xfrm>
          <a:prstGeom prst="homePlate">
            <a:avLst/>
          </a:prstGeom>
          <a:solidFill>
            <a:srgbClr val="124C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38189" y="4221948"/>
            <a:ext cx="3467616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prstClr val="white">
                    <a:lumMod val="9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本地数据库和服务器端账号密码判断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69650" y="3285429"/>
            <a:ext cx="4182616" cy="380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prstClr val="white">
                    <a:lumMod val="95000"/>
                  </a:prstClr>
                </a:solidFill>
                <a:latin typeface="Century Gothic" panose="020B0502020202020204"/>
                <a:ea typeface="微软雅黑" panose="020B0503020204020204" charset="-122"/>
              </a:rPr>
              <a:t>用户输入密码预判断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5942223" y="4932335"/>
            <a:ext cx="3869271" cy="804334"/>
          </a:xfrm>
          <a:prstGeom prst="homePlate">
            <a:avLst/>
          </a:prstGeom>
          <a:solidFill>
            <a:srgbClr val="1C737A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Picture 3" descr="登陆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7965" y="1203325"/>
            <a:ext cx="3014345" cy="5359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/>
      <p:bldP spid="28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13235" y="260350"/>
            <a:ext cx="921600" cy="921600"/>
            <a:chOff x="4056364" y="1384713"/>
            <a:chExt cx="4088570" cy="4088570"/>
          </a:xfrm>
        </p:grpSpPr>
        <p:sp>
          <p:nvSpPr>
            <p:cNvPr id="13" name="椭圆 1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124C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同心圆 1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65130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Part 2 </a:t>
            </a:r>
            <a:r>
              <a:rPr lang="zh-CN" altLang="en-US" sz="3600" b="1" dirty="0"/>
              <a:t>项目难点介绍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聊天管理</a:t>
            </a:r>
            <a:endParaRPr lang="zh-CN" altLang="en-US" sz="3600" b="1" dirty="0"/>
          </a:p>
        </p:txBody>
      </p:sp>
      <p:sp>
        <p:nvSpPr>
          <p:cNvPr id="23" name="五边形 22"/>
          <p:cNvSpPr/>
          <p:nvPr/>
        </p:nvSpPr>
        <p:spPr>
          <a:xfrm>
            <a:off x="5999899" y="2576698"/>
            <a:ext cx="3323171" cy="804334"/>
          </a:xfrm>
          <a:prstGeom prst="homePlate">
            <a:avLst/>
          </a:prstGeom>
          <a:solidFill>
            <a:srgbClr val="F4925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24" name="五边形 23"/>
          <p:cNvSpPr/>
          <p:nvPr/>
        </p:nvSpPr>
        <p:spPr>
          <a:xfrm>
            <a:off x="5999898" y="3455725"/>
            <a:ext cx="4105733" cy="804334"/>
          </a:xfrm>
          <a:prstGeom prst="homePlate">
            <a:avLst/>
          </a:prstGeom>
          <a:solidFill>
            <a:srgbClr val="DB705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25" name="五边形 24"/>
          <p:cNvSpPr/>
          <p:nvPr/>
        </p:nvSpPr>
        <p:spPr>
          <a:xfrm>
            <a:off x="5999899" y="4375267"/>
            <a:ext cx="5147133" cy="804334"/>
          </a:xfrm>
          <a:prstGeom prst="homePlate">
            <a:avLst/>
          </a:prstGeom>
          <a:solidFill>
            <a:srgbClr val="124C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27" name="矩形 26"/>
          <p:cNvSpPr/>
          <p:nvPr/>
        </p:nvSpPr>
        <p:spPr>
          <a:xfrm>
            <a:off x="6227326" y="2755676"/>
            <a:ext cx="2073003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ListView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的布局设置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09020" y="3662619"/>
            <a:ext cx="4182616" cy="377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</a:rPr>
              <a:t>未接受信息的冒泡提示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27325" y="4377501"/>
            <a:ext cx="3286244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</a:rPr>
              <a:t>最新消息，时间，未接受信息数量的逻辑处理（</a:t>
            </a:r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</a:rPr>
              <a:t>http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</a:rPr>
              <a:t>请求</a:t>
            </a:r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</a:rPr>
              <a:t>+SQLite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</a:rPr>
              <a:t>）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 descr="列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5465" y="1521460"/>
            <a:ext cx="2656205" cy="4723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 bldLvl="0" animBg="1"/>
      <p:bldP spid="25" grpId="0" bldLvl="0" animBg="1"/>
      <p:bldP spid="27" grpId="0"/>
      <p:bldP spid="28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13235" y="260350"/>
            <a:ext cx="921600" cy="921600"/>
            <a:chOff x="4056364" y="1384713"/>
            <a:chExt cx="4088570" cy="4088570"/>
          </a:xfrm>
        </p:grpSpPr>
        <p:sp>
          <p:nvSpPr>
            <p:cNvPr id="13" name="椭圆 1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124C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同心圆 1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65130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Part 2 </a:t>
            </a:r>
            <a:r>
              <a:rPr lang="zh-CN" altLang="en-US" sz="3600" b="1" dirty="0"/>
              <a:t>项目难点介绍</a:t>
            </a:r>
            <a:r>
              <a:rPr kumimoji="1" lang="en-US" altLang="zh-CN" sz="3600" b="1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kumimoji="1" lang="zh-CN" altLang="en-US" sz="3600" b="1" dirty="0">
                <a:solidFill>
                  <a:schemeClr val="tx2">
                    <a:lumMod val="50000"/>
                  </a:schemeClr>
                </a:solidFill>
              </a:rPr>
              <a:t>聊天管理</a:t>
            </a:r>
            <a:endParaRPr kumimoji="1" lang="zh-CN" alt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6303430" y="2881278"/>
            <a:ext cx="3323171" cy="804334"/>
          </a:xfrm>
          <a:prstGeom prst="homePlate">
            <a:avLst/>
          </a:prstGeom>
          <a:solidFill>
            <a:srgbClr val="F4925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21" name="矩形 20"/>
          <p:cNvSpPr/>
          <p:nvPr/>
        </p:nvSpPr>
        <p:spPr>
          <a:xfrm>
            <a:off x="6530856" y="2932772"/>
            <a:ext cx="2278188" cy="7013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ListView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的布局设置，</a:t>
            </a:r>
            <a:endParaRPr lang="en-US" altLang="zh-CN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三种不同形式的</a:t>
            </a:r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item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6303430" y="3816043"/>
            <a:ext cx="4105733" cy="804334"/>
          </a:xfrm>
          <a:prstGeom prst="homePlate">
            <a:avLst/>
          </a:prstGeom>
          <a:solidFill>
            <a:srgbClr val="DB705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25" name="矩形 24"/>
          <p:cNvSpPr/>
          <p:nvPr/>
        </p:nvSpPr>
        <p:spPr>
          <a:xfrm>
            <a:off x="6512552" y="4022937"/>
            <a:ext cx="4182616" cy="377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</a:rPr>
              <a:t>发送，接受消息的逻辑处理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 descr="聊天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0" y="1285875"/>
            <a:ext cx="2846705" cy="5060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/>
      <p:bldP spid="22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78836" y="520859"/>
            <a:ext cx="3600666" cy="6740307"/>
          </a:xfrm>
          <a:prstGeom prst="rect">
            <a:avLst/>
          </a:prstGeom>
          <a:noFill/>
          <a:effectLst>
            <a:outerShdw blurRad="63500" dist="13716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43200" b="1" dirty="0">
                <a:gradFill>
                  <a:gsLst>
                    <a:gs pos="12000">
                      <a:schemeClr val="bg1">
                        <a:lumMod val="7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+mn-ea"/>
              </a:rPr>
              <a:t>3</a:t>
            </a:r>
            <a:endParaRPr lang="en-US" altLang="zh-CN" sz="43200" b="1" dirty="0">
              <a:gradFill>
                <a:gsLst>
                  <a:gs pos="12000">
                    <a:schemeClr val="bg1">
                      <a:lumMod val="7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</a:gradFill>
              <a:effectLst>
                <a:outerShdw blurRad="152400" dist="38100" sx="102000" sy="102000" algn="ctr" rotWithShape="0">
                  <a:prstClr val="black">
                    <a:alpha val="49000"/>
                  </a:prstClr>
                </a:outerShdw>
              </a:effectLst>
              <a:latin typeface="+mn-ea"/>
            </a:endParaRPr>
          </a:p>
        </p:txBody>
      </p:sp>
      <p:sp useBgFill="1">
        <p:nvSpPr>
          <p:cNvPr id="6" name="矩形 5"/>
          <p:cNvSpPr/>
          <p:nvPr/>
        </p:nvSpPr>
        <p:spPr>
          <a:xfrm>
            <a:off x="0" y="3429000"/>
            <a:ext cx="12192000" cy="1638775"/>
          </a:xfrm>
          <a:prstGeom prst="rect">
            <a:avLst/>
          </a:prstGeom>
          <a:ln>
            <a:noFill/>
          </a:ln>
          <a:effectLst>
            <a:outerShdw blurRad="406400" dist="114300" sx="107000" sy="10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44528" y="299177"/>
            <a:ext cx="21029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7200" b="1" dirty="0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微软雅黑" panose="020B0503020204020204" charset="-122"/>
              </a:rPr>
              <a:t>Part</a:t>
            </a:r>
            <a:endParaRPr lang="en-US" altLang="zh-CN" sz="7200" b="1" dirty="0">
              <a:gradFill>
                <a:gsLst>
                  <a:gs pos="12000">
                    <a:prstClr val="white">
                      <a:lumMod val="7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2700000" scaled="1"/>
              </a:gradFill>
              <a:effectLst>
                <a:outerShdw blurRad="152400" dist="38100" sx="102000" sy="102000" algn="ctr" rotWithShape="0">
                  <a:prstClr val="black">
                    <a:alpha val="49000"/>
                  </a:prstClr>
                </a:outerShdw>
              </a:effectLst>
              <a:latin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2561" y="369095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>
                    <a:lumMod val="95000"/>
                  </a:schemeClr>
                </a:solidFill>
              </a:rPr>
              <a:t>用户体验</a:t>
            </a:r>
            <a:endParaRPr kumimoji="1" lang="zh-CN" altLang="en-US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shade val="30000"/>
                <a:satMod val="115000"/>
              </a:schemeClr>
            </a:gs>
            <a:gs pos="50000">
              <a:schemeClr val="bg1">
                <a:shade val="67500"/>
                <a:satMod val="115000"/>
              </a:schemeClr>
            </a:gs>
            <a:gs pos="100000">
              <a:schemeClr val="bg1">
                <a:shade val="100000"/>
                <a:satMod val="115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WPS 演示</Application>
  <PresentationFormat>宽屏</PresentationFormat>
  <Paragraphs>259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Segoe UI Light</vt:lpstr>
      <vt:lpstr>微软雅黑</vt:lpstr>
      <vt:lpstr>Century Gothic</vt:lpstr>
      <vt:lpstr>Hiragino Sans GB W3</vt:lpstr>
      <vt:lpstr>Arial Unicode MS</vt:lpstr>
      <vt:lpstr>Calibri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研</cp:lastModifiedBy>
  <cp:revision>176</cp:revision>
  <dcterms:created xsi:type="dcterms:W3CDTF">2018-01-05T02:05:00Z</dcterms:created>
  <dcterms:modified xsi:type="dcterms:W3CDTF">2018-01-04T20:13:10Z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2052-10.1.0.7106</vt:lpwstr>
  </property>
</Properties>
</file>