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8" r:id="rId5"/>
    <p:sldId id="280" r:id="rId6"/>
    <p:sldId id="281" r:id="rId7"/>
    <p:sldId id="282" r:id="rId8"/>
    <p:sldId id="262" r:id="rId9"/>
    <p:sldId id="263" r:id="rId10"/>
    <p:sldId id="274" r:id="rId11"/>
    <p:sldId id="273" r:id="rId12"/>
    <p:sldId id="279" r:id="rId13"/>
    <p:sldId id="265" r:id="rId14"/>
    <p:sldId id="266" r:id="rId15"/>
    <p:sldId id="267" r:id="rId16"/>
    <p:sldId id="268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ED0"/>
          </a:solidFill>
        </a:fill>
      </a:tcStyle>
    </a:wholeTbl>
    <a:band2H>
      <a:tcTxStyle/>
      <a:tcStyle>
        <a:tcBdr/>
        <a:fill>
          <a:solidFill>
            <a:srgbClr val="FCE8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ACC"/>
          </a:solidFill>
        </a:fill>
      </a:tcStyle>
    </a:wholeTbl>
    <a:band2H>
      <a:tcTxStyle/>
      <a:tcStyle>
        <a:tcBdr/>
        <a:fill>
          <a:solidFill>
            <a:srgbClr val="FDED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7EB"/>
          </a:solidFill>
        </a:fill>
      </a:tcStyle>
    </a:wholeTbl>
    <a:band2H>
      <a:tcTxStyle/>
      <a:tcStyle>
        <a:tcBdr/>
        <a:fill>
          <a:solidFill>
            <a:srgbClr val="E7F4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2" autoAdjust="0"/>
    <p:restoredTop sz="94264" autoAdjust="0"/>
  </p:normalViewPr>
  <p:slideViewPr>
    <p:cSldViewPr>
      <p:cViewPr varScale="1">
        <p:scale>
          <a:sx n="94" d="100"/>
          <a:sy n="94" d="100"/>
        </p:scale>
        <p:origin x="-17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29827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5"/>
          <p:cNvSpPr>
            <a:spLocks noGrp="1"/>
          </p:cNvSpPr>
          <p:nvPr>
            <p:ph type="pic" sz="quarter" idx="13"/>
          </p:nvPr>
        </p:nvSpPr>
        <p:spPr>
          <a:xfrm>
            <a:off x="8756650" y="1397000"/>
            <a:ext cx="2260600" cy="401955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5"/>
          <p:cNvSpPr>
            <a:spLocks noGrp="1"/>
          </p:cNvSpPr>
          <p:nvPr>
            <p:ph type="pic" sz="quarter" idx="13"/>
          </p:nvPr>
        </p:nvSpPr>
        <p:spPr>
          <a:xfrm>
            <a:off x="1368717" y="2087741"/>
            <a:ext cx="2807044" cy="352058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1540153" y="2983847"/>
            <a:ext cx="2092109" cy="2102807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2" name="图片占位符 12"/>
          <p:cNvSpPr>
            <a:spLocks noGrp="1"/>
          </p:cNvSpPr>
          <p:nvPr>
            <p:ph type="pic" sz="quarter" idx="14"/>
          </p:nvPr>
        </p:nvSpPr>
        <p:spPr>
          <a:xfrm>
            <a:off x="3874193" y="2983847"/>
            <a:ext cx="2092108" cy="2102807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3" name="图片占位符 13"/>
          <p:cNvSpPr>
            <a:spLocks noGrp="1"/>
          </p:cNvSpPr>
          <p:nvPr>
            <p:ph type="pic" sz="quarter" idx="15"/>
          </p:nvPr>
        </p:nvSpPr>
        <p:spPr>
          <a:xfrm>
            <a:off x="6214998" y="2983847"/>
            <a:ext cx="2092109" cy="2102807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4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8549037" y="2983847"/>
            <a:ext cx="2092109" cy="2102807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图片占位符 9"/>
          <p:cNvSpPr>
            <a:spLocks noGrp="1"/>
          </p:cNvSpPr>
          <p:nvPr>
            <p:ph type="pic" sz="quarter" idx="13"/>
          </p:nvPr>
        </p:nvSpPr>
        <p:spPr>
          <a:xfrm>
            <a:off x="6959392" y="3034572"/>
            <a:ext cx="3499310" cy="221666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3" name="图片占位符 7"/>
          <p:cNvSpPr>
            <a:spLocks noGrp="1"/>
          </p:cNvSpPr>
          <p:nvPr>
            <p:ph type="pic" sz="quarter" idx="14"/>
          </p:nvPr>
        </p:nvSpPr>
        <p:spPr>
          <a:xfrm>
            <a:off x="1738104" y="3034572"/>
            <a:ext cx="3499310" cy="221666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图片占位符 3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标题文本</a:t>
            </a:r>
          </a:p>
        </p:txBody>
      </p:sp>
      <p:sp>
        <p:nvSpPr>
          <p:cNvPr id="70" name="矩形 3"/>
          <p:cNvSpPr txBox="1"/>
          <p:nvPr/>
        </p:nvSpPr>
        <p:spPr>
          <a:xfrm>
            <a:off x="8325228" y="6545425"/>
            <a:ext cx="775137" cy="23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模板下载：</a:t>
            </a:r>
            <a:r>
              <a:t>www.1ppt.com/moban/ 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行业</a:t>
            </a: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模板：</a:t>
            </a:r>
            <a:r>
              <a:t>www.1ppt.com/hangye/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节日</a:t>
            </a: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模板：</a:t>
            </a:r>
            <a:r>
              <a:t>www.1ppt.com/jieri/           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素材下载：</a:t>
            </a:r>
            <a:r>
              <a:t>www.1ppt.com/sucai/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背景图片：</a:t>
            </a:r>
            <a:r>
              <a:t>www.1ppt.com/beijing/      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图表下载：</a:t>
            </a:r>
            <a:r>
              <a:t>www.1ppt.com/tubiao/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优秀</a:t>
            </a: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下载：</a:t>
            </a:r>
            <a:r>
              <a:t>www.1ppt.com/xiazai/        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教程： </a:t>
            </a:r>
            <a:r>
              <a:t>www.1ppt.com/powerpoint/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Word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教程： </a:t>
            </a:r>
            <a:r>
              <a:t>www.1ppt.com/word/              Excel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教程：</a:t>
            </a:r>
            <a:r>
              <a:t>www.1ppt.com/excel/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资料下载：</a:t>
            </a:r>
            <a:r>
              <a:t>www.1ppt.com/ziliao/                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课件下载：</a:t>
            </a:r>
            <a:r>
              <a:t>www.1ppt.com/kejian/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范文下载：</a:t>
            </a:r>
            <a:r>
              <a:t>www.1ppt.com/fanwen/         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试卷下载：</a:t>
            </a:r>
            <a:r>
              <a:t>www.1ppt.com/shiti/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教案下载：</a:t>
            </a:r>
            <a:r>
              <a:t>www.1ppt.com/jiaoan/  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字体下载：</a:t>
            </a:r>
            <a:r>
              <a:t>www.1ppt.com/ziti/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656" y="535807"/>
            <a:ext cx="8077201" cy="598958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文本框 4"/>
          <p:cNvSpPr txBox="1"/>
          <p:nvPr/>
        </p:nvSpPr>
        <p:spPr>
          <a:xfrm>
            <a:off x="4362341" y="2560441"/>
            <a:ext cx="3472866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262626"/>
                </a:solidFill>
              </a:defRPr>
            </a:lvl1pPr>
          </a:lstStyle>
          <a:p>
            <a:r>
              <a:t>TOP GROUPS</a:t>
            </a:r>
          </a:p>
        </p:txBody>
      </p:sp>
      <p:sp>
        <p:nvSpPr>
          <p:cNvPr id="82" name="文本框 5"/>
          <p:cNvSpPr txBox="1"/>
          <p:nvPr/>
        </p:nvSpPr>
        <p:spPr>
          <a:xfrm>
            <a:off x="5539644" y="1970471"/>
            <a:ext cx="111825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zh-CN" altLang="en-US" dirty="0"/>
              <a:t>结</a:t>
            </a:r>
            <a:r>
              <a:rPr lang="zh-CN" altLang="en-US" dirty="0" smtClean="0"/>
              <a:t>题汇报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83" name="文本框 7"/>
          <p:cNvSpPr txBox="1"/>
          <p:nvPr/>
        </p:nvSpPr>
        <p:spPr>
          <a:xfrm>
            <a:off x="4407134" y="3384227"/>
            <a:ext cx="337773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小组成员：刘东</a:t>
            </a:r>
            <a:r>
              <a:t>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胡伟凡  黎亦汛  庞增冠</a:t>
            </a:r>
          </a:p>
        </p:txBody>
      </p:sp>
      <p:grpSp>
        <p:nvGrpSpPr>
          <p:cNvPr id="86" name="组合 11"/>
          <p:cNvGrpSpPr/>
          <p:nvPr/>
        </p:nvGrpSpPr>
        <p:grpSpPr>
          <a:xfrm>
            <a:off x="5518150" y="4107360"/>
            <a:ext cx="1155700" cy="294641"/>
            <a:chOff x="0" y="0"/>
            <a:chExt cx="1155700" cy="294640"/>
          </a:xfrm>
        </p:grpSpPr>
        <p:sp>
          <p:nvSpPr>
            <p:cNvPr id="84" name="圆角矩形 8"/>
            <p:cNvSpPr/>
            <p:nvPr/>
          </p:nvSpPr>
          <p:spPr>
            <a:xfrm>
              <a:off x="0" y="1100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文本框 9"/>
            <p:cNvSpPr txBox="1"/>
            <p:nvPr/>
          </p:nvSpPr>
          <p:spPr>
            <a:xfrm>
              <a:off x="144308" y="0"/>
              <a:ext cx="872627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BY：华师F4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animBg="1" advAuto="0"/>
      <p:bldP spid="81" grpId="3" animBg="1" advAuto="0"/>
      <p:bldP spid="82" grpId="2" animBg="1" advAuto="0"/>
      <p:bldP spid="83" grpId="4" animBg="1" advAuto="0"/>
      <p:bldP spid="86" grpId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5"/>
          <p:cNvGrpSpPr/>
          <p:nvPr/>
        </p:nvGrpSpPr>
        <p:grpSpPr>
          <a:xfrm>
            <a:off x="1784238" y="354938"/>
            <a:ext cx="3766994" cy="954105"/>
            <a:chOff x="0" y="0"/>
            <a:chExt cx="3766992" cy="954102"/>
          </a:xfrm>
        </p:grpSpPr>
        <p:sp>
          <p:nvSpPr>
            <p:cNvPr id="153" name="文本框 6"/>
            <p:cNvSpPr txBox="1"/>
            <p:nvPr/>
          </p:nvSpPr>
          <p:spPr>
            <a:xfrm>
              <a:off x="0" y="463770"/>
              <a:ext cx="376699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rPr lang="en-US" dirty="0"/>
                <a:t>Application test</a:t>
              </a:r>
            </a:p>
          </p:txBody>
        </p:sp>
        <p:sp>
          <p:nvSpPr>
            <p:cNvPr id="154" name="文本框 7"/>
            <p:cNvSpPr txBox="1"/>
            <p:nvPr/>
          </p:nvSpPr>
          <p:spPr>
            <a:xfrm>
              <a:off x="0" y="0"/>
              <a:ext cx="1828383" cy="954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800" b="1"/>
              </a:pPr>
              <a:r>
                <a:rPr dirty="0"/>
                <a:t>2</a:t>
              </a:r>
              <a:r>
                <a:rPr dirty="0" smtClean="0"/>
                <a:t>.</a:t>
              </a:r>
              <a:r>
                <a:rPr lang="zh-CN" altLang="en-US" dirty="0">
                  <a:latin typeface="微软雅黑"/>
                  <a:ea typeface="微软雅黑"/>
                  <a:cs typeface="微软雅黑"/>
                  <a:sym typeface="微软雅黑"/>
                </a:rPr>
                <a:t>应用测试</a:t>
              </a:r>
            </a:p>
            <a:p>
              <a:pPr>
                <a:defRPr sz="2800" b="1"/>
              </a:pPr>
              <a:endParaRPr dirty="0"/>
            </a:p>
          </p:txBody>
        </p:sp>
      </p:grpSp>
      <p:pic>
        <p:nvPicPr>
          <p:cNvPr id="156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/>
          <p:cNvSpPr/>
          <p:nvPr/>
        </p:nvSpPr>
        <p:spPr>
          <a:xfrm>
            <a:off x="450924" y="1397675"/>
            <a:ext cx="1751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覆盖安装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60" y="1397675"/>
            <a:ext cx="2183324" cy="476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397675"/>
            <a:ext cx="2233851" cy="476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9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5"/>
          <p:cNvGrpSpPr/>
          <p:nvPr/>
        </p:nvGrpSpPr>
        <p:grpSpPr>
          <a:xfrm>
            <a:off x="1784238" y="354938"/>
            <a:ext cx="3766994" cy="954105"/>
            <a:chOff x="0" y="0"/>
            <a:chExt cx="3766992" cy="954102"/>
          </a:xfrm>
        </p:grpSpPr>
        <p:sp>
          <p:nvSpPr>
            <p:cNvPr id="153" name="文本框 6"/>
            <p:cNvSpPr txBox="1"/>
            <p:nvPr/>
          </p:nvSpPr>
          <p:spPr>
            <a:xfrm>
              <a:off x="0" y="463770"/>
              <a:ext cx="376699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rPr lang="en-US" dirty="0"/>
                <a:t>Application test</a:t>
              </a:r>
            </a:p>
          </p:txBody>
        </p:sp>
        <p:sp>
          <p:nvSpPr>
            <p:cNvPr id="154" name="文本框 7"/>
            <p:cNvSpPr txBox="1"/>
            <p:nvPr/>
          </p:nvSpPr>
          <p:spPr>
            <a:xfrm>
              <a:off x="0" y="0"/>
              <a:ext cx="1828383" cy="954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800" b="1"/>
              </a:pPr>
              <a:r>
                <a:rPr dirty="0"/>
                <a:t>2</a:t>
              </a:r>
              <a:r>
                <a:rPr dirty="0" smtClean="0"/>
                <a:t>.</a:t>
              </a:r>
              <a:r>
                <a:rPr lang="zh-CN" altLang="en-US" dirty="0">
                  <a:latin typeface="微软雅黑"/>
                  <a:ea typeface="微软雅黑"/>
                  <a:cs typeface="微软雅黑"/>
                  <a:sym typeface="微软雅黑"/>
                </a:rPr>
                <a:t>应用测试</a:t>
              </a:r>
            </a:p>
            <a:p>
              <a:pPr>
                <a:defRPr sz="2800" b="1"/>
              </a:pPr>
              <a:endParaRPr dirty="0"/>
            </a:p>
          </p:txBody>
        </p:sp>
      </p:grpSp>
      <p:pic>
        <p:nvPicPr>
          <p:cNvPr id="156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/>
          <p:cNvSpPr/>
          <p:nvPr/>
        </p:nvSpPr>
        <p:spPr>
          <a:xfrm>
            <a:off x="450924" y="1397675"/>
            <a:ext cx="1751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网络权限获取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91652"/>
            <a:ext cx="2749539" cy="455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8" y="1866896"/>
            <a:ext cx="2450548" cy="440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1685959"/>
            <a:ext cx="29591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968208" y="1207835"/>
            <a:ext cx="1751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添加日程为空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08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5"/>
          <p:cNvGrpSpPr/>
          <p:nvPr/>
        </p:nvGrpSpPr>
        <p:grpSpPr>
          <a:xfrm>
            <a:off x="1784238" y="354938"/>
            <a:ext cx="3766994" cy="954105"/>
            <a:chOff x="0" y="0"/>
            <a:chExt cx="3766992" cy="954102"/>
          </a:xfrm>
        </p:grpSpPr>
        <p:sp>
          <p:nvSpPr>
            <p:cNvPr id="153" name="文本框 6"/>
            <p:cNvSpPr txBox="1"/>
            <p:nvPr/>
          </p:nvSpPr>
          <p:spPr>
            <a:xfrm>
              <a:off x="0" y="463770"/>
              <a:ext cx="376699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rPr lang="en-US" dirty="0"/>
                <a:t>Application test</a:t>
              </a:r>
            </a:p>
          </p:txBody>
        </p:sp>
        <p:sp>
          <p:nvSpPr>
            <p:cNvPr id="154" name="文本框 7"/>
            <p:cNvSpPr txBox="1"/>
            <p:nvPr/>
          </p:nvSpPr>
          <p:spPr>
            <a:xfrm>
              <a:off x="0" y="0"/>
              <a:ext cx="1828383" cy="954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800" b="1"/>
              </a:pPr>
              <a:r>
                <a:rPr dirty="0"/>
                <a:t>2</a:t>
              </a:r>
              <a:r>
                <a:rPr dirty="0" smtClean="0"/>
                <a:t>.</a:t>
              </a:r>
              <a:r>
                <a:rPr lang="zh-CN" altLang="en-US" dirty="0">
                  <a:latin typeface="微软雅黑"/>
                  <a:ea typeface="微软雅黑"/>
                  <a:cs typeface="微软雅黑"/>
                  <a:sym typeface="微软雅黑"/>
                </a:rPr>
                <a:t>应用测试</a:t>
              </a:r>
            </a:p>
            <a:p>
              <a:pPr>
                <a:defRPr sz="2800" b="1"/>
              </a:pPr>
              <a:endParaRPr dirty="0"/>
            </a:p>
          </p:txBody>
        </p:sp>
      </p:grpSp>
      <p:pic>
        <p:nvPicPr>
          <p:cNvPr id="156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2" y="1179294"/>
            <a:ext cx="71151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620688"/>
            <a:ext cx="44386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318933"/>
            <a:ext cx="5832648" cy="330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2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 12"/>
          <p:cNvSpPr txBox="1"/>
          <p:nvPr/>
        </p:nvSpPr>
        <p:spPr>
          <a:xfrm>
            <a:off x="2976151" y="5282501"/>
            <a:ext cx="624285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User experience and improvement</a:t>
            </a:r>
          </a:p>
        </p:txBody>
      </p:sp>
      <p:sp>
        <p:nvSpPr>
          <p:cNvPr id="169" name="文本框 13"/>
          <p:cNvSpPr txBox="1"/>
          <p:nvPr/>
        </p:nvSpPr>
        <p:spPr>
          <a:xfrm>
            <a:off x="4603217" y="4379012"/>
            <a:ext cx="296491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200" b="1"/>
            </a:pPr>
            <a:r>
              <a:rPr lang="zh-CN" altLang="en-US" dirty="0">
                <a:latin typeface="微软雅黑"/>
                <a:ea typeface="微软雅黑"/>
                <a:cs typeface="微软雅黑"/>
                <a:sym typeface="微软雅黑"/>
              </a:rPr>
              <a:t>用户体验及改进</a:t>
            </a:r>
          </a:p>
        </p:txBody>
      </p:sp>
      <p:sp>
        <p:nvSpPr>
          <p:cNvPr id="170" name="直接连接符 15"/>
          <p:cNvSpPr/>
          <p:nvPr/>
        </p:nvSpPr>
        <p:spPr>
          <a:xfrm>
            <a:off x="5451631" y="5125866"/>
            <a:ext cx="303922" cy="1"/>
          </a:xfrm>
          <a:prstGeom prst="line">
            <a:avLst/>
          </a:prstGeom>
          <a:ln w="508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直接连接符 16"/>
          <p:cNvSpPr/>
          <p:nvPr/>
        </p:nvSpPr>
        <p:spPr>
          <a:xfrm>
            <a:off x="5781752" y="5125866"/>
            <a:ext cx="303922" cy="1"/>
          </a:xfrm>
          <a:prstGeom prst="line">
            <a:avLst/>
          </a:prstGeom>
          <a:ln w="50800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直接连接符 17"/>
          <p:cNvSpPr/>
          <p:nvPr/>
        </p:nvSpPr>
        <p:spPr>
          <a:xfrm>
            <a:off x="6111873" y="5125866"/>
            <a:ext cx="303922" cy="1"/>
          </a:xfrm>
          <a:prstGeom prst="line">
            <a:avLst/>
          </a:prstGeom>
          <a:ln w="50800">
            <a:solidFill>
              <a:schemeClr val="accent3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直接连接符 18"/>
          <p:cNvSpPr/>
          <p:nvPr/>
        </p:nvSpPr>
        <p:spPr>
          <a:xfrm>
            <a:off x="6441995" y="5125866"/>
            <a:ext cx="303922" cy="1"/>
          </a:xfrm>
          <a:prstGeom prst="line">
            <a:avLst/>
          </a:prstGeom>
          <a:ln w="50800">
            <a:solidFill>
              <a:schemeClr val="accent4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76" name="组合 22"/>
          <p:cNvGrpSpPr/>
          <p:nvPr/>
        </p:nvGrpSpPr>
        <p:grpSpPr>
          <a:xfrm>
            <a:off x="3790519" y="985317"/>
            <a:ext cx="4117477" cy="3053283"/>
            <a:chOff x="0" y="0"/>
            <a:chExt cx="4117476" cy="3053282"/>
          </a:xfrm>
        </p:grpSpPr>
        <p:pic>
          <p:nvPicPr>
            <p:cNvPr id="174" name="图片 1" descr="图片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17477" cy="30532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文本框 20"/>
            <p:cNvSpPr txBox="1"/>
            <p:nvPr/>
          </p:nvSpPr>
          <p:spPr>
            <a:xfrm>
              <a:off x="1732372" y="864353"/>
              <a:ext cx="864281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7" animBg="1" advAuto="0"/>
      <p:bldP spid="169" grpId="2" animBg="1" advAuto="0"/>
      <p:bldP spid="170" grpId="3" animBg="1" advAuto="0"/>
      <p:bldP spid="171" grpId="4" animBg="1" advAuto="0"/>
      <p:bldP spid="172" grpId="5" animBg="1" advAuto="0"/>
      <p:bldP spid="173" grpId="6" animBg="1" advAuto="0"/>
      <p:bldP spid="176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5"/>
          <p:cNvGrpSpPr/>
          <p:nvPr/>
        </p:nvGrpSpPr>
        <p:grpSpPr>
          <a:xfrm>
            <a:off x="1784238" y="354938"/>
            <a:ext cx="3766994" cy="709990"/>
            <a:chOff x="0" y="0"/>
            <a:chExt cx="3766992" cy="709988"/>
          </a:xfrm>
        </p:grpSpPr>
        <p:sp>
          <p:nvSpPr>
            <p:cNvPr id="178" name="文本框 6"/>
            <p:cNvSpPr txBox="1"/>
            <p:nvPr/>
          </p:nvSpPr>
          <p:spPr>
            <a:xfrm>
              <a:off x="0" y="463770"/>
              <a:ext cx="376699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rPr lang="en-US" dirty="0"/>
                <a:t>User experience and improvement</a:t>
              </a:r>
            </a:p>
          </p:txBody>
        </p:sp>
        <p:sp>
          <p:nvSpPr>
            <p:cNvPr id="179" name="文本框 7"/>
            <p:cNvSpPr txBox="1"/>
            <p:nvPr/>
          </p:nvSpPr>
          <p:spPr>
            <a:xfrm>
              <a:off x="0" y="0"/>
              <a:ext cx="2905600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800" b="1"/>
              </a:pPr>
              <a:r>
                <a:rPr dirty="0"/>
                <a:t>3</a:t>
              </a:r>
              <a:r>
                <a:rPr dirty="0" smtClean="0"/>
                <a:t>.</a:t>
              </a:r>
              <a:r>
                <a:rPr lang="zh-CN" altLang="en-US" dirty="0">
                  <a:latin typeface="微软雅黑"/>
                  <a:ea typeface="微软雅黑"/>
                  <a:cs typeface="微软雅黑"/>
                  <a:sym typeface="微软雅黑"/>
                </a:rPr>
                <a:t>用户体验及改进</a:t>
              </a:r>
            </a:p>
          </p:txBody>
        </p:sp>
      </p:grpSp>
      <p:pic>
        <p:nvPicPr>
          <p:cNvPr id="181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179293"/>
            <a:ext cx="85248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 12"/>
          <p:cNvSpPr txBox="1"/>
          <p:nvPr/>
        </p:nvSpPr>
        <p:spPr>
          <a:xfrm>
            <a:off x="2976151" y="5282501"/>
            <a:ext cx="624285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Team division</a:t>
            </a:r>
          </a:p>
        </p:txBody>
      </p:sp>
      <p:sp>
        <p:nvSpPr>
          <p:cNvPr id="187" name="文本框 13"/>
          <p:cNvSpPr txBox="1"/>
          <p:nvPr/>
        </p:nvSpPr>
        <p:spPr>
          <a:xfrm>
            <a:off x="5344059" y="4368851"/>
            <a:ext cx="173380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262626"/>
                </a:solidFill>
              </a:defRPr>
            </a:pPr>
            <a:r>
              <a:rPr lang="zh-CN" altLang="en-US" dirty="0">
                <a:latin typeface="微软雅黑"/>
                <a:ea typeface="微软雅黑"/>
                <a:cs typeface="微软雅黑"/>
                <a:sym typeface="微软雅黑"/>
              </a:rPr>
              <a:t>团队分工</a:t>
            </a:r>
          </a:p>
        </p:txBody>
      </p:sp>
      <p:sp>
        <p:nvSpPr>
          <p:cNvPr id="188" name="直接连接符 15"/>
          <p:cNvSpPr/>
          <p:nvPr/>
        </p:nvSpPr>
        <p:spPr>
          <a:xfrm>
            <a:off x="5451631" y="5125866"/>
            <a:ext cx="303922" cy="1"/>
          </a:xfrm>
          <a:prstGeom prst="line">
            <a:avLst/>
          </a:prstGeom>
          <a:ln w="508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直接连接符 16"/>
          <p:cNvSpPr/>
          <p:nvPr/>
        </p:nvSpPr>
        <p:spPr>
          <a:xfrm>
            <a:off x="5781752" y="5125866"/>
            <a:ext cx="303922" cy="1"/>
          </a:xfrm>
          <a:prstGeom prst="line">
            <a:avLst/>
          </a:prstGeom>
          <a:ln w="50800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0" name="直接连接符 17"/>
          <p:cNvSpPr/>
          <p:nvPr/>
        </p:nvSpPr>
        <p:spPr>
          <a:xfrm>
            <a:off x="6111873" y="5125866"/>
            <a:ext cx="303922" cy="1"/>
          </a:xfrm>
          <a:prstGeom prst="line">
            <a:avLst/>
          </a:prstGeom>
          <a:ln w="50800">
            <a:solidFill>
              <a:schemeClr val="accent3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直接连接符 18"/>
          <p:cNvSpPr/>
          <p:nvPr/>
        </p:nvSpPr>
        <p:spPr>
          <a:xfrm>
            <a:off x="6441995" y="5125866"/>
            <a:ext cx="303922" cy="1"/>
          </a:xfrm>
          <a:prstGeom prst="line">
            <a:avLst/>
          </a:prstGeom>
          <a:ln w="50800">
            <a:solidFill>
              <a:schemeClr val="accent4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94" name="组合 22"/>
          <p:cNvGrpSpPr/>
          <p:nvPr/>
        </p:nvGrpSpPr>
        <p:grpSpPr>
          <a:xfrm>
            <a:off x="3790519" y="985317"/>
            <a:ext cx="4117477" cy="3053283"/>
            <a:chOff x="0" y="0"/>
            <a:chExt cx="4117476" cy="3053282"/>
          </a:xfrm>
        </p:grpSpPr>
        <p:pic>
          <p:nvPicPr>
            <p:cNvPr id="192" name="图片 1" descr="图片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17477" cy="30532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文本框 20"/>
            <p:cNvSpPr txBox="1"/>
            <p:nvPr/>
          </p:nvSpPr>
          <p:spPr>
            <a:xfrm>
              <a:off x="1732372" y="864353"/>
              <a:ext cx="864281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7" animBg="1" advAuto="0"/>
      <p:bldP spid="187" grpId="2" animBg="1" advAuto="0"/>
      <p:bldP spid="188" grpId="3" animBg="1" advAuto="0"/>
      <p:bldP spid="189" grpId="4" animBg="1" advAuto="0"/>
      <p:bldP spid="190" grpId="5" animBg="1" advAuto="0"/>
      <p:bldP spid="191" grpId="6" animBg="1" advAuto="0"/>
      <p:bldP spid="194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组合 5"/>
          <p:cNvGrpSpPr/>
          <p:nvPr/>
        </p:nvGrpSpPr>
        <p:grpSpPr>
          <a:xfrm>
            <a:off x="1784238" y="354938"/>
            <a:ext cx="3766994" cy="709990"/>
            <a:chOff x="0" y="0"/>
            <a:chExt cx="3766992" cy="709988"/>
          </a:xfrm>
        </p:grpSpPr>
        <p:sp>
          <p:nvSpPr>
            <p:cNvPr id="196" name="文本框 6"/>
            <p:cNvSpPr txBox="1"/>
            <p:nvPr/>
          </p:nvSpPr>
          <p:spPr>
            <a:xfrm>
              <a:off x="0" y="463770"/>
              <a:ext cx="376699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rPr lang="en-US" dirty="0"/>
                <a:t>Team division</a:t>
              </a:r>
            </a:p>
          </p:txBody>
        </p:sp>
        <p:sp>
          <p:nvSpPr>
            <p:cNvPr id="197" name="文本框 7"/>
            <p:cNvSpPr txBox="1"/>
            <p:nvPr/>
          </p:nvSpPr>
          <p:spPr>
            <a:xfrm>
              <a:off x="0" y="0"/>
              <a:ext cx="1828383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800" b="1"/>
              </a:pPr>
              <a:r>
                <a:rPr dirty="0"/>
                <a:t>4</a:t>
              </a:r>
              <a:r>
                <a:rPr dirty="0" smtClean="0"/>
                <a:t>.</a:t>
              </a:r>
              <a:r>
                <a:rPr lang="zh-CN" altLang="en-US" dirty="0">
                  <a:latin typeface="微软雅黑"/>
                  <a:ea typeface="微软雅黑"/>
                  <a:cs typeface="微软雅黑"/>
                  <a:sym typeface="微软雅黑"/>
                </a:rPr>
                <a:t>团队分工</a:t>
              </a:r>
            </a:p>
          </p:txBody>
        </p:sp>
      </p:grpSp>
      <p:pic>
        <p:nvPicPr>
          <p:cNvPr id="199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671162" y="2204864"/>
            <a:ext cx="4640862" cy="1661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日历提醒事件：庞增冠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账本：刘东 黎奕汛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r>
              <a:rPr lang="zh-CN" altLang="en-US" dirty="0" smtClean="0"/>
              <a:t>空间：</a:t>
            </a:r>
            <a:r>
              <a:rPr lang="zh-CN" altLang="en-US" dirty="0"/>
              <a:t>黎奕</a:t>
            </a:r>
            <a:r>
              <a:rPr lang="zh-CN" altLang="en-US" dirty="0" smtClean="0"/>
              <a:t>汛</a:t>
            </a:r>
            <a:endParaRPr lang="en-US" altLang="zh-CN" dirty="0" smtClean="0"/>
          </a:p>
          <a:p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登陆注册：胡伟凡</a:t>
            </a:r>
            <a:r>
              <a:rPr lang="zh-CN" altLang="en-US" dirty="0"/>
              <a:t>黎奕汛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r>
              <a:rPr lang="zh-CN" altLang="en-US" dirty="0" smtClean="0"/>
              <a:t>后期测试及用户访问：刘东 胡伟凡</a:t>
            </a:r>
            <a:endParaRPr lang="en-US" altLang="zh-CN" dirty="0" smtClean="0"/>
          </a:p>
          <a:p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UI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设计：</a:t>
            </a:r>
            <a:r>
              <a:rPr lang="zh-CN" altLang="en-US" dirty="0"/>
              <a:t>庞增冠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656" y="535807"/>
            <a:ext cx="8077201" cy="5989585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文本框 4"/>
          <p:cNvSpPr txBox="1"/>
          <p:nvPr/>
        </p:nvSpPr>
        <p:spPr>
          <a:xfrm>
            <a:off x="4522704" y="2560441"/>
            <a:ext cx="315214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感谢您的观看</a:t>
            </a:r>
          </a:p>
        </p:txBody>
      </p:sp>
      <p:sp>
        <p:nvSpPr>
          <p:cNvPr id="220" name="文本框 5"/>
          <p:cNvSpPr txBox="1"/>
          <p:nvPr/>
        </p:nvSpPr>
        <p:spPr>
          <a:xfrm>
            <a:off x="5370328" y="1970470"/>
            <a:ext cx="145689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ThankS</a:t>
            </a:r>
          </a:p>
        </p:txBody>
      </p:sp>
      <p:sp>
        <p:nvSpPr>
          <p:cNvPr id="221" name="文本框 7"/>
          <p:cNvSpPr txBox="1"/>
          <p:nvPr/>
        </p:nvSpPr>
        <p:spPr>
          <a:xfrm>
            <a:off x="4407134" y="3407488"/>
            <a:ext cx="337773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小组成员：刘东</a:t>
            </a:r>
            <a:r>
              <a:t>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胡伟凡  黎亦汛  庞增冠</a:t>
            </a:r>
          </a:p>
        </p:txBody>
      </p:sp>
      <p:grpSp>
        <p:nvGrpSpPr>
          <p:cNvPr id="224" name="组合 11"/>
          <p:cNvGrpSpPr/>
          <p:nvPr/>
        </p:nvGrpSpPr>
        <p:grpSpPr>
          <a:xfrm>
            <a:off x="5518150" y="4107360"/>
            <a:ext cx="1155700" cy="294641"/>
            <a:chOff x="0" y="0"/>
            <a:chExt cx="1155700" cy="294640"/>
          </a:xfrm>
        </p:grpSpPr>
        <p:sp>
          <p:nvSpPr>
            <p:cNvPr id="222" name="圆角矩形 8"/>
            <p:cNvSpPr/>
            <p:nvPr/>
          </p:nvSpPr>
          <p:spPr>
            <a:xfrm>
              <a:off x="0" y="1100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文本框 9"/>
            <p:cNvSpPr txBox="1"/>
            <p:nvPr/>
          </p:nvSpPr>
          <p:spPr>
            <a:xfrm>
              <a:off x="144308" y="0"/>
              <a:ext cx="872627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BY：华师F4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 animBg="1" advAuto="0"/>
      <p:bldP spid="219" grpId="3" animBg="1" advAuto="0"/>
      <p:bldP spid="220" grpId="2" animBg="1" advAuto="0"/>
      <p:bldP spid="221" grpId="4" animBg="1" advAuto="0"/>
      <p:bldP spid="224" grpId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3"/>
          <p:cNvGrpSpPr/>
          <p:nvPr/>
        </p:nvGrpSpPr>
        <p:grpSpPr>
          <a:xfrm>
            <a:off x="6931203" y="1092923"/>
            <a:ext cx="3766994" cy="603702"/>
            <a:chOff x="0" y="0"/>
            <a:chExt cx="3766992" cy="603700"/>
          </a:xfrm>
        </p:grpSpPr>
        <p:sp>
          <p:nvSpPr>
            <p:cNvPr id="88" name="文本框 12"/>
            <p:cNvSpPr txBox="1"/>
            <p:nvPr/>
          </p:nvSpPr>
          <p:spPr>
            <a:xfrm>
              <a:off x="0" y="359859"/>
              <a:ext cx="376699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 b="1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n-US" dirty="0"/>
                <a:t>The main function</a:t>
              </a:r>
              <a:endParaRPr dirty="0"/>
            </a:p>
          </p:txBody>
        </p:sp>
        <p:sp>
          <p:nvSpPr>
            <p:cNvPr id="89" name="文本框 13"/>
            <p:cNvSpPr txBox="1"/>
            <p:nvPr/>
          </p:nvSpPr>
          <p:spPr>
            <a:xfrm>
              <a:off x="0" y="0"/>
              <a:ext cx="1579917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 b="1">
                  <a:solidFill>
                    <a:srgbClr val="262626"/>
                  </a:solidFill>
                </a:defRPr>
              </a:pPr>
              <a:r>
                <a:rPr dirty="0" smtClean="0"/>
                <a:t>1.</a:t>
              </a:r>
              <a:r>
                <a:rPr lang="zh-CN" altLang="en-US" dirty="0" smtClean="0">
                  <a:latin typeface="微软雅黑"/>
                  <a:ea typeface="微软雅黑"/>
                  <a:sym typeface="微软雅黑"/>
                </a:rPr>
                <a:t>主要功能</a:t>
              </a:r>
              <a:endParaRPr dirty="0"/>
            </a:p>
          </p:txBody>
        </p:sp>
      </p:grpSp>
      <p:grpSp>
        <p:nvGrpSpPr>
          <p:cNvPr id="95" name="组合 2"/>
          <p:cNvGrpSpPr/>
          <p:nvPr/>
        </p:nvGrpSpPr>
        <p:grpSpPr>
          <a:xfrm>
            <a:off x="5448858" y="6497465"/>
            <a:ext cx="1294285" cy="1"/>
            <a:chOff x="0" y="0"/>
            <a:chExt cx="1294283" cy="0"/>
          </a:xfrm>
        </p:grpSpPr>
        <p:sp>
          <p:nvSpPr>
            <p:cNvPr id="91" name="直接连接符 15"/>
            <p:cNvSpPr/>
            <p:nvPr/>
          </p:nvSpPr>
          <p:spPr>
            <a:xfrm>
              <a:off x="0" y="0"/>
              <a:ext cx="303921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直接连接符 16"/>
            <p:cNvSpPr/>
            <p:nvPr/>
          </p:nvSpPr>
          <p:spPr>
            <a:xfrm>
              <a:off x="330120" y="0"/>
              <a:ext cx="303921" cy="0"/>
            </a:xfrm>
            <a:prstGeom prst="line">
              <a:avLst/>
            </a:prstGeom>
            <a:noFill/>
            <a:ln w="508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直接连接符 17"/>
            <p:cNvSpPr/>
            <p:nvPr/>
          </p:nvSpPr>
          <p:spPr>
            <a:xfrm>
              <a:off x="660242" y="0"/>
              <a:ext cx="303921" cy="0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直接连接符 18"/>
            <p:cNvSpPr/>
            <p:nvPr/>
          </p:nvSpPr>
          <p:spPr>
            <a:xfrm>
              <a:off x="990363" y="0"/>
              <a:ext cx="303921" cy="0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3952" y="1476633"/>
            <a:ext cx="5030815" cy="373056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20"/>
          <p:cNvSpPr txBox="1"/>
          <p:nvPr/>
        </p:nvSpPr>
        <p:spPr>
          <a:xfrm>
            <a:off x="2965505" y="3000312"/>
            <a:ext cx="1826182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contents</a:t>
            </a:r>
          </a:p>
        </p:txBody>
      </p:sp>
      <p:sp>
        <p:nvSpPr>
          <p:cNvPr id="98" name="文本框 14"/>
          <p:cNvSpPr txBox="1"/>
          <p:nvPr/>
        </p:nvSpPr>
        <p:spPr>
          <a:xfrm>
            <a:off x="3369327" y="2469856"/>
            <a:ext cx="1018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目录</a:t>
            </a:r>
          </a:p>
        </p:txBody>
      </p:sp>
      <p:grpSp>
        <p:nvGrpSpPr>
          <p:cNvPr id="101" name="组合 19"/>
          <p:cNvGrpSpPr/>
          <p:nvPr/>
        </p:nvGrpSpPr>
        <p:grpSpPr>
          <a:xfrm>
            <a:off x="6931200" y="1977170"/>
            <a:ext cx="3766997" cy="615795"/>
            <a:chOff x="0" y="0"/>
            <a:chExt cx="3766996" cy="615795"/>
          </a:xfrm>
        </p:grpSpPr>
        <p:sp>
          <p:nvSpPr>
            <p:cNvPr id="99" name="文本框 21"/>
            <p:cNvSpPr txBox="1"/>
            <p:nvPr/>
          </p:nvSpPr>
          <p:spPr>
            <a:xfrm>
              <a:off x="4" y="369576"/>
              <a:ext cx="3766992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/>
              </a:lvl1pPr>
            </a:lstStyle>
            <a:p>
              <a:r>
                <a:rPr lang="en-US" altLang="zh-CN" b="1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Application</a:t>
              </a:r>
              <a:r>
                <a:rPr lang="en-US" altLang="zh-CN" b="1" dirty="0" smtClean="0">
                  <a:latin typeface="Century Gothic" panose="020B0502020202020204" pitchFamily="34" charset="0"/>
                </a:rPr>
                <a:t> </a:t>
              </a:r>
              <a:r>
                <a:rPr lang="en-US" altLang="zh-CN" b="1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test</a:t>
              </a:r>
            </a:p>
          </p:txBody>
        </p:sp>
        <p:sp>
          <p:nvSpPr>
            <p:cNvPr id="100" name="文本框 22"/>
            <p:cNvSpPr txBox="1"/>
            <p:nvPr/>
          </p:nvSpPr>
          <p:spPr>
            <a:xfrm>
              <a:off x="0" y="0"/>
              <a:ext cx="1579921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 b="1">
                  <a:solidFill>
                    <a:srgbClr val="262626"/>
                  </a:solidFill>
                </a:defRPr>
              </a:pPr>
              <a:r>
                <a:rPr dirty="0" smtClean="0"/>
                <a:t>2.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应用测试</a:t>
              </a:r>
              <a:endParaRPr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23"/>
          <p:cNvGrpSpPr/>
          <p:nvPr/>
        </p:nvGrpSpPr>
        <p:grpSpPr>
          <a:xfrm>
            <a:off x="6931200" y="2871839"/>
            <a:ext cx="3766993" cy="606079"/>
            <a:chOff x="0" y="0"/>
            <a:chExt cx="3766992" cy="606078"/>
          </a:xfrm>
        </p:grpSpPr>
        <p:sp>
          <p:nvSpPr>
            <p:cNvPr id="102" name="文本框 24"/>
            <p:cNvSpPr txBox="1"/>
            <p:nvPr/>
          </p:nvSpPr>
          <p:spPr>
            <a:xfrm>
              <a:off x="0" y="359859"/>
              <a:ext cx="3766992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/>
              </a:lvl1pPr>
            </a:lstStyle>
            <a:p>
              <a:r>
                <a:rPr lang="en-US" b="1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User experience and improvement</a:t>
              </a:r>
              <a:endParaRPr b="1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  <p:sp>
          <p:nvSpPr>
            <p:cNvPr id="103" name="文本框 25"/>
            <p:cNvSpPr txBox="1"/>
            <p:nvPr/>
          </p:nvSpPr>
          <p:spPr>
            <a:xfrm>
              <a:off x="0" y="0"/>
              <a:ext cx="2503246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 b="1">
                  <a:solidFill>
                    <a:srgbClr val="262626"/>
                  </a:solidFill>
                </a:defRPr>
              </a:pPr>
              <a:r>
                <a:rPr dirty="0" smtClean="0"/>
                <a:t>3.</a:t>
              </a:r>
              <a:r>
                <a:rPr lang="zh-CN" altLang="en-US" dirty="0" smtClean="0">
                  <a:latin typeface="微软雅黑"/>
                  <a:ea typeface="微软雅黑"/>
                  <a:sym typeface="微软雅黑"/>
                </a:rPr>
                <a:t>用户体验及改进</a:t>
              </a:r>
              <a:endParaRPr dirty="0"/>
            </a:p>
          </p:txBody>
        </p:sp>
      </p:grpSp>
      <p:grpSp>
        <p:nvGrpSpPr>
          <p:cNvPr id="107" name="组合 26"/>
          <p:cNvGrpSpPr/>
          <p:nvPr/>
        </p:nvGrpSpPr>
        <p:grpSpPr>
          <a:xfrm>
            <a:off x="6931200" y="3849620"/>
            <a:ext cx="3766993" cy="606079"/>
            <a:chOff x="0" y="0"/>
            <a:chExt cx="3766992" cy="606078"/>
          </a:xfrm>
        </p:grpSpPr>
        <p:sp>
          <p:nvSpPr>
            <p:cNvPr id="105" name="文本框 27"/>
            <p:cNvSpPr txBox="1"/>
            <p:nvPr/>
          </p:nvSpPr>
          <p:spPr>
            <a:xfrm>
              <a:off x="0" y="359859"/>
              <a:ext cx="3766992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/>
              </a:lvl1pPr>
            </a:lstStyle>
            <a:p>
              <a:r>
                <a:rPr lang="en-US" b="1" dirty="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</a:rPr>
                <a:t>Team division</a:t>
              </a:r>
              <a:endParaRPr b="1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</a:endParaRPr>
            </a:p>
          </p:txBody>
        </p:sp>
        <p:sp>
          <p:nvSpPr>
            <p:cNvPr id="106" name="文本框 28"/>
            <p:cNvSpPr txBox="1"/>
            <p:nvPr/>
          </p:nvSpPr>
          <p:spPr>
            <a:xfrm>
              <a:off x="0" y="0"/>
              <a:ext cx="158633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 b="1">
                  <a:solidFill>
                    <a:srgbClr val="262626"/>
                  </a:solidFill>
                </a:defRPr>
              </a:pPr>
              <a:r>
                <a:rPr dirty="0" smtClean="0"/>
                <a:t>4</a:t>
              </a:r>
              <a:r>
                <a:rPr lang="en-US" dirty="0" smtClean="0"/>
                <a:t>.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团队分工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1" animBg="1" advAuto="0"/>
      <p:bldP spid="101" grpId="2" animBg="1" advAuto="0"/>
      <p:bldP spid="104" grpId="3" animBg="1" advAuto="0"/>
      <p:bldP spid="107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2"/>
          <p:cNvSpPr txBox="1"/>
          <p:nvPr/>
        </p:nvSpPr>
        <p:spPr>
          <a:xfrm>
            <a:off x="2976151" y="5282501"/>
            <a:ext cx="624285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dirty="0"/>
              <a:t>The main function</a:t>
            </a:r>
          </a:p>
        </p:txBody>
      </p:sp>
      <p:sp>
        <p:nvSpPr>
          <p:cNvPr id="113" name="文本框 13"/>
          <p:cNvSpPr txBox="1"/>
          <p:nvPr/>
        </p:nvSpPr>
        <p:spPr>
          <a:xfrm>
            <a:off x="5396931" y="4379011"/>
            <a:ext cx="173380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262626"/>
                </a:solidFill>
              </a:defRPr>
            </a:pPr>
            <a:r>
              <a:rPr lang="zh-CN" altLang="en-US" dirty="0">
                <a:latin typeface="微软雅黑"/>
                <a:ea typeface="微软雅黑"/>
                <a:cs typeface="微软雅黑"/>
                <a:sym typeface="微软雅黑"/>
              </a:rPr>
              <a:t>主要功能</a:t>
            </a:r>
          </a:p>
        </p:txBody>
      </p:sp>
      <p:sp>
        <p:nvSpPr>
          <p:cNvPr id="114" name="直接连接符 15"/>
          <p:cNvSpPr/>
          <p:nvPr/>
        </p:nvSpPr>
        <p:spPr>
          <a:xfrm>
            <a:off x="5451631" y="5125866"/>
            <a:ext cx="303922" cy="1"/>
          </a:xfrm>
          <a:prstGeom prst="line">
            <a:avLst/>
          </a:prstGeom>
          <a:ln w="508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直接连接符 16"/>
          <p:cNvSpPr/>
          <p:nvPr/>
        </p:nvSpPr>
        <p:spPr>
          <a:xfrm>
            <a:off x="5781752" y="5125866"/>
            <a:ext cx="303922" cy="1"/>
          </a:xfrm>
          <a:prstGeom prst="line">
            <a:avLst/>
          </a:prstGeom>
          <a:ln w="50800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直接连接符 17"/>
          <p:cNvSpPr/>
          <p:nvPr/>
        </p:nvSpPr>
        <p:spPr>
          <a:xfrm>
            <a:off x="6111873" y="5125866"/>
            <a:ext cx="303922" cy="1"/>
          </a:xfrm>
          <a:prstGeom prst="line">
            <a:avLst/>
          </a:prstGeom>
          <a:ln w="50800">
            <a:solidFill>
              <a:schemeClr val="accent3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直接连接符 18"/>
          <p:cNvSpPr/>
          <p:nvPr/>
        </p:nvSpPr>
        <p:spPr>
          <a:xfrm>
            <a:off x="6441995" y="5125866"/>
            <a:ext cx="303922" cy="1"/>
          </a:xfrm>
          <a:prstGeom prst="line">
            <a:avLst/>
          </a:prstGeom>
          <a:ln w="50800">
            <a:solidFill>
              <a:schemeClr val="accent4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20" name="组合 22"/>
          <p:cNvGrpSpPr/>
          <p:nvPr/>
        </p:nvGrpSpPr>
        <p:grpSpPr>
          <a:xfrm>
            <a:off x="3790519" y="985317"/>
            <a:ext cx="4117477" cy="3053283"/>
            <a:chOff x="0" y="0"/>
            <a:chExt cx="4117476" cy="3053282"/>
          </a:xfrm>
        </p:grpSpPr>
        <p:pic>
          <p:nvPicPr>
            <p:cNvPr id="118" name="图片 1" descr="图片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17477" cy="30532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" name="文本框 20"/>
            <p:cNvSpPr txBox="1"/>
            <p:nvPr/>
          </p:nvSpPr>
          <p:spPr>
            <a:xfrm>
              <a:off x="1732372" y="864353"/>
              <a:ext cx="864280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7" animBg="1" advAuto="0"/>
      <p:bldP spid="113" grpId="2" animBg="1" advAuto="0"/>
      <p:bldP spid="114" grpId="3" animBg="1" advAuto="0"/>
      <p:bldP spid="115" grpId="4" animBg="1" advAuto="0"/>
      <p:bldP spid="116" grpId="5" animBg="1" advAuto="0"/>
      <p:bldP spid="117" grpId="6" animBg="1" advAuto="0"/>
      <p:bldP spid="12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5"/>
          <p:cNvGrpSpPr/>
          <p:nvPr/>
        </p:nvGrpSpPr>
        <p:grpSpPr>
          <a:xfrm>
            <a:off x="1671162" y="243700"/>
            <a:ext cx="3766994" cy="707881"/>
            <a:chOff x="-126549" y="0"/>
            <a:chExt cx="3766992" cy="707879"/>
          </a:xfrm>
        </p:grpSpPr>
        <p:sp>
          <p:nvSpPr>
            <p:cNvPr id="153" name="文本框 6"/>
            <p:cNvSpPr txBox="1"/>
            <p:nvPr/>
          </p:nvSpPr>
          <p:spPr>
            <a:xfrm>
              <a:off x="-126549" y="461661"/>
              <a:ext cx="376699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rPr lang="en-US" altLang="zh-CN" dirty="0"/>
                <a:t>The main function</a:t>
              </a:r>
            </a:p>
          </p:txBody>
        </p:sp>
        <p:sp>
          <p:nvSpPr>
            <p:cNvPr id="154" name="文本框 7"/>
            <p:cNvSpPr txBox="1"/>
            <p:nvPr/>
          </p:nvSpPr>
          <p:spPr>
            <a:xfrm>
              <a:off x="0" y="0"/>
              <a:ext cx="1579917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 b="1">
                  <a:solidFill>
                    <a:srgbClr val="262626"/>
                  </a:solidFill>
                </a:defRPr>
              </a:pPr>
              <a:r>
                <a:rPr lang="en-US" altLang="zh-CN" dirty="0"/>
                <a:t>1</a:t>
              </a:r>
              <a:r>
                <a:rPr dirty="0" smtClean="0"/>
                <a:t>.</a:t>
              </a:r>
              <a:r>
                <a:rPr lang="zh-CN" altLang="en-US" dirty="0">
                  <a:latin typeface="微软雅黑"/>
                  <a:ea typeface="微软雅黑"/>
                  <a:sym typeface="微软雅黑"/>
                </a:rPr>
                <a:t>主要</a:t>
              </a:r>
              <a:r>
                <a:rPr lang="zh-CN" altLang="en-US" dirty="0" smtClean="0">
                  <a:latin typeface="微软雅黑"/>
                  <a:ea typeface="微软雅黑"/>
                  <a:sym typeface="微软雅黑"/>
                </a:rPr>
                <a:t>功能</a:t>
              </a:r>
              <a:endParaRPr lang="zh-CN" altLang="en-US" dirty="0"/>
            </a:p>
          </p:txBody>
        </p:sp>
      </p:grpSp>
      <p:pic>
        <p:nvPicPr>
          <p:cNvPr id="156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 2"/>
          <p:cNvSpPr/>
          <p:nvPr/>
        </p:nvSpPr>
        <p:spPr>
          <a:xfrm>
            <a:off x="839416" y="18448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(1</a:t>
            </a:r>
            <a:r>
              <a:rPr lang="en-US" altLang="zh-CN" dirty="0" smtClean="0"/>
              <a:t>).</a:t>
            </a:r>
            <a:r>
              <a:rPr lang="zh-CN" altLang="en-US" dirty="0"/>
              <a:t>日程提醒：小组成员可以选择一个日期记录在这天的待办事项，其他成员也可在同一天增加内容</a:t>
            </a:r>
            <a:r>
              <a:rPr lang="zh-CN" altLang="en-US" dirty="0" smtClean="0"/>
              <a:t>，在</a:t>
            </a:r>
            <a:r>
              <a:rPr lang="zh-CN" altLang="en-US" dirty="0"/>
              <a:t>日期即将到来的时候会提醒小组成员，当一个日期被记录待办事项后，颜色就会变得与其他没有待办事项的日期不一样，让小组成员一眼就注意到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408" y="35010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(2</a:t>
            </a:r>
            <a:r>
              <a:rPr lang="en-US" altLang="zh-CN" dirty="0" smtClean="0"/>
              <a:t>).</a:t>
            </a:r>
            <a:r>
              <a:rPr lang="zh-CN" altLang="en-US" dirty="0"/>
              <a:t>小组账本：小组成员可以上传自己的收入和支出情况</a:t>
            </a:r>
            <a:r>
              <a:rPr lang="zh-CN" altLang="en-US" dirty="0" smtClean="0"/>
              <a:t>，记录</a:t>
            </a:r>
            <a:r>
              <a:rPr lang="zh-CN" altLang="en-US" dirty="0"/>
              <a:t>自己的收入也</a:t>
            </a:r>
            <a:r>
              <a:rPr lang="zh-CN" altLang="en-US" dirty="0" smtClean="0"/>
              <a:t>可以记录</a:t>
            </a:r>
            <a:r>
              <a:rPr lang="zh-CN" altLang="en-US" dirty="0"/>
              <a:t>自己的日常花费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20136" y="1844824"/>
            <a:ext cx="4536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(3</a:t>
            </a:r>
            <a:r>
              <a:rPr lang="en-US" altLang="zh-CN" dirty="0" smtClean="0"/>
              <a:t>).</a:t>
            </a:r>
            <a:r>
              <a:rPr lang="zh-CN" altLang="en-US" dirty="0"/>
              <a:t>小组空间：小组空间作为小组成员之间交流生活日常的地点，小组成员可以在这个空间里面上传</a:t>
            </a:r>
            <a:r>
              <a:rPr lang="zh-CN" altLang="en-US" dirty="0" smtClean="0"/>
              <a:t>照片，分享</a:t>
            </a:r>
            <a:r>
              <a:rPr lang="zh-CN" altLang="en-US" dirty="0"/>
              <a:t>自己工作生活的点滴，增加小组成员之间的交流，增强小组的凝聚力</a:t>
            </a:r>
          </a:p>
        </p:txBody>
      </p:sp>
    </p:spTree>
    <p:extLst>
      <p:ext uri="{BB962C8B-B14F-4D97-AF65-F5344CB8AC3E}">
        <p14:creationId xmlns:p14="http://schemas.microsoft.com/office/powerpoint/2010/main" val="119109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5"/>
          <p:cNvGrpSpPr/>
          <p:nvPr/>
        </p:nvGrpSpPr>
        <p:grpSpPr>
          <a:xfrm>
            <a:off x="1671162" y="243700"/>
            <a:ext cx="3766994" cy="707881"/>
            <a:chOff x="-126549" y="0"/>
            <a:chExt cx="3766992" cy="707879"/>
          </a:xfrm>
        </p:grpSpPr>
        <p:sp>
          <p:nvSpPr>
            <p:cNvPr id="153" name="文本框 6"/>
            <p:cNvSpPr txBox="1"/>
            <p:nvPr/>
          </p:nvSpPr>
          <p:spPr>
            <a:xfrm>
              <a:off x="-126549" y="461661"/>
              <a:ext cx="376699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rPr lang="en-US" altLang="zh-CN" dirty="0"/>
                <a:t>The main function</a:t>
              </a:r>
            </a:p>
          </p:txBody>
        </p:sp>
        <p:sp>
          <p:nvSpPr>
            <p:cNvPr id="154" name="文本框 7"/>
            <p:cNvSpPr txBox="1"/>
            <p:nvPr/>
          </p:nvSpPr>
          <p:spPr>
            <a:xfrm>
              <a:off x="0" y="0"/>
              <a:ext cx="1579917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 b="1">
                  <a:solidFill>
                    <a:srgbClr val="262626"/>
                  </a:solidFill>
                </a:defRPr>
              </a:pPr>
              <a:r>
                <a:rPr lang="en-US" altLang="zh-CN" dirty="0"/>
                <a:t>1</a:t>
              </a:r>
              <a:r>
                <a:rPr dirty="0" smtClean="0"/>
                <a:t>.</a:t>
              </a:r>
              <a:r>
                <a:rPr lang="zh-CN" altLang="en-US" dirty="0">
                  <a:latin typeface="微软雅黑"/>
                  <a:ea typeface="微软雅黑"/>
                  <a:sym typeface="微软雅黑"/>
                </a:rPr>
                <a:t>主要</a:t>
              </a:r>
              <a:r>
                <a:rPr lang="zh-CN" altLang="en-US" dirty="0" smtClean="0">
                  <a:latin typeface="微软雅黑"/>
                  <a:ea typeface="微软雅黑"/>
                  <a:sym typeface="微软雅黑"/>
                </a:rPr>
                <a:t>功能</a:t>
              </a:r>
              <a:endParaRPr lang="zh-CN" altLang="en-US" dirty="0"/>
            </a:p>
          </p:txBody>
        </p:sp>
      </p:grpSp>
      <p:pic>
        <p:nvPicPr>
          <p:cNvPr id="156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4" name="Picture 2" descr="C:\Users\ADMINI~1\AppData\Local\Temp\WeChat Files\625d30a6e5da51e10362dbef6b8caf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1412776"/>
            <a:ext cx="2506588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~1\AppData\Local\Temp\WeChat Files\e29931a5e77a2b7db285f422417d8b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412776"/>
            <a:ext cx="2650604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~1\AppData\Local\Temp\WeChat Files\3bb001938ba0b40c612bac4f6d5ad1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1700808"/>
            <a:ext cx="2143359" cy="40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5"/>
          <p:cNvGrpSpPr/>
          <p:nvPr/>
        </p:nvGrpSpPr>
        <p:grpSpPr>
          <a:xfrm>
            <a:off x="1671162" y="243700"/>
            <a:ext cx="3766994" cy="707881"/>
            <a:chOff x="-126549" y="0"/>
            <a:chExt cx="3766992" cy="707879"/>
          </a:xfrm>
        </p:grpSpPr>
        <p:sp>
          <p:nvSpPr>
            <p:cNvPr id="153" name="文本框 6"/>
            <p:cNvSpPr txBox="1"/>
            <p:nvPr/>
          </p:nvSpPr>
          <p:spPr>
            <a:xfrm>
              <a:off x="-126549" y="461661"/>
              <a:ext cx="376699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rPr lang="en-US" altLang="zh-CN" dirty="0"/>
                <a:t>The main function</a:t>
              </a:r>
            </a:p>
          </p:txBody>
        </p:sp>
        <p:sp>
          <p:nvSpPr>
            <p:cNvPr id="154" name="文本框 7"/>
            <p:cNvSpPr txBox="1"/>
            <p:nvPr/>
          </p:nvSpPr>
          <p:spPr>
            <a:xfrm>
              <a:off x="0" y="0"/>
              <a:ext cx="1579917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 b="1">
                  <a:solidFill>
                    <a:srgbClr val="262626"/>
                  </a:solidFill>
                </a:defRPr>
              </a:pPr>
              <a:r>
                <a:rPr lang="en-US" altLang="zh-CN" dirty="0"/>
                <a:t>1</a:t>
              </a:r>
              <a:r>
                <a:rPr dirty="0" smtClean="0"/>
                <a:t>.</a:t>
              </a:r>
              <a:r>
                <a:rPr lang="zh-CN" altLang="en-US" dirty="0">
                  <a:latin typeface="微软雅黑"/>
                  <a:ea typeface="微软雅黑"/>
                  <a:sym typeface="微软雅黑"/>
                </a:rPr>
                <a:t>主要</a:t>
              </a:r>
              <a:r>
                <a:rPr lang="zh-CN" altLang="en-US" dirty="0" smtClean="0">
                  <a:latin typeface="微软雅黑"/>
                  <a:ea typeface="微软雅黑"/>
                  <a:sym typeface="微软雅黑"/>
                </a:rPr>
                <a:t>功能</a:t>
              </a:r>
              <a:endParaRPr lang="zh-CN" altLang="en-US" dirty="0"/>
            </a:p>
          </p:txBody>
        </p:sp>
      </p:grpSp>
      <p:pic>
        <p:nvPicPr>
          <p:cNvPr id="156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8" name="Picture 2" descr="C:\Users\ADMINI~1\AppData\Local\Temp\WeChat Files\0cf4d77dc060d8d6f3b8d97c3fe4c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5" y="1589597"/>
            <a:ext cx="2582714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~1\AppData\Local\Temp\WeChat Files\188765ea4430cdea47cc79a7047b60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1589597"/>
            <a:ext cx="2659112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DMINI~1\AppData\Local\Temp\WeChat Files\04f7952e6ef24661966b7bb196241f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12" y="1445581"/>
            <a:ext cx="2763965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5"/>
          <p:cNvGrpSpPr/>
          <p:nvPr/>
        </p:nvGrpSpPr>
        <p:grpSpPr>
          <a:xfrm>
            <a:off x="1671162" y="243700"/>
            <a:ext cx="3766994" cy="707881"/>
            <a:chOff x="-126549" y="0"/>
            <a:chExt cx="3766992" cy="707879"/>
          </a:xfrm>
        </p:grpSpPr>
        <p:sp>
          <p:nvSpPr>
            <p:cNvPr id="153" name="文本框 6"/>
            <p:cNvSpPr txBox="1"/>
            <p:nvPr/>
          </p:nvSpPr>
          <p:spPr>
            <a:xfrm>
              <a:off x="-126549" y="461661"/>
              <a:ext cx="376699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rPr lang="en-US" altLang="zh-CN" dirty="0"/>
                <a:t>The main function</a:t>
              </a:r>
            </a:p>
          </p:txBody>
        </p:sp>
        <p:sp>
          <p:nvSpPr>
            <p:cNvPr id="154" name="文本框 7"/>
            <p:cNvSpPr txBox="1"/>
            <p:nvPr/>
          </p:nvSpPr>
          <p:spPr>
            <a:xfrm>
              <a:off x="0" y="0"/>
              <a:ext cx="1579917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 b="1">
                  <a:solidFill>
                    <a:srgbClr val="262626"/>
                  </a:solidFill>
                </a:defRPr>
              </a:pPr>
              <a:r>
                <a:rPr lang="en-US" altLang="zh-CN" dirty="0"/>
                <a:t>1</a:t>
              </a:r>
              <a:r>
                <a:rPr dirty="0" smtClean="0"/>
                <a:t>.</a:t>
              </a:r>
              <a:r>
                <a:rPr lang="zh-CN" altLang="en-US" dirty="0">
                  <a:latin typeface="微软雅黑"/>
                  <a:ea typeface="微软雅黑"/>
                  <a:sym typeface="微软雅黑"/>
                </a:rPr>
                <a:t>主要</a:t>
              </a:r>
              <a:r>
                <a:rPr lang="zh-CN" altLang="en-US" dirty="0" smtClean="0">
                  <a:latin typeface="微软雅黑"/>
                  <a:ea typeface="微软雅黑"/>
                  <a:sym typeface="微软雅黑"/>
                </a:rPr>
                <a:t>功能</a:t>
              </a:r>
              <a:endParaRPr lang="zh-CN" altLang="en-US" dirty="0"/>
            </a:p>
          </p:txBody>
        </p:sp>
      </p:grpSp>
      <p:pic>
        <p:nvPicPr>
          <p:cNvPr id="156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0" name="Picture 4" descr="C:\Users\ADMINI~1\AppData\Local\Temp\WeChat Files\7b643fad575d4716943d8a9c696492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80" y="1173281"/>
            <a:ext cx="2696516" cy="504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~1\AppData\Local\Temp\WeChat Files\e8a1a35d970cdc8f4b2960339e09c1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173281"/>
            <a:ext cx="3071039" cy="513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 12"/>
          <p:cNvSpPr txBox="1"/>
          <p:nvPr/>
        </p:nvSpPr>
        <p:spPr>
          <a:xfrm>
            <a:off x="2976151" y="5282501"/>
            <a:ext cx="624285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Application test</a:t>
            </a:r>
          </a:p>
        </p:txBody>
      </p:sp>
      <p:sp>
        <p:nvSpPr>
          <p:cNvPr id="143" name="文本框 13"/>
          <p:cNvSpPr txBox="1"/>
          <p:nvPr/>
        </p:nvSpPr>
        <p:spPr>
          <a:xfrm>
            <a:off x="5231872" y="4419096"/>
            <a:ext cx="173380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200" b="1">
                <a:solidFill>
                  <a:srgbClr val="262626"/>
                </a:solidFill>
              </a:defRPr>
            </a:pPr>
            <a:r>
              <a:rPr lang="zh-CN" altLang="en-US" dirty="0">
                <a:latin typeface="微软雅黑"/>
                <a:ea typeface="微软雅黑"/>
                <a:cs typeface="微软雅黑"/>
                <a:sym typeface="微软雅黑"/>
              </a:rPr>
              <a:t>应用测试</a:t>
            </a:r>
          </a:p>
        </p:txBody>
      </p:sp>
      <p:sp>
        <p:nvSpPr>
          <p:cNvPr id="144" name="直接连接符 15"/>
          <p:cNvSpPr/>
          <p:nvPr/>
        </p:nvSpPr>
        <p:spPr>
          <a:xfrm>
            <a:off x="5451631" y="5125866"/>
            <a:ext cx="303922" cy="1"/>
          </a:xfrm>
          <a:prstGeom prst="line">
            <a:avLst/>
          </a:prstGeom>
          <a:ln w="508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直接连接符 16"/>
          <p:cNvSpPr/>
          <p:nvPr/>
        </p:nvSpPr>
        <p:spPr>
          <a:xfrm>
            <a:off x="5781752" y="5125866"/>
            <a:ext cx="303922" cy="1"/>
          </a:xfrm>
          <a:prstGeom prst="line">
            <a:avLst/>
          </a:prstGeom>
          <a:ln w="50800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直接连接符 17"/>
          <p:cNvSpPr/>
          <p:nvPr/>
        </p:nvSpPr>
        <p:spPr>
          <a:xfrm>
            <a:off x="6111873" y="5125866"/>
            <a:ext cx="303922" cy="1"/>
          </a:xfrm>
          <a:prstGeom prst="line">
            <a:avLst/>
          </a:prstGeom>
          <a:ln w="50800">
            <a:solidFill>
              <a:schemeClr val="accent3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直接连接符 18"/>
          <p:cNvSpPr/>
          <p:nvPr/>
        </p:nvSpPr>
        <p:spPr>
          <a:xfrm>
            <a:off x="6441995" y="5125866"/>
            <a:ext cx="303922" cy="1"/>
          </a:xfrm>
          <a:prstGeom prst="line">
            <a:avLst/>
          </a:prstGeom>
          <a:ln w="50800">
            <a:solidFill>
              <a:schemeClr val="accent4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50" name="组合 22"/>
          <p:cNvGrpSpPr/>
          <p:nvPr/>
        </p:nvGrpSpPr>
        <p:grpSpPr>
          <a:xfrm>
            <a:off x="3790519" y="985317"/>
            <a:ext cx="4117477" cy="3053283"/>
            <a:chOff x="0" y="0"/>
            <a:chExt cx="4117476" cy="3053282"/>
          </a:xfrm>
        </p:grpSpPr>
        <p:pic>
          <p:nvPicPr>
            <p:cNvPr id="148" name="图片 1" descr="图片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17477" cy="30532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文本框 20"/>
            <p:cNvSpPr txBox="1"/>
            <p:nvPr/>
          </p:nvSpPr>
          <p:spPr>
            <a:xfrm>
              <a:off x="1732372" y="864353"/>
              <a:ext cx="864281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02</a:t>
              </a:r>
            </a:p>
          </p:txBody>
        </p:sp>
      </p:grpSp>
      <p:sp>
        <p:nvSpPr>
          <p:cNvPr id="151" name="文本框 10"/>
          <p:cNvSpPr txBox="1"/>
          <p:nvPr/>
        </p:nvSpPr>
        <p:spPr>
          <a:xfrm>
            <a:off x="7907994" y="739096"/>
            <a:ext cx="3766992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Feasibility report on project implementation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7" animBg="1" advAuto="0"/>
      <p:bldP spid="143" grpId="2" animBg="1" advAuto="0"/>
      <p:bldP spid="144" grpId="3" animBg="1" advAuto="0"/>
      <p:bldP spid="145" grpId="4" animBg="1" advAuto="0"/>
      <p:bldP spid="146" grpId="5" animBg="1" advAuto="0"/>
      <p:bldP spid="147" grpId="6" animBg="1" advAuto="0"/>
      <p:bldP spid="150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5"/>
          <p:cNvGrpSpPr/>
          <p:nvPr/>
        </p:nvGrpSpPr>
        <p:grpSpPr>
          <a:xfrm>
            <a:off x="1784238" y="354938"/>
            <a:ext cx="3766994" cy="954105"/>
            <a:chOff x="0" y="0"/>
            <a:chExt cx="3766992" cy="954102"/>
          </a:xfrm>
        </p:grpSpPr>
        <p:sp>
          <p:nvSpPr>
            <p:cNvPr id="153" name="文本框 6"/>
            <p:cNvSpPr txBox="1"/>
            <p:nvPr/>
          </p:nvSpPr>
          <p:spPr>
            <a:xfrm>
              <a:off x="0" y="463770"/>
              <a:ext cx="376699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rPr lang="en-US" dirty="0"/>
                <a:t>Application test</a:t>
              </a:r>
            </a:p>
          </p:txBody>
        </p:sp>
        <p:sp>
          <p:nvSpPr>
            <p:cNvPr id="154" name="文本框 7"/>
            <p:cNvSpPr txBox="1"/>
            <p:nvPr/>
          </p:nvSpPr>
          <p:spPr>
            <a:xfrm>
              <a:off x="0" y="0"/>
              <a:ext cx="1828383" cy="954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800" b="1"/>
              </a:pPr>
              <a:r>
                <a:rPr dirty="0"/>
                <a:t>2</a:t>
              </a:r>
              <a:r>
                <a:rPr dirty="0" smtClean="0"/>
                <a:t>.</a:t>
              </a:r>
              <a:r>
                <a:rPr lang="zh-CN" altLang="en-US" dirty="0">
                  <a:latin typeface="微软雅黑"/>
                  <a:ea typeface="微软雅黑"/>
                  <a:cs typeface="微软雅黑"/>
                  <a:sym typeface="微软雅黑"/>
                </a:rPr>
                <a:t>应用测试</a:t>
              </a:r>
            </a:p>
            <a:p>
              <a:pPr>
                <a:defRPr sz="2800" b="1"/>
              </a:pPr>
              <a:endParaRPr dirty="0"/>
            </a:p>
          </p:txBody>
        </p:sp>
      </p:grpSp>
      <p:pic>
        <p:nvPicPr>
          <p:cNvPr id="156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/>
          <p:cNvSpPr/>
          <p:nvPr/>
        </p:nvSpPr>
        <p:spPr>
          <a:xfrm>
            <a:off x="450924" y="1397675"/>
            <a:ext cx="1751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98" y="1916832"/>
            <a:ext cx="2507216" cy="440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882857"/>
            <a:ext cx="2377091" cy="436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916832"/>
            <a:ext cx="1973389" cy="420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852831"/>
      </a:accent5>
      <a:accent6>
        <a:srgbClr val="116A70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852831"/>
      </a:accent5>
      <a:accent6>
        <a:srgbClr val="116A70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353</Words>
  <Application>Microsoft Office PowerPoint</Application>
  <PresentationFormat>自定义</PresentationFormat>
  <Paragraphs>64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胡伟凡</dc:creator>
  <cp:lastModifiedBy>微软用户</cp:lastModifiedBy>
  <cp:revision>14</cp:revision>
  <dcterms:modified xsi:type="dcterms:W3CDTF">2018-12-28T06:59:13Z</dcterms:modified>
</cp:coreProperties>
</file>