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8"/>
  </p:handoutMasterIdLst>
  <p:sldIdLst>
    <p:sldId id="277" r:id="rId3"/>
    <p:sldId id="278" r:id="rId4"/>
    <p:sldId id="279" r:id="rId5"/>
    <p:sldId id="292" r:id="rId6"/>
    <p:sldId id="281" r:id="rId7"/>
    <p:sldId id="282" r:id="rId8"/>
    <p:sldId id="295" r:id="rId9"/>
    <p:sldId id="284" r:id="rId10"/>
    <p:sldId id="286" r:id="rId11"/>
    <p:sldId id="287" r:id="rId12"/>
    <p:sldId id="293" r:id="rId13"/>
    <p:sldId id="294" r:id="rId14"/>
    <p:sldId id="296" r:id="rId15"/>
    <p:sldId id="289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7C4"/>
    <a:srgbClr val="0F1459"/>
    <a:srgbClr val="E73A1C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角星 9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6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PLUS</a:t>
            </a:r>
            <a:r>
              <a:rPr lang="en-US" altLang="zh-CN" sz="13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获取更多优质模板（放映模式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9274" y="2778866"/>
            <a:ext cx="2419350" cy="76708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期末汇报</a:t>
            </a: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70073" y="4644742"/>
            <a:ext cx="220916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Boundless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87466" y="3447531"/>
            <a:ext cx="930910" cy="119761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余梓权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陈铭海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陈永财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廖思源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88972" y="1768990"/>
            <a:ext cx="969571" cy="953135"/>
            <a:chOff x="3471636" y="1238202"/>
            <a:chExt cx="1219201" cy="1198534"/>
          </a:xfrm>
        </p:grpSpPr>
        <p:sp>
          <p:nvSpPr>
            <p:cNvPr id="6" name="矩形 5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noFill/>
            <a:ln>
              <a:solidFill>
                <a:srgbClr val="0F1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737" y="1238202"/>
              <a:ext cx="1181100" cy="1198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学迹无涯</a:t>
              </a:r>
              <a:endParaRPr lang="zh-CN" altLang="en-US" sz="2800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团队分工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D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702257" cy="333375"/>
          </a:xfrm>
        </p:spPr>
        <p:txBody>
          <a:bodyPr/>
          <a:lstStyle/>
          <a:p>
            <a:r>
              <a:rPr lang="en-US" dirty="0"/>
              <a:t>Team Work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4988897" y="2443525"/>
            <a:ext cx="1956175" cy="1956175"/>
            <a:chOff x="2483767" y="1347613"/>
            <a:chExt cx="2304257" cy="2304257"/>
          </a:xfr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圆角矩形 5"/>
            <p:cNvSpPr/>
            <p:nvPr/>
          </p:nvSpPr>
          <p:spPr>
            <a:xfrm rot="5400000">
              <a:off x="1547664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83768" y="3219822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5400000">
              <a:off x="3419872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483768" y="1347614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10"/>
            <p:cNvSpPr/>
            <p:nvPr/>
          </p:nvSpPr>
          <p:spPr>
            <a:xfrm rot="5400000">
              <a:off x="2483767" y="1347613"/>
              <a:ext cx="432049" cy="432049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186197" y="432048"/>
                    <a:pt x="157782" y="426003"/>
                    <a:pt x="131938" y="415072"/>
                  </a:cubicBezTo>
                  <a:cubicBezTo>
                    <a:pt x="106093" y="404141"/>
                    <a:pt x="82818" y="388323"/>
                    <a:pt x="63272" y="368776"/>
                  </a:cubicBezTo>
                  <a:cubicBezTo>
                    <a:pt x="43726" y="349230"/>
                    <a:pt x="27908" y="325955"/>
                    <a:pt x="16976" y="300110"/>
                  </a:cubicBezTo>
                  <a:cubicBezTo>
                    <a:pt x="11511" y="287188"/>
                    <a:pt x="7267" y="273623"/>
                    <a:pt x="4389" y="259561"/>
                  </a:cubicBezTo>
                  <a:cubicBezTo>
                    <a:pt x="1511" y="245498"/>
                    <a:pt x="0" y="230938"/>
                    <a:pt x="0" y="21602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3990559" y="2175949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61846" y="2065139"/>
            <a:ext cx="2275785" cy="176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APP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整体架构设计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sym typeface="+mn-ea"/>
              </a:rPr>
              <a:t>APP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sym typeface="+mn-ea"/>
              </a:rPr>
              <a:t>整体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sym typeface="+mn-ea"/>
              </a:rPr>
              <a:t>UI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sym typeface="+mn-ea"/>
              </a:rPr>
              <a:t>风格设计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，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聊天模块实现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信息和聊天模块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UI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设计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、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服务器搭建和数据交互接口实现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团队分工和整合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5404" y="3974862"/>
            <a:ext cx="22757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/>
                </a:solidFill>
              </a:rPr>
              <a:t>陈铭海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90559" y="4130249"/>
            <a:ext cx="4465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15998" y="1786394"/>
            <a:ext cx="22757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zh-CN" altLang="en-US" sz="2000" b="1" dirty="0">
                <a:solidFill>
                  <a:schemeClr val="bg1"/>
                </a:solidFill>
              </a:rPr>
              <a:t>陈永财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15999" y="3581710"/>
            <a:ext cx="227578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zh-CN" altLang="en-US" sz="2000" b="1" dirty="0">
                <a:solidFill>
                  <a:schemeClr val="bg1"/>
                </a:solidFill>
              </a:rPr>
              <a:t>廖思源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151549" y="3988210"/>
            <a:ext cx="1139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844395" y="2246382"/>
            <a:ext cx="446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40013" y="1682219"/>
            <a:ext cx="22757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/>
                </a:solidFill>
              </a:rPr>
              <a:t>余梓权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1846" y="4374972"/>
            <a:ext cx="2275785" cy="176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任务管理模块实现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包括增删改查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、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任务管理页面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UI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设计、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本地数据库设计、数据库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操作封装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和实体设计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协助进行模块整合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16029" y="3979955"/>
            <a:ext cx="2275785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数据统计模块实现、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数据统计模块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UI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设计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任务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计时器功能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实现、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任务计时器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UI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设计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协助进行模块整合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16029" y="2185042"/>
            <a:ext cx="2275785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侧滑菜单模块实现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、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侧滑菜单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UI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设计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APP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封面设计、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个人信息管理功能实现、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协助进行模块整合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优劣分析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 b="1" dirty="0">
                <a:solidFill>
                  <a:schemeClr val="bg1"/>
                </a:solidFill>
              </a:rPr>
              <a:t>E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用户评价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550035" y="1480185"/>
          <a:ext cx="9092565" cy="484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950"/>
                <a:gridCol w="5555615"/>
              </a:tblGrid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</a:t>
                      </a:r>
                      <a:r>
                        <a:rPr lang="zh-CN" altLang="en-US"/>
                        <a:t>用户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评价</a:t>
                      </a:r>
                      <a:endParaRPr lang="zh-CN" altLang="en-US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周泽楷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做了好多功能，好强！</a:t>
                      </a:r>
                      <a:endParaRPr lang="zh-CN" altLang="en-US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廖南山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做得太好了</a:t>
                      </a:r>
                      <a:endParaRPr lang="zh-CN" altLang="en-US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张纯菁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</a:t>
                      </a:r>
                      <a:r>
                        <a:rPr lang="zh-CN" altLang="en-US"/>
                        <a:t>界面很好看</a:t>
                      </a:r>
                      <a:r>
                        <a:rPr lang="en-US" altLang="zh-CN"/>
                        <a:t>~</a:t>
                      </a:r>
                      <a:endParaRPr lang="en-US" altLang="zh-CN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吴泽宇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工作量很大，已经实现了所有</a:t>
                      </a:r>
                      <a:r>
                        <a:rPr lang="zh-CN" altLang="en-US"/>
                        <a:t>常用</a:t>
                      </a:r>
                      <a:r>
                        <a:rPr lang="zh-CN" altLang="en-US"/>
                        <a:t>功能！</a:t>
                      </a:r>
                      <a:endParaRPr lang="zh-CN" altLang="en-US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董桢晶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动画效果很好玩，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加载界面很好看</a:t>
                      </a:r>
                      <a:endParaRPr lang="zh-CN" altLang="en-US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袁语聃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</a:t>
                      </a:r>
                      <a:r>
                        <a:rPr lang="zh-CN" altLang="en-US"/>
                        <a:t>设计很好，配色美观</a:t>
                      </a:r>
                      <a:endParaRPr lang="zh-CN" altLang="en-US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陈宇洋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任务详细界面可以继续美化</a:t>
                      </a:r>
                      <a:endParaRPr lang="zh-CN" altLang="en-US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黄镇杰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计时功能可以再优化</a:t>
                      </a:r>
                      <a:endParaRPr lang="zh-CN" altLang="en-US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钟柱明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我觉得哥哥们做得很不错哦</a:t>
                      </a:r>
                      <a:endParaRPr lang="zh-CN" altLang="en-US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林俊贤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实现了好多功能，已经很棒了！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4829175" y="2417163"/>
            <a:ext cx="2592288" cy="2234731"/>
          </a:xfrm>
          <a:prstGeom prst="hexagon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10321" y="2240868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1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5515" y="2240868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4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10321" y="4454493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3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45515" y="4454493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6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31774" y="3337127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2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92717" y="3337127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5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95841" y="3312348"/>
            <a:ext cx="1332230" cy="3683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APP</a:t>
            </a:r>
            <a:r>
              <a:rPr lang="zh-CN" altLang="en-US" b="1" dirty="0" smtClean="0">
                <a:solidFill>
                  <a:schemeClr val="bg1"/>
                </a:solidFill>
              </a:rPr>
              <a:t>的改进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9892" y="1766913"/>
            <a:ext cx="2834319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修改了整体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UI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配色，使任务卡片、统计图的配色更加协调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3" name="TextBox 59"/>
          <p:cNvSpPr txBox="1"/>
          <p:nvPr/>
        </p:nvSpPr>
        <p:spPr>
          <a:xfrm>
            <a:off x="1669892" y="1449120"/>
            <a:ext cx="283431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01.</a:t>
            </a:r>
            <a:r>
              <a:rPr lang="zh-CN" altLang="en-US" sz="16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配色美化</a:t>
            </a:r>
            <a:endParaRPr lang="zh-CN" altLang="en-US" sz="1600" b="1" dirty="0" smtClean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TextBox 61"/>
          <p:cNvSpPr txBox="1"/>
          <p:nvPr/>
        </p:nvSpPr>
        <p:spPr>
          <a:xfrm>
            <a:off x="1669892" y="2873507"/>
            <a:ext cx="283431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02.</a:t>
            </a:r>
            <a:r>
              <a:rPr lang="zh-CN" altLang="en-US" sz="16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任务交互优化</a:t>
            </a:r>
            <a:endParaRPr lang="zh-CN" altLang="en-US" sz="1600" b="1" dirty="0" smtClean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TextBox 63"/>
          <p:cNvSpPr txBox="1"/>
          <p:nvPr/>
        </p:nvSpPr>
        <p:spPr>
          <a:xfrm>
            <a:off x="1669892" y="4290596"/>
            <a:ext cx="283431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03.</a:t>
            </a:r>
            <a:r>
              <a:rPr lang="zh-CN" altLang="en-US" sz="16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性能优化</a:t>
            </a:r>
            <a:endParaRPr lang="zh-CN" altLang="en-US" sz="16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TextBox 65"/>
          <p:cNvSpPr txBox="1"/>
          <p:nvPr/>
        </p:nvSpPr>
        <p:spPr>
          <a:xfrm>
            <a:off x="7230817" y="1408337"/>
            <a:ext cx="2834319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ctr"/>
            <a:r>
              <a:rPr lang="en-US" altLang="zh-CN" sz="18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04.</a:t>
            </a:r>
            <a:r>
              <a:rPr lang="zh-CN" altLang="en-US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添加新功能</a:t>
            </a:r>
            <a:endParaRPr lang="zh-CN" altLang="en-US" sz="18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TextBox 69"/>
          <p:cNvSpPr txBox="1"/>
          <p:nvPr/>
        </p:nvSpPr>
        <p:spPr>
          <a:xfrm>
            <a:off x="7351376" y="2842412"/>
            <a:ext cx="2834319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ctr"/>
            <a:r>
              <a:rPr lang="en-US" altLang="zh-CN" sz="18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05.</a:t>
            </a:r>
            <a:r>
              <a:rPr lang="zh-CN" altLang="en-US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添加新功能</a:t>
            </a:r>
            <a:endParaRPr lang="zh-CN" altLang="en-US" sz="18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8" name="TextBox 71"/>
          <p:cNvSpPr txBox="1"/>
          <p:nvPr/>
        </p:nvSpPr>
        <p:spPr>
          <a:xfrm>
            <a:off x="7351376" y="4255432"/>
            <a:ext cx="2834319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ctr"/>
            <a:r>
              <a:rPr lang="en-US" altLang="zh-CN" sz="18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06. </a:t>
            </a:r>
            <a:r>
              <a:rPr lang="zh-CN" altLang="en-US" sz="18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添加新功能</a:t>
            </a:r>
            <a:endParaRPr lang="zh-CN" altLang="en-US" sz="1800" b="1" dirty="0" smtClean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69892" y="3228338"/>
            <a:ext cx="2834319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修改计时器控制代码逻辑，以及页面切换数据传输问题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9892" y="4601830"/>
            <a:ext cx="2834319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敬请期待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46427" y="1766913"/>
            <a:ext cx="2834319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敬请期待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08682" y="3210251"/>
            <a:ext cx="2834319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敬请期待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6427" y="4595981"/>
            <a:ext cx="2834319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敬请期待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7869" y="2578783"/>
            <a:ext cx="1842163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endParaRPr kumimoji="1" lang="en-US" altLang="zh-CN" sz="4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09125" y="4644742"/>
            <a:ext cx="273106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OFFICEPLUS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1746913" cy="333375"/>
          </a:xfrm>
        </p:spPr>
        <p:txBody>
          <a:bodyPr/>
          <a:lstStyle/>
          <a:p>
            <a:r>
              <a:rPr lang="zh-CN" altLang="en-US" dirty="0"/>
              <a:t>主要模块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模块划分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95287" y="2290650"/>
            <a:ext cx="136017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37C7C4"/>
                </a:solidFill>
              </a:rPr>
              <a:t>学习任务管理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4978" y="2611857"/>
            <a:ext cx="1546298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制定学习任务，设置任务时间，任务计时，任务提醒。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6809" y="2290650"/>
            <a:ext cx="136017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37C7C4"/>
                </a:solidFill>
              </a:rPr>
              <a:t>用户信息管理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3791" y="2594016"/>
            <a:ext cx="1546298" cy="10274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包括用户注册登陆、头像管理、用户资料管理、自动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同步数据到服务器等。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6162" y="2290650"/>
            <a:ext cx="95250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37C7C4"/>
                </a:solidFill>
              </a:rPr>
              <a:t>社交聊天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75475" y="2594016"/>
            <a:ext cx="1546298" cy="10274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使用环信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实现添加好友、即时通讯、任务分享和监督等功能。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62109" y="2290650"/>
            <a:ext cx="95250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37C7C4"/>
                </a:solidFill>
              </a:rPr>
              <a:t>数据统计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1421" y="2594016"/>
            <a:ext cx="1546298" cy="12674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MPAndroidChart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实现对用户的任务情况进行统计，并用饼状图、柱状图、折线图进行展示。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36684" y="5305966"/>
            <a:ext cx="1971675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学习计划制定和管理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96084" y="5305966"/>
            <a:ext cx="95250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社交聊天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11567" y="5305966"/>
            <a:ext cx="95250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好友监督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12141" y="5334541"/>
            <a:ext cx="136017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学习状况统计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53551" y="5058551"/>
            <a:ext cx="9939292" cy="823457"/>
            <a:chOff x="2775184" y="4710586"/>
            <a:chExt cx="6000750" cy="87989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" t="13217" r="9825"/>
            <a:stretch>
              <a:fillRect/>
            </a:stretch>
          </p:blipFill>
          <p:spPr>
            <a:xfrm>
              <a:off x="2775184" y="4710586"/>
              <a:ext cx="6000750" cy="248959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" t="13217" r="9825"/>
            <a:stretch>
              <a:fillRect/>
            </a:stretch>
          </p:blipFill>
          <p:spPr>
            <a:xfrm flipV="1">
              <a:off x="2775184" y="5341517"/>
              <a:ext cx="6000750" cy="24895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2469720" y="2382115"/>
            <a:ext cx="1078234" cy="1819519"/>
            <a:chOff x="2469720" y="2382115"/>
            <a:chExt cx="1078234" cy="1819519"/>
          </a:xfrm>
        </p:grpSpPr>
        <p:sp>
          <p:nvSpPr>
            <p:cNvPr id="4" name="燕尾形 3"/>
            <p:cNvSpPr/>
            <p:nvPr/>
          </p:nvSpPr>
          <p:spPr>
            <a:xfrm>
              <a:off x="246972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36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66"/>
            <p:cNvSpPr>
              <a:spLocks noEditPoints="1"/>
            </p:cNvSpPr>
            <p:nvPr/>
          </p:nvSpPr>
          <p:spPr bwMode="auto">
            <a:xfrm>
              <a:off x="2800672" y="3068842"/>
              <a:ext cx="355245" cy="438832"/>
            </a:xfrm>
            <a:custGeom>
              <a:avLst/>
              <a:gdLst>
                <a:gd name="T0" fmla="*/ 196 w 208"/>
                <a:gd name="T1" fmla="*/ 256 h 256"/>
                <a:gd name="T2" fmla="*/ 12 w 208"/>
                <a:gd name="T3" fmla="*/ 256 h 256"/>
                <a:gd name="T4" fmla="*/ 0 w 208"/>
                <a:gd name="T5" fmla="*/ 244 h 256"/>
                <a:gd name="T6" fmla="*/ 0 w 208"/>
                <a:gd name="T7" fmla="*/ 140 h 256"/>
                <a:gd name="T8" fmla="*/ 12 w 208"/>
                <a:gd name="T9" fmla="*/ 128 h 256"/>
                <a:gd name="T10" fmla="*/ 32 w 208"/>
                <a:gd name="T11" fmla="*/ 128 h 256"/>
                <a:gd name="T12" fmla="*/ 32 w 208"/>
                <a:gd name="T13" fmla="*/ 72 h 256"/>
                <a:gd name="T14" fmla="*/ 104 w 208"/>
                <a:gd name="T15" fmla="*/ 0 h 256"/>
                <a:gd name="T16" fmla="*/ 176 w 208"/>
                <a:gd name="T17" fmla="*/ 72 h 256"/>
                <a:gd name="T18" fmla="*/ 176 w 208"/>
                <a:gd name="T19" fmla="*/ 128 h 256"/>
                <a:gd name="T20" fmla="*/ 196 w 208"/>
                <a:gd name="T21" fmla="*/ 128 h 256"/>
                <a:gd name="T22" fmla="*/ 208 w 208"/>
                <a:gd name="T23" fmla="*/ 140 h 256"/>
                <a:gd name="T24" fmla="*/ 208 w 208"/>
                <a:gd name="T25" fmla="*/ 244 h 256"/>
                <a:gd name="T26" fmla="*/ 196 w 208"/>
                <a:gd name="T27" fmla="*/ 256 h 256"/>
                <a:gd name="T28" fmla="*/ 92 w 208"/>
                <a:gd name="T29" fmla="*/ 197 h 256"/>
                <a:gd name="T30" fmla="*/ 92 w 208"/>
                <a:gd name="T31" fmla="*/ 220 h 256"/>
                <a:gd name="T32" fmla="*/ 104 w 208"/>
                <a:gd name="T33" fmla="*/ 232 h 256"/>
                <a:gd name="T34" fmla="*/ 116 w 208"/>
                <a:gd name="T35" fmla="*/ 220 h 256"/>
                <a:gd name="T36" fmla="*/ 116 w 208"/>
                <a:gd name="T37" fmla="*/ 197 h 256"/>
                <a:gd name="T38" fmla="*/ 128 w 208"/>
                <a:gd name="T39" fmla="*/ 176 h 256"/>
                <a:gd name="T40" fmla="*/ 104 w 208"/>
                <a:gd name="T41" fmla="*/ 152 h 256"/>
                <a:gd name="T42" fmla="*/ 80 w 208"/>
                <a:gd name="T43" fmla="*/ 176 h 256"/>
                <a:gd name="T44" fmla="*/ 92 w 208"/>
                <a:gd name="T45" fmla="*/ 197 h 256"/>
                <a:gd name="T46" fmla="*/ 152 w 208"/>
                <a:gd name="T47" fmla="*/ 72 h 256"/>
                <a:gd name="T48" fmla="*/ 104 w 208"/>
                <a:gd name="T49" fmla="*/ 24 h 256"/>
                <a:gd name="T50" fmla="*/ 56 w 208"/>
                <a:gd name="T51" fmla="*/ 72 h 256"/>
                <a:gd name="T52" fmla="*/ 56 w 208"/>
                <a:gd name="T53" fmla="*/ 128 h 256"/>
                <a:gd name="T54" fmla="*/ 152 w 208"/>
                <a:gd name="T55" fmla="*/ 128 h 256"/>
                <a:gd name="T56" fmla="*/ 152 w 208"/>
                <a:gd name="T57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37C7C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08454" y="2382115"/>
            <a:ext cx="1078234" cy="1819519"/>
            <a:chOff x="5008454" y="2382115"/>
            <a:chExt cx="1078234" cy="1819519"/>
          </a:xfrm>
        </p:grpSpPr>
        <p:sp>
          <p:nvSpPr>
            <p:cNvPr id="6" name="燕尾形 5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107"/>
            <p:cNvSpPr>
              <a:spLocks noEditPoints="1"/>
            </p:cNvSpPr>
            <p:nvPr/>
          </p:nvSpPr>
          <p:spPr bwMode="auto">
            <a:xfrm>
              <a:off x="5348640" y="3160656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04400" y="2382115"/>
            <a:ext cx="1078234" cy="1819519"/>
            <a:chOff x="7504400" y="2382115"/>
            <a:chExt cx="1078234" cy="1819519"/>
          </a:xfrm>
        </p:grpSpPr>
        <p:sp>
          <p:nvSpPr>
            <p:cNvPr id="8" name="燕尾形 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5"/>
            <p:cNvSpPr/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14609" y="2382115"/>
            <a:ext cx="1078234" cy="1819519"/>
            <a:chOff x="10014609" y="2382115"/>
            <a:chExt cx="1078234" cy="1819519"/>
          </a:xfrm>
        </p:grpSpPr>
        <p:sp>
          <p:nvSpPr>
            <p:cNvPr id="10" name="燕尾形 9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12565" y="2767965"/>
            <a:ext cx="46456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bg1"/>
                </a:solidFill>
              </a:rPr>
              <a:t>视频展示</a:t>
            </a:r>
            <a:endParaRPr lang="zh-CN" altLang="en-US" sz="8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技术概述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/>
          <a:lstStyle/>
          <a:p>
            <a:r>
              <a:rPr lang="zh-CN" altLang="en-US" dirty="0"/>
              <a:t>理论依据</a:t>
            </a:r>
            <a:r>
              <a:rPr lang="en-US" altLang="zh-CN" dirty="0"/>
              <a:t>-</a:t>
            </a:r>
            <a:r>
              <a:rPr lang="en-US" altLang="zh-CN" dirty="0" err="1"/>
              <a:t>Teory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技术概述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326822" y="1980102"/>
            <a:ext cx="1674644" cy="1444918"/>
            <a:chOff x="5326822" y="1980102"/>
            <a:chExt cx="1674644" cy="1444918"/>
          </a:xfrm>
        </p:grpSpPr>
        <p:sp>
          <p:nvSpPr>
            <p:cNvPr id="4" name="六边形 3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2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1681" y="2776632"/>
            <a:ext cx="1674644" cy="1442771"/>
            <a:chOff x="6741681" y="2776632"/>
            <a:chExt cx="1674644" cy="1442771"/>
          </a:xfrm>
        </p:grpSpPr>
        <p:sp>
          <p:nvSpPr>
            <p:cNvPr id="6" name="六边形 5"/>
            <p:cNvSpPr/>
            <p:nvPr/>
          </p:nvSpPr>
          <p:spPr>
            <a:xfrm>
              <a:off x="6741681" y="2776632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407245" y="332625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26822" y="3551692"/>
            <a:ext cx="1674644" cy="1444918"/>
            <a:chOff x="5326822" y="3551692"/>
            <a:chExt cx="1674644" cy="1444918"/>
          </a:xfrm>
        </p:grpSpPr>
        <p:sp>
          <p:nvSpPr>
            <p:cNvPr id="5" name="六边形 4"/>
            <p:cNvSpPr/>
            <p:nvPr/>
          </p:nvSpPr>
          <p:spPr>
            <a:xfrm>
              <a:off x="5326822" y="355169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992386" y="405193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4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11961" y="2761603"/>
            <a:ext cx="1674644" cy="1442771"/>
            <a:chOff x="3911961" y="2761603"/>
            <a:chExt cx="1674644" cy="1442771"/>
          </a:xfrm>
        </p:grpSpPr>
        <p:sp>
          <p:nvSpPr>
            <p:cNvPr id="7" name="六边形 6"/>
            <p:cNvSpPr/>
            <p:nvPr/>
          </p:nvSpPr>
          <p:spPr>
            <a:xfrm>
              <a:off x="3911961" y="2761603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596849" y="3311230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1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15917" y="1980102"/>
            <a:ext cx="2896277" cy="695622"/>
            <a:chOff x="6715917" y="1980102"/>
            <a:chExt cx="2896277" cy="695622"/>
          </a:xfrm>
        </p:grpSpPr>
        <p:sp>
          <p:nvSpPr>
            <p:cNvPr id="8" name="平行四边形 7"/>
            <p:cNvSpPr/>
            <p:nvPr/>
          </p:nvSpPr>
          <p:spPr>
            <a:xfrm flipH="1">
              <a:off x="6715917" y="1980102"/>
              <a:ext cx="2896277" cy="695622"/>
            </a:xfrm>
            <a:prstGeom prst="parallelogram">
              <a:avLst>
                <a:gd name="adj" fmla="val 498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7407170" y="2060056"/>
              <a:ext cx="1706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37C7C4"/>
                  </a:solidFill>
                  <a:latin typeface="Century Gothic" panose="020B0502020202020204" pitchFamily="34" charset="0"/>
                </a:rPr>
                <a:t>即时</a:t>
              </a:r>
              <a:r>
                <a:rPr lang="zh-CN" altLang="en-US" sz="2000" b="1" dirty="0" smtClean="0">
                  <a:solidFill>
                    <a:srgbClr val="37C7C4"/>
                  </a:solidFill>
                  <a:latin typeface="Century Gothic" panose="020B0502020202020204" pitchFamily="34" charset="0"/>
                </a:rPr>
                <a:t>通讯模块</a:t>
              </a:r>
              <a:endParaRPr lang="zh-CN" altLang="en-US" sz="2000" b="1" dirty="0" smtClean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39365" y="2774485"/>
            <a:ext cx="2896275" cy="695622"/>
            <a:chOff x="8139365" y="2774485"/>
            <a:chExt cx="2896275" cy="695622"/>
          </a:xfrm>
        </p:grpSpPr>
        <p:sp>
          <p:nvSpPr>
            <p:cNvPr id="9" name="平行四边形 30"/>
            <p:cNvSpPr>
              <a:spLocks noChangeArrowheads="1"/>
            </p:cNvSpPr>
            <p:nvPr/>
          </p:nvSpPr>
          <p:spPr bwMode="auto">
            <a:xfrm flipH="1">
              <a:off x="8139365" y="2774485"/>
              <a:ext cx="2896275" cy="695622"/>
            </a:xfrm>
            <a:prstGeom prst="parallelogram">
              <a:avLst>
                <a:gd name="adj" fmla="val 49828"/>
              </a:avLst>
            </a:prstGeom>
            <a:noFill/>
            <a:ln w="19050">
              <a:solidFill>
                <a:schemeClr val="bg1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8651155" y="2912769"/>
              <a:ext cx="1452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37C7C4"/>
                  </a:solidFill>
                  <a:latin typeface="Century Gothic" panose="020B0502020202020204" pitchFamily="34" charset="0"/>
                </a:rPr>
                <a:t>服务器搭建</a:t>
              </a:r>
              <a:endParaRPr lang="zh-CN" altLang="en-US" sz="2000" b="1" dirty="0" smtClean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7506" y="4296694"/>
            <a:ext cx="2896275" cy="695622"/>
            <a:chOff x="2707506" y="4296694"/>
            <a:chExt cx="2896275" cy="695622"/>
          </a:xfrm>
        </p:grpSpPr>
        <p:sp>
          <p:nvSpPr>
            <p:cNvPr id="11" name="平行四边形 32"/>
            <p:cNvSpPr>
              <a:spLocks noChangeArrowheads="1"/>
            </p:cNvSpPr>
            <p:nvPr/>
          </p:nvSpPr>
          <p:spPr bwMode="auto">
            <a:xfrm flipH="1">
              <a:off x="2707506" y="4296694"/>
              <a:ext cx="2896275" cy="695622"/>
            </a:xfrm>
            <a:prstGeom prst="parallelogram">
              <a:avLst>
                <a:gd name="adj" fmla="val 49828"/>
              </a:avLst>
            </a:prstGeom>
            <a:noFill/>
            <a:ln w="19050">
              <a:solidFill>
                <a:schemeClr val="bg1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18" name="矩形 7"/>
            <p:cNvSpPr>
              <a:spLocks noChangeArrowheads="1"/>
            </p:cNvSpPr>
            <p:nvPr/>
          </p:nvSpPr>
          <p:spPr bwMode="auto">
            <a:xfrm>
              <a:off x="3555786" y="4444502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37C7C4"/>
                  </a:solidFill>
                  <a:latin typeface="Century Gothic" panose="020B0502020202020204" pitchFamily="34" charset="0"/>
                </a:rPr>
                <a:t>数据统计</a:t>
              </a:r>
              <a:endParaRPr lang="zh-CN" altLang="en-US" sz="2000" b="1" dirty="0" smtClean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96940" y="3513046"/>
            <a:ext cx="2896277" cy="697769"/>
            <a:chOff x="1296940" y="3513046"/>
            <a:chExt cx="2896277" cy="697769"/>
          </a:xfrm>
        </p:grpSpPr>
        <p:sp>
          <p:nvSpPr>
            <p:cNvPr id="10" name="平行四边形 31"/>
            <p:cNvSpPr>
              <a:spLocks noChangeArrowheads="1"/>
            </p:cNvSpPr>
            <p:nvPr/>
          </p:nvSpPr>
          <p:spPr bwMode="auto">
            <a:xfrm flipH="1">
              <a:off x="1296940" y="3513046"/>
              <a:ext cx="2896277" cy="697769"/>
            </a:xfrm>
            <a:prstGeom prst="parallelogram">
              <a:avLst>
                <a:gd name="adj" fmla="val 49675"/>
              </a:avLst>
            </a:prstGeom>
            <a:noFill/>
            <a:ln w="19050">
              <a:solidFill>
                <a:schemeClr val="bg1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19" name="矩形 7"/>
            <p:cNvSpPr>
              <a:spLocks noChangeArrowheads="1"/>
            </p:cNvSpPr>
            <p:nvPr/>
          </p:nvSpPr>
          <p:spPr bwMode="auto">
            <a:xfrm>
              <a:off x="2277873" y="3653386"/>
              <a:ext cx="93408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37C7C4"/>
                  </a:solidFill>
                  <a:latin typeface="Century Gothic" panose="020B0502020202020204" pitchFamily="34" charset="0"/>
                </a:rPr>
                <a:t>UI</a:t>
              </a:r>
              <a:r>
                <a:rPr lang="zh-CN" altLang="en-US" sz="2000" b="1" dirty="0" smtClean="0">
                  <a:solidFill>
                    <a:srgbClr val="37C7C4"/>
                  </a:solidFill>
                  <a:latin typeface="Century Gothic" panose="020B0502020202020204" pitchFamily="34" charset="0"/>
                </a:rPr>
                <a:t>模块</a:t>
              </a:r>
              <a:endParaRPr lang="zh-CN" altLang="en-US" sz="2000" b="1" dirty="0" smtClean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2222450" y="5183529"/>
            <a:ext cx="33641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获取用户历史数据，进行统计分析，并用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MPAndroidChart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进行展示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608409" y="2840854"/>
            <a:ext cx="330378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整合了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easyui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nubia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计时器，采用了大量不同的控件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755717" y="1315017"/>
            <a:ext cx="33641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整合了环信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IM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，实现了即时通讯功能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8651255" y="3595145"/>
            <a:ext cx="33641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SpringBoot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搭建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RESTful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后端接口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技术详细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7985" y="1567815"/>
            <a:ext cx="58451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1. 项目开发总体架构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MVP(或 MVVM)+ Dagger。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2. 界面设计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基于 Material Design 的设计思想，并结合热门的第三方 UI 设计框架，如SmartRefreshLayout、CircleImageView 等。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3. 网络方案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Retrofit+okhttp+RxJava+json。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4. 图片加载方案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Glide 或 Fresco。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5. IM 通讯模块(BaaS)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Bmob 后端云。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3160" y="1567815"/>
            <a:ext cx="58451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6. 存储方案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SharedPreferences、文件存储(Internal Storage 和 External Storage)、SQLite 数据库。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7. 统计图生成方案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MPAndroidChart。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8. 分享方案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mob 的 ShareSDK。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9. 后端方案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SSM/SpringBoot、MySQL。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536763">
            <a:off x="4988897" y="2443525"/>
            <a:ext cx="1956175" cy="1956175"/>
            <a:chOff x="2483767" y="1347613"/>
            <a:chExt cx="2304257" cy="2304257"/>
          </a:xfr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圆角矩形 5"/>
            <p:cNvSpPr/>
            <p:nvPr/>
          </p:nvSpPr>
          <p:spPr>
            <a:xfrm rot="5400000">
              <a:off x="1547664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83768" y="3219822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5400000">
              <a:off x="3419872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483768" y="1347614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10"/>
            <p:cNvSpPr/>
            <p:nvPr/>
          </p:nvSpPr>
          <p:spPr>
            <a:xfrm rot="5400000">
              <a:off x="2483767" y="1347613"/>
              <a:ext cx="432049" cy="432049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186197" y="432048"/>
                    <a:pt x="157782" y="426003"/>
                    <a:pt x="131938" y="415072"/>
                  </a:cubicBezTo>
                  <a:cubicBezTo>
                    <a:pt x="106093" y="404141"/>
                    <a:pt x="82818" y="388323"/>
                    <a:pt x="63272" y="368776"/>
                  </a:cubicBezTo>
                  <a:cubicBezTo>
                    <a:pt x="43726" y="349230"/>
                    <a:pt x="27908" y="325955"/>
                    <a:pt x="16976" y="300110"/>
                  </a:cubicBezTo>
                  <a:cubicBezTo>
                    <a:pt x="11511" y="287188"/>
                    <a:pt x="7267" y="273623"/>
                    <a:pt x="4389" y="259561"/>
                  </a:cubicBezTo>
                  <a:cubicBezTo>
                    <a:pt x="1511" y="245498"/>
                    <a:pt x="0" y="230938"/>
                    <a:pt x="0" y="21602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3990559" y="2175949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61846" y="2065139"/>
            <a:ext cx="227578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设计测试用例进行了任务添加、任务修改、任务开始和计时的测试，功能全部正常。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5404" y="3802142"/>
            <a:ext cx="22757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/>
                </a:solidFill>
              </a:rPr>
              <a:t>即时通讯</a:t>
            </a:r>
            <a:r>
              <a:rPr lang="zh-CN" altLang="en-US" sz="2000" b="1" dirty="0">
                <a:solidFill>
                  <a:schemeClr val="bg1"/>
                </a:solidFill>
              </a:rPr>
              <a:t>模块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90559" y="3871169"/>
            <a:ext cx="4465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082293" y="2526804"/>
            <a:ext cx="22757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</a:rPr>
              <a:t>服务器端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82294" y="4294180"/>
            <a:ext cx="227578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bg1"/>
                </a:solidFill>
              </a:rPr>
              <a:t>数据统计模块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870879" y="4700680"/>
            <a:ext cx="1139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63725" y="2958852"/>
            <a:ext cx="446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40013" y="1682219"/>
            <a:ext cx="22757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/>
                </a:solidFill>
              </a:rPr>
              <a:t>任务管理模块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1846" y="4202252"/>
            <a:ext cx="227578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用多台手机运行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APP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进行了好友添加和聊天功能的测试，测试结果一切正常。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35359" y="4700680"/>
            <a:ext cx="227578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在开发改模块时设计了一组测试数据，并对加载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显示功能进行了测试，功能全部正常。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5359" y="2897512"/>
            <a:ext cx="227578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测试用例以及放至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，服务器数据交互接口功能一切正常。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WPS 演示</Application>
  <PresentationFormat>宽屏</PresentationFormat>
  <Paragraphs>262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方正书宋_GBK</vt:lpstr>
      <vt:lpstr>Wingdings</vt:lpstr>
      <vt:lpstr>微软雅黑</vt:lpstr>
      <vt:lpstr>Segoe UI Light</vt:lpstr>
      <vt:lpstr>Segoe UI</vt:lpstr>
      <vt:lpstr>Calibri</vt:lpstr>
      <vt:lpstr>宋体</vt:lpstr>
      <vt:lpstr>Century Gothic</vt:lpstr>
      <vt:lpstr>Calibri</vt:lpstr>
      <vt:lpstr>Century Gothic</vt:lpstr>
      <vt:lpstr>方正粗宋简体</vt:lpstr>
      <vt:lpstr>Helvetica Neue</vt:lpstr>
      <vt:lpstr>宋体</vt:lpstr>
      <vt:lpstr>Arial Unicode MS</vt:lpstr>
      <vt:lpstr>宋体-简</vt:lpstr>
      <vt:lpstr>苹方-简</vt:lpstr>
      <vt:lpstr>Thonburi</vt:lpstr>
      <vt:lpstr>1_Office 主题</vt:lpstr>
      <vt:lpstr>PowerPoint 演示文稿</vt:lpstr>
      <vt:lpstr>APP展示</vt:lpstr>
      <vt:lpstr>PowerPoint 演示文稿</vt:lpstr>
      <vt:lpstr>PowerPoint 演示文稿</vt:lpstr>
      <vt:lpstr>技术概述</vt:lpstr>
      <vt:lpstr>PowerPoint 演示文稿</vt:lpstr>
      <vt:lpstr>PowerPoint 演示文稿</vt:lpstr>
      <vt:lpstr>软件测试</vt:lpstr>
      <vt:lpstr>PowerPoint 演示文稿</vt:lpstr>
      <vt:lpstr>团队分工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sean</cp:lastModifiedBy>
  <cp:revision>31</cp:revision>
  <dcterms:created xsi:type="dcterms:W3CDTF">2018-12-28T05:17:51Z</dcterms:created>
  <dcterms:modified xsi:type="dcterms:W3CDTF">2018-12-28T05:17:51Z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2052-2.3.1.758</vt:lpwstr>
  </property>
</Properties>
</file>