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3"/>
  </p:notesMasterIdLst>
  <p:sldIdLst>
    <p:sldId id="256" r:id="rId4"/>
    <p:sldId id="261" r:id="rId5"/>
    <p:sldId id="257" r:id="rId6"/>
    <p:sldId id="260" r:id="rId7"/>
    <p:sldId id="271" r:id="rId8"/>
    <p:sldId id="258" r:id="rId9"/>
    <p:sldId id="272" r:id="rId10"/>
    <p:sldId id="264" r:id="rId11"/>
    <p:sldId id="266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/>
          <a:srcRect b="12478"/>
          <a:stretch>
            <a:fillRect/>
          </a:stretch>
        </p:blipFill>
        <p:spPr>
          <a:xfrm>
            <a:off x="-17145" y="-24765"/>
            <a:ext cx="12232640" cy="69475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/>
          <a:srcRect b="23742"/>
          <a:stretch>
            <a:fillRect/>
          </a:stretch>
        </p:blipFill>
        <p:spPr>
          <a:xfrm>
            <a:off x="-20320" y="-34925"/>
            <a:ext cx="12232640" cy="68827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image" Target="../media/image6.png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11.xml"/><Relationship Id="rId15" Type="http://schemas.openxmlformats.org/officeDocument/2006/relationships/image" Target="../media/image7.jpeg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89685" y="1235075"/>
            <a:ext cx="381381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2018</a:t>
            </a:r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OneGoal</a:t>
            </a:r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1285" y="3743325"/>
            <a:ext cx="4407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Author: 谢腾进 彭家栋 陈仕鹏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2656840" y="1786255"/>
            <a:ext cx="78930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剪去对角的矩形 3"/>
          <p:cNvSpPr/>
          <p:nvPr/>
        </p:nvSpPr>
        <p:spPr>
          <a:xfrm>
            <a:off x="2656840" y="284924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2656840" y="391223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3624580" y="1786255"/>
            <a:ext cx="543877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3624580" y="284924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3624580" y="391223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09545" y="188912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44290" y="188912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产品介绍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40660" y="298323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40660" y="404558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44290" y="298259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产品分析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44290" y="404558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产品规划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产品介绍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50" name="手势"/>
          <p:cNvSpPr/>
          <p:nvPr/>
        </p:nvSpPr>
        <p:spPr bwMode="auto">
          <a:xfrm flipH="1">
            <a:off x="6873240" y="1916430"/>
            <a:ext cx="2758440" cy="2758440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6585" y="1916430"/>
            <a:ext cx="3746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工作方式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6585" y="2548890"/>
            <a:ext cx="518350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OneGoal属于生活服务类应用程序，是发现自我，实现自我的成长记录型工具。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该软件主要的工作方式是，初次打开应用时，用户需要指定一个希望实现的目标，并填写相 关信息，指定后不可更改。此后，这款应用将与该目标"绑定"，用户可以记录与最初设定目标所 有相关的事宜，包括完成情况、情绪或感悟心得等。一旦用户完成或放弃了目标，就宣告了该 软件生命的结束。届时，将会生成一份报告，记录了用户曾经为目标所付出的所有努力。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产品介绍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219199" y="2906497"/>
            <a:ext cx="985223" cy="9852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dirty="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06571" y="3090620"/>
            <a:ext cx="554888" cy="558173"/>
            <a:chOff x="1725613" y="5727700"/>
            <a:chExt cx="268287" cy="269875"/>
          </a:xfrm>
        </p:grpSpPr>
        <p:sp>
          <p:nvSpPr>
            <p:cNvPr id="19" name="Freeform 10"/>
            <p:cNvSpPr/>
            <p:nvPr/>
          </p:nvSpPr>
          <p:spPr bwMode="auto">
            <a:xfrm>
              <a:off x="1766888" y="5757863"/>
              <a:ext cx="31750" cy="31750"/>
            </a:xfrm>
            <a:custGeom>
              <a:avLst/>
              <a:gdLst>
                <a:gd name="T0" fmla="*/ 10 w 12"/>
                <a:gd name="T1" fmla="*/ 6 h 12"/>
                <a:gd name="T2" fmla="*/ 6 w 12"/>
                <a:gd name="T3" fmla="*/ 2 h 12"/>
                <a:gd name="T4" fmla="*/ 2 w 12"/>
                <a:gd name="T5" fmla="*/ 2 h 12"/>
                <a:gd name="T6" fmla="*/ 2 w 12"/>
                <a:gd name="T7" fmla="*/ 6 h 12"/>
                <a:gd name="T8" fmla="*/ 6 w 12"/>
                <a:gd name="T9" fmla="*/ 10 h 12"/>
                <a:gd name="T10" fmla="*/ 10 w 12"/>
                <a:gd name="T11" fmla="*/ 10 h 12"/>
                <a:gd name="T12" fmla="*/ 10 w 12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0" y="6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2"/>
                    <a:pt x="9" y="12"/>
                    <a:pt x="10" y="10"/>
                  </a:cubicBezTo>
                  <a:cubicBezTo>
                    <a:pt x="12" y="9"/>
                    <a:pt x="12" y="7"/>
                    <a:pt x="1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1725613" y="5846763"/>
              <a:ext cx="33337" cy="15875"/>
            </a:xfrm>
            <a:custGeom>
              <a:avLst/>
              <a:gdLst>
                <a:gd name="T0" fmla="*/ 9 w 12"/>
                <a:gd name="T1" fmla="*/ 0 h 6"/>
                <a:gd name="T2" fmla="*/ 3 w 12"/>
                <a:gd name="T3" fmla="*/ 0 h 6"/>
                <a:gd name="T4" fmla="*/ 0 w 12"/>
                <a:gd name="T5" fmla="*/ 3 h 6"/>
                <a:gd name="T6" fmla="*/ 3 w 12"/>
                <a:gd name="T7" fmla="*/ 6 h 6"/>
                <a:gd name="T8" fmla="*/ 9 w 12"/>
                <a:gd name="T9" fmla="*/ 6 h 6"/>
                <a:gd name="T10" fmla="*/ 12 w 12"/>
                <a:gd name="T11" fmla="*/ 3 h 6"/>
                <a:gd name="T12" fmla="*/ 9 w 1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6"/>
                    <a:pt x="12" y="5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2"/>
            <p:cNvSpPr/>
            <p:nvPr/>
          </p:nvSpPr>
          <p:spPr bwMode="auto">
            <a:xfrm>
              <a:off x="1960563" y="5862638"/>
              <a:ext cx="33337" cy="15875"/>
            </a:xfrm>
            <a:custGeom>
              <a:avLst/>
              <a:gdLst>
                <a:gd name="T0" fmla="*/ 9 w 12"/>
                <a:gd name="T1" fmla="*/ 0 h 6"/>
                <a:gd name="T2" fmla="*/ 3 w 12"/>
                <a:gd name="T3" fmla="*/ 0 h 6"/>
                <a:gd name="T4" fmla="*/ 0 w 12"/>
                <a:gd name="T5" fmla="*/ 3 h 6"/>
                <a:gd name="T6" fmla="*/ 3 w 12"/>
                <a:gd name="T7" fmla="*/ 6 h 6"/>
                <a:gd name="T8" fmla="*/ 9 w 12"/>
                <a:gd name="T9" fmla="*/ 6 h 6"/>
                <a:gd name="T10" fmla="*/ 12 w 12"/>
                <a:gd name="T11" fmla="*/ 3 h 6"/>
                <a:gd name="T12" fmla="*/ 9 w 1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6"/>
                    <a:pt x="12" y="5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3"/>
            <p:cNvSpPr/>
            <p:nvPr/>
          </p:nvSpPr>
          <p:spPr bwMode="auto">
            <a:xfrm>
              <a:off x="1933575" y="5770563"/>
              <a:ext cx="30162" cy="30162"/>
            </a:xfrm>
            <a:custGeom>
              <a:avLst/>
              <a:gdLst>
                <a:gd name="T0" fmla="*/ 10 w 11"/>
                <a:gd name="T1" fmla="*/ 1 h 11"/>
                <a:gd name="T2" fmla="*/ 5 w 11"/>
                <a:gd name="T3" fmla="*/ 1 h 11"/>
                <a:gd name="T4" fmla="*/ 1 w 11"/>
                <a:gd name="T5" fmla="*/ 5 h 11"/>
                <a:gd name="T6" fmla="*/ 1 w 11"/>
                <a:gd name="T7" fmla="*/ 10 h 11"/>
                <a:gd name="T8" fmla="*/ 5 w 11"/>
                <a:gd name="T9" fmla="*/ 10 h 11"/>
                <a:gd name="T10" fmla="*/ 10 w 11"/>
                <a:gd name="T11" fmla="*/ 5 h 11"/>
                <a:gd name="T12" fmla="*/ 10 w 11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0" y="1"/>
                  </a:moveTo>
                  <a:cubicBezTo>
                    <a:pt x="9" y="0"/>
                    <a:pt x="7" y="0"/>
                    <a:pt x="5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7"/>
                    <a:pt x="0" y="9"/>
                    <a:pt x="1" y="10"/>
                  </a:cubicBezTo>
                  <a:cubicBezTo>
                    <a:pt x="2" y="11"/>
                    <a:pt x="4" y="11"/>
                    <a:pt x="5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4"/>
            <p:cNvSpPr/>
            <p:nvPr/>
          </p:nvSpPr>
          <p:spPr bwMode="auto">
            <a:xfrm>
              <a:off x="1860550" y="5727700"/>
              <a:ext cx="17462" cy="34925"/>
            </a:xfrm>
            <a:custGeom>
              <a:avLst/>
              <a:gdLst>
                <a:gd name="T0" fmla="*/ 3 w 6"/>
                <a:gd name="T1" fmla="*/ 13 h 13"/>
                <a:gd name="T2" fmla="*/ 5 w 6"/>
                <a:gd name="T3" fmla="*/ 12 h 13"/>
                <a:gd name="T4" fmla="*/ 6 w 6"/>
                <a:gd name="T5" fmla="*/ 10 h 13"/>
                <a:gd name="T6" fmla="*/ 6 w 6"/>
                <a:gd name="T7" fmla="*/ 3 h 13"/>
                <a:gd name="T8" fmla="*/ 3 w 6"/>
                <a:gd name="T9" fmla="*/ 0 h 13"/>
                <a:gd name="T10" fmla="*/ 0 w 6"/>
                <a:gd name="T11" fmla="*/ 2 h 13"/>
                <a:gd name="T12" fmla="*/ 0 w 6"/>
                <a:gd name="T13" fmla="*/ 3 h 13"/>
                <a:gd name="T14" fmla="*/ 0 w 6"/>
                <a:gd name="T15" fmla="*/ 10 h 13"/>
                <a:gd name="T16" fmla="*/ 3 w 6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3" y="13"/>
                  </a:moveTo>
                  <a:cubicBezTo>
                    <a:pt x="3" y="13"/>
                    <a:pt x="4" y="12"/>
                    <a:pt x="5" y="12"/>
                  </a:cubicBezTo>
                  <a:cubicBezTo>
                    <a:pt x="5" y="11"/>
                    <a:pt x="6" y="11"/>
                    <a:pt x="6" y="1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3"/>
                    <a:pt x="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5"/>
            <p:cNvSpPr/>
            <p:nvPr/>
          </p:nvSpPr>
          <p:spPr bwMode="auto">
            <a:xfrm>
              <a:off x="1793875" y="5794375"/>
              <a:ext cx="131762" cy="152400"/>
            </a:xfrm>
            <a:custGeom>
              <a:avLst/>
              <a:gdLst>
                <a:gd name="T0" fmla="*/ 25 w 49"/>
                <a:gd name="T1" fmla="*/ 0 h 56"/>
                <a:gd name="T2" fmla="*/ 0 w 49"/>
                <a:gd name="T3" fmla="*/ 25 h 56"/>
                <a:gd name="T4" fmla="*/ 12 w 49"/>
                <a:gd name="T5" fmla="*/ 46 h 56"/>
                <a:gd name="T6" fmla="*/ 12 w 49"/>
                <a:gd name="T7" fmla="*/ 56 h 56"/>
                <a:gd name="T8" fmla="*/ 37 w 49"/>
                <a:gd name="T9" fmla="*/ 56 h 56"/>
                <a:gd name="T10" fmla="*/ 37 w 49"/>
                <a:gd name="T11" fmla="*/ 46 h 56"/>
                <a:gd name="T12" fmla="*/ 49 w 49"/>
                <a:gd name="T13" fmla="*/ 25 h 56"/>
                <a:gd name="T14" fmla="*/ 25 w 49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6"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4"/>
                    <a:pt x="5" y="42"/>
                    <a:pt x="12" y="4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44" y="42"/>
                    <a:pt x="49" y="34"/>
                    <a:pt x="49" y="25"/>
                  </a:cubicBezTo>
                  <a:cubicBezTo>
                    <a:pt x="49" y="11"/>
                    <a:pt x="38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6"/>
            <p:cNvSpPr/>
            <p:nvPr/>
          </p:nvSpPr>
          <p:spPr bwMode="auto">
            <a:xfrm>
              <a:off x="1825625" y="5962650"/>
              <a:ext cx="68262" cy="34925"/>
            </a:xfrm>
            <a:custGeom>
              <a:avLst/>
              <a:gdLst>
                <a:gd name="T0" fmla="*/ 0 w 25"/>
                <a:gd name="T1" fmla="*/ 6 h 13"/>
                <a:gd name="T2" fmla="*/ 7 w 25"/>
                <a:gd name="T3" fmla="*/ 6 h 13"/>
                <a:gd name="T4" fmla="*/ 6 w 25"/>
                <a:gd name="T5" fmla="*/ 7 h 13"/>
                <a:gd name="T6" fmla="*/ 13 w 25"/>
                <a:gd name="T7" fmla="*/ 13 h 13"/>
                <a:gd name="T8" fmla="*/ 19 w 25"/>
                <a:gd name="T9" fmla="*/ 7 h 13"/>
                <a:gd name="T10" fmla="*/ 19 w 25"/>
                <a:gd name="T11" fmla="*/ 6 h 13"/>
                <a:gd name="T12" fmla="*/ 25 w 25"/>
                <a:gd name="T13" fmla="*/ 6 h 13"/>
                <a:gd name="T14" fmla="*/ 25 w 25"/>
                <a:gd name="T15" fmla="*/ 0 h 13"/>
                <a:gd name="T16" fmla="*/ 0 w 25"/>
                <a:gd name="T17" fmla="*/ 0 h 13"/>
                <a:gd name="T18" fmla="*/ 0 w 25"/>
                <a:gd name="T1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3">
                  <a:moveTo>
                    <a:pt x="0" y="6"/>
                  </a:moveTo>
                  <a:cubicBezTo>
                    <a:pt x="7" y="6"/>
                    <a:pt x="7" y="6"/>
                    <a:pt x="7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10"/>
                    <a:pt x="9" y="13"/>
                    <a:pt x="13" y="13"/>
                  </a:cubicBezTo>
                  <a:cubicBezTo>
                    <a:pt x="16" y="13"/>
                    <a:pt x="19" y="10"/>
                    <a:pt x="19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" name="椭圆 16"/>
          <p:cNvSpPr/>
          <p:nvPr/>
        </p:nvSpPr>
        <p:spPr>
          <a:xfrm flipH="1">
            <a:off x="7064232" y="3419196"/>
            <a:ext cx="985223" cy="9852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 flipH="1">
            <a:off x="4992705" y="2413886"/>
            <a:ext cx="985223" cy="9852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 rot="18888730">
            <a:off x="3052343" y="4148294"/>
            <a:ext cx="985223" cy="9852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任意多边形 3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3500000" flipV="1">
            <a:off x="2170275" y="3971225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任意多边形 3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8100000" flipV="1">
            <a:off x="3842273" y="3822916"/>
            <a:ext cx="1194883" cy="167846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任意多边形 4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2784510" flipV="1">
            <a:off x="6068366" y="3451780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任意多边形 4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8083841">
            <a:off x="7960782" y="3101843"/>
            <a:ext cx="789374" cy="15221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 flipH="1">
            <a:off x="8714209" y="2018602"/>
            <a:ext cx="985223" cy="9852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3327466" y="4457777"/>
            <a:ext cx="434975" cy="367030"/>
            <a:chOff x="7826375" y="2423160"/>
            <a:chExt cx="434975" cy="367030"/>
          </a:xfrm>
          <a:solidFill>
            <a:schemeClr val="bg1"/>
          </a:solidFill>
        </p:grpSpPr>
        <p:sp>
          <p:nvSpPr>
            <p:cNvPr id="59" name="Freeform 152"/>
            <p:cNvSpPr/>
            <p:nvPr/>
          </p:nvSpPr>
          <p:spPr bwMode="auto">
            <a:xfrm>
              <a:off x="7914005" y="2581910"/>
              <a:ext cx="261620" cy="208280"/>
            </a:xfrm>
            <a:custGeom>
              <a:avLst/>
              <a:gdLst>
                <a:gd name="T0" fmla="*/ 39 w 54"/>
                <a:gd name="T1" fmla="*/ 0 h 43"/>
                <a:gd name="T2" fmla="*/ 32 w 54"/>
                <a:gd name="T3" fmla="*/ 0 h 43"/>
                <a:gd name="T4" fmla="*/ 30 w 54"/>
                <a:gd name="T5" fmla="*/ 6 h 43"/>
                <a:gd name="T6" fmla="*/ 32 w 54"/>
                <a:gd name="T7" fmla="*/ 30 h 43"/>
                <a:gd name="T8" fmla="*/ 27 w 54"/>
                <a:gd name="T9" fmla="*/ 39 h 43"/>
                <a:gd name="T10" fmla="*/ 22 w 54"/>
                <a:gd name="T11" fmla="*/ 30 h 43"/>
                <a:gd name="T12" fmla="*/ 25 w 54"/>
                <a:gd name="T13" fmla="*/ 6 h 43"/>
                <a:gd name="T14" fmla="*/ 23 w 54"/>
                <a:gd name="T15" fmla="*/ 0 h 43"/>
                <a:gd name="T16" fmla="*/ 14 w 54"/>
                <a:gd name="T17" fmla="*/ 0 h 43"/>
                <a:gd name="T18" fmla="*/ 14 w 54"/>
                <a:gd name="T19" fmla="*/ 0 h 43"/>
                <a:gd name="T20" fmla="*/ 1 w 54"/>
                <a:gd name="T21" fmla="*/ 14 h 43"/>
                <a:gd name="T22" fmla="*/ 3 w 54"/>
                <a:gd name="T23" fmla="*/ 29 h 43"/>
                <a:gd name="T24" fmla="*/ 16 w 54"/>
                <a:gd name="T25" fmla="*/ 43 h 43"/>
                <a:gd name="T26" fmla="*/ 37 w 54"/>
                <a:gd name="T27" fmla="*/ 43 h 43"/>
                <a:gd name="T28" fmla="*/ 51 w 54"/>
                <a:gd name="T29" fmla="*/ 29 h 43"/>
                <a:gd name="T30" fmla="*/ 53 w 54"/>
                <a:gd name="T31" fmla="*/ 14 h 43"/>
                <a:gd name="T32" fmla="*/ 39 w 54"/>
                <a:gd name="T3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3">
                  <a:moveTo>
                    <a:pt x="39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1"/>
                    <a:pt x="32" y="4"/>
                    <a:pt x="30" y="6"/>
                  </a:cubicBezTo>
                  <a:cubicBezTo>
                    <a:pt x="30" y="6"/>
                    <a:pt x="33" y="24"/>
                    <a:pt x="32" y="30"/>
                  </a:cubicBezTo>
                  <a:cubicBezTo>
                    <a:pt x="31" y="32"/>
                    <a:pt x="29" y="39"/>
                    <a:pt x="27" y="39"/>
                  </a:cubicBezTo>
                  <a:cubicBezTo>
                    <a:pt x="24" y="39"/>
                    <a:pt x="22" y="32"/>
                    <a:pt x="22" y="30"/>
                  </a:cubicBezTo>
                  <a:cubicBezTo>
                    <a:pt x="21" y="24"/>
                    <a:pt x="25" y="6"/>
                    <a:pt x="25" y="6"/>
                  </a:cubicBezTo>
                  <a:cubicBezTo>
                    <a:pt x="24" y="6"/>
                    <a:pt x="23" y="5"/>
                    <a:pt x="2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7"/>
                    <a:pt x="1" y="1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37"/>
                    <a:pt x="9" y="43"/>
                    <a:pt x="16" y="43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45" y="43"/>
                    <a:pt x="50" y="37"/>
                    <a:pt x="51" y="29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4" y="6"/>
                    <a:pt x="47" y="0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0" name="Oval 153"/>
            <p:cNvSpPr>
              <a:spLocks noChangeArrowheads="1"/>
            </p:cNvSpPr>
            <p:nvPr/>
          </p:nvSpPr>
          <p:spPr bwMode="auto">
            <a:xfrm>
              <a:off x="7975600" y="2423160"/>
              <a:ext cx="136525" cy="135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1" name="Freeform 154"/>
            <p:cNvSpPr/>
            <p:nvPr/>
          </p:nvSpPr>
          <p:spPr bwMode="auto">
            <a:xfrm>
              <a:off x="8112125" y="2553335"/>
              <a:ext cx="149225" cy="130175"/>
            </a:xfrm>
            <a:custGeom>
              <a:avLst/>
              <a:gdLst>
                <a:gd name="T0" fmla="*/ 21 w 31"/>
                <a:gd name="T1" fmla="*/ 0 h 27"/>
                <a:gd name="T2" fmla="*/ 6 w 31"/>
                <a:gd name="T3" fmla="*/ 0 h 27"/>
                <a:gd name="T4" fmla="*/ 6 w 31"/>
                <a:gd name="T5" fmla="*/ 0 h 27"/>
                <a:gd name="T6" fmla="*/ 0 w 31"/>
                <a:gd name="T7" fmla="*/ 1 h 27"/>
                <a:gd name="T8" fmla="*/ 7 w 31"/>
                <a:gd name="T9" fmla="*/ 3 h 27"/>
                <a:gd name="T10" fmla="*/ 13 w 31"/>
                <a:gd name="T11" fmla="*/ 8 h 27"/>
                <a:gd name="T12" fmla="*/ 17 w 31"/>
                <a:gd name="T13" fmla="*/ 20 h 27"/>
                <a:gd name="T14" fmla="*/ 17 w 31"/>
                <a:gd name="T15" fmla="*/ 20 h 27"/>
                <a:gd name="T16" fmla="*/ 17 w 31"/>
                <a:gd name="T17" fmla="*/ 20 h 27"/>
                <a:gd name="T18" fmla="*/ 16 w 31"/>
                <a:gd name="T19" fmla="*/ 27 h 27"/>
                <a:gd name="T20" fmla="*/ 20 w 31"/>
                <a:gd name="T21" fmla="*/ 27 h 27"/>
                <a:gd name="T22" fmla="*/ 29 w 31"/>
                <a:gd name="T23" fmla="*/ 18 h 27"/>
                <a:gd name="T24" fmla="*/ 30 w 31"/>
                <a:gd name="T25" fmla="*/ 8 h 27"/>
                <a:gd name="T26" fmla="*/ 21 w 31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27">
                  <a:moveTo>
                    <a:pt x="2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ubicBezTo>
                    <a:pt x="3" y="2"/>
                    <a:pt x="5" y="2"/>
                    <a:pt x="7" y="3"/>
                  </a:cubicBezTo>
                  <a:cubicBezTo>
                    <a:pt x="9" y="4"/>
                    <a:pt x="11" y="6"/>
                    <a:pt x="13" y="8"/>
                  </a:cubicBezTo>
                  <a:cubicBezTo>
                    <a:pt x="16" y="11"/>
                    <a:pt x="17" y="15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5" y="27"/>
                    <a:pt x="28" y="22"/>
                    <a:pt x="29" y="1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4"/>
                    <a:pt x="26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2" name="Oval 155"/>
            <p:cNvSpPr>
              <a:spLocks noChangeArrowheads="1"/>
            </p:cNvSpPr>
            <p:nvPr/>
          </p:nvSpPr>
          <p:spPr bwMode="auto">
            <a:xfrm>
              <a:off x="8136255" y="2451735"/>
              <a:ext cx="82550" cy="876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3" name="Freeform 156"/>
            <p:cNvSpPr/>
            <p:nvPr/>
          </p:nvSpPr>
          <p:spPr bwMode="auto">
            <a:xfrm>
              <a:off x="7826375" y="2553335"/>
              <a:ext cx="144145" cy="130175"/>
            </a:xfrm>
            <a:custGeom>
              <a:avLst/>
              <a:gdLst>
                <a:gd name="T0" fmla="*/ 25 w 30"/>
                <a:gd name="T1" fmla="*/ 0 h 27"/>
                <a:gd name="T2" fmla="*/ 9 w 30"/>
                <a:gd name="T3" fmla="*/ 0 h 27"/>
                <a:gd name="T4" fmla="*/ 9 w 30"/>
                <a:gd name="T5" fmla="*/ 0 h 27"/>
                <a:gd name="T6" fmla="*/ 0 w 30"/>
                <a:gd name="T7" fmla="*/ 8 h 27"/>
                <a:gd name="T8" fmla="*/ 2 w 30"/>
                <a:gd name="T9" fmla="*/ 18 h 27"/>
                <a:gd name="T10" fmla="*/ 10 w 30"/>
                <a:gd name="T11" fmla="*/ 27 h 27"/>
                <a:gd name="T12" fmla="*/ 15 w 30"/>
                <a:gd name="T13" fmla="*/ 27 h 27"/>
                <a:gd name="T14" fmla="*/ 14 w 30"/>
                <a:gd name="T15" fmla="*/ 20 h 27"/>
                <a:gd name="T16" fmla="*/ 14 w 30"/>
                <a:gd name="T17" fmla="*/ 20 h 27"/>
                <a:gd name="T18" fmla="*/ 14 w 30"/>
                <a:gd name="T19" fmla="*/ 20 h 27"/>
                <a:gd name="T20" fmla="*/ 18 w 30"/>
                <a:gd name="T21" fmla="*/ 8 h 27"/>
                <a:gd name="T22" fmla="*/ 24 w 30"/>
                <a:gd name="T23" fmla="*/ 3 h 27"/>
                <a:gd name="T24" fmla="*/ 30 w 30"/>
                <a:gd name="T25" fmla="*/ 1 h 27"/>
                <a:gd name="T26" fmla="*/ 25 w 30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27">
                  <a:moveTo>
                    <a:pt x="2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23"/>
                    <a:pt x="5" y="27"/>
                    <a:pt x="1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16"/>
                    <a:pt x="15" y="11"/>
                    <a:pt x="18" y="8"/>
                  </a:cubicBezTo>
                  <a:cubicBezTo>
                    <a:pt x="19" y="6"/>
                    <a:pt x="22" y="4"/>
                    <a:pt x="24" y="3"/>
                  </a:cubicBezTo>
                  <a:cubicBezTo>
                    <a:pt x="26" y="2"/>
                    <a:pt x="28" y="2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4" name="Oval 157"/>
            <p:cNvSpPr>
              <a:spLocks noChangeArrowheads="1"/>
            </p:cNvSpPr>
            <p:nvPr/>
          </p:nvSpPr>
          <p:spPr bwMode="auto">
            <a:xfrm>
              <a:off x="7864475" y="2451735"/>
              <a:ext cx="86995" cy="876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7349358" y="3685007"/>
            <a:ext cx="424815" cy="430530"/>
            <a:chOff x="9387205" y="3973830"/>
            <a:chExt cx="424815" cy="430530"/>
          </a:xfrm>
          <a:solidFill>
            <a:schemeClr val="bg1"/>
          </a:solidFill>
        </p:grpSpPr>
        <p:sp>
          <p:nvSpPr>
            <p:cNvPr id="66" name="Freeform 73"/>
            <p:cNvSpPr>
              <a:spLocks noEditPoints="1"/>
            </p:cNvSpPr>
            <p:nvPr/>
          </p:nvSpPr>
          <p:spPr bwMode="auto">
            <a:xfrm>
              <a:off x="9705975" y="3973830"/>
              <a:ext cx="106045" cy="430530"/>
            </a:xfrm>
            <a:custGeom>
              <a:avLst/>
              <a:gdLst>
                <a:gd name="T0" fmla="*/ 15 w 22"/>
                <a:gd name="T1" fmla="*/ 0 h 89"/>
                <a:gd name="T2" fmla="*/ 7 w 22"/>
                <a:gd name="T3" fmla="*/ 0 h 89"/>
                <a:gd name="T4" fmla="*/ 0 w 22"/>
                <a:gd name="T5" fmla="*/ 8 h 89"/>
                <a:gd name="T6" fmla="*/ 0 w 22"/>
                <a:gd name="T7" fmla="*/ 80 h 89"/>
                <a:gd name="T8" fmla="*/ 7 w 22"/>
                <a:gd name="T9" fmla="*/ 89 h 89"/>
                <a:gd name="T10" fmla="*/ 15 w 22"/>
                <a:gd name="T11" fmla="*/ 89 h 89"/>
                <a:gd name="T12" fmla="*/ 22 w 22"/>
                <a:gd name="T13" fmla="*/ 80 h 89"/>
                <a:gd name="T14" fmla="*/ 22 w 22"/>
                <a:gd name="T15" fmla="*/ 8 h 89"/>
                <a:gd name="T16" fmla="*/ 15 w 22"/>
                <a:gd name="T17" fmla="*/ 0 h 89"/>
                <a:gd name="T18" fmla="*/ 11 w 22"/>
                <a:gd name="T19" fmla="*/ 80 h 89"/>
                <a:gd name="T20" fmla="*/ 6 w 22"/>
                <a:gd name="T21" fmla="*/ 74 h 89"/>
                <a:gd name="T22" fmla="*/ 11 w 22"/>
                <a:gd name="T23" fmla="*/ 69 h 89"/>
                <a:gd name="T24" fmla="*/ 17 w 22"/>
                <a:gd name="T25" fmla="*/ 74 h 89"/>
                <a:gd name="T26" fmla="*/ 11 w 22"/>
                <a:gd name="T27" fmla="*/ 80 h 89"/>
                <a:gd name="T28" fmla="*/ 17 w 22"/>
                <a:gd name="T29" fmla="*/ 39 h 89"/>
                <a:gd name="T30" fmla="*/ 13 w 22"/>
                <a:gd name="T31" fmla="*/ 42 h 89"/>
                <a:gd name="T32" fmla="*/ 9 w 22"/>
                <a:gd name="T33" fmla="*/ 42 h 89"/>
                <a:gd name="T34" fmla="*/ 6 w 22"/>
                <a:gd name="T35" fmla="*/ 39 h 89"/>
                <a:gd name="T36" fmla="*/ 6 w 22"/>
                <a:gd name="T37" fmla="*/ 9 h 89"/>
                <a:gd name="T38" fmla="*/ 9 w 22"/>
                <a:gd name="T39" fmla="*/ 6 h 89"/>
                <a:gd name="T40" fmla="*/ 13 w 22"/>
                <a:gd name="T41" fmla="*/ 6 h 89"/>
                <a:gd name="T42" fmla="*/ 17 w 22"/>
                <a:gd name="T43" fmla="*/ 9 h 89"/>
                <a:gd name="T44" fmla="*/ 17 w 22"/>
                <a:gd name="T45" fmla="*/ 3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89">
                  <a:moveTo>
                    <a:pt x="15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5"/>
                    <a:pt x="3" y="89"/>
                    <a:pt x="7" y="89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9" y="89"/>
                    <a:pt x="22" y="85"/>
                    <a:pt x="22" y="8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4"/>
                    <a:pt x="19" y="0"/>
                    <a:pt x="15" y="0"/>
                  </a:cubicBezTo>
                  <a:close/>
                  <a:moveTo>
                    <a:pt x="11" y="80"/>
                  </a:moveTo>
                  <a:cubicBezTo>
                    <a:pt x="8" y="80"/>
                    <a:pt x="6" y="77"/>
                    <a:pt x="6" y="74"/>
                  </a:cubicBezTo>
                  <a:cubicBezTo>
                    <a:pt x="6" y="71"/>
                    <a:pt x="8" y="69"/>
                    <a:pt x="11" y="69"/>
                  </a:cubicBezTo>
                  <a:cubicBezTo>
                    <a:pt x="14" y="69"/>
                    <a:pt x="17" y="71"/>
                    <a:pt x="17" y="74"/>
                  </a:cubicBezTo>
                  <a:cubicBezTo>
                    <a:pt x="17" y="77"/>
                    <a:pt x="14" y="80"/>
                    <a:pt x="11" y="80"/>
                  </a:cubicBezTo>
                  <a:close/>
                  <a:moveTo>
                    <a:pt x="17" y="39"/>
                  </a:moveTo>
                  <a:cubicBezTo>
                    <a:pt x="17" y="41"/>
                    <a:pt x="15" y="42"/>
                    <a:pt x="13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7" y="42"/>
                    <a:pt x="6" y="41"/>
                    <a:pt x="6" y="3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6"/>
                    <a:pt x="17" y="7"/>
                    <a:pt x="17" y="9"/>
                  </a:cubicBezTo>
                  <a:lnTo>
                    <a:pt x="17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7" name="Freeform 74"/>
            <p:cNvSpPr>
              <a:spLocks noEditPoints="1"/>
            </p:cNvSpPr>
            <p:nvPr/>
          </p:nvSpPr>
          <p:spPr bwMode="auto">
            <a:xfrm>
              <a:off x="9545955" y="3973830"/>
              <a:ext cx="107950" cy="430530"/>
            </a:xfrm>
            <a:custGeom>
              <a:avLst/>
              <a:gdLst>
                <a:gd name="T0" fmla="*/ 15 w 22"/>
                <a:gd name="T1" fmla="*/ 0 h 89"/>
                <a:gd name="T2" fmla="*/ 7 w 22"/>
                <a:gd name="T3" fmla="*/ 0 h 89"/>
                <a:gd name="T4" fmla="*/ 0 w 22"/>
                <a:gd name="T5" fmla="*/ 8 h 89"/>
                <a:gd name="T6" fmla="*/ 0 w 22"/>
                <a:gd name="T7" fmla="*/ 80 h 89"/>
                <a:gd name="T8" fmla="*/ 7 w 22"/>
                <a:gd name="T9" fmla="*/ 89 h 89"/>
                <a:gd name="T10" fmla="*/ 15 w 22"/>
                <a:gd name="T11" fmla="*/ 89 h 89"/>
                <a:gd name="T12" fmla="*/ 22 w 22"/>
                <a:gd name="T13" fmla="*/ 80 h 89"/>
                <a:gd name="T14" fmla="*/ 22 w 22"/>
                <a:gd name="T15" fmla="*/ 8 h 89"/>
                <a:gd name="T16" fmla="*/ 15 w 22"/>
                <a:gd name="T17" fmla="*/ 0 h 89"/>
                <a:gd name="T18" fmla="*/ 11 w 22"/>
                <a:gd name="T19" fmla="*/ 80 h 89"/>
                <a:gd name="T20" fmla="*/ 5 w 22"/>
                <a:gd name="T21" fmla="*/ 74 h 89"/>
                <a:gd name="T22" fmla="*/ 11 w 22"/>
                <a:gd name="T23" fmla="*/ 69 h 89"/>
                <a:gd name="T24" fmla="*/ 17 w 22"/>
                <a:gd name="T25" fmla="*/ 74 h 89"/>
                <a:gd name="T26" fmla="*/ 11 w 22"/>
                <a:gd name="T27" fmla="*/ 80 h 89"/>
                <a:gd name="T28" fmla="*/ 17 w 22"/>
                <a:gd name="T29" fmla="*/ 39 h 89"/>
                <a:gd name="T30" fmla="*/ 13 w 22"/>
                <a:gd name="T31" fmla="*/ 42 h 89"/>
                <a:gd name="T32" fmla="*/ 9 w 22"/>
                <a:gd name="T33" fmla="*/ 42 h 89"/>
                <a:gd name="T34" fmla="*/ 5 w 22"/>
                <a:gd name="T35" fmla="*/ 39 h 89"/>
                <a:gd name="T36" fmla="*/ 5 w 22"/>
                <a:gd name="T37" fmla="*/ 9 h 89"/>
                <a:gd name="T38" fmla="*/ 9 w 22"/>
                <a:gd name="T39" fmla="*/ 6 h 89"/>
                <a:gd name="T40" fmla="*/ 13 w 22"/>
                <a:gd name="T41" fmla="*/ 6 h 89"/>
                <a:gd name="T42" fmla="*/ 17 w 22"/>
                <a:gd name="T43" fmla="*/ 9 h 89"/>
                <a:gd name="T44" fmla="*/ 17 w 22"/>
                <a:gd name="T45" fmla="*/ 3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89">
                  <a:moveTo>
                    <a:pt x="15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5"/>
                    <a:pt x="3" y="89"/>
                    <a:pt x="7" y="89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9" y="89"/>
                    <a:pt x="22" y="85"/>
                    <a:pt x="22" y="8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4"/>
                    <a:pt x="19" y="0"/>
                    <a:pt x="15" y="0"/>
                  </a:cubicBezTo>
                  <a:close/>
                  <a:moveTo>
                    <a:pt x="11" y="80"/>
                  </a:moveTo>
                  <a:cubicBezTo>
                    <a:pt x="8" y="80"/>
                    <a:pt x="5" y="77"/>
                    <a:pt x="5" y="74"/>
                  </a:cubicBezTo>
                  <a:cubicBezTo>
                    <a:pt x="5" y="71"/>
                    <a:pt x="8" y="69"/>
                    <a:pt x="11" y="69"/>
                  </a:cubicBezTo>
                  <a:cubicBezTo>
                    <a:pt x="14" y="69"/>
                    <a:pt x="17" y="71"/>
                    <a:pt x="17" y="74"/>
                  </a:cubicBezTo>
                  <a:cubicBezTo>
                    <a:pt x="17" y="77"/>
                    <a:pt x="14" y="80"/>
                    <a:pt x="11" y="80"/>
                  </a:cubicBezTo>
                  <a:close/>
                  <a:moveTo>
                    <a:pt x="17" y="39"/>
                  </a:moveTo>
                  <a:cubicBezTo>
                    <a:pt x="17" y="41"/>
                    <a:pt x="15" y="42"/>
                    <a:pt x="13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7" y="42"/>
                    <a:pt x="5" y="41"/>
                    <a:pt x="5" y="3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7"/>
                    <a:pt x="7" y="6"/>
                    <a:pt x="9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6"/>
                    <a:pt x="17" y="7"/>
                    <a:pt x="17" y="9"/>
                  </a:cubicBezTo>
                  <a:lnTo>
                    <a:pt x="17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8" name="Freeform 75"/>
            <p:cNvSpPr>
              <a:spLocks noEditPoints="1"/>
            </p:cNvSpPr>
            <p:nvPr/>
          </p:nvSpPr>
          <p:spPr bwMode="auto">
            <a:xfrm>
              <a:off x="9387205" y="3973830"/>
              <a:ext cx="106045" cy="430530"/>
            </a:xfrm>
            <a:custGeom>
              <a:avLst/>
              <a:gdLst>
                <a:gd name="T0" fmla="*/ 15 w 22"/>
                <a:gd name="T1" fmla="*/ 0 h 89"/>
                <a:gd name="T2" fmla="*/ 7 w 22"/>
                <a:gd name="T3" fmla="*/ 0 h 89"/>
                <a:gd name="T4" fmla="*/ 0 w 22"/>
                <a:gd name="T5" fmla="*/ 8 h 89"/>
                <a:gd name="T6" fmla="*/ 0 w 22"/>
                <a:gd name="T7" fmla="*/ 80 h 89"/>
                <a:gd name="T8" fmla="*/ 7 w 22"/>
                <a:gd name="T9" fmla="*/ 89 h 89"/>
                <a:gd name="T10" fmla="*/ 15 w 22"/>
                <a:gd name="T11" fmla="*/ 89 h 89"/>
                <a:gd name="T12" fmla="*/ 22 w 22"/>
                <a:gd name="T13" fmla="*/ 80 h 89"/>
                <a:gd name="T14" fmla="*/ 22 w 22"/>
                <a:gd name="T15" fmla="*/ 8 h 89"/>
                <a:gd name="T16" fmla="*/ 15 w 22"/>
                <a:gd name="T17" fmla="*/ 0 h 89"/>
                <a:gd name="T18" fmla="*/ 11 w 22"/>
                <a:gd name="T19" fmla="*/ 80 h 89"/>
                <a:gd name="T20" fmla="*/ 5 w 22"/>
                <a:gd name="T21" fmla="*/ 74 h 89"/>
                <a:gd name="T22" fmla="*/ 11 w 22"/>
                <a:gd name="T23" fmla="*/ 69 h 89"/>
                <a:gd name="T24" fmla="*/ 16 w 22"/>
                <a:gd name="T25" fmla="*/ 74 h 89"/>
                <a:gd name="T26" fmla="*/ 11 w 22"/>
                <a:gd name="T27" fmla="*/ 80 h 89"/>
                <a:gd name="T28" fmla="*/ 16 w 22"/>
                <a:gd name="T29" fmla="*/ 39 h 89"/>
                <a:gd name="T30" fmla="*/ 13 w 22"/>
                <a:gd name="T31" fmla="*/ 42 h 89"/>
                <a:gd name="T32" fmla="*/ 9 w 22"/>
                <a:gd name="T33" fmla="*/ 42 h 89"/>
                <a:gd name="T34" fmla="*/ 5 w 22"/>
                <a:gd name="T35" fmla="*/ 39 h 89"/>
                <a:gd name="T36" fmla="*/ 5 w 22"/>
                <a:gd name="T37" fmla="*/ 9 h 89"/>
                <a:gd name="T38" fmla="*/ 9 w 22"/>
                <a:gd name="T39" fmla="*/ 6 h 89"/>
                <a:gd name="T40" fmla="*/ 13 w 22"/>
                <a:gd name="T41" fmla="*/ 6 h 89"/>
                <a:gd name="T42" fmla="*/ 16 w 22"/>
                <a:gd name="T43" fmla="*/ 9 h 89"/>
                <a:gd name="T44" fmla="*/ 16 w 22"/>
                <a:gd name="T45" fmla="*/ 3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89">
                  <a:moveTo>
                    <a:pt x="15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5"/>
                    <a:pt x="3" y="89"/>
                    <a:pt x="7" y="89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9" y="89"/>
                    <a:pt x="22" y="85"/>
                    <a:pt x="22" y="8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4"/>
                    <a:pt x="19" y="0"/>
                    <a:pt x="15" y="0"/>
                  </a:cubicBezTo>
                  <a:close/>
                  <a:moveTo>
                    <a:pt x="11" y="80"/>
                  </a:moveTo>
                  <a:cubicBezTo>
                    <a:pt x="8" y="80"/>
                    <a:pt x="5" y="77"/>
                    <a:pt x="5" y="74"/>
                  </a:cubicBezTo>
                  <a:cubicBezTo>
                    <a:pt x="5" y="71"/>
                    <a:pt x="8" y="69"/>
                    <a:pt x="11" y="69"/>
                  </a:cubicBezTo>
                  <a:cubicBezTo>
                    <a:pt x="14" y="69"/>
                    <a:pt x="16" y="71"/>
                    <a:pt x="16" y="74"/>
                  </a:cubicBezTo>
                  <a:cubicBezTo>
                    <a:pt x="16" y="77"/>
                    <a:pt x="14" y="80"/>
                    <a:pt x="11" y="80"/>
                  </a:cubicBezTo>
                  <a:close/>
                  <a:moveTo>
                    <a:pt x="16" y="39"/>
                  </a:moveTo>
                  <a:cubicBezTo>
                    <a:pt x="16" y="41"/>
                    <a:pt x="15" y="42"/>
                    <a:pt x="13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7" y="42"/>
                    <a:pt x="5" y="41"/>
                    <a:pt x="5" y="3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7"/>
                    <a:pt x="7" y="6"/>
                    <a:pt x="9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6"/>
                    <a:pt x="16" y="7"/>
                    <a:pt x="16" y="9"/>
                  </a:cubicBezTo>
                  <a:lnTo>
                    <a:pt x="16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62660" y="2263140"/>
            <a:ext cx="1407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初始化模块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87240" y="1833880"/>
            <a:ext cx="17964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完成度展示模块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79920" y="4616450"/>
            <a:ext cx="11652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设置模块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78785" y="5523865"/>
            <a:ext cx="11315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记录模块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71560" y="1402080"/>
            <a:ext cx="10706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成果展示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沙漏"/>
          <p:cNvSpPr/>
          <p:nvPr/>
        </p:nvSpPr>
        <p:spPr bwMode="auto">
          <a:xfrm>
            <a:off x="5268595" y="2689225"/>
            <a:ext cx="433705" cy="433705"/>
          </a:xfrm>
          <a:custGeom>
            <a:avLst/>
            <a:gdLst>
              <a:gd name="T0" fmla="*/ 1260453 w 2358"/>
              <a:gd name="T1" fmla="*/ 1658275 h 3281"/>
              <a:gd name="T2" fmla="*/ 1293926 w 2358"/>
              <a:gd name="T3" fmla="*/ 1691748 h 3281"/>
              <a:gd name="T4" fmla="*/ 1293926 w 2358"/>
              <a:gd name="T5" fmla="*/ 1800397 h 3281"/>
              <a:gd name="T6" fmla="*/ 0 w 2358"/>
              <a:gd name="T7" fmla="*/ 1800397 h 3281"/>
              <a:gd name="T8" fmla="*/ 0 w 2358"/>
              <a:gd name="T9" fmla="*/ 1691748 h 3281"/>
              <a:gd name="T10" fmla="*/ 33473 w 2358"/>
              <a:gd name="T11" fmla="*/ 1658275 h 3281"/>
              <a:gd name="T12" fmla="*/ 144867 w 2358"/>
              <a:gd name="T13" fmla="*/ 1658275 h 3281"/>
              <a:gd name="T14" fmla="*/ 440088 w 2358"/>
              <a:gd name="T15" fmla="*/ 900473 h 3281"/>
              <a:gd name="T16" fmla="*/ 142123 w 2358"/>
              <a:gd name="T17" fmla="*/ 142671 h 3281"/>
              <a:gd name="T18" fmla="*/ 33473 w 2358"/>
              <a:gd name="T19" fmla="*/ 142671 h 3281"/>
              <a:gd name="T20" fmla="*/ 0 w 2358"/>
              <a:gd name="T21" fmla="*/ 109198 h 3281"/>
              <a:gd name="T22" fmla="*/ 0 w 2358"/>
              <a:gd name="T23" fmla="*/ 0 h 3281"/>
              <a:gd name="T24" fmla="*/ 1293926 w 2358"/>
              <a:gd name="T25" fmla="*/ 0 h 3281"/>
              <a:gd name="T26" fmla="*/ 1293926 w 2358"/>
              <a:gd name="T27" fmla="*/ 109198 h 3281"/>
              <a:gd name="T28" fmla="*/ 1260453 w 2358"/>
              <a:gd name="T29" fmla="*/ 142671 h 3281"/>
              <a:gd name="T30" fmla="*/ 1131499 w 2358"/>
              <a:gd name="T31" fmla="*/ 142671 h 3281"/>
              <a:gd name="T32" fmla="*/ 833534 w 2358"/>
              <a:gd name="T33" fmla="*/ 900473 h 3281"/>
              <a:gd name="T34" fmla="*/ 1128756 w 2358"/>
              <a:gd name="T35" fmla="*/ 1658275 h 3281"/>
              <a:gd name="T36" fmla="*/ 1260453 w 2358"/>
              <a:gd name="T37" fmla="*/ 1658275 h 3281"/>
              <a:gd name="T38" fmla="*/ 740797 w 2358"/>
              <a:gd name="T39" fmla="*/ 900473 h 3281"/>
              <a:gd name="T40" fmla="*/ 1038762 w 2358"/>
              <a:gd name="T41" fmla="*/ 142671 h 3281"/>
              <a:gd name="T42" fmla="*/ 234860 w 2358"/>
              <a:gd name="T43" fmla="*/ 142671 h 3281"/>
              <a:gd name="T44" fmla="*/ 532825 w 2358"/>
              <a:gd name="T45" fmla="*/ 900473 h 3281"/>
              <a:gd name="T46" fmla="*/ 237055 w 2358"/>
              <a:gd name="T47" fmla="*/ 1658275 h 3281"/>
              <a:gd name="T48" fmla="*/ 287539 w 2358"/>
              <a:gd name="T49" fmla="*/ 1658275 h 3281"/>
              <a:gd name="T50" fmla="*/ 407164 w 2358"/>
              <a:gd name="T51" fmla="*/ 1544687 h 3281"/>
              <a:gd name="T52" fmla="*/ 495511 w 2358"/>
              <a:gd name="T53" fmla="*/ 1499691 h 3281"/>
              <a:gd name="T54" fmla="*/ 595382 w 2358"/>
              <a:gd name="T55" fmla="*/ 1441525 h 3281"/>
              <a:gd name="T56" fmla="*/ 633245 w 2358"/>
              <a:gd name="T57" fmla="*/ 1374579 h 3281"/>
              <a:gd name="T58" fmla="*/ 671108 w 2358"/>
              <a:gd name="T59" fmla="*/ 1441525 h 3281"/>
              <a:gd name="T60" fmla="*/ 769880 w 2358"/>
              <a:gd name="T61" fmla="*/ 1499691 h 3281"/>
              <a:gd name="T62" fmla="*/ 858227 w 2358"/>
              <a:gd name="T63" fmla="*/ 1544687 h 3281"/>
              <a:gd name="T64" fmla="*/ 976755 w 2358"/>
              <a:gd name="T65" fmla="*/ 1658275 h 3281"/>
              <a:gd name="T66" fmla="*/ 1036568 w 2358"/>
              <a:gd name="T67" fmla="*/ 1658275 h 3281"/>
              <a:gd name="T68" fmla="*/ 740797 w 2358"/>
              <a:gd name="T69" fmla="*/ 900473 h 3281"/>
              <a:gd name="T70" fmla="*/ 671656 w 2358"/>
              <a:gd name="T71" fmla="*/ 802798 h 3281"/>
              <a:gd name="T72" fmla="*/ 651353 w 2358"/>
              <a:gd name="T73" fmla="*/ 892791 h 3281"/>
              <a:gd name="T74" fmla="*/ 642573 w 2358"/>
              <a:gd name="T75" fmla="*/ 952603 h 3281"/>
              <a:gd name="T76" fmla="*/ 633245 w 2358"/>
              <a:gd name="T77" fmla="*/ 892791 h 3281"/>
              <a:gd name="T78" fmla="*/ 613490 w 2358"/>
              <a:gd name="T79" fmla="*/ 802798 h 3281"/>
              <a:gd name="T80" fmla="*/ 544898 w 2358"/>
              <a:gd name="T81" fmla="*/ 718293 h 3281"/>
              <a:gd name="T82" fmla="*/ 461489 w 2358"/>
              <a:gd name="T83" fmla="*/ 627203 h 3281"/>
              <a:gd name="T84" fmla="*/ 351742 w 2358"/>
              <a:gd name="T85" fmla="*/ 494410 h 3281"/>
              <a:gd name="T86" fmla="*/ 641476 w 2358"/>
              <a:gd name="T87" fmla="*/ 589341 h 3281"/>
              <a:gd name="T88" fmla="*/ 932307 w 2358"/>
              <a:gd name="T89" fmla="*/ 494410 h 3281"/>
              <a:gd name="T90" fmla="*/ 822559 w 2358"/>
              <a:gd name="T91" fmla="*/ 627203 h 3281"/>
              <a:gd name="T92" fmla="*/ 739700 w 2358"/>
              <a:gd name="T93" fmla="*/ 718293 h 3281"/>
              <a:gd name="T94" fmla="*/ 671656 w 2358"/>
              <a:gd name="T95" fmla="*/ 802798 h 328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358" h="3281">
                <a:moveTo>
                  <a:pt x="2297" y="3022"/>
                </a:moveTo>
                <a:cubicBezTo>
                  <a:pt x="2331" y="3022"/>
                  <a:pt x="2358" y="3049"/>
                  <a:pt x="2358" y="3083"/>
                </a:cubicBezTo>
                <a:cubicBezTo>
                  <a:pt x="2358" y="3116"/>
                  <a:pt x="2358" y="3281"/>
                  <a:pt x="2358" y="3281"/>
                </a:cubicBezTo>
                <a:cubicBezTo>
                  <a:pt x="0" y="3281"/>
                  <a:pt x="0" y="3281"/>
                  <a:pt x="0" y="3281"/>
                </a:cubicBezTo>
                <a:cubicBezTo>
                  <a:pt x="0" y="3281"/>
                  <a:pt x="0" y="3116"/>
                  <a:pt x="0" y="3083"/>
                </a:cubicBezTo>
                <a:cubicBezTo>
                  <a:pt x="0" y="3049"/>
                  <a:pt x="27" y="3022"/>
                  <a:pt x="61" y="3022"/>
                </a:cubicBezTo>
                <a:cubicBezTo>
                  <a:pt x="264" y="3022"/>
                  <a:pt x="264" y="3022"/>
                  <a:pt x="264" y="3022"/>
                </a:cubicBezTo>
                <a:cubicBezTo>
                  <a:pt x="274" y="2213"/>
                  <a:pt x="802" y="1968"/>
                  <a:pt x="802" y="1641"/>
                </a:cubicBezTo>
                <a:cubicBezTo>
                  <a:pt x="802" y="1313"/>
                  <a:pt x="264" y="1307"/>
                  <a:pt x="259" y="260"/>
                </a:cubicBezTo>
                <a:cubicBezTo>
                  <a:pt x="61" y="260"/>
                  <a:pt x="61" y="260"/>
                  <a:pt x="61" y="260"/>
                </a:cubicBezTo>
                <a:cubicBezTo>
                  <a:pt x="27" y="260"/>
                  <a:pt x="0" y="233"/>
                  <a:pt x="0" y="199"/>
                </a:cubicBezTo>
                <a:cubicBezTo>
                  <a:pt x="0" y="166"/>
                  <a:pt x="0" y="0"/>
                  <a:pt x="0" y="0"/>
                </a:cubicBezTo>
                <a:cubicBezTo>
                  <a:pt x="2358" y="0"/>
                  <a:pt x="2358" y="0"/>
                  <a:pt x="2358" y="0"/>
                </a:cubicBezTo>
                <a:cubicBezTo>
                  <a:pt x="2358" y="0"/>
                  <a:pt x="2358" y="166"/>
                  <a:pt x="2358" y="199"/>
                </a:cubicBezTo>
                <a:cubicBezTo>
                  <a:pt x="2358" y="233"/>
                  <a:pt x="2331" y="260"/>
                  <a:pt x="2297" y="260"/>
                </a:cubicBezTo>
                <a:cubicBezTo>
                  <a:pt x="2062" y="260"/>
                  <a:pt x="2062" y="260"/>
                  <a:pt x="2062" y="260"/>
                </a:cubicBezTo>
                <a:cubicBezTo>
                  <a:pt x="2057" y="1307"/>
                  <a:pt x="1519" y="1313"/>
                  <a:pt x="1519" y="1641"/>
                </a:cubicBezTo>
                <a:cubicBezTo>
                  <a:pt x="1519" y="1968"/>
                  <a:pt x="2047" y="2213"/>
                  <a:pt x="2057" y="3022"/>
                </a:cubicBezTo>
                <a:lnTo>
                  <a:pt x="2297" y="3022"/>
                </a:lnTo>
                <a:close/>
                <a:moveTo>
                  <a:pt x="1350" y="1641"/>
                </a:moveTo>
                <a:cubicBezTo>
                  <a:pt x="1350" y="1311"/>
                  <a:pt x="1888" y="1307"/>
                  <a:pt x="1893" y="260"/>
                </a:cubicBezTo>
                <a:cubicBezTo>
                  <a:pt x="428" y="260"/>
                  <a:pt x="428" y="260"/>
                  <a:pt x="428" y="260"/>
                </a:cubicBezTo>
                <a:cubicBezTo>
                  <a:pt x="433" y="1307"/>
                  <a:pt x="971" y="1311"/>
                  <a:pt x="971" y="1641"/>
                </a:cubicBezTo>
                <a:cubicBezTo>
                  <a:pt x="971" y="1959"/>
                  <a:pt x="442" y="2210"/>
                  <a:pt x="432" y="3022"/>
                </a:cubicBezTo>
                <a:cubicBezTo>
                  <a:pt x="524" y="3022"/>
                  <a:pt x="524" y="3022"/>
                  <a:pt x="524" y="3022"/>
                </a:cubicBezTo>
                <a:cubicBezTo>
                  <a:pt x="546" y="2950"/>
                  <a:pt x="618" y="2880"/>
                  <a:pt x="742" y="2815"/>
                </a:cubicBezTo>
                <a:cubicBezTo>
                  <a:pt x="903" y="2733"/>
                  <a:pt x="903" y="2733"/>
                  <a:pt x="903" y="2733"/>
                </a:cubicBezTo>
                <a:cubicBezTo>
                  <a:pt x="1004" y="2681"/>
                  <a:pt x="1065" y="2645"/>
                  <a:pt x="1085" y="2627"/>
                </a:cubicBezTo>
                <a:cubicBezTo>
                  <a:pt x="1105" y="2609"/>
                  <a:pt x="1128" y="2568"/>
                  <a:pt x="1154" y="2505"/>
                </a:cubicBezTo>
                <a:cubicBezTo>
                  <a:pt x="1180" y="2568"/>
                  <a:pt x="1204" y="2609"/>
                  <a:pt x="1223" y="2627"/>
                </a:cubicBezTo>
                <a:cubicBezTo>
                  <a:pt x="1243" y="2645"/>
                  <a:pt x="1303" y="2681"/>
                  <a:pt x="1403" y="2733"/>
                </a:cubicBezTo>
                <a:cubicBezTo>
                  <a:pt x="1564" y="2815"/>
                  <a:pt x="1564" y="2815"/>
                  <a:pt x="1564" y="2815"/>
                </a:cubicBezTo>
                <a:cubicBezTo>
                  <a:pt x="1687" y="2880"/>
                  <a:pt x="1759" y="2950"/>
                  <a:pt x="1780" y="3022"/>
                </a:cubicBezTo>
                <a:cubicBezTo>
                  <a:pt x="1889" y="3022"/>
                  <a:pt x="1889" y="3022"/>
                  <a:pt x="1889" y="3022"/>
                </a:cubicBezTo>
                <a:cubicBezTo>
                  <a:pt x="1878" y="2210"/>
                  <a:pt x="1350" y="1959"/>
                  <a:pt x="1350" y="1641"/>
                </a:cubicBezTo>
                <a:close/>
                <a:moveTo>
                  <a:pt x="1224" y="1463"/>
                </a:moveTo>
                <a:cubicBezTo>
                  <a:pt x="1209" y="1492"/>
                  <a:pt x="1197" y="1546"/>
                  <a:pt x="1187" y="1627"/>
                </a:cubicBezTo>
                <a:cubicBezTo>
                  <a:pt x="1185" y="1651"/>
                  <a:pt x="1179" y="1688"/>
                  <a:pt x="1171" y="1736"/>
                </a:cubicBezTo>
                <a:cubicBezTo>
                  <a:pt x="1162" y="1688"/>
                  <a:pt x="1157" y="1651"/>
                  <a:pt x="1154" y="1627"/>
                </a:cubicBezTo>
                <a:cubicBezTo>
                  <a:pt x="1144" y="1546"/>
                  <a:pt x="1132" y="1492"/>
                  <a:pt x="1118" y="1463"/>
                </a:cubicBezTo>
                <a:cubicBezTo>
                  <a:pt x="1103" y="1435"/>
                  <a:pt x="1061" y="1383"/>
                  <a:pt x="993" y="1309"/>
                </a:cubicBezTo>
                <a:cubicBezTo>
                  <a:pt x="841" y="1143"/>
                  <a:pt x="841" y="1143"/>
                  <a:pt x="841" y="1143"/>
                </a:cubicBezTo>
                <a:cubicBezTo>
                  <a:pt x="737" y="1030"/>
                  <a:pt x="670" y="950"/>
                  <a:pt x="641" y="901"/>
                </a:cubicBezTo>
                <a:cubicBezTo>
                  <a:pt x="821" y="1016"/>
                  <a:pt x="997" y="1074"/>
                  <a:pt x="1169" y="1074"/>
                </a:cubicBezTo>
                <a:cubicBezTo>
                  <a:pt x="1341" y="1074"/>
                  <a:pt x="1518" y="1016"/>
                  <a:pt x="1699" y="901"/>
                </a:cubicBezTo>
                <a:cubicBezTo>
                  <a:pt x="1669" y="950"/>
                  <a:pt x="1602" y="1030"/>
                  <a:pt x="1499" y="1143"/>
                </a:cubicBezTo>
                <a:cubicBezTo>
                  <a:pt x="1348" y="1309"/>
                  <a:pt x="1348" y="1309"/>
                  <a:pt x="1348" y="1309"/>
                </a:cubicBezTo>
                <a:cubicBezTo>
                  <a:pt x="1279" y="1383"/>
                  <a:pt x="1238" y="1435"/>
                  <a:pt x="1224" y="14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9005396" y="2263013"/>
            <a:ext cx="453154" cy="451518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27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698240" y="913765"/>
            <a:ext cx="3970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根据使用流程，分为几个模块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tim；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4640" y="2578100"/>
            <a:ext cx="5339715" cy="4298950"/>
          </a:xfrm>
          <a:prstGeom prst="rect">
            <a:avLst/>
          </a:prstGeom>
        </p:spPr>
      </p:pic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产品分析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07310" y="1106805"/>
            <a:ext cx="3746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市场分析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7850" y="1813560"/>
            <a:ext cx="606679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在日程、时间管理的软件方面，目前市场上大部分手机设备都预装有日程相关的应用程序， 例如日历，便签，拥有日期查看，信息记录和计划事务提醒功能。但是这些预装软件操作起来 比较繁琐，功能也比较传统，展示数据的方式较为单一，可定制程度不高。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具有商业性质的类似软件有印象笔记、有道云笔记，但这些软件的主要用途是记录一般的信 息，并非面向任务型数据，因此没有针对性，在分类上可能存在困难。信息多样化也容易令人 眼花缭乱，分散注意力。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因此设计一款专注于单个目标的应用，或许并非有着很高的实用性，但创新性和艺术性所决定的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价值是上述类似软件无法比拟的。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产品分析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89755" y="1208405"/>
            <a:ext cx="2724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同类产品分析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7425" y="5626100"/>
            <a:ext cx="22358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Awesome Note 2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 descr="timg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235" y="1009015"/>
            <a:ext cx="2363470" cy="419798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19380" y="6110605"/>
            <a:ext cx="31851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特点是将印象笔记、日历和提醒事项放在一个应用里。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5" y="1915160"/>
            <a:ext cx="3764915" cy="301752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202555" y="5626100"/>
            <a:ext cx="22358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things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27500" y="6110605"/>
            <a:ext cx="32492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Things的设计简洁干净，管理风格使得日程像邮件一样。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685" y="1208405"/>
            <a:ext cx="2121535" cy="368046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893175" y="5626100"/>
            <a:ext cx="22358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Nirvana for GTD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55635" y="6110605"/>
            <a:ext cx="3175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完全按照GTD的步骤设计而成，同步、筛选方便，但不支持中文。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产品规划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圆角矩形 52"/>
          <p:cNvSpPr/>
          <p:nvPr>
            <p:custDataLst>
              <p:tags r:id="rId1"/>
            </p:custDataLst>
          </p:nvPr>
        </p:nvSpPr>
        <p:spPr>
          <a:xfrm>
            <a:off x="1177747" y="2352485"/>
            <a:ext cx="38849" cy="2719437"/>
          </a:xfrm>
          <a:prstGeom prst="roundRect">
            <a:avLst>
              <a:gd name="adj" fmla="val 50000"/>
            </a:avLst>
          </a:prstGeom>
          <a:solidFill>
            <a:srgbClr val="283149"/>
          </a:solidFill>
          <a:ln>
            <a:noFill/>
          </a:ln>
        </p:spPr>
        <p:style>
          <a:lnRef idx="2">
            <a:srgbClr val="283149">
              <a:shade val="50000"/>
            </a:srgbClr>
          </a:lnRef>
          <a:fillRef idx="1">
            <a:srgbClr val="283149"/>
          </a:fillRef>
          <a:effectRef idx="0">
            <a:srgbClr val="283149"/>
          </a:effectRef>
          <a:fontRef idx="minor">
            <a:srgbClr val="FCFCFC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5"/>
          <p:cNvSpPr txBox="1"/>
          <p:nvPr>
            <p:custDataLst>
              <p:tags r:id="rId2"/>
            </p:custDataLst>
          </p:nvPr>
        </p:nvSpPr>
        <p:spPr>
          <a:xfrm>
            <a:off x="1993613" y="2706282"/>
            <a:ext cx="4811860" cy="1669281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CFCFC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      </a:t>
            </a:r>
            <a:r>
              <a:rPr lang="zh-CN" altLang="en-US" sz="1600" b="1">
                <a:solidFill>
                  <a:srgbClr val="FCFCFC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该应用程序属于不太实用的实用工具类，作为一种辅助工具，其面向的用户主要是那些希望 记录下实现目标过程，或者想要可视化目标的个人，旨在鼓励人们应怀揣"不忘初心"的态度，脚 踏实地完成想要实现的目标。</a:t>
            </a:r>
            <a:r>
              <a:rPr lang="zh-CN" altLang="en-US" sz="1600">
                <a:solidFill>
                  <a:srgbClr val="FCFCFC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</a:t>
            </a:r>
            <a:endParaRPr lang="zh-CN" altLang="en-US" sz="1600">
              <a:solidFill>
                <a:srgbClr val="FCFCFC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30" name="组合 29"/>
          <p:cNvGrpSpPr/>
          <p:nvPr>
            <p:custDataLst>
              <p:tags r:id="rId3"/>
            </p:custDataLst>
          </p:nvPr>
        </p:nvGrpSpPr>
        <p:grpSpPr>
          <a:xfrm>
            <a:off x="707390" y="2352690"/>
            <a:ext cx="999102" cy="1025141"/>
            <a:chOff x="1661" y="3042"/>
            <a:chExt cx="1458" cy="1496"/>
          </a:xfrm>
          <a:solidFill>
            <a:srgbClr val="283149"/>
          </a:solidFill>
        </p:grpSpPr>
        <p:sp>
          <p:nvSpPr>
            <p:cNvPr id="31" name="椭圆 30"/>
            <p:cNvSpPr/>
            <p:nvPr>
              <p:custDataLst>
                <p:tags r:id="rId4"/>
              </p:custDataLst>
            </p:nvPr>
          </p:nvSpPr>
          <p:spPr>
            <a:xfrm>
              <a:off x="1661" y="3042"/>
              <a:ext cx="1459" cy="14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rgbClr val="283149">
                <a:shade val="50000"/>
              </a:srgbClr>
            </a:lnRef>
            <a:fillRef idx="1">
              <a:srgbClr val="283149"/>
            </a:fillRef>
            <a:effectRef idx="0">
              <a:srgbClr val="283149"/>
            </a:effectRef>
            <a:fontRef idx="minor">
              <a:srgbClr val="FCFCFC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泪滴形 31"/>
            <p:cNvSpPr/>
            <p:nvPr>
              <p:custDataLst>
                <p:tags r:id="rId5"/>
              </p:custDataLst>
            </p:nvPr>
          </p:nvSpPr>
          <p:spPr>
            <a:xfrm rot="8100000">
              <a:off x="1840" y="3450"/>
              <a:ext cx="1088" cy="1088"/>
            </a:xfrm>
            <a:prstGeom prst="teardrop">
              <a:avLst>
                <a:gd name="adj" fmla="val 200000"/>
              </a:avLst>
            </a:prstGeom>
            <a:grpFill/>
            <a:ln>
              <a:noFill/>
            </a:ln>
          </p:spPr>
          <p:style>
            <a:lnRef idx="2">
              <a:srgbClr val="283149">
                <a:shade val="50000"/>
              </a:srgbClr>
            </a:lnRef>
            <a:fillRef idx="1">
              <a:srgbClr val="283149"/>
            </a:fillRef>
            <a:effectRef idx="0">
              <a:srgbClr val="283149"/>
            </a:effectRef>
            <a:fontRef idx="minor">
              <a:srgbClr val="FCFCFC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ïśḷiḍè"/>
          <p:cNvSpPr txBox="1"/>
          <p:nvPr>
            <p:custDataLst>
              <p:tags r:id="rId6"/>
            </p:custDataLst>
          </p:nvPr>
        </p:nvSpPr>
        <p:spPr>
          <a:xfrm>
            <a:off x="773430" y="1052830"/>
            <a:ext cx="6421120" cy="7924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262626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262626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262626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262626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262626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262626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262626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262626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262626"/>
                </a:solidFill>
              </a:defRPr>
            </a:lvl9pPr>
          </a:lstStyle>
          <a:p>
            <a:pPr>
              <a:buSzPct val="25000"/>
              <a:tabLst>
                <a:tab pos="4210050" algn="l"/>
              </a:tabLst>
            </a:pPr>
            <a:r>
              <a:rPr lang="zh-CN" altLang="en-US" sz="4000" spc="300">
                <a:latin typeface="微软雅黑" panose="020B0503020204020204" charset="-122"/>
                <a:ea typeface="微软雅黑" panose="020B0503020204020204" charset="-122"/>
              </a:rPr>
              <a:t>产品定位及目标</a:t>
            </a:r>
            <a:endParaRPr lang="zh-CN" altLang="en-US" sz="4000" spc="3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4" name="图形 1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48" y="2554468"/>
            <a:ext cx="621586" cy="621586"/>
          </a:xfrm>
          <a:prstGeom prst="rect">
            <a:avLst/>
          </a:prstGeom>
        </p:spPr>
      </p:pic>
      <p:sp>
        <p:nvSpPr>
          <p:cNvPr id="36" name="文本框 5"/>
          <p:cNvSpPr txBox="1"/>
          <p:nvPr>
            <p:custDataLst>
              <p:tags r:id="rId9"/>
            </p:custDataLst>
          </p:nvPr>
        </p:nvSpPr>
        <p:spPr>
          <a:xfrm>
            <a:off x="1993613" y="4592103"/>
            <a:ext cx="4811860" cy="1483577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CFCFC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      </a:t>
            </a:r>
            <a:r>
              <a:rPr lang="zh-CN" altLang="en-US" sz="1600" b="1">
                <a:solidFill>
                  <a:srgbClr val="FCFCFC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初始目标的设定是一旦确定就无法更改，整个应用程序和用户心中的目标绑定，用户的所思 所想被"物化"为手机桌面的一款应用(或者桌面小部件)，目的是向用户传递出一种提倡坚定和专注 的设计理念。</a:t>
            </a:r>
            <a:endParaRPr lang="zh-CN" altLang="en-US" sz="1600" b="1">
              <a:solidFill>
                <a:srgbClr val="FCFCFC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37" name="组合 36"/>
          <p:cNvGrpSpPr/>
          <p:nvPr>
            <p:custDataLst>
              <p:tags r:id="rId10"/>
            </p:custDataLst>
          </p:nvPr>
        </p:nvGrpSpPr>
        <p:grpSpPr>
          <a:xfrm>
            <a:off x="708418" y="4681391"/>
            <a:ext cx="999102" cy="1025141"/>
            <a:chOff x="1661" y="3042"/>
            <a:chExt cx="1458" cy="1496"/>
          </a:xfrm>
          <a:solidFill>
            <a:srgbClr val="404B69"/>
          </a:solidFill>
        </p:grpSpPr>
        <p:sp>
          <p:nvSpPr>
            <p:cNvPr id="38" name="椭圆 37"/>
            <p:cNvSpPr/>
            <p:nvPr>
              <p:custDataLst>
                <p:tags r:id="rId11"/>
              </p:custDataLst>
            </p:nvPr>
          </p:nvSpPr>
          <p:spPr>
            <a:xfrm>
              <a:off x="1661" y="3042"/>
              <a:ext cx="1459" cy="14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rgbClr val="283149">
                <a:shade val="50000"/>
              </a:srgbClr>
            </a:lnRef>
            <a:fillRef idx="1">
              <a:srgbClr val="283149"/>
            </a:fillRef>
            <a:effectRef idx="0">
              <a:srgbClr val="283149"/>
            </a:effectRef>
            <a:fontRef idx="minor">
              <a:srgbClr val="FCFCFC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泪滴形 38"/>
            <p:cNvSpPr/>
            <p:nvPr>
              <p:custDataLst>
                <p:tags r:id="rId12"/>
              </p:custDataLst>
            </p:nvPr>
          </p:nvSpPr>
          <p:spPr>
            <a:xfrm rot="8100000">
              <a:off x="1840" y="3450"/>
              <a:ext cx="1088" cy="1088"/>
            </a:xfrm>
            <a:prstGeom prst="teardrop">
              <a:avLst>
                <a:gd name="adj" fmla="val 200000"/>
              </a:avLst>
            </a:prstGeom>
            <a:grpFill/>
            <a:ln>
              <a:noFill/>
            </a:ln>
          </p:spPr>
          <p:style>
            <a:lnRef idx="2">
              <a:srgbClr val="283149">
                <a:shade val="50000"/>
              </a:srgbClr>
            </a:lnRef>
            <a:fillRef idx="1">
              <a:srgbClr val="283149"/>
            </a:fillRef>
            <a:effectRef idx="0">
              <a:srgbClr val="283149"/>
            </a:effectRef>
            <a:fontRef idx="minor">
              <a:srgbClr val="FCFCFC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0" name="图形 2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6" y="4883169"/>
            <a:ext cx="621586" cy="62158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>
            <p:custDataLst>
              <p:tags r:id="rId14"/>
            </p:custDataLst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45653" y="1931480"/>
            <a:ext cx="3421033" cy="43550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2435225" y="1762125"/>
            <a:ext cx="7524055" cy="1368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产品规划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302510" y="1641475"/>
            <a:ext cx="7524055" cy="1368010"/>
          </a:xfrm>
          <a:prstGeom prst="round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435225" y="3719830"/>
            <a:ext cx="7911465" cy="17551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89685" y="4077335"/>
            <a:ext cx="1145540" cy="11455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302510" y="3599180"/>
            <a:ext cx="8198485" cy="2101850"/>
          </a:xfrm>
          <a:prstGeom prst="round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289685" y="1814830"/>
            <a:ext cx="1145540" cy="1145540"/>
            <a:chOff x="2031" y="2858"/>
            <a:chExt cx="1804" cy="1804"/>
          </a:xfrm>
        </p:grpSpPr>
        <p:sp>
          <p:nvSpPr>
            <p:cNvPr id="4" name="椭圆 3"/>
            <p:cNvSpPr/>
            <p:nvPr/>
          </p:nvSpPr>
          <p:spPr>
            <a:xfrm>
              <a:off x="2031" y="2858"/>
              <a:ext cx="1804" cy="18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46" y="3397"/>
              <a:ext cx="15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推广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426210" y="4420235"/>
            <a:ext cx="1009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运营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94000" y="1936115"/>
            <a:ext cx="6711315" cy="902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10000"/>
              </a:lnSpc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作为辅助型记录工具，受众面不一定很大。主要推广方式：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• 发布到类似"最美应用"的应用推荐平台上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• 利用各个社交平台的分享和推荐功能传播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94000" y="3719830"/>
            <a:ext cx="6711315" cy="1510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1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由于本应用程序的正常运行(除了初始化模块以外)不需要服务器的支持，在运营难度上比较 低。但是要利用好用户创建模板、用户之间共享模板的功能，需要建立一个网络社区，专门用 于分类模板的创作和设计。达到一定标准的模板将被官方收录，加入到模板库中，供广大用户 在"初始化模块"中选择使用。 </a:t>
            </a:r>
            <a:endParaRPr lang="zh-CN" altLang="en-US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整个应用程序不收取任何费用，也不向商业化发展。和开源社区类似，可以仅开放一个可选 的捐赠功能，金额自定。 应用的版本的迭代取决于开发者的心情</a:t>
            </a:r>
            <a:endParaRPr lang="zh-CN" altLang="en-US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89685" y="1235075"/>
            <a:ext cx="567563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THANK  YOU</a:t>
            </a:r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timeline"/>
</p:tagLst>
</file>

<file path=ppt/tags/tag10.xml><?xml version="1.0" encoding="utf-8"?>
<p:tagLst xmlns:p="http://schemas.openxmlformats.org/presentationml/2006/main">
  <p:tag name="KSO_WM_UNIT_ADJUSTLAYOUT_ID" val="24"/>
  <p:tag name="KSO_WM_UNIT_HIGHLIGHT" val="0"/>
  <p:tag name="KSO_WM_UNIT_COMPATIBLE" val="0"/>
  <p:tag name="KSO_WM_DIAGRAM_GROUP_CODE" val="m1-1"/>
  <p:tag name="KSO_WM_UNIT_TYPE" val="i"/>
  <p:tag name="KSO_WM_UNIT_INDEX" val="1"/>
  <p:tag name="KSO_WM_UNIT_ID" val="diagram20191587_1*i*1"/>
  <p:tag name="KSO_WM_TEMPLATE_CATEGORY" val="diagram"/>
  <p:tag name="KSO_WM_TEMPLATE_INDEX" val="20191587"/>
  <p:tag name="KSO_WM_UNIT_LAYERLEVEL" val="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TIMELINE_IDINGROUP" val="3"/>
  <p:tag name="KSO_WM_UNIT_TIMELINE_EMPHASIS_ID" val="4"/>
  <p:tag name="KSO_WM_UNIT_ADJUSTLAYOUT_ID" val="25"/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diagram20191587_1*m_h_i*1_2_1"/>
  <p:tag name="KSO_WM_TEMPLATE_CATEGORY" val="diagram"/>
  <p:tag name="KSO_WM_TEMPLATE_INDEX" val="2019158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TIMELINE_IDINGROUP" val="4"/>
  <p:tag name="KSO_WM_UNIT_TIMELINE_EMPHASIS_ID" val="5"/>
  <p:tag name="KSO_WM_UNIT_ADJUSTLAYOUT_ID" val="26"/>
  <p:tag name="KSO_WM_UNIT_HIGHLIGHT" val="0"/>
  <p:tag name="KSO_WM_UNIT_COMPATIBLE" val="0"/>
  <p:tag name="KSO_WM_DIAGRAM_GROUP_CODE" val="m1-1"/>
  <p:tag name="KSO_WM_UNIT_TYPE" val="m_h_i"/>
  <p:tag name="KSO_WM_UNIT_INDEX" val="1_2_2"/>
  <p:tag name="KSO_WM_UNIT_ID" val="diagram20191587_1*m_h_i*1_2_2"/>
  <p:tag name="KSO_WM_TEMPLATE_CATEGORY" val="diagram"/>
  <p:tag name="KSO_WM_TEMPLATE_INDEX" val="2019158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TIMELINE_IDINGROUP" val="5"/>
  <p:tag name="KSO_WM_UNIT_TIMELINE_EMPHASIS_ID" val="6"/>
  <p:tag name="KSO_WM_UNIT_ADJUSTLAYOUT_ID" val="27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87_1*m_h_i*1_2_3"/>
  <p:tag name="KSO_WM_TEMPLATE_CATEGORY" val="diagram"/>
  <p:tag name="KSO_WM_TEMPLATE_INDEX" val="20191587"/>
  <p:tag name="KSO_WM_UNIT_LAYERLEVEL" val="1_1_1"/>
  <p:tag name="KSO_WM_TAG_VERSION" val="1.0"/>
  <p:tag name="KSO_WM_BEAUTIFY_FLAG" val="#wm#"/>
  <p:tag name="KSO_WM_UNIT_USESOURCEFORMAT_APPLY" val="1"/>
</p:tagLst>
</file>

<file path=ppt/tags/tag14.xml><?xml version="1.0" encoding="utf-8"?>
<p:tagLst xmlns:p="http://schemas.openxmlformats.org/presentationml/2006/main">
  <p:tag name="KSO_WM_UNIT_ADJUSTLAYOUT_ID" val="8"/>
  <p:tag name="KSO_WM_UNIT_PICTURE_CLIP_FLAG" val="1"/>
  <p:tag name="KSO_WM_UNIT_VALUE" val="1209*950"/>
  <p:tag name="KSO_WM_UNIT_HIGHLIGHT" val="0"/>
  <p:tag name="KSO_WM_UNIT_COMPATIBLE" val="0"/>
  <p:tag name="KSO_WM_DIAGRAM_GROUP_CODE" val="m1-1"/>
  <p:tag name="KSO_WM_UNIT_TYPE" val="d"/>
  <p:tag name="KSO_WM_UNIT_INDEX" val="1"/>
  <p:tag name="KSO_WM_UNIT_ID" val="diagram20191587_1*d*1"/>
  <p:tag name="KSO_WM_TEMPLATE_CATEGORY" val="diagram"/>
  <p:tag name="KSO_WM_TEMPLATE_INDEX" val="20191587"/>
  <p:tag name="KSO_WM_UNIT_LAYERLEVEL" val="1"/>
  <p:tag name="KSO_WM_TAG_VERSION" val="1.0"/>
  <p:tag name="KSO_WM_BEAUTIFY_FLAG" val="#wm#"/>
  <p:tag name="KSO_WM_UNIT_USESOURCEFORMAT_APPLY" val="1"/>
</p:tagLst>
</file>

<file path=ppt/tags/tag2.xml><?xml version="1.0" encoding="utf-8"?>
<p:tagLst xmlns:p="http://schemas.openxmlformats.org/presentationml/2006/main">
  <p:tag name="KSO_WM_UNIT_TIMELINE_IDINGROUP" val="1"/>
  <p:tag name="KSO_WM_UNIT_TIMELINE_EMPHASIS_ID" val="1"/>
  <p:tag name="KSO_WM_UNIT_ADJUSTLAYOUT_ID" val="7"/>
  <p:tag name="KSO_WM_UNIT_HIGHLIGHT" val="0"/>
  <p:tag name="KSO_WM_UNIT_COMPATIBLE" val="0"/>
  <p:tag name="KSO_WM_DIAGRAM_GROUP_CODE" val="m1-1"/>
  <p:tag name="KSO_WM_UNIT_TYPE" val="m_h_i"/>
  <p:tag name="KSO_WM_UNIT_INDEX" val="1_1_4"/>
  <p:tag name="KSO_WM_UNIT_ID" val="diagram20191587_1*m_h_i*1_1_4"/>
  <p:tag name="KSO_WM_TEMPLATE_CATEGORY" val="diagram"/>
  <p:tag name="KSO_WM_TEMPLATE_INDEX" val="2019158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TIMELINE_IDINGROUP" val="6"/>
  <p:tag name="KSO_WM_UNIT_TIMELINE_EMPHASIS_ID" val="3"/>
  <p:tag name="KSO_WM_UNIT_ADJUSTLAYOUT_ID" val="48"/>
  <p:tag name="KSO_WM_UNIT_VALUE" val="21"/>
  <p:tag name="KSO_WM_UNIT_HIGHLIGHT" val="0"/>
  <p:tag name="KSO_WM_UNIT_COMPATIBLE" val="0"/>
  <p:tag name="KSO_WM_DIAGRAM_GROUP_CODE" val="m1-1"/>
  <p:tag name="KSO_WM_UNIT_TYPE" val="m_h_f"/>
  <p:tag name="KSO_WM_UNIT_INDEX" val="1_1_1"/>
  <p:tag name="KSO_WM_UNIT_ID" val="diagram20191587_1*m_h_f*1_1_1"/>
  <p:tag name="KSO_WM_TEMPLATE_CATEGORY" val="diagram"/>
  <p:tag name="KSO_WM_TEMPLATE_INDEX" val="20191587"/>
  <p:tag name="KSO_WM_UNIT_LAYERLEVEL" val="1_1_1"/>
  <p:tag name="KSO_WM_TAG_VERSION" val="1.0"/>
  <p:tag name="KSO_WM_BEAUTIFY_FLAG" val="#wm#"/>
  <p:tag name="KSO_WM_UNIT_PRESET_TEXT" val="简单地描述该时间点发生的一些事件"/>
  <p:tag name="KSO_WM_UNIT_TEXT_FILL_FORE_SCHEMECOLOR_INDEX" val="14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ADJUSTLAYOUT_ID" val="2"/>
  <p:tag name="KSO_WM_UNIT_HIGHLIGHT" val="0"/>
  <p:tag name="KSO_WM_UNIT_COMPATIBLE" val="0"/>
  <p:tag name="KSO_WM_DIAGRAM_GROUP_CODE" val="m1-1"/>
  <p:tag name="KSO_WM_UNIT_TYPE" val="i"/>
  <p:tag name="KSO_WM_UNIT_INDEX" val="2"/>
  <p:tag name="KSO_WM_UNIT_ID" val="diagram20191587_1*i*2"/>
  <p:tag name="KSO_WM_TEMPLATE_CATEGORY" val="diagram"/>
  <p:tag name="KSO_WM_TEMPLATE_INDEX" val="20191587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5.xml><?xml version="1.0" encoding="utf-8"?>
<p:tagLst xmlns:p="http://schemas.openxmlformats.org/presentationml/2006/main">
  <p:tag name="KSO_WM_UNIT_TIMELINE_IDINGROUP" val="3"/>
  <p:tag name="KSO_WM_UNIT_TIMELINE_EMPHASIS_ID" val="4"/>
  <p:tag name="KSO_WM_UNIT_ADJUSTLAYOUT_ID" val="44"/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diagram20191587_1*m_h_i*1_1_1"/>
  <p:tag name="KSO_WM_TEMPLATE_CATEGORY" val="diagram"/>
  <p:tag name="KSO_WM_TEMPLATE_INDEX" val="2019158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TIMELINE_IDINGROUP" val="4"/>
  <p:tag name="KSO_WM_UNIT_TIMELINE_EMPHASIS_ID" val="5"/>
  <p:tag name="KSO_WM_UNIT_ADJUSTLAYOUT_ID" val="6"/>
  <p:tag name="KSO_WM_UNIT_HIGHLIGHT" val="0"/>
  <p:tag name="KSO_WM_UNIT_COMPATIBLE" val="0"/>
  <p:tag name="KSO_WM_DIAGRAM_GROUP_CODE" val="m1-1"/>
  <p:tag name="KSO_WM_UNIT_TYPE" val="m_h_i"/>
  <p:tag name="KSO_WM_UNIT_INDEX" val="1_1_2"/>
  <p:tag name="KSO_WM_UNIT_ID" val="diagram20191587_1*m_h_i*1_1_2"/>
  <p:tag name="KSO_WM_TEMPLATE_CATEGORY" val="diagram"/>
  <p:tag name="KSO_WM_TEMPLATE_INDEX" val="2019158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ADJUSTLAYOUT_ID" val="10"/>
  <p:tag name="KSO_WM_UNIT_ISCONTENTSTITLE" val="0"/>
  <p:tag name="KSO_WM_UNIT_VALUE" val="13"/>
  <p:tag name="KSO_WM_UNIT_HIGHLIGHT" val="0"/>
  <p:tag name="KSO_WM_UNIT_COMPATIBLE" val="0"/>
  <p:tag name="KSO_WM_DIAGRAM_GROUP_CODE" val="m1-1"/>
  <p:tag name="KSO_WM_UNIT_TYPE" val="a"/>
  <p:tag name="KSO_WM_UNIT_INDEX" val="1"/>
  <p:tag name="KSO_WM_UNIT_ID" val="diagram20191587_1*a*1"/>
  <p:tag name="KSO_WM_TEMPLATE_CATEGORY" val="diagram"/>
  <p:tag name="KSO_WM_TEMPLATE_INDEX" val="20191587"/>
  <p:tag name="KSO_WM_UNIT_LAYERLEVEL" val="1"/>
  <p:tag name="KSO_WM_TAG_VERSION" val="1.0"/>
  <p:tag name="KSO_WM_BEAUTIFY_FLAG" val="#wm#"/>
  <p:tag name="KSO_WM_UNIT_PRESET_TEXT" val="大事件概括标题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TIMELINE_IDINGROUP" val="5"/>
  <p:tag name="KSO_WM_UNIT_TIMELINE_EMPHASIS_ID" val="6"/>
  <p:tag name="KSO_WM_UNIT_ADJUSTLAYOUT_ID" val="19"/>
  <p:tag name="KSO_WM_UNIT_HIGHLIGHT" val="0"/>
  <p:tag name="KSO_WM_UNIT_COMPATIBLE" val="0"/>
  <p:tag name="KSO_WM_DIAGRAM_GROUP_CODE" val="m1-1"/>
  <p:tag name="KSO_WM_UNIT_TYPE" val="m_h_i"/>
  <p:tag name="KSO_WM_UNIT_INDEX" val="1_1_3"/>
  <p:tag name="KSO_WM_UNIT_ID" val="diagram20191587_1*m_h_i*1_1_3"/>
  <p:tag name="KSO_WM_TEMPLATE_CATEGORY" val="diagram"/>
  <p:tag name="KSO_WM_TEMPLATE_INDEX" val="20191587"/>
  <p:tag name="KSO_WM_UNIT_LAYERLEVEL" val="1_1_1"/>
  <p:tag name="KSO_WM_TAG_VERSION" val="1.0"/>
  <p:tag name="KSO_WM_BEAUTIFY_FLAG" val="#wm#"/>
  <p:tag name="KSO_WM_UNIT_USESOURCEFORMAT_APPLY" val="1"/>
</p:tagLst>
</file>

<file path=ppt/tags/tag9.xml><?xml version="1.0" encoding="utf-8"?>
<p:tagLst xmlns:p="http://schemas.openxmlformats.org/presentationml/2006/main">
  <p:tag name="KSO_WM_UNIT_TIMELINE_IDINGROUP" val="6"/>
  <p:tag name="KSO_WM_UNIT_TIMELINE_EMPHASIS_ID" val="3"/>
  <p:tag name="KSO_WM_UNIT_ADJUSTLAYOUT_ID" val="23"/>
  <p:tag name="KSO_WM_UNIT_VALUE" val="21"/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diagram20191587_1*m_h_f*1_2_1"/>
  <p:tag name="KSO_WM_TEMPLATE_CATEGORY" val="diagram"/>
  <p:tag name="KSO_WM_TEMPLATE_INDEX" val="20191587"/>
  <p:tag name="KSO_WM_UNIT_LAYERLEVEL" val="1_1_1"/>
  <p:tag name="KSO_WM_TAG_VERSION" val="1.0"/>
  <p:tag name="KSO_WM_BEAUTIFY_FLAG" val="#wm#"/>
  <p:tag name="KSO_WM_UNIT_PRESET_TEXT" val="简单地描述该时间点发生的一些事件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1286</Words>
  <Application>WPS 演示</Application>
  <PresentationFormat>宽屏</PresentationFormat>
  <Paragraphs>91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Open Sans</vt:lpstr>
      <vt:lpstr>Arial Unicode MS</vt:lpstr>
      <vt:lpstr>Calibri Light</vt:lpstr>
      <vt:lpstr>Segoe Print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FeiFly</dc:creator>
  <cp:lastModifiedBy>新的开始</cp:lastModifiedBy>
  <cp:revision>15</cp:revision>
  <dcterms:created xsi:type="dcterms:W3CDTF">2018-04-06T14:47:00Z</dcterms:created>
  <dcterms:modified xsi:type="dcterms:W3CDTF">2018-11-12T04:37:23Z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