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75" r:id="rId6"/>
    <p:sldId id="276" r:id="rId7"/>
    <p:sldId id="279" r:id="rId8"/>
    <p:sldId id="278" r:id="rId9"/>
    <p:sldId id="277" r:id="rId10"/>
    <p:sldId id="282" r:id="rId11"/>
    <p:sldId id="283" r:id="rId12"/>
    <p:sldId id="281" r:id="rId13"/>
    <p:sldId id="280" r:id="rId14"/>
    <p:sldId id="284" r:id="rId15"/>
    <p:sldId id="286" r:id="rId16"/>
    <p:sldId id="287" r:id="rId17"/>
    <p:sldId id="285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ily Map"/>
          <p:cNvSpPr txBox="1">
            <a:spLocks noGrp="1"/>
          </p:cNvSpPr>
          <p:nvPr>
            <p:ph type="ctrTitle"/>
          </p:nvPr>
        </p:nvSpPr>
        <p:spPr>
          <a:xfrm>
            <a:off x="1270000" y="22225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Daily Map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03FFCE-523C-4E7A-B127-8E89BC9D33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18" y="1120056"/>
            <a:ext cx="3469859" cy="61686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20DC56-7106-4F38-B425-DE9949B74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55" y="1120054"/>
            <a:ext cx="3469861" cy="61686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DB5C9C-FBCE-4A61-9E71-706BBFD1CD34}"/>
              </a:ext>
            </a:extLst>
          </p:cNvPr>
          <p:cNvSpPr txBox="1"/>
          <p:nvPr/>
        </p:nvSpPr>
        <p:spPr>
          <a:xfrm>
            <a:off x="2581037" y="7903450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旗子信息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BAFCA9-5794-4084-894E-236747D44AE7}"/>
              </a:ext>
            </a:extLst>
          </p:cNvPr>
          <p:cNvSpPr txBox="1"/>
          <p:nvPr/>
        </p:nvSpPr>
        <p:spPr>
          <a:xfrm>
            <a:off x="8590901" y="7903450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足迹详情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479972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8BF76F-9615-4255-8A1A-FFD74CA22E12}"/>
              </a:ext>
            </a:extLst>
          </p:cNvPr>
          <p:cNvSpPr txBox="1"/>
          <p:nvPr/>
        </p:nvSpPr>
        <p:spPr>
          <a:xfrm flipH="1">
            <a:off x="3510333" y="4220210"/>
            <a:ext cx="53120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b="0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</a:rPr>
              <a:t>视频演示</a:t>
            </a:r>
          </a:p>
        </p:txBody>
      </p:sp>
    </p:spTree>
    <p:extLst>
      <p:ext uri="{BB962C8B-B14F-4D97-AF65-F5344CB8AC3E}">
        <p14:creationId xmlns:p14="http://schemas.microsoft.com/office/powerpoint/2010/main" val="2452244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45743-C1A9-4784-81FE-D8C63DAAF4EA}"/>
              </a:ext>
            </a:extLst>
          </p:cNvPr>
          <p:cNvSpPr txBox="1"/>
          <p:nvPr/>
        </p:nvSpPr>
        <p:spPr>
          <a:xfrm flipH="1">
            <a:off x="3563342" y="462378"/>
            <a:ext cx="53120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b="0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3600" b="0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</a:rPr>
              <a:t>测试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0BDB9D-B477-4A32-A596-A3F22ACDBFA6}"/>
              </a:ext>
            </a:extLst>
          </p:cNvPr>
          <p:cNvSpPr/>
          <p:nvPr/>
        </p:nvSpPr>
        <p:spPr>
          <a:xfrm>
            <a:off x="2161056" y="1283173"/>
            <a:ext cx="8682681" cy="2039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  <a:sym typeface="Times" panose="02020603050405020304" pitchFamily="18" charset="0"/>
              </a:rPr>
              <a:t>测试主要是找周围比较熟悉的同学进行线下测试，目前的几位同学都是能够运行的，由于时间有限，没有更多的数据，之后会扩大测试范围，找出更多的问题。以下是测试的同学给的一些反馈：</a:t>
            </a:r>
            <a:endParaRPr lang="zh-CN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  <a:sym typeface="Times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BF8C93-44B4-453F-9EA7-114BD62A0B3E}"/>
              </a:ext>
            </a:extLst>
          </p:cNvPr>
          <p:cNvSpPr/>
          <p:nvPr/>
        </p:nvSpPr>
        <p:spPr>
          <a:xfrm>
            <a:off x="2161056" y="3323155"/>
            <a:ext cx="8682681" cy="707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陈铭海：界面简洁，减少操作的繁琐性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陈永财：个性化鲜明，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廖思源：</a:t>
            </a:r>
            <a:r>
              <a:rPr lang="en-US" altLang="zh-CN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UI</a:t>
            </a: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界面美观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周泽楷：功能强大，很饱满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黎娜：功能性强，好厉害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吴向舒：动画可以继续优化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刘星雨：路线推荐能否有其他网页可选择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余梓权：旅行分析没有多种形式查看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林俊贤：</a:t>
            </a:r>
            <a:r>
              <a:rPr lang="en-US" altLang="zh-CN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APP</a:t>
            </a: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工作量大，大部分已经很好了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黄镇杰：故事功能好评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endParaRPr lang="zh-CN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  <a:sym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151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36782D-3ECB-4EAB-AA9E-A1477D62CA26}"/>
              </a:ext>
            </a:extLst>
          </p:cNvPr>
          <p:cNvSpPr/>
          <p:nvPr/>
        </p:nvSpPr>
        <p:spPr>
          <a:xfrm>
            <a:off x="1987825" y="1696020"/>
            <a:ext cx="9674087" cy="11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1200"/>
              </a:spcBef>
            </a:pP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endParaRPr lang="zh-CN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  <a:sym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25E5DC-E13A-4829-B020-E807CED2CDCF}"/>
              </a:ext>
            </a:extLst>
          </p:cNvPr>
          <p:cNvSpPr txBox="1"/>
          <p:nvPr/>
        </p:nvSpPr>
        <p:spPr>
          <a:xfrm flipH="1">
            <a:off x="3563342" y="462378"/>
            <a:ext cx="53120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b="0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</a:rPr>
              <a:t>主要的算法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E72F19-5EEE-4CD3-B5DB-8E8B07C8A5F8}"/>
              </a:ext>
            </a:extLst>
          </p:cNvPr>
          <p:cNvSpPr/>
          <p:nvPr/>
        </p:nvSpPr>
        <p:spPr>
          <a:xfrm>
            <a:off x="1828800" y="1350587"/>
            <a:ext cx="9833112" cy="775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旅游路线推荐算法：采用基于内容的推荐算法，通过用户标志的足迹和旗子，结合用户个人信息生成用户喜好向量，匹配出最适合用户的前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个旅游地点，结合旅游地点热度进行推荐。</a:t>
            </a:r>
          </a:p>
          <a:p>
            <a:pPr lvl="0"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具体步骤：</a:t>
            </a:r>
          </a:p>
          <a:p>
            <a:pPr lvl="0"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、根据用户已经去过的旅游地点和打算去的旅游地点给用户打标签，生成一个标志着用户偏好的向量，维度特征为：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旅游开销，旅游类型（文艺型，奢华型，穷游型）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旅游距离，旅游地点气候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 lvl="0"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则生成用户偏好向量：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 lvl="0" indent="26670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网络获取旅游排名靠前的前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个城市，为每个城市设定旅游标签向量：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旅游花费，城市类型（文艺型，奢华型，适合穷游型）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旅游地点气候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 lvl="0"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则生成城市旅游标签向量：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B</a:t>
            </a:r>
          </a:p>
          <a:p>
            <a:pPr lvl="0"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、根据余弦相似度计算出最匹配用户的前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个城市：</a:t>
            </a: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lvl="0"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、通过图论最短路径算法，结合用户旅行天数，旅游经费等约束条件，生成一条最适合用户的旅游路线。</a:t>
            </a:r>
          </a:p>
          <a:p>
            <a:pPr lvl="0" indent="26670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  <p:pic>
        <p:nvPicPr>
          <p:cNvPr id="11" name="图片 11">
            <a:extLst>
              <a:ext uri="{FF2B5EF4-FFF2-40B4-BE49-F238E27FC236}">
                <a16:creationId xmlns:a16="http://schemas.microsoft.com/office/drawing/2014/main" id="{67D7CE79-5F90-4F40-A5C6-76BD5089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6387548"/>
            <a:ext cx="527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6545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CC785A-FB59-4C8E-B950-7B7E686FEA98}"/>
              </a:ext>
            </a:extLst>
          </p:cNvPr>
          <p:cNvSpPr/>
          <p:nvPr/>
        </p:nvSpPr>
        <p:spPr>
          <a:xfrm>
            <a:off x="1649895" y="2425654"/>
            <a:ext cx="97050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用户信息、旗帜信息、足迹信息、相片等数据均存储在后端服务器的</a:t>
            </a:r>
            <a:r>
              <a:rPr lang="en-US" altLang="zh-CN" dirty="0" err="1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数据库上，需要的时候可通过网络请求获取</a:t>
            </a:r>
          </a:p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各大旅游城市数据信息：该类信息通过百度地图，途牛网等网络接口获取</a:t>
            </a:r>
          </a:p>
          <a:p>
            <a:pPr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用户信息：用户登录后，本地使用安卓的</a:t>
            </a:r>
            <a:r>
              <a:rPr lang="en-US" altLang="zh-CN" dirty="0" err="1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sharepreference</a:t>
            </a: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保存着用户的用户名，密码等个人信息，一段时间内用户可以免登录进入</a:t>
            </a: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用户信息存储在后台服务器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数据库上的</a:t>
            </a:r>
            <a:r>
              <a:rPr lang="en-US" altLang="zh-CN" dirty="0" err="1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user_list</a:t>
            </a: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表中，用户登录注册时通过请求获取。</a:t>
            </a:r>
          </a:p>
          <a:p>
            <a:pPr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用户好友信息存储在后台服务器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MySQL</a:t>
            </a: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数据库上的</a:t>
            </a:r>
            <a:r>
              <a:rPr lang="en-US" altLang="zh-CN" dirty="0" err="1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frIend_list</a:t>
            </a:r>
            <a:r>
              <a:rPr lang="zh-CN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表中，用户登录后打开朋友圈通过请求获取。</a:t>
            </a:r>
          </a:p>
          <a:p>
            <a:endParaRPr lang="zh-CN" altLang="en-US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4445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4A7EF0-657F-4699-8020-C9528872115D}"/>
              </a:ext>
            </a:extLst>
          </p:cNvPr>
          <p:cNvSpPr txBox="1"/>
          <p:nvPr/>
        </p:nvSpPr>
        <p:spPr>
          <a:xfrm flipH="1">
            <a:off x="3563342" y="462378"/>
            <a:ext cx="53120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b="0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</a:rPr>
              <a:t>关键技术和技术难点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8789D3-D445-42E3-8EFE-D164E5CD6D37}"/>
              </a:ext>
            </a:extLst>
          </p:cNvPr>
          <p:cNvSpPr/>
          <p:nvPr/>
        </p:nvSpPr>
        <p:spPr>
          <a:xfrm>
            <a:off x="1499704" y="2067339"/>
            <a:ext cx="100053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l"/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关键技术和技术难点：</a:t>
            </a: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）后端用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spring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框架去完成了用户登录注册、 旅行信息（包括图片以及文字）的请求发送。</a:t>
            </a: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）数据库的设计</a:t>
            </a: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）定位获取附近兴趣点，根据经纬度计算相对角度，以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AR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相机的形式显示出来。</a:t>
            </a: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）为了导入百度地图、 定位、 搜索地点， 进行了第三方</a:t>
            </a:r>
            <a:r>
              <a:rPr lang="en-US" altLang="zh-CN" dirty="0" err="1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sdk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的导入使用，密钥的使用。</a:t>
            </a: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）实现足迹、 旗子的标志， 百度地图官方文档中相应的函数。</a:t>
            </a: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）路线推荐的实现， 一个旅游路线推荐的算法。 基于内容的推荐算法， 通过用户标志的足迹和旗子，结合用户个人信息生成用户喜好向量， 匹配出最适合用户的前</a:t>
            </a:r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个旅游地点， 结合旅游地点热度进行推荐。</a:t>
            </a: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）上传图片和文字</a:t>
            </a: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）故事集的动画播放</a:t>
            </a:r>
          </a:p>
        </p:txBody>
      </p:sp>
    </p:spTree>
    <p:extLst>
      <p:ext uri="{BB962C8B-B14F-4D97-AF65-F5344CB8AC3E}">
        <p14:creationId xmlns:p14="http://schemas.microsoft.com/office/powerpoint/2010/main" val="6613889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FDED4B-25CD-4881-AB73-99EEDDDB1062}"/>
              </a:ext>
            </a:extLst>
          </p:cNvPr>
          <p:cNvSpPr txBox="1"/>
          <p:nvPr/>
        </p:nvSpPr>
        <p:spPr>
          <a:xfrm flipH="1">
            <a:off x="3563342" y="462378"/>
            <a:ext cx="53120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b="0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</a:rPr>
              <a:t>产品安装和使用说明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48F555-8E4C-4795-A80F-3596F5B70E7C}"/>
              </a:ext>
            </a:extLst>
          </p:cNvPr>
          <p:cNvSpPr/>
          <p:nvPr/>
        </p:nvSpPr>
        <p:spPr>
          <a:xfrm>
            <a:off x="1499704" y="2067339"/>
            <a:ext cx="100053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）产品安装： </a:t>
            </a:r>
            <a:r>
              <a:rPr lang="en-US" altLang="zh-CN" dirty="0" err="1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apk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打包</a:t>
            </a:r>
            <a:endParaRPr lang="en-US" altLang="zh-CN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indent="266700" algn="l"/>
            <a:r>
              <a:rPr lang="en-US" altLang="zh-CN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5C473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）使用说明：如果没有账号的话， 需要首先注册账号， 在注册完账号后进行登陆。 在登陆后， 会进入主界面。 点击地图， 可以在你去过的地方， 标记上脚印的图标，  同时可以输入文字和上传照片。 也可以在你想要去的地方，标记上旗帜的图标， 同时输入文字。 勾选右方脚印图标下的的方框， 一个可以使旗帜们连线， 一个可以使脚印们连线。 点击故事可以看到自己去过的地方的相册、时间等。 点击右上角的播放键可以进行动画播放。 点击路线推荐后， 选择经费范围、 年纪范围和出游的人数后， 点击确认， 会有相应的推荐路线出现。 点击旅行分析， 会有柱状图显著用户的旅行分析情况。 点击个人信息以及最下方的导航栏的“我的”， 可以到达用户个人信息页面， 可以修改用户个人的信息， 如：用户名、 个人介绍、 地区、 性别、 生日等。 最下方导航栏的“狸友圈”是朋友圈， 可以看到其他人的动态分享， 用户可以进行点赞和评论。 点击导航栏中的“游记”可以跳到途牛网的页面。</a:t>
            </a:r>
          </a:p>
        </p:txBody>
      </p:sp>
    </p:spTree>
    <p:extLst>
      <p:ext uri="{BB962C8B-B14F-4D97-AF65-F5344CB8AC3E}">
        <p14:creationId xmlns:p14="http://schemas.microsoft.com/office/powerpoint/2010/main" val="452442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1E2D42-C933-4520-9DA9-BA587F698ACD}"/>
              </a:ext>
            </a:extLst>
          </p:cNvPr>
          <p:cNvSpPr txBox="1"/>
          <p:nvPr/>
        </p:nvSpPr>
        <p:spPr>
          <a:xfrm flipH="1">
            <a:off x="3563342" y="462378"/>
            <a:ext cx="53120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b="0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</a:rPr>
              <a:t>团队分工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A30C7F-8B08-4E3B-A501-19A865C8CF2A}"/>
              </a:ext>
            </a:extLst>
          </p:cNvPr>
          <p:cNvSpPr/>
          <p:nvPr/>
        </p:nvSpPr>
        <p:spPr>
          <a:xfrm>
            <a:off x="1649895" y="2425654"/>
            <a:ext cx="9813235" cy="29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</a:rPr>
              <a:t>廖南山：后端、数据库的设计、地图、旅行分析、狸友圈、旗子信息、足迹详情、调</a:t>
            </a:r>
            <a:r>
              <a:rPr lang="en-US" altLang="zh-CN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</a:rPr>
              <a:t>bug</a:t>
            </a: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</a:rPr>
              <a:t>董桢晶：登陆、注册、游记、</a:t>
            </a:r>
            <a:r>
              <a:rPr lang="en-US" altLang="zh-CN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</a:rPr>
              <a:t>UI</a:t>
            </a: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</a:rPr>
              <a:t>设计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</a:rPr>
              <a:t>袁语聃：故事、相册、路线推荐、</a:t>
            </a:r>
            <a:r>
              <a:rPr lang="en-US" altLang="zh-CN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</a:rPr>
              <a:t>UI</a:t>
            </a: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</a:rPr>
              <a:t>设计</a:t>
            </a:r>
            <a:endParaRPr lang="en-US" altLang="zh-CN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</a:rPr>
              <a:t>张纯菁：回忆录、个人信息、我的、写报告</a:t>
            </a:r>
          </a:p>
        </p:txBody>
      </p:sp>
    </p:spTree>
    <p:extLst>
      <p:ext uri="{BB962C8B-B14F-4D97-AF65-F5344CB8AC3E}">
        <p14:creationId xmlns:p14="http://schemas.microsoft.com/office/powerpoint/2010/main" val="37682373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7E19AD-8233-46EC-BEED-119CB41F02C7}"/>
              </a:ext>
            </a:extLst>
          </p:cNvPr>
          <p:cNvSpPr/>
          <p:nvPr/>
        </p:nvSpPr>
        <p:spPr>
          <a:xfrm>
            <a:off x="1439183" y="1224819"/>
            <a:ext cx="10328747" cy="8804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Songti SC Regular" charset="0"/>
                <a:cs typeface="Songti SC Regular" charset="0"/>
                <a:sym typeface="Songti SC Regular" charset="0"/>
              </a:rPr>
              <a:t>1</a:t>
            </a: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）记录足迹， 专属地图：</a:t>
            </a:r>
            <a:endParaRPr lang="zh-CN" altLang="zh-CN" sz="2800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  <a:sym typeface="Times" panose="02020603050405020304" pitchFamily="18" charset="0"/>
            </a:endParaRPr>
          </a:p>
          <a:p>
            <a:pPr algn="l">
              <a:lnSpc>
                <a:spcPts val="4300"/>
              </a:lnSpc>
            </a:pP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用户可以在地图上标注自己已经去过的地方（用一个脚印图形标记）， 点击脚印可以查看或上传该地点的信息（旅游感想和旅游照片）。同时，通过脚印的连接可以形成用户的专属地图， 此外还可以记录下用户已经走过多少多少公里。</a:t>
            </a:r>
            <a:endParaRPr lang="zh-CN" altLang="zh-CN" sz="2800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  <a:sym typeface="Times" panose="02020603050405020304" pitchFamily="18" charset="0"/>
            </a:endParaRPr>
          </a:p>
          <a:p>
            <a:pPr algn="l">
              <a:lnSpc>
                <a:spcPts val="4300"/>
              </a:lnSpc>
            </a:pP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 </a:t>
            </a:r>
            <a:endParaRPr lang="zh-CN" altLang="zh-CN" sz="2800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  <a:sym typeface="Times" panose="02020603050405020304" pitchFamily="18" charset="0"/>
            </a:endParaRPr>
          </a:p>
          <a:p>
            <a:pPr algn="l">
              <a:lnSpc>
                <a:spcPts val="4300"/>
              </a:lnSpc>
            </a:pP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Songti SC Regular" charset="0"/>
                <a:cs typeface="Songti SC Regular" charset="0"/>
                <a:sym typeface="Songti SC Regular" charset="0"/>
              </a:rPr>
              <a:t>2</a:t>
            </a: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）设置</a:t>
            </a: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Songti SC Regular" charset="0"/>
                <a:cs typeface="Songti SC Regular" charset="0"/>
                <a:sym typeface="Songti SC Regular" charset="0"/>
              </a:rPr>
              <a:t>dreaming places</a:t>
            </a: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， 推荐路线：</a:t>
            </a:r>
            <a:endParaRPr lang="zh-CN" altLang="zh-CN" sz="2800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  <a:sym typeface="Times" panose="02020603050405020304" pitchFamily="18" charset="0"/>
            </a:endParaRPr>
          </a:p>
          <a:p>
            <a:pPr algn="l">
              <a:lnSpc>
                <a:spcPts val="4300"/>
              </a:lnSpc>
            </a:pP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 在地图上用户可以在未来想旅行的地方插上一个旗帜， 设置自己的</a:t>
            </a: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Songti SC Regular" charset="0"/>
                <a:cs typeface="Songti SC Regular" charset="0"/>
                <a:sym typeface="Songti SC Regular" charset="0"/>
              </a:rPr>
              <a:t>dreaming places</a:t>
            </a: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，点击旗帜可以添加旅游计划。 这样以来， </a:t>
            </a: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Songti SC Regular" charset="0"/>
                <a:cs typeface="Songti SC Regular" charset="0"/>
                <a:sym typeface="Songti SC Regular" charset="0"/>
              </a:rPr>
              <a:t>app</a:t>
            </a: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可以根据用户的未来旅行地方推荐路线。 </a:t>
            </a:r>
          </a:p>
          <a:p>
            <a:pPr algn="l">
              <a:lnSpc>
                <a:spcPts val="4300"/>
              </a:lnSpc>
            </a:pPr>
            <a:endParaRPr lang="zh-CN" altLang="zh-CN" sz="2800" dirty="0">
              <a:solidFill>
                <a:srgbClr val="5C4730"/>
              </a:solidFill>
              <a:latin typeface="Songti SC Regular" charset="0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4300"/>
              </a:lnSpc>
            </a:pP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Songti SC Regular" charset="0"/>
                <a:cs typeface="Songti SC Regular" charset="0"/>
                <a:sym typeface="Songti SC Regular" charset="0"/>
              </a:rPr>
              <a:t>3) </a:t>
            </a: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旅游路线推荐，系统根据用户已经添加的脚印和旗帜，生成用户喜好向量，与各旅游景点的热度结合给景点打分，加上用户年龄，旅游预算等约束条件，选取前</a:t>
            </a: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Songti SC Regular" charset="0"/>
                <a:cs typeface="Songti SC Regular" charset="0"/>
                <a:sym typeface="Songti SC Regular" charset="0"/>
              </a:rPr>
              <a:t>k</a:t>
            </a:r>
            <a:r>
              <a:rPr lang="zh-CN" altLang="zh-CN" sz="2800" dirty="0">
                <a:solidFill>
                  <a:srgbClr val="5C4730"/>
                </a:solidFill>
                <a:latin typeface="Songti SC Regular" charset="0"/>
                <a:ea typeface="宋体" panose="02010600030101010101" pitchFamily="2" charset="-122"/>
                <a:sym typeface="Songti SC Regular" charset="0"/>
              </a:rPr>
              <a:t>个高分景点，采用图论算法或其他规划算法生成路线。</a:t>
            </a:r>
            <a:endParaRPr lang="zh-CN" altLang="zh-CN" sz="2800" dirty="0">
              <a:solidFill>
                <a:srgbClr val="5C4730"/>
              </a:solidFill>
              <a:latin typeface="Times" panose="02020603050405020304" pitchFamily="18" charset="0"/>
              <a:ea typeface="宋体" panose="02010600030101010101" pitchFamily="2" charset="-122"/>
              <a:sym typeface="Times" panose="02020603050405020304" pitchFamily="18" charset="0"/>
            </a:endParaRPr>
          </a:p>
          <a:p>
            <a:endParaRPr lang="zh-CN" altLang="en-US" sz="3200" b="0" dirty="0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DC604A-52A8-4203-99D6-311B4C1F579E}"/>
              </a:ext>
            </a:extLst>
          </p:cNvPr>
          <p:cNvSpPr txBox="1"/>
          <p:nvPr/>
        </p:nvSpPr>
        <p:spPr>
          <a:xfrm flipH="1">
            <a:off x="3563342" y="462378"/>
            <a:ext cx="53120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b="0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</a:rPr>
              <a:t>主要功能</a:t>
            </a:r>
          </a:p>
        </p:txBody>
      </p:sp>
    </p:spTree>
    <p:extLst>
      <p:ext uri="{BB962C8B-B14F-4D97-AF65-F5344CB8AC3E}">
        <p14:creationId xmlns:p14="http://schemas.microsoft.com/office/powerpoint/2010/main" val="7496407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A4A9CE-1DFC-4A1F-83D8-9FB7E32D6A7D}"/>
              </a:ext>
            </a:extLst>
          </p:cNvPr>
          <p:cNvSpPr/>
          <p:nvPr/>
        </p:nvSpPr>
        <p:spPr>
          <a:xfrm>
            <a:off x="1029253" y="0"/>
            <a:ext cx="10946294" cy="955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4300"/>
              </a:lnSpc>
            </a:pPr>
            <a:r>
              <a:rPr lang="zh-CN" altLang="zh-CN" dirty="0">
                <a:solidFill>
                  <a:srgbClr val="5C4730"/>
                </a:solidFill>
                <a:latin typeface="Songti SC Regular" charset="0"/>
                <a:ea typeface="Songti SC Regular" charset="0"/>
                <a:cs typeface="Songti SC Regular" charset="0"/>
                <a:sym typeface="Songti SC Regular" charset="0"/>
              </a:rPr>
              <a:t>4</a:t>
            </a: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ongti SC Regular" charset="0"/>
              </a:rPr>
              <a:t>）独特相册，分享旅程：</a:t>
            </a:r>
            <a:endParaRPr lang="zh-CN" altLang="zh-CN" sz="2800" dirty="0">
              <a:solidFill>
                <a:srgbClr val="5C4730"/>
              </a:solidFill>
              <a:latin typeface="宋体" panose="02010600030101010101" pitchFamily="2" charset="-122"/>
              <a:ea typeface="宋体" panose="02010600030101010101" pitchFamily="2" charset="-122"/>
              <a:sym typeface="Times" panose="02020603050405020304" pitchFamily="18" charset="0"/>
            </a:endParaRPr>
          </a:p>
          <a:p>
            <a:pPr algn="l">
              <a:lnSpc>
                <a:spcPts val="4300"/>
              </a:lnSpc>
            </a:pP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ongti SC Regular" charset="0"/>
              </a:rPr>
              <a:t>用户可以上传拍摄的照片， 和写下文字进行分享。 在每个地方， 都会有一个总和这次旅行所有照片的专属的相册， 同时相册可以进行幻灯片式播放供用户观看，并可以生成专属旅游视频（自动播放相片，插入地点标志，如什么时候你在什么地方有如下照片）。</a:t>
            </a:r>
            <a:endParaRPr lang="zh-CN" altLang="zh-CN" sz="2800" dirty="0">
              <a:solidFill>
                <a:srgbClr val="5C4730"/>
              </a:solidFill>
              <a:latin typeface="宋体" panose="02010600030101010101" pitchFamily="2" charset="-122"/>
              <a:ea typeface="宋体" panose="02010600030101010101" pitchFamily="2" charset="-122"/>
              <a:sym typeface="Times" panose="02020603050405020304" pitchFamily="18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endParaRPr lang="zh-CN" altLang="zh-CN" sz="2800" dirty="0">
              <a:solidFill>
                <a:srgbClr val="5C4730"/>
              </a:solidFill>
              <a:latin typeface="宋体" panose="02010600030101010101" pitchFamily="2" charset="-122"/>
              <a:ea typeface="宋体" panose="02010600030101010101" pitchFamily="2" charset="-122"/>
              <a:sym typeface="Songti SC Regular" charset="0"/>
            </a:endParaRPr>
          </a:p>
          <a:p>
            <a:pPr algn="l">
              <a:lnSpc>
                <a:spcPts val="4300"/>
              </a:lnSpc>
            </a:pP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cs typeface="Songti SC Regular" charset="0"/>
                <a:sym typeface="Songti SC Regular" charset="0"/>
              </a:rPr>
              <a:t>5</a:t>
            </a: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ongti SC Regular" charset="0"/>
              </a:rPr>
              <a:t>） 添加好友：在知道好友的账号后， 可以发送添加好友申请， 在申请通过后，双方都可以看到对方分享的旅行信息， </a:t>
            </a: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sym typeface="Times" panose="02020603050405020304" pitchFamily="18" charset="0"/>
              </a:rPr>
              <a:t>比如旅行路线图， 故事分享等</a:t>
            </a:r>
          </a:p>
          <a:p>
            <a:pPr algn="l">
              <a:lnSpc>
                <a:spcPts val="4300"/>
              </a:lnSpc>
            </a:pP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ongti SC Regular" charset="0"/>
              </a:rPr>
              <a:t> </a:t>
            </a:r>
            <a:endParaRPr lang="zh-CN" altLang="zh-CN" sz="2800" dirty="0">
              <a:solidFill>
                <a:srgbClr val="5C4730"/>
              </a:solidFill>
              <a:latin typeface="宋体" panose="02010600030101010101" pitchFamily="2" charset="-122"/>
              <a:ea typeface="宋体" panose="02010600030101010101" pitchFamily="2" charset="-122"/>
              <a:sym typeface="Times" panose="02020603050405020304" pitchFamily="18" charset="0"/>
            </a:endParaRPr>
          </a:p>
          <a:p>
            <a:pPr algn="l">
              <a:lnSpc>
                <a:spcPts val="4300"/>
              </a:lnSpc>
            </a:pP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" panose="02020603050405020304" pitchFamily="18" charset="0"/>
                <a:sym typeface="Times" panose="02020603050405020304" pitchFamily="18" charset="0"/>
              </a:rPr>
              <a:t>6</a:t>
            </a: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cs typeface="Songti SC Regular" charset="0"/>
                <a:sym typeface="Songti SC Regular" charset="0"/>
              </a:rPr>
              <a:t>)</a:t>
            </a: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ongti SC Regular" charset="0"/>
              </a:rPr>
              <a:t>隐私设置，用户们当然是愿意分享自己的旅行所见所闻所感， 但也有一些用户想记录自己的旅行但并不想分享。 所以关于旅行的分享， 用户可以选择公开、仅自己可见、 仅哪些好友可见、哪些好友不可见。  </a:t>
            </a:r>
            <a:endParaRPr lang="zh-CN" altLang="zh-CN" sz="2800" dirty="0">
              <a:solidFill>
                <a:srgbClr val="5C4730"/>
              </a:solidFill>
              <a:latin typeface="宋体" panose="02010600030101010101" pitchFamily="2" charset="-122"/>
              <a:ea typeface="宋体" panose="02010600030101010101" pitchFamily="2" charset="-122"/>
              <a:sym typeface="Times" panose="02020603050405020304" pitchFamily="18" charset="0"/>
            </a:endParaRPr>
          </a:p>
          <a:p>
            <a:pPr algn="l">
              <a:lnSpc>
                <a:spcPts val="4300"/>
              </a:lnSpc>
            </a:pP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ongti SC Regular" charset="0"/>
              </a:rPr>
              <a:t> </a:t>
            </a:r>
            <a:endParaRPr lang="zh-CN" altLang="zh-CN" sz="2800" dirty="0">
              <a:solidFill>
                <a:srgbClr val="5C4730"/>
              </a:solidFill>
              <a:latin typeface="宋体" panose="02010600030101010101" pitchFamily="2" charset="-122"/>
              <a:ea typeface="宋体" panose="02010600030101010101" pitchFamily="2" charset="-122"/>
              <a:sym typeface="Times" panose="02020603050405020304" pitchFamily="18" charset="0"/>
            </a:endParaRPr>
          </a:p>
          <a:p>
            <a:pPr algn="l">
              <a:lnSpc>
                <a:spcPts val="3900"/>
              </a:lnSpc>
              <a:spcBef>
                <a:spcPts val="1200"/>
              </a:spcBef>
            </a:pP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cs typeface="Songti SC Regular" charset="0"/>
                <a:sym typeface="Songti SC Regular" charset="0"/>
              </a:rPr>
              <a:t>7</a:t>
            </a: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ongti SC Regular" charset="0"/>
              </a:rPr>
              <a:t>）实时分析工具：该</a:t>
            </a: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cs typeface="Songti SC Regular" charset="0"/>
                <a:sym typeface="Songti SC Regular" charset="0"/>
              </a:rPr>
              <a:t>app</a:t>
            </a:r>
            <a:r>
              <a:rPr lang="zh-CN" altLang="zh-CN" sz="2800" dirty="0">
                <a:solidFill>
                  <a:srgbClr val="5C47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ongti SC Regular" charset="0"/>
              </a:rPr>
              <a:t>能够通过点击附近的标志建筑，出现具体的信息，能够显示当前的地理位置。</a:t>
            </a:r>
          </a:p>
        </p:txBody>
      </p:sp>
    </p:spTree>
    <p:extLst>
      <p:ext uri="{BB962C8B-B14F-4D97-AF65-F5344CB8AC3E}">
        <p14:creationId xmlns:p14="http://schemas.microsoft.com/office/powerpoint/2010/main" val="14579990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AC7C94-C13E-4B62-AE00-7673420F156A}"/>
              </a:ext>
            </a:extLst>
          </p:cNvPr>
          <p:cNvSpPr txBox="1"/>
          <p:nvPr/>
        </p:nvSpPr>
        <p:spPr>
          <a:xfrm flipH="1">
            <a:off x="3563342" y="462378"/>
            <a:ext cx="53120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b="0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</a:rPr>
              <a:t>主要功能界面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6AF799-6CD1-4D66-A365-8DEC19339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47" y="1630018"/>
            <a:ext cx="3779354" cy="671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8CE8CD-99D1-4A51-9496-1684EA9EF9A0}"/>
              </a:ext>
            </a:extLst>
          </p:cNvPr>
          <p:cNvSpPr txBox="1"/>
          <p:nvPr/>
        </p:nvSpPr>
        <p:spPr>
          <a:xfrm>
            <a:off x="2790474" y="8335618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登录界面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90BFC4-B2C4-401B-9F51-BEA1D3654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09" y="1630019"/>
            <a:ext cx="3779354" cy="67188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86591D-4C5F-4588-ACF6-CF419E38DB54}"/>
              </a:ext>
            </a:extLst>
          </p:cNvPr>
          <p:cNvSpPr txBox="1"/>
          <p:nvPr/>
        </p:nvSpPr>
        <p:spPr>
          <a:xfrm>
            <a:off x="7905036" y="8335618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注册界面</a:t>
            </a:r>
          </a:p>
        </p:txBody>
      </p:sp>
    </p:spTree>
    <p:extLst>
      <p:ext uri="{BB962C8B-B14F-4D97-AF65-F5344CB8AC3E}">
        <p14:creationId xmlns:p14="http://schemas.microsoft.com/office/powerpoint/2010/main" val="13329042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FD3DC4-7318-4E89-A308-4111F1240A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74" y="934278"/>
            <a:ext cx="3913532" cy="69573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69753F-571A-414E-931C-3A7C57FDAC3A}"/>
              </a:ext>
            </a:extLst>
          </p:cNvPr>
          <p:cNvSpPr txBox="1"/>
          <p:nvPr/>
        </p:nvSpPr>
        <p:spPr>
          <a:xfrm>
            <a:off x="3064267" y="8347398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首页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60380C-9634-4863-9584-EDEB91722D9A}"/>
              </a:ext>
            </a:extLst>
          </p:cNvPr>
          <p:cNvSpPr txBox="1"/>
          <p:nvPr/>
        </p:nvSpPr>
        <p:spPr>
          <a:xfrm>
            <a:off x="8189885" y="8347398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个人信息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BFA6F2-A1AC-4C2D-AA35-CC9766B09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66" y="934279"/>
            <a:ext cx="3913532" cy="69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58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C219AE-9850-4190-A66C-33308B203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05" y="995384"/>
            <a:ext cx="3913532" cy="69573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D9E36FC-5049-4EA6-AEF4-88275B8149C2}"/>
              </a:ext>
            </a:extLst>
          </p:cNvPr>
          <p:cNvSpPr txBox="1"/>
          <p:nvPr/>
        </p:nvSpPr>
        <p:spPr>
          <a:xfrm>
            <a:off x="3554600" y="8466668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故事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8BB9F7-5FB6-4371-96D5-65E25351CB24}"/>
              </a:ext>
            </a:extLst>
          </p:cNvPr>
          <p:cNvSpPr txBox="1"/>
          <p:nvPr/>
        </p:nvSpPr>
        <p:spPr>
          <a:xfrm>
            <a:off x="8976328" y="8266414"/>
            <a:ext cx="738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地图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526BDB-7E6B-4AB0-89DE-3E7E62013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53" y="995381"/>
            <a:ext cx="3913533" cy="69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61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526219-1EEC-4E7F-B934-578B6EB0B6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21" y="728869"/>
            <a:ext cx="4040257" cy="71826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B8CBB0-A65E-4516-9F8E-573A995ED246}"/>
              </a:ext>
            </a:extLst>
          </p:cNvPr>
          <p:cNvSpPr txBox="1"/>
          <p:nvPr/>
        </p:nvSpPr>
        <p:spPr>
          <a:xfrm>
            <a:off x="3114305" y="8320894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路线推荐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48F9A7-62D0-4F9A-B56D-862FC8641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92" y="728869"/>
            <a:ext cx="4040257" cy="71826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716E5E-CF1C-4802-AA94-1E40E454F7B8}"/>
              </a:ext>
            </a:extLst>
          </p:cNvPr>
          <p:cNvSpPr txBox="1"/>
          <p:nvPr/>
        </p:nvSpPr>
        <p:spPr>
          <a:xfrm>
            <a:off x="8336074" y="8320894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旅行分析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123476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8658A5-4491-4985-964C-2B1073F9F1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28" y="781878"/>
            <a:ext cx="4017894" cy="71429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7B0ED9-D4DC-4E15-B5F8-C57C061A0499}"/>
              </a:ext>
            </a:extLst>
          </p:cNvPr>
          <p:cNvSpPr txBox="1"/>
          <p:nvPr/>
        </p:nvSpPr>
        <p:spPr>
          <a:xfrm>
            <a:off x="3503416" y="8320894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狸友圈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AED7AF-2240-4C78-98BB-3213CCC147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29" y="781878"/>
            <a:ext cx="4017894" cy="71429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F28215-9456-45D2-98B5-D757B04DAB62}"/>
              </a:ext>
            </a:extLst>
          </p:cNvPr>
          <p:cNvSpPr txBox="1"/>
          <p:nvPr/>
        </p:nvSpPr>
        <p:spPr>
          <a:xfrm>
            <a:off x="8877003" y="8320894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游记</a:t>
            </a:r>
          </a:p>
        </p:txBody>
      </p:sp>
    </p:spTree>
    <p:extLst>
      <p:ext uri="{BB962C8B-B14F-4D97-AF65-F5344CB8AC3E}">
        <p14:creationId xmlns:p14="http://schemas.microsoft.com/office/powerpoint/2010/main" val="1962755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70A1C0-DC7F-4865-83A6-5A15753E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69" y="795130"/>
            <a:ext cx="4152072" cy="73814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52108A-7B21-41CD-8B36-81D96C68CA38}"/>
              </a:ext>
            </a:extLst>
          </p:cNvPr>
          <p:cNvSpPr txBox="1"/>
          <p:nvPr/>
        </p:nvSpPr>
        <p:spPr>
          <a:xfrm>
            <a:off x="3461832" y="8486546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我的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1CE206-2551-4781-B488-91F56BC265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84" y="795130"/>
            <a:ext cx="4152072" cy="7381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15054A-700D-409C-893B-CB7EC3797C79}"/>
              </a:ext>
            </a:extLst>
          </p:cNvPr>
          <p:cNvSpPr txBox="1"/>
          <p:nvPr/>
        </p:nvSpPr>
        <p:spPr>
          <a:xfrm>
            <a:off x="8973427" y="8486546"/>
            <a:ext cx="7389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地图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978595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1172</Words>
  <Application>Microsoft Office PowerPoint</Application>
  <PresentationFormat>自定义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Helvetica Light</vt:lpstr>
      <vt:lpstr>Helvetica Neue</vt:lpstr>
      <vt:lpstr>Helvetica Neue Light</vt:lpstr>
      <vt:lpstr>Helvetica Neue Medium</vt:lpstr>
      <vt:lpstr>Helvetica Neue Thin</vt:lpstr>
      <vt:lpstr>Songti SC Regular</vt:lpstr>
      <vt:lpstr>宋体</vt:lpstr>
      <vt:lpstr>Times</vt:lpstr>
      <vt:lpstr>White</vt:lpstr>
      <vt:lpstr>Daily 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Map</dc:title>
  <cp:lastModifiedBy>张 纯菁</cp:lastModifiedBy>
  <cp:revision>17</cp:revision>
  <dcterms:modified xsi:type="dcterms:W3CDTF">2019-01-05T05:10:58Z</dcterms:modified>
</cp:coreProperties>
</file>