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65" r:id="rId4"/>
    <p:sldId id="261" r:id="rId5"/>
    <p:sldId id="260" r:id="rId6"/>
    <p:sldId id="285" r:id="rId7"/>
    <p:sldId id="258" r:id="rId8"/>
    <p:sldId id="298" r:id="rId9"/>
    <p:sldId id="300" r:id="rId10"/>
    <p:sldId id="299" r:id="rId11"/>
    <p:sldId id="262" r:id="rId13"/>
    <p:sldId id="320" r:id="rId14"/>
    <p:sldId id="321" r:id="rId15"/>
    <p:sldId id="322" r:id="rId16"/>
    <p:sldId id="268" r:id="rId17"/>
    <p:sldId id="286" r:id="rId18"/>
    <p:sldId id="263" r:id="rId19"/>
    <p:sldId id="319" r:id="rId20"/>
    <p:sldId id="318" r:id="rId21"/>
    <p:sldId id="274" r:id="rId22"/>
    <p:sldId id="287" r:id="rId23"/>
    <p:sldId id="324" r:id="rId24"/>
    <p:sldId id="313" r:id="rId25"/>
    <p:sldId id="275" r:id="rId26"/>
    <p:sldId id="27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240" y="120"/>
      </p:cViewPr>
      <p:guideLst>
        <p:guide orient="horz" pos="17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1444-551B-4CE2-A790-4AAD7A858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D8AE-58C8-40F0-B22D-006316A34C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995" y="1668378"/>
            <a:ext cx="6500243" cy="20853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7200" b="1" dirty="0" smtClean="0">
                <a:solidFill>
                  <a:schemeClr val="tx2"/>
                </a:solidFill>
              </a:rPr>
              <a:t>Campus</a:t>
            </a:r>
            <a:r>
              <a:rPr kumimoji="1" lang="zh-CN" altLang="en-US" sz="7200" b="1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7200" b="1" dirty="0" smtClean="0">
                <a:solidFill>
                  <a:schemeClr val="bg1"/>
                </a:solidFill>
              </a:rPr>
              <a:t>Bounty</a:t>
            </a:r>
            <a:endParaRPr kumimoji="1" lang="en-US" altLang="zh-CN" sz="7200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995" y="743403"/>
            <a:ext cx="7040880" cy="1014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/>
            <a:r>
              <a:rPr kumimoji="1" lang="zh-CN" altLang="en-US" sz="6000" b="1" dirty="0" smtClean="0">
                <a:solidFill>
                  <a:srgbClr val="FFFFFF"/>
                </a:solidFill>
              </a:rPr>
              <a:t>校园悬赏榜产品介绍</a:t>
            </a:r>
            <a:endParaRPr kumimoji="1" lang="zh-CN" altLang="en-US" sz="6000" b="1" dirty="0" smtClean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735" y="4067810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2018.10.29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 smtClean="0">
                <a:solidFill>
                  <a:srgbClr val="404040"/>
                </a:solidFill>
              </a:rPr>
              <a:t>2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/>
                </a:solidFill>
                <a:latin typeface="+mn-ea"/>
              </a:rPr>
              <a:t>核心功能</a:t>
            </a:r>
            <a:endParaRPr lang="zh-CN" altLang="en-US" sz="2800" dirty="0" smtClean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4023" y="1360448"/>
            <a:ext cx="4553186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模仿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QQ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登录注册页面编写用户的登录和注册页面，使用短信验证的方式进行实名认证。进入后的界面包括任务、聊天和我的三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个部分，参照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QQ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的界面进行设计。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022" y="1045167"/>
            <a:ext cx="23411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界面设计</a:t>
            </a:r>
            <a:endParaRPr lang="zh-CN" altLang="en-US" sz="16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图片 2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" y="1119972"/>
            <a:ext cx="2029578" cy="3256301"/>
          </a:xfrm>
          <a:prstGeom prst="rect">
            <a:avLst/>
          </a:prstGeom>
        </p:spPr>
      </p:pic>
      <p:pic>
        <p:nvPicPr>
          <p:cNvPr id="4" name="图片 3" descr="C:\Users\liusk\Desktop\微信图片_20181201163905.png微信图片_2018120116390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48" y="1593215"/>
            <a:ext cx="1062990" cy="2127250"/>
          </a:xfrm>
          <a:prstGeom prst="rect">
            <a:avLst/>
          </a:prstGeom>
        </p:spPr>
      </p:pic>
      <p:pic>
        <p:nvPicPr>
          <p:cNvPr id="9" name="图片 8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8" y="1388806"/>
            <a:ext cx="2029578" cy="325630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界面部分展示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altLang="zh-CN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2" name="图片 1" descr="C:\Users\liusk\Desktop\微信图片_20181201164117.png微信图片_201812011641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1218" y="1854835"/>
            <a:ext cx="1069975" cy="213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4023" y="1360448"/>
            <a:ext cx="455318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用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SMSSDK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的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api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进行短信验证，经验证可以做到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100%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短信到达，且可以做到短信的快速到达，进行用户的个人信息确认，保障安全性。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022" y="1045167"/>
            <a:ext cx="23411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短信验证</a:t>
            </a:r>
            <a:endParaRPr lang="zh-CN" altLang="en-US" sz="16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图片 2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" y="1119972"/>
            <a:ext cx="2029578" cy="3256301"/>
          </a:xfrm>
          <a:prstGeom prst="rect">
            <a:avLst/>
          </a:prstGeom>
        </p:spPr>
      </p:pic>
      <p:pic>
        <p:nvPicPr>
          <p:cNvPr id="4" name="图片 3" descr="C:\Users\liusk\Desktop\微信图片_20181201163917.png微信图片_2018120116391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48" y="1593215"/>
            <a:ext cx="1062990" cy="2127250"/>
          </a:xfrm>
          <a:prstGeom prst="rect">
            <a:avLst/>
          </a:prstGeom>
        </p:spPr>
      </p:pic>
      <p:pic>
        <p:nvPicPr>
          <p:cNvPr id="9" name="图片 8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8" y="1388806"/>
            <a:ext cx="2029578" cy="325630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短信</a:t>
            </a:r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部分展示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altLang="zh-CN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2" name="图片 1" descr="C:\Users\liusk\Desktop\微信图片_20181201163934.png微信图片_2018120116393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1218" y="1854835"/>
            <a:ext cx="1069975" cy="213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4023" y="1360448"/>
            <a:ext cx="455318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在任务栏，进行任务的发布，填写完任务以及用户等详细信息后便可进行任务的发布。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4022" y="1045167"/>
            <a:ext cx="23411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任务发布</a:t>
            </a:r>
            <a:endParaRPr lang="zh-CN" altLang="en-US" sz="16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图片 2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" y="1119972"/>
            <a:ext cx="2029578" cy="3256301"/>
          </a:xfrm>
          <a:prstGeom prst="rect">
            <a:avLst/>
          </a:prstGeom>
        </p:spPr>
      </p:pic>
      <p:pic>
        <p:nvPicPr>
          <p:cNvPr id="4" name="图片 3" descr="C:\Users\liusk\Desktop\微信图片_20181201172621.png微信图片_201812011726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48" y="1594168"/>
            <a:ext cx="1062990" cy="2125345"/>
          </a:xfrm>
          <a:prstGeom prst="rect">
            <a:avLst/>
          </a:prstGeom>
        </p:spPr>
      </p:pic>
      <p:pic>
        <p:nvPicPr>
          <p:cNvPr id="9" name="图片 8" descr="iphon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8" y="1388806"/>
            <a:ext cx="2029578" cy="325630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任务发布部分展示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altLang="zh-CN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2" name="图片 1" descr="C:\Users\liusk\Desktop\微信图片_20181201172613.png微信图片_201812011726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1218" y="1854835"/>
            <a:ext cx="1069975" cy="213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主要功能</a:t>
            </a:r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15144" y="2293430"/>
            <a:ext cx="2228853" cy="5810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888663" y="2398205"/>
            <a:ext cx="2333625" cy="581025"/>
          </a:xfrm>
          <a:prstGeom prst="parallelogram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017539" y="2191035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5147" y="1240917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888666" y="1355217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017542" y="1138522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5147" y="3371836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888666" y="3486136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7017542" y="3269441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9" name="Picture 5" descr="C:\Users\CCTV\Downloads\iconfont-banjiezhubanxiangmu (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27" y="1450464"/>
            <a:ext cx="390527" cy="390527"/>
          </a:xfrm>
          <a:prstGeom prst="rect">
            <a:avLst/>
          </a:prstGeom>
          <a:noFill/>
        </p:spPr>
      </p:pic>
      <p:sp>
        <p:nvSpPr>
          <p:cNvPr id="20" name="TextBox 22"/>
          <p:cNvSpPr txBox="1"/>
          <p:nvPr/>
        </p:nvSpPr>
        <p:spPr>
          <a:xfrm>
            <a:off x="5666333" y="148963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登录注册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5666333" y="254215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实名认证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5666333" y="364222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任务发布、接受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pic>
        <p:nvPicPr>
          <p:cNvPr id="26" name="Picture 2" descr="C:\Users\CCTV\Downloads\iconfont-jianzhijingy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17" y="2542151"/>
            <a:ext cx="323745" cy="323745"/>
          </a:xfrm>
          <a:prstGeom prst="rect">
            <a:avLst/>
          </a:prstGeom>
          <a:noFill/>
        </p:spPr>
      </p:pic>
      <p:pic>
        <p:nvPicPr>
          <p:cNvPr id="27" name="Picture 3" descr="C:\Users\CCTV\Downloads\iconfont-shangwu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2" y="3621474"/>
            <a:ext cx="353682" cy="353682"/>
          </a:xfrm>
          <a:prstGeom prst="rect">
            <a:avLst/>
          </a:prstGeom>
          <a:noFill/>
        </p:spPr>
      </p:pic>
      <p:sp>
        <p:nvSpPr>
          <p:cNvPr id="28" name="TextBox 30"/>
          <p:cNvSpPr txBox="1"/>
          <p:nvPr/>
        </p:nvSpPr>
        <p:spPr>
          <a:xfrm>
            <a:off x="834811" y="12687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9" name="TextBox 31"/>
          <p:cNvSpPr txBox="1"/>
          <p:nvPr/>
        </p:nvSpPr>
        <p:spPr>
          <a:xfrm>
            <a:off x="1492862" y="12362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+mn-ea"/>
                <a:sym typeface="+mn-lt"/>
              </a:rPr>
              <a:t>登录注册</a:t>
            </a:r>
            <a:endParaRPr lang="zh-CN" altLang="en-US" sz="1400" b="1" dirty="0" smtClean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1492862" y="1524962"/>
            <a:ext cx="288551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sz="1000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与其它app一样，成为用户需要申请自己的账号，并且每一次使用时都需要进行登</a:t>
            </a:r>
            <a:r>
              <a:rPr lang="zh-CN" sz="1000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录。</a:t>
            </a:r>
            <a:endParaRPr lang="zh-CN" sz="1000" dirty="0" smtClean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834811" y="23080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404040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92862" y="227553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cs typeface="+mn-ea"/>
                <a:sym typeface="+mn-lt"/>
              </a:rPr>
              <a:t>实名认证</a:t>
            </a:r>
            <a:endParaRPr lang="zh-CN" altLang="en-US" sz="1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1492862" y="2564257"/>
            <a:ext cx="288551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sz="100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注册时进行短信验证，</a:t>
            </a:r>
            <a:r>
              <a:rPr sz="100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方便快件动向的掌握以及责任追究。</a:t>
            </a:r>
            <a:endParaRPr sz="1000" smtClean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834811" y="340346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FC3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1492862" y="3370904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FC3"/>
                </a:solidFill>
                <a:cs typeface="+mn-ea"/>
                <a:sym typeface="+mn-lt"/>
              </a:rPr>
              <a:t>任务发布、接受</a:t>
            </a:r>
            <a:endParaRPr lang="zh-CN" altLang="en-US" sz="14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1492862" y="3659631"/>
            <a:ext cx="2885519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使用者发布任务在app界面上，兼职人员可以选择自己的任务并向使用者发出请求任务，经过使用者的确认后可以开始任务。</a:t>
            </a:r>
            <a:endParaRPr lang="zh-CN" altLang="en-US" sz="10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主要功能</a:t>
            </a:r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15144" y="2293430"/>
            <a:ext cx="2228853" cy="5810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888663" y="2398205"/>
            <a:ext cx="2333625" cy="581025"/>
          </a:xfrm>
          <a:prstGeom prst="parallelogram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017539" y="2191035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5147" y="1240917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888666" y="1355217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017542" y="1138522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5147" y="3371836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888666" y="3486136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7017542" y="3269441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9" name="Picture 5" descr="C:\Users\CCTV\Downloads\iconfont-banjiezhubanxiangmu (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27" y="1450464"/>
            <a:ext cx="390527" cy="390527"/>
          </a:xfrm>
          <a:prstGeom prst="rect">
            <a:avLst/>
          </a:prstGeom>
          <a:noFill/>
        </p:spPr>
      </p:pic>
      <p:sp>
        <p:nvSpPr>
          <p:cNvPr id="20" name="TextBox 22"/>
          <p:cNvSpPr txBox="1"/>
          <p:nvPr/>
        </p:nvSpPr>
        <p:spPr>
          <a:xfrm>
            <a:off x="5666333" y="148963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积分充值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5666333" y="254215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积分查看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5666333" y="364222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积分提现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pic>
        <p:nvPicPr>
          <p:cNvPr id="26" name="Picture 2" descr="C:\Users\CCTV\Downloads\iconfont-jianzhijingy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17" y="2542151"/>
            <a:ext cx="323745" cy="323745"/>
          </a:xfrm>
          <a:prstGeom prst="rect">
            <a:avLst/>
          </a:prstGeom>
          <a:noFill/>
        </p:spPr>
      </p:pic>
      <p:pic>
        <p:nvPicPr>
          <p:cNvPr id="27" name="Picture 3" descr="C:\Users\CCTV\Downloads\iconfont-shangwu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2" y="3621474"/>
            <a:ext cx="353682" cy="353682"/>
          </a:xfrm>
          <a:prstGeom prst="rect">
            <a:avLst/>
          </a:prstGeom>
          <a:noFill/>
        </p:spPr>
      </p:pic>
      <p:sp>
        <p:nvSpPr>
          <p:cNvPr id="28" name="TextBox 30"/>
          <p:cNvSpPr txBox="1"/>
          <p:nvPr/>
        </p:nvSpPr>
        <p:spPr>
          <a:xfrm>
            <a:off x="834811" y="1268798"/>
            <a:ext cx="774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9" name="TextBox 31"/>
          <p:cNvSpPr txBox="1"/>
          <p:nvPr/>
        </p:nvSpPr>
        <p:spPr>
          <a:xfrm>
            <a:off x="1492862" y="12362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+mn-ea"/>
                <a:sym typeface="+mn-lt"/>
              </a:rPr>
              <a:t>积分充值</a:t>
            </a:r>
            <a:endParaRPr lang="zh-CN" altLang="en-US" sz="14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1492862" y="1524962"/>
            <a:ext cx="288551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sz="1000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积分是app里面的一种虚拟货币，新用户使用前需要充值一定的积分。</a:t>
            </a:r>
            <a:endParaRPr lang="zh-CN" altLang="en-US" sz="10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834811" y="2308093"/>
            <a:ext cx="774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404040"/>
                </a:solidFill>
                <a:cs typeface="+mn-ea"/>
                <a:sym typeface="+mn-lt"/>
              </a:rPr>
              <a:t>05</a:t>
            </a:r>
            <a:endParaRPr lang="zh-CN" altLang="en-US" sz="32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92862" y="227553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cs typeface="+mn-ea"/>
                <a:sym typeface="+mn-lt"/>
              </a:rPr>
              <a:t>积分查看</a:t>
            </a:r>
            <a:endParaRPr lang="zh-CN" altLang="en-US" sz="1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1492862" y="2564257"/>
            <a:ext cx="2885519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查看自己的账号内还有多少积分。</a:t>
            </a:r>
            <a:endParaRPr lang="zh-CN" altLang="en-US" sz="1000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834811" y="3403467"/>
            <a:ext cx="774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FC3"/>
                </a:solidFill>
                <a:cs typeface="+mn-ea"/>
                <a:sym typeface="+mn-lt"/>
              </a:rPr>
              <a:t>06</a:t>
            </a:r>
            <a:endParaRPr lang="zh-CN" altLang="en-US" sz="32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1492862" y="3370904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FC3"/>
                </a:solidFill>
                <a:cs typeface="+mn-ea"/>
                <a:sym typeface="+mn-lt"/>
              </a:rPr>
              <a:t>积分提现</a:t>
            </a:r>
            <a:endParaRPr lang="zh-CN" altLang="en-US" sz="14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1492862" y="3659631"/>
            <a:ext cx="288551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sz="1000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类似于微信提现，按照一定比例缴纳手续费后可以进行提现。</a:t>
            </a:r>
            <a:endParaRPr sz="1000" dirty="0" smtClean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 smtClean="0">
                <a:solidFill>
                  <a:srgbClr val="404040"/>
                </a:solidFill>
              </a:rPr>
              <a:t>3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tx2"/>
                </a:solidFill>
                <a:latin typeface="+mn-ea"/>
              </a:rPr>
              <a:t>创新之处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" y="972045"/>
            <a:ext cx="5342090" cy="3488654"/>
          </a:xfrm>
          <a:prstGeom prst="rect">
            <a:avLst/>
          </a:prstGeom>
        </p:spPr>
      </p:pic>
      <p:grpSp>
        <p:nvGrpSpPr>
          <p:cNvPr id="3" name="组合 21"/>
          <p:cNvGrpSpPr/>
          <p:nvPr/>
        </p:nvGrpSpPr>
        <p:grpSpPr>
          <a:xfrm>
            <a:off x="6094291" y="1328860"/>
            <a:ext cx="2508706" cy="1805778"/>
            <a:chOff x="7819586" y="1868488"/>
            <a:chExt cx="3440693" cy="2476625"/>
          </a:xfrm>
        </p:grpSpPr>
        <p:grpSp>
          <p:nvGrpSpPr>
            <p:cNvPr id="5" name="组合 18"/>
            <p:cNvGrpSpPr/>
            <p:nvPr/>
          </p:nvGrpSpPr>
          <p:grpSpPr>
            <a:xfrm>
              <a:off x="8777930" y="1868488"/>
              <a:ext cx="1524000" cy="1524000"/>
              <a:chOff x="8107680" y="-1859280"/>
              <a:chExt cx="1524000" cy="1524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8107680" y="-1859280"/>
                <a:ext cx="1524000" cy="1524000"/>
              </a:xfrm>
              <a:prstGeom prst="ellipse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8453355" y="-1471973"/>
                <a:ext cx="832651" cy="749387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6 h 77"/>
                  <a:gd name="T34" fmla="*/ 29 w 86"/>
                  <a:gd name="T35" fmla="*/ 76 h 77"/>
                  <a:gd name="T36" fmla="*/ 46 w 86"/>
                  <a:gd name="T37" fmla="*/ 76 h 77"/>
                  <a:gd name="T38" fmla="*/ 46 w 86"/>
                  <a:gd name="T39" fmla="*/ 76 h 77"/>
                  <a:gd name="T40" fmla="*/ 52 w 86"/>
                  <a:gd name="T41" fmla="*/ 71 h 77"/>
                  <a:gd name="T42" fmla="*/ 66 w 86"/>
                  <a:gd name="T43" fmla="*/ 69 h 77"/>
                  <a:gd name="T44" fmla="*/ 66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6 w 86"/>
                  <a:gd name="T51" fmla="*/ 25 h 77"/>
                  <a:gd name="T52" fmla="*/ 66 w 86"/>
                  <a:gd name="T53" fmla="*/ 32 h 77"/>
                  <a:gd name="T54" fmla="*/ 62 w 86"/>
                  <a:gd name="T55" fmla="*/ 32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6"/>
                      <a:pt x="16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58" y="16"/>
                      <a:pt x="32" y="17"/>
                      <a:pt x="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720846" y="3482845"/>
              <a:ext cx="1638169" cy="39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About us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19586" y="3945369"/>
              <a:ext cx="3440693" cy="399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en-US" altLang="zh-CN" sz="1000" dirty="0">
                  <a:solidFill>
                    <a:srgbClr val="FFFFFF"/>
                  </a:solidFill>
                  <a:latin typeface="Century Gothic"/>
                  <a:ea typeface="微软雅黑" panose="020B0503020204020204" charset="-122"/>
                </a:rPr>
                <a:t>4</a:t>
              </a:r>
              <a:endParaRPr lang="en-US" altLang="zh-CN" sz="100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创新之处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9820" y="1004570"/>
            <a:ext cx="26803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用于解决学生生活上的很多问题，如可以互相帮忙代拿外卖以及快递，帮忙打饭、旧书转让等问题，节约时间、人力成本，加深友谊，而且不同于其它的app,用户都是学生，可信度强；且我们app解决的问题都是现在需求较大且现在没有一款app专门面向与解决的，市场较大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 smtClean="0">
                <a:solidFill>
                  <a:srgbClr val="404040"/>
                </a:solidFill>
              </a:rPr>
              <a:t>4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tx2"/>
                </a:solidFill>
                <a:latin typeface="+mn-ea"/>
              </a:rPr>
              <a:t>运营发展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盈利方式</a:t>
            </a:r>
            <a:endParaRPr kumimoji="1" lang="en-US" altLang="zh-CN" sz="1500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  <a:p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871" y="1427147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</a:rPr>
              <a:t>积分盈利</a:t>
            </a:r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871" y="1851922"/>
            <a:ext cx="252269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每一次交易完成后，任务积分需要使用者支付给兼职人员之外，还需要向提供任务发布平台的本产品支付一定的积分。</a:t>
            </a:r>
            <a:endParaRPr sz="10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000" dirty="0" smtClean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每一次用户向后端发起积分提现的请求时，除了支付银行的手续费外，软件也收取一定的积分。</a:t>
            </a:r>
            <a:endParaRPr sz="12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7" name="直接连接符 26"/>
          <p:cNvCxnSpPr/>
          <p:nvPr/>
        </p:nvCxnSpPr>
        <p:spPr>
          <a:xfrm>
            <a:off x="759600" y="2902177"/>
            <a:ext cx="2242046" cy="0"/>
          </a:xfrm>
          <a:prstGeom prst="line">
            <a:avLst/>
          </a:prstGeom>
          <a:ln w="38100" cap="rnd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/>
          <p:cNvGrpSpPr/>
          <p:nvPr/>
        </p:nvGrpSpPr>
        <p:grpSpPr>
          <a:xfrm>
            <a:off x="3493712" y="1169581"/>
            <a:ext cx="5150873" cy="2865336"/>
            <a:chOff x="3493712" y="1259961"/>
            <a:chExt cx="4823505" cy="2683227"/>
          </a:xfrm>
        </p:grpSpPr>
        <p:sp>
          <p:nvSpPr>
            <p:cNvPr id="9" name="矩形 8"/>
            <p:cNvSpPr/>
            <p:nvPr/>
          </p:nvSpPr>
          <p:spPr>
            <a:xfrm>
              <a:off x="7060037" y="1521266"/>
              <a:ext cx="1257180" cy="149012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Freeform 247"/>
            <p:cNvSpPr>
              <a:spLocks noEditPoints="1"/>
            </p:cNvSpPr>
            <p:nvPr/>
          </p:nvSpPr>
          <p:spPr bwMode="auto">
            <a:xfrm>
              <a:off x="7500723" y="1868658"/>
              <a:ext cx="375809" cy="373820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0022" y="2335017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60037" y="3010748"/>
              <a:ext cx="1011291" cy="819664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>
              <a:off x="7399081" y="3148320"/>
              <a:ext cx="333203" cy="302912"/>
            </a:xfrm>
            <a:custGeom>
              <a:avLst/>
              <a:gdLst>
                <a:gd name="T0" fmla="*/ 153 w 198"/>
                <a:gd name="T1" fmla="*/ 0 h 180"/>
                <a:gd name="T2" fmla="*/ 162 w 198"/>
                <a:gd name="T3" fmla="*/ 9 h 180"/>
                <a:gd name="T4" fmla="*/ 147 w 198"/>
                <a:gd name="T5" fmla="*/ 52 h 180"/>
                <a:gd name="T6" fmla="*/ 36 w 198"/>
                <a:gd name="T7" fmla="*/ 16 h 180"/>
                <a:gd name="T8" fmla="*/ 42 w 198"/>
                <a:gd name="T9" fmla="*/ 23 h 180"/>
                <a:gd name="T10" fmla="*/ 56 w 198"/>
                <a:gd name="T11" fmla="*/ 34 h 180"/>
                <a:gd name="T12" fmla="*/ 36 w 198"/>
                <a:gd name="T13" fmla="*/ 43 h 180"/>
                <a:gd name="T14" fmla="*/ 42 w 198"/>
                <a:gd name="T15" fmla="*/ 49 h 180"/>
                <a:gd name="T16" fmla="*/ 56 w 198"/>
                <a:gd name="T17" fmla="*/ 60 h 180"/>
                <a:gd name="T18" fmla="*/ 36 w 198"/>
                <a:gd name="T19" fmla="*/ 69 h 180"/>
                <a:gd name="T20" fmla="*/ 42 w 198"/>
                <a:gd name="T21" fmla="*/ 74 h 180"/>
                <a:gd name="T22" fmla="*/ 56 w 198"/>
                <a:gd name="T23" fmla="*/ 85 h 180"/>
                <a:gd name="T24" fmla="*/ 36 w 198"/>
                <a:gd name="T25" fmla="*/ 94 h 180"/>
                <a:gd name="T26" fmla="*/ 42 w 198"/>
                <a:gd name="T27" fmla="*/ 98 h 180"/>
                <a:gd name="T28" fmla="*/ 56 w 198"/>
                <a:gd name="T29" fmla="*/ 109 h 180"/>
                <a:gd name="T30" fmla="*/ 36 w 198"/>
                <a:gd name="T31" fmla="*/ 120 h 180"/>
                <a:gd name="T32" fmla="*/ 42 w 198"/>
                <a:gd name="T33" fmla="*/ 127 h 180"/>
                <a:gd name="T34" fmla="*/ 56 w 198"/>
                <a:gd name="T35" fmla="*/ 138 h 180"/>
                <a:gd name="T36" fmla="*/ 36 w 198"/>
                <a:gd name="T37" fmla="*/ 147 h 180"/>
                <a:gd name="T38" fmla="*/ 36 w 198"/>
                <a:gd name="T39" fmla="*/ 165 h 180"/>
                <a:gd name="T40" fmla="*/ 147 w 198"/>
                <a:gd name="T41" fmla="*/ 129 h 180"/>
                <a:gd name="T42" fmla="*/ 162 w 198"/>
                <a:gd name="T43" fmla="*/ 171 h 180"/>
                <a:gd name="T44" fmla="*/ 153 w 198"/>
                <a:gd name="T45" fmla="*/ 180 h 180"/>
                <a:gd name="T46" fmla="*/ 20 w 198"/>
                <a:gd name="T47" fmla="*/ 180 h 180"/>
                <a:gd name="T48" fmla="*/ 20 w 198"/>
                <a:gd name="T49" fmla="*/ 160 h 180"/>
                <a:gd name="T50" fmla="*/ 0 w 198"/>
                <a:gd name="T51" fmla="*/ 145 h 180"/>
                <a:gd name="T52" fmla="*/ 20 w 198"/>
                <a:gd name="T53" fmla="*/ 131 h 180"/>
                <a:gd name="T54" fmla="*/ 0 w 198"/>
                <a:gd name="T55" fmla="*/ 118 h 180"/>
                <a:gd name="T56" fmla="*/ 20 w 198"/>
                <a:gd name="T57" fmla="*/ 107 h 180"/>
                <a:gd name="T58" fmla="*/ 0 w 198"/>
                <a:gd name="T59" fmla="*/ 91 h 180"/>
                <a:gd name="T60" fmla="*/ 20 w 198"/>
                <a:gd name="T61" fmla="*/ 83 h 180"/>
                <a:gd name="T62" fmla="*/ 0 w 198"/>
                <a:gd name="T63" fmla="*/ 67 h 180"/>
                <a:gd name="T64" fmla="*/ 20 w 198"/>
                <a:gd name="T65" fmla="*/ 56 h 180"/>
                <a:gd name="T66" fmla="*/ 0 w 198"/>
                <a:gd name="T67" fmla="*/ 43 h 180"/>
                <a:gd name="T68" fmla="*/ 20 w 198"/>
                <a:gd name="T69" fmla="*/ 9 h 180"/>
                <a:gd name="T70" fmla="*/ 29 w 198"/>
                <a:gd name="T71" fmla="*/ 0 h 180"/>
                <a:gd name="T72" fmla="*/ 69 w 198"/>
                <a:gd name="T73" fmla="*/ 87 h 180"/>
                <a:gd name="T74" fmla="*/ 91 w 198"/>
                <a:gd name="T75" fmla="*/ 96 h 180"/>
                <a:gd name="T76" fmla="*/ 69 w 198"/>
                <a:gd name="T77" fmla="*/ 87 h 180"/>
                <a:gd name="T78" fmla="*/ 69 w 198"/>
                <a:gd name="T79" fmla="*/ 67 h 180"/>
                <a:gd name="T80" fmla="*/ 109 w 198"/>
                <a:gd name="T81" fmla="*/ 76 h 180"/>
                <a:gd name="T82" fmla="*/ 69 w 198"/>
                <a:gd name="T83" fmla="*/ 67 h 180"/>
                <a:gd name="T84" fmla="*/ 69 w 198"/>
                <a:gd name="T85" fmla="*/ 49 h 180"/>
                <a:gd name="T86" fmla="*/ 127 w 198"/>
                <a:gd name="T87" fmla="*/ 58 h 180"/>
                <a:gd name="T88" fmla="*/ 69 w 198"/>
                <a:gd name="T89" fmla="*/ 49 h 180"/>
                <a:gd name="T90" fmla="*/ 69 w 198"/>
                <a:gd name="T91" fmla="*/ 32 h 180"/>
                <a:gd name="T92" fmla="*/ 127 w 198"/>
                <a:gd name="T93" fmla="*/ 38 h 180"/>
                <a:gd name="T94" fmla="*/ 69 w 198"/>
                <a:gd name="T95" fmla="*/ 32 h 180"/>
                <a:gd name="T96" fmla="*/ 91 w 198"/>
                <a:gd name="T97" fmla="*/ 143 h 180"/>
                <a:gd name="T98" fmla="*/ 115 w 198"/>
                <a:gd name="T99" fmla="*/ 143 h 180"/>
                <a:gd name="T100" fmla="*/ 93 w 198"/>
                <a:gd name="T101" fmla="*/ 118 h 180"/>
                <a:gd name="T102" fmla="*/ 91 w 198"/>
                <a:gd name="T103" fmla="*/ 143 h 180"/>
                <a:gd name="T104" fmla="*/ 175 w 198"/>
                <a:gd name="T105" fmla="*/ 40 h 180"/>
                <a:gd name="T106" fmla="*/ 127 w 198"/>
                <a:gd name="T107" fmla="*/ 131 h 180"/>
                <a:gd name="T108" fmla="*/ 175 w 198"/>
                <a:gd name="T109" fmla="*/ 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8" h="180">
                  <a:moveTo>
                    <a:pt x="29" y="0"/>
                  </a:moveTo>
                  <a:lnTo>
                    <a:pt x="153" y="0"/>
                  </a:lnTo>
                  <a:lnTo>
                    <a:pt x="162" y="0"/>
                  </a:lnTo>
                  <a:lnTo>
                    <a:pt x="162" y="9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47" y="16"/>
                  </a:lnTo>
                  <a:lnTo>
                    <a:pt x="36" y="16"/>
                  </a:lnTo>
                  <a:lnTo>
                    <a:pt x="36" y="27"/>
                  </a:lnTo>
                  <a:lnTo>
                    <a:pt x="42" y="23"/>
                  </a:lnTo>
                  <a:lnTo>
                    <a:pt x="51" y="20"/>
                  </a:lnTo>
                  <a:lnTo>
                    <a:pt x="56" y="34"/>
                  </a:lnTo>
                  <a:lnTo>
                    <a:pt x="49" y="38"/>
                  </a:lnTo>
                  <a:lnTo>
                    <a:pt x="36" y="43"/>
                  </a:lnTo>
                  <a:lnTo>
                    <a:pt x="36" y="52"/>
                  </a:lnTo>
                  <a:lnTo>
                    <a:pt x="42" y="49"/>
                  </a:lnTo>
                  <a:lnTo>
                    <a:pt x="51" y="4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36" y="69"/>
                  </a:lnTo>
                  <a:lnTo>
                    <a:pt x="36" y="78"/>
                  </a:lnTo>
                  <a:lnTo>
                    <a:pt x="42" y="74"/>
                  </a:lnTo>
                  <a:lnTo>
                    <a:pt x="51" y="72"/>
                  </a:lnTo>
                  <a:lnTo>
                    <a:pt x="56" y="85"/>
                  </a:lnTo>
                  <a:lnTo>
                    <a:pt x="49" y="89"/>
                  </a:lnTo>
                  <a:lnTo>
                    <a:pt x="36" y="94"/>
                  </a:lnTo>
                  <a:lnTo>
                    <a:pt x="36" y="103"/>
                  </a:lnTo>
                  <a:lnTo>
                    <a:pt x="42" y="98"/>
                  </a:lnTo>
                  <a:lnTo>
                    <a:pt x="51" y="96"/>
                  </a:lnTo>
                  <a:lnTo>
                    <a:pt x="56" y="109"/>
                  </a:lnTo>
                  <a:lnTo>
                    <a:pt x="49" y="114"/>
                  </a:lnTo>
                  <a:lnTo>
                    <a:pt x="36" y="120"/>
                  </a:lnTo>
                  <a:lnTo>
                    <a:pt x="36" y="129"/>
                  </a:lnTo>
                  <a:lnTo>
                    <a:pt x="42" y="127"/>
                  </a:lnTo>
                  <a:lnTo>
                    <a:pt x="51" y="123"/>
                  </a:lnTo>
                  <a:lnTo>
                    <a:pt x="56" y="138"/>
                  </a:lnTo>
                  <a:lnTo>
                    <a:pt x="49" y="140"/>
                  </a:lnTo>
                  <a:lnTo>
                    <a:pt x="36" y="147"/>
                  </a:lnTo>
                  <a:lnTo>
                    <a:pt x="36" y="160"/>
                  </a:lnTo>
                  <a:lnTo>
                    <a:pt x="36" y="165"/>
                  </a:lnTo>
                  <a:lnTo>
                    <a:pt x="147" y="165"/>
                  </a:lnTo>
                  <a:lnTo>
                    <a:pt x="147" y="129"/>
                  </a:lnTo>
                  <a:lnTo>
                    <a:pt x="162" y="116"/>
                  </a:lnTo>
                  <a:lnTo>
                    <a:pt x="162" y="171"/>
                  </a:lnTo>
                  <a:lnTo>
                    <a:pt x="162" y="180"/>
                  </a:lnTo>
                  <a:lnTo>
                    <a:pt x="153" y="180"/>
                  </a:lnTo>
                  <a:lnTo>
                    <a:pt x="29" y="180"/>
                  </a:lnTo>
                  <a:lnTo>
                    <a:pt x="20" y="180"/>
                  </a:lnTo>
                  <a:lnTo>
                    <a:pt x="20" y="171"/>
                  </a:lnTo>
                  <a:lnTo>
                    <a:pt x="20" y="16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20" y="136"/>
                  </a:lnTo>
                  <a:lnTo>
                    <a:pt x="20" y="131"/>
                  </a:lnTo>
                  <a:lnTo>
                    <a:pt x="4" y="131"/>
                  </a:lnTo>
                  <a:lnTo>
                    <a:pt x="0" y="118"/>
                  </a:lnTo>
                  <a:lnTo>
                    <a:pt x="20" y="109"/>
                  </a:lnTo>
                  <a:lnTo>
                    <a:pt x="20" y="107"/>
                  </a:lnTo>
                  <a:lnTo>
                    <a:pt x="4" y="107"/>
                  </a:lnTo>
                  <a:lnTo>
                    <a:pt x="0" y="91"/>
                  </a:lnTo>
                  <a:lnTo>
                    <a:pt x="20" y="85"/>
                  </a:lnTo>
                  <a:lnTo>
                    <a:pt x="20" y="83"/>
                  </a:lnTo>
                  <a:lnTo>
                    <a:pt x="4" y="83"/>
                  </a:lnTo>
                  <a:lnTo>
                    <a:pt x="0" y="67"/>
                  </a:lnTo>
                  <a:lnTo>
                    <a:pt x="20" y="58"/>
                  </a:lnTo>
                  <a:lnTo>
                    <a:pt x="20" y="56"/>
                  </a:lnTo>
                  <a:lnTo>
                    <a:pt x="4" y="56"/>
                  </a:lnTo>
                  <a:lnTo>
                    <a:pt x="0" y="43"/>
                  </a:lnTo>
                  <a:lnTo>
                    <a:pt x="20" y="34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9" y="0"/>
                  </a:lnTo>
                  <a:close/>
                  <a:moveTo>
                    <a:pt x="69" y="87"/>
                  </a:moveTo>
                  <a:lnTo>
                    <a:pt x="69" y="96"/>
                  </a:lnTo>
                  <a:lnTo>
                    <a:pt x="91" y="96"/>
                  </a:lnTo>
                  <a:lnTo>
                    <a:pt x="91" y="87"/>
                  </a:lnTo>
                  <a:lnTo>
                    <a:pt x="69" y="87"/>
                  </a:lnTo>
                  <a:lnTo>
                    <a:pt x="69" y="87"/>
                  </a:lnTo>
                  <a:close/>
                  <a:moveTo>
                    <a:pt x="69" y="67"/>
                  </a:moveTo>
                  <a:lnTo>
                    <a:pt x="69" y="76"/>
                  </a:lnTo>
                  <a:lnTo>
                    <a:pt x="109" y="76"/>
                  </a:lnTo>
                  <a:lnTo>
                    <a:pt x="109" y="67"/>
                  </a:lnTo>
                  <a:lnTo>
                    <a:pt x="69" y="67"/>
                  </a:lnTo>
                  <a:lnTo>
                    <a:pt x="69" y="67"/>
                  </a:lnTo>
                  <a:close/>
                  <a:moveTo>
                    <a:pt x="69" y="49"/>
                  </a:moveTo>
                  <a:lnTo>
                    <a:pt x="69" y="58"/>
                  </a:lnTo>
                  <a:lnTo>
                    <a:pt x="127" y="58"/>
                  </a:lnTo>
                  <a:lnTo>
                    <a:pt x="127" y="49"/>
                  </a:lnTo>
                  <a:lnTo>
                    <a:pt x="69" y="49"/>
                  </a:lnTo>
                  <a:lnTo>
                    <a:pt x="69" y="49"/>
                  </a:lnTo>
                  <a:close/>
                  <a:moveTo>
                    <a:pt x="69" y="32"/>
                  </a:moveTo>
                  <a:lnTo>
                    <a:pt x="69" y="38"/>
                  </a:lnTo>
                  <a:lnTo>
                    <a:pt x="127" y="38"/>
                  </a:lnTo>
                  <a:lnTo>
                    <a:pt x="127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91" y="143"/>
                  </a:moveTo>
                  <a:lnTo>
                    <a:pt x="104" y="143"/>
                  </a:lnTo>
                  <a:lnTo>
                    <a:pt x="115" y="143"/>
                  </a:lnTo>
                  <a:lnTo>
                    <a:pt x="104" y="129"/>
                  </a:lnTo>
                  <a:lnTo>
                    <a:pt x="93" y="118"/>
                  </a:lnTo>
                  <a:lnTo>
                    <a:pt x="93" y="131"/>
                  </a:lnTo>
                  <a:lnTo>
                    <a:pt x="91" y="143"/>
                  </a:lnTo>
                  <a:lnTo>
                    <a:pt x="91" y="143"/>
                  </a:lnTo>
                  <a:close/>
                  <a:moveTo>
                    <a:pt x="175" y="40"/>
                  </a:moveTo>
                  <a:lnTo>
                    <a:pt x="104" y="109"/>
                  </a:lnTo>
                  <a:lnTo>
                    <a:pt x="127" y="131"/>
                  </a:lnTo>
                  <a:lnTo>
                    <a:pt x="198" y="63"/>
                  </a:lnTo>
                  <a:lnTo>
                    <a:pt x="175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17672" y="3508890"/>
              <a:ext cx="897211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品牌营销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3712" y="1259961"/>
              <a:ext cx="1257180" cy="11930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Freeform 273"/>
            <p:cNvSpPr>
              <a:spLocks noEditPoints="1"/>
            </p:cNvSpPr>
            <p:nvPr/>
          </p:nvSpPr>
          <p:spPr bwMode="auto">
            <a:xfrm>
              <a:off x="3917559" y="1529691"/>
              <a:ext cx="409487" cy="310218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73697" y="1914848"/>
              <a:ext cx="897210" cy="36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交易完成任务积分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50892" y="1259961"/>
              <a:ext cx="1257180" cy="16947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5145260" y="1507839"/>
              <a:ext cx="468444" cy="304796"/>
            </a:xfrm>
            <a:custGeom>
              <a:avLst/>
              <a:gdLst>
                <a:gd name="T0" fmla="*/ 94 w 103"/>
                <a:gd name="T1" fmla="*/ 15 h 67"/>
                <a:gd name="T2" fmla="*/ 103 w 103"/>
                <a:gd name="T3" fmla="*/ 58 h 67"/>
                <a:gd name="T4" fmla="*/ 36 w 103"/>
                <a:gd name="T5" fmla="*/ 67 h 67"/>
                <a:gd name="T6" fmla="*/ 27 w 103"/>
                <a:gd name="T7" fmla="*/ 24 h 67"/>
                <a:gd name="T8" fmla="*/ 10 w 103"/>
                <a:gd name="T9" fmla="*/ 47 h 67"/>
                <a:gd name="T10" fmla="*/ 9 w 103"/>
                <a:gd name="T11" fmla="*/ 46 h 67"/>
                <a:gd name="T12" fmla="*/ 7 w 103"/>
                <a:gd name="T13" fmla="*/ 30 h 67"/>
                <a:gd name="T14" fmla="*/ 21 w 103"/>
                <a:gd name="T15" fmla="*/ 17 h 67"/>
                <a:gd name="T16" fmla="*/ 7 w 103"/>
                <a:gd name="T17" fmla="*/ 12 h 67"/>
                <a:gd name="T18" fmla="*/ 9 w 103"/>
                <a:gd name="T19" fmla="*/ 9 h 67"/>
                <a:gd name="T20" fmla="*/ 64 w 103"/>
                <a:gd name="T21" fmla="*/ 8 h 67"/>
                <a:gd name="T22" fmla="*/ 67 w 103"/>
                <a:gd name="T23" fmla="*/ 9 h 67"/>
                <a:gd name="T24" fmla="*/ 75 w 103"/>
                <a:gd name="T25" fmla="*/ 11 h 67"/>
                <a:gd name="T26" fmla="*/ 72 w 103"/>
                <a:gd name="T27" fmla="*/ 4 h 67"/>
                <a:gd name="T28" fmla="*/ 12 w 103"/>
                <a:gd name="T29" fmla="*/ 0 h 67"/>
                <a:gd name="T30" fmla="*/ 3 w 103"/>
                <a:gd name="T31" fmla="*/ 4 h 67"/>
                <a:gd name="T32" fmla="*/ 0 w 103"/>
                <a:gd name="T33" fmla="*/ 43 h 67"/>
                <a:gd name="T34" fmla="*/ 3 w 103"/>
                <a:gd name="T35" fmla="*/ 51 h 67"/>
                <a:gd name="T36" fmla="*/ 11 w 103"/>
                <a:gd name="T37" fmla="*/ 55 h 67"/>
                <a:gd name="T38" fmla="*/ 22 w 103"/>
                <a:gd name="T39" fmla="*/ 47 h 67"/>
                <a:gd name="T40" fmla="*/ 75 w 103"/>
                <a:gd name="T41" fmla="*/ 22 h 67"/>
                <a:gd name="T42" fmla="*/ 96 w 103"/>
                <a:gd name="T43" fmla="*/ 34 h 67"/>
                <a:gd name="T44" fmla="*/ 75 w 103"/>
                <a:gd name="T45" fmla="*/ 22 h 67"/>
                <a:gd name="T46" fmla="*/ 35 w 103"/>
                <a:gd name="T47" fmla="*/ 57 h 67"/>
                <a:gd name="T48" fmla="*/ 47 w 103"/>
                <a:gd name="T49" fmla="*/ 50 h 67"/>
                <a:gd name="T50" fmla="*/ 52 w 103"/>
                <a:gd name="T51" fmla="*/ 50 h 67"/>
                <a:gd name="T52" fmla="*/ 64 w 103"/>
                <a:gd name="T53" fmla="*/ 57 h 67"/>
                <a:gd name="T54" fmla="*/ 52 w 103"/>
                <a:gd name="T55" fmla="*/ 50 h 67"/>
                <a:gd name="T56" fmla="*/ 68 w 103"/>
                <a:gd name="T57" fmla="*/ 57 h 67"/>
                <a:gd name="T58" fmla="*/ 80 w 103"/>
                <a:gd name="T59" fmla="*/ 50 h 67"/>
                <a:gd name="T60" fmla="*/ 84 w 103"/>
                <a:gd name="T61" fmla="*/ 50 h 67"/>
                <a:gd name="T62" fmla="*/ 96 w 103"/>
                <a:gd name="T63" fmla="*/ 57 h 67"/>
                <a:gd name="T64" fmla="*/ 84 w 103"/>
                <a:gd name="T6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67">
                  <a:moveTo>
                    <a:pt x="36" y="15"/>
                  </a:moveTo>
                  <a:cubicBezTo>
                    <a:pt x="94" y="15"/>
                    <a:pt x="94" y="15"/>
                    <a:pt x="94" y="15"/>
                  </a:cubicBezTo>
                  <a:cubicBezTo>
                    <a:pt x="99" y="15"/>
                    <a:pt x="103" y="19"/>
                    <a:pt x="103" y="24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63"/>
                    <a:pt x="99" y="67"/>
                    <a:pt x="94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1" y="67"/>
                    <a:pt x="27" y="63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9"/>
                    <a:pt x="31" y="15"/>
                    <a:pt x="36" y="15"/>
                  </a:cubicBezTo>
                  <a:close/>
                  <a:moveTo>
                    <a:pt x="10" y="47"/>
                  </a:moveTo>
                  <a:cubicBezTo>
                    <a:pt x="10" y="47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5"/>
                    <a:pt x="7" y="44"/>
                    <a:pt x="7" y="43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8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4" y="6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1" y="49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5" y="53"/>
                    <a:pt x="8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10" y="47"/>
                    <a:pt x="10" y="47"/>
                    <a:pt x="10" y="47"/>
                  </a:cubicBezTo>
                  <a:close/>
                  <a:moveTo>
                    <a:pt x="75" y="22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35" y="50"/>
                  </a:moveTo>
                  <a:cubicBezTo>
                    <a:pt x="35" y="57"/>
                    <a:pt x="35" y="57"/>
                    <a:pt x="3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35" y="50"/>
                    <a:pt x="35" y="50"/>
                    <a:pt x="35" y="50"/>
                  </a:cubicBezTo>
                  <a:close/>
                  <a:moveTo>
                    <a:pt x="52" y="50"/>
                  </a:moveTo>
                  <a:cubicBezTo>
                    <a:pt x="52" y="57"/>
                    <a:pt x="52" y="57"/>
                    <a:pt x="52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68" y="50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84" y="50"/>
                  </a:moveTo>
                  <a:cubicBezTo>
                    <a:pt x="84" y="57"/>
                    <a:pt x="84" y="57"/>
                    <a:pt x="84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0"/>
                    <a:pt x="96" y="50"/>
                    <a:pt x="96" y="50"/>
                  </a:cubicBezTo>
                  <a:lnTo>
                    <a:pt x="84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78814" y="1909676"/>
              <a:ext cx="1001336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66871" y="2453059"/>
              <a:ext cx="1893166" cy="1490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5932214" y="2737720"/>
              <a:ext cx="362481" cy="530297"/>
            </a:xfrm>
            <a:custGeom>
              <a:avLst/>
              <a:gdLst>
                <a:gd name="T0" fmla="*/ 16 w 73"/>
                <a:gd name="T1" fmla="*/ 77 h 107"/>
                <a:gd name="T2" fmla="*/ 57 w 73"/>
                <a:gd name="T3" fmla="*/ 77 h 107"/>
                <a:gd name="T4" fmla="*/ 52 w 73"/>
                <a:gd name="T5" fmla="*/ 101 h 107"/>
                <a:gd name="T6" fmla="*/ 45 w 73"/>
                <a:gd name="T7" fmla="*/ 101 h 107"/>
                <a:gd name="T8" fmla="*/ 37 w 73"/>
                <a:gd name="T9" fmla="*/ 107 h 107"/>
                <a:gd name="T10" fmla="*/ 29 w 73"/>
                <a:gd name="T11" fmla="*/ 101 h 107"/>
                <a:gd name="T12" fmla="*/ 21 w 73"/>
                <a:gd name="T13" fmla="*/ 101 h 107"/>
                <a:gd name="T14" fmla="*/ 16 w 73"/>
                <a:gd name="T15" fmla="*/ 77 h 107"/>
                <a:gd name="T16" fmla="*/ 51 w 73"/>
                <a:gd name="T17" fmla="*/ 29 h 107"/>
                <a:gd name="T18" fmla="*/ 52 w 73"/>
                <a:gd name="T19" fmla="*/ 35 h 107"/>
                <a:gd name="T20" fmla="*/ 51 w 73"/>
                <a:gd name="T21" fmla="*/ 37 h 107"/>
                <a:gd name="T22" fmla="*/ 53 w 73"/>
                <a:gd name="T23" fmla="*/ 38 h 107"/>
                <a:gd name="T24" fmla="*/ 52 w 73"/>
                <a:gd name="T25" fmla="*/ 42 h 107"/>
                <a:gd name="T26" fmla="*/ 50 w 73"/>
                <a:gd name="T27" fmla="*/ 42 h 107"/>
                <a:gd name="T28" fmla="*/ 52 w 73"/>
                <a:gd name="T29" fmla="*/ 43 h 107"/>
                <a:gd name="T30" fmla="*/ 51 w 73"/>
                <a:gd name="T31" fmla="*/ 47 h 107"/>
                <a:gd name="T32" fmla="*/ 50 w 73"/>
                <a:gd name="T33" fmla="*/ 48 h 107"/>
                <a:gd name="T34" fmla="*/ 51 w 73"/>
                <a:gd name="T35" fmla="*/ 49 h 107"/>
                <a:gd name="T36" fmla="*/ 50 w 73"/>
                <a:gd name="T37" fmla="*/ 53 h 107"/>
                <a:gd name="T38" fmla="*/ 47 w 73"/>
                <a:gd name="T39" fmla="*/ 54 h 107"/>
                <a:gd name="T40" fmla="*/ 29 w 73"/>
                <a:gd name="T41" fmla="*/ 49 h 107"/>
                <a:gd name="T42" fmla="*/ 21 w 73"/>
                <a:gd name="T43" fmla="*/ 49 h 107"/>
                <a:gd name="T44" fmla="*/ 21 w 73"/>
                <a:gd name="T45" fmla="*/ 32 h 107"/>
                <a:gd name="T46" fmla="*/ 28 w 73"/>
                <a:gd name="T47" fmla="*/ 31 h 107"/>
                <a:gd name="T48" fmla="*/ 42 w 73"/>
                <a:gd name="T49" fmla="*/ 16 h 107"/>
                <a:gd name="T50" fmla="*/ 38 w 73"/>
                <a:gd name="T51" fmla="*/ 30 h 107"/>
                <a:gd name="T52" fmla="*/ 51 w 73"/>
                <a:gd name="T53" fmla="*/ 29 h 107"/>
                <a:gd name="T54" fmla="*/ 15 w 73"/>
                <a:gd name="T55" fmla="*/ 71 h 107"/>
                <a:gd name="T56" fmla="*/ 25 w 73"/>
                <a:gd name="T57" fmla="*/ 71 h 107"/>
                <a:gd name="T58" fmla="*/ 17 w 73"/>
                <a:gd name="T59" fmla="*/ 48 h 107"/>
                <a:gd name="T60" fmla="*/ 11 w 73"/>
                <a:gd name="T61" fmla="*/ 29 h 107"/>
                <a:gd name="T62" fmla="*/ 23 w 73"/>
                <a:gd name="T63" fmla="*/ 13 h 107"/>
                <a:gd name="T64" fmla="*/ 37 w 73"/>
                <a:gd name="T65" fmla="*/ 11 h 107"/>
                <a:gd name="T66" fmla="*/ 50 w 73"/>
                <a:gd name="T67" fmla="*/ 14 h 107"/>
                <a:gd name="T68" fmla="*/ 62 w 73"/>
                <a:gd name="T69" fmla="*/ 29 h 107"/>
                <a:gd name="T70" fmla="*/ 56 w 73"/>
                <a:gd name="T71" fmla="*/ 48 h 107"/>
                <a:gd name="T72" fmla="*/ 48 w 73"/>
                <a:gd name="T73" fmla="*/ 71 h 107"/>
                <a:gd name="T74" fmla="*/ 58 w 73"/>
                <a:gd name="T75" fmla="*/ 71 h 107"/>
                <a:gd name="T76" fmla="*/ 65 w 73"/>
                <a:gd name="T77" fmla="*/ 52 h 107"/>
                <a:gd name="T78" fmla="*/ 71 w 73"/>
                <a:gd name="T79" fmla="*/ 27 h 107"/>
                <a:gd name="T80" fmla="*/ 55 w 73"/>
                <a:gd name="T81" fmla="*/ 5 h 107"/>
                <a:gd name="T82" fmla="*/ 37 w 73"/>
                <a:gd name="T83" fmla="*/ 1 h 107"/>
                <a:gd name="T84" fmla="*/ 19 w 73"/>
                <a:gd name="T85" fmla="*/ 4 h 107"/>
                <a:gd name="T86" fmla="*/ 2 w 73"/>
                <a:gd name="T87" fmla="*/ 27 h 107"/>
                <a:gd name="T88" fmla="*/ 8 w 73"/>
                <a:gd name="T89" fmla="*/ 52 h 107"/>
                <a:gd name="T90" fmla="*/ 15 w 73"/>
                <a:gd name="T91" fmla="*/ 7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0755" y="3295998"/>
              <a:ext cx="1645399" cy="309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rgbClr val="40404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15596" y="2954683"/>
              <a:ext cx="1051964" cy="988505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Freeform 263"/>
            <p:cNvSpPr>
              <a:spLocks noEditPoints="1"/>
            </p:cNvSpPr>
            <p:nvPr/>
          </p:nvSpPr>
          <p:spPr bwMode="auto">
            <a:xfrm>
              <a:off x="4488289" y="3067504"/>
              <a:ext cx="306578" cy="441260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92973" y="3566587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广告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08072" y="1521267"/>
              <a:ext cx="1051964" cy="931793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Freeform 257"/>
            <p:cNvSpPr>
              <a:spLocks noEditPoints="1"/>
            </p:cNvSpPr>
            <p:nvPr/>
          </p:nvSpPr>
          <p:spPr bwMode="auto">
            <a:xfrm>
              <a:off x="6367729" y="1686928"/>
              <a:ext cx="332651" cy="348567"/>
            </a:xfrm>
            <a:custGeom>
              <a:avLst/>
              <a:gdLst>
                <a:gd name="T0" fmla="*/ 160 w 209"/>
                <a:gd name="T1" fmla="*/ 28 h 219"/>
                <a:gd name="T2" fmla="*/ 169 w 209"/>
                <a:gd name="T3" fmla="*/ 9 h 219"/>
                <a:gd name="T4" fmla="*/ 140 w 209"/>
                <a:gd name="T5" fmla="*/ 17 h 219"/>
                <a:gd name="T6" fmla="*/ 7 w 209"/>
                <a:gd name="T7" fmla="*/ 148 h 219"/>
                <a:gd name="T8" fmla="*/ 29 w 209"/>
                <a:gd name="T9" fmla="*/ 208 h 219"/>
                <a:gd name="T10" fmla="*/ 29 w 209"/>
                <a:gd name="T11" fmla="*/ 159 h 219"/>
                <a:gd name="T12" fmla="*/ 100 w 209"/>
                <a:gd name="T13" fmla="*/ 108 h 219"/>
                <a:gd name="T14" fmla="*/ 109 w 209"/>
                <a:gd name="T15" fmla="*/ 86 h 219"/>
                <a:gd name="T16" fmla="*/ 80 w 209"/>
                <a:gd name="T17" fmla="*/ 97 h 219"/>
                <a:gd name="T18" fmla="*/ 71 w 209"/>
                <a:gd name="T19" fmla="*/ 93 h 219"/>
                <a:gd name="T20" fmla="*/ 109 w 209"/>
                <a:gd name="T21" fmla="*/ 77 h 219"/>
                <a:gd name="T22" fmla="*/ 124 w 209"/>
                <a:gd name="T23" fmla="*/ 86 h 219"/>
                <a:gd name="T24" fmla="*/ 124 w 209"/>
                <a:gd name="T25" fmla="*/ 17 h 219"/>
                <a:gd name="T26" fmla="*/ 169 w 209"/>
                <a:gd name="T27" fmla="*/ 0 h 219"/>
                <a:gd name="T28" fmla="*/ 171 w 209"/>
                <a:gd name="T29" fmla="*/ 0 h 219"/>
                <a:gd name="T30" fmla="*/ 209 w 209"/>
                <a:gd name="T31" fmla="*/ 17 h 219"/>
                <a:gd name="T32" fmla="*/ 160 w 209"/>
                <a:gd name="T33" fmla="*/ 175 h 219"/>
                <a:gd name="T34" fmla="*/ 146 w 209"/>
                <a:gd name="T35" fmla="*/ 168 h 219"/>
                <a:gd name="T36" fmla="*/ 100 w 209"/>
                <a:gd name="T37" fmla="*/ 197 h 219"/>
                <a:gd name="T38" fmla="*/ 82 w 209"/>
                <a:gd name="T39" fmla="*/ 188 h 219"/>
                <a:gd name="T40" fmla="*/ 35 w 209"/>
                <a:gd name="T41" fmla="*/ 219 h 219"/>
                <a:gd name="T42" fmla="*/ 2 w 209"/>
                <a:gd name="T43" fmla="*/ 204 h 219"/>
                <a:gd name="T44" fmla="*/ 0 w 209"/>
                <a:gd name="T45" fmla="*/ 202 h 219"/>
                <a:gd name="T46" fmla="*/ 0 w 209"/>
                <a:gd name="T47" fmla="*/ 139 h 219"/>
                <a:gd name="T48" fmla="*/ 42 w 209"/>
                <a:gd name="T49" fmla="*/ 122 h 219"/>
                <a:gd name="T50" fmla="*/ 44 w 209"/>
                <a:gd name="T51" fmla="*/ 122 h 219"/>
                <a:gd name="T52" fmla="*/ 82 w 209"/>
                <a:gd name="T53" fmla="*/ 139 h 219"/>
                <a:gd name="T54" fmla="*/ 93 w 209"/>
                <a:gd name="T55" fmla="*/ 186 h 219"/>
                <a:gd name="T56" fmla="*/ 71 w 209"/>
                <a:gd name="T57" fmla="*/ 108 h 219"/>
                <a:gd name="T58" fmla="*/ 64 w 209"/>
                <a:gd name="T59" fmla="*/ 131 h 219"/>
                <a:gd name="T60" fmla="*/ 64 w 209"/>
                <a:gd name="T61" fmla="*/ 97 h 219"/>
                <a:gd name="T62" fmla="*/ 131 w 209"/>
                <a:gd name="T63" fmla="*/ 88 h 219"/>
                <a:gd name="T64" fmla="*/ 146 w 209"/>
                <a:gd name="T65" fmla="*/ 97 h 219"/>
                <a:gd name="T66" fmla="*/ 153 w 209"/>
                <a:gd name="T67" fmla="*/ 164 h 219"/>
                <a:gd name="T68" fmla="*/ 131 w 209"/>
                <a:gd name="T69" fmla="*/ 28 h 219"/>
                <a:gd name="T70" fmla="*/ 131 w 209"/>
                <a:gd name="T71" fmla="*/ 88 h 219"/>
                <a:gd name="T72" fmla="*/ 35 w 209"/>
                <a:gd name="T73" fmla="*/ 148 h 219"/>
                <a:gd name="T74" fmla="*/ 44 w 209"/>
                <a:gd name="T75" fmla="*/ 128 h 219"/>
                <a:gd name="T76" fmla="*/ 15 w 209"/>
                <a:gd name="T77" fmla="*/ 139 h 219"/>
                <a:gd name="T78" fmla="*/ 162 w 209"/>
                <a:gd name="T79" fmla="*/ 35 h 219"/>
                <a:gd name="T80" fmla="*/ 160 w 209"/>
                <a:gd name="T81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80605" y="2111488"/>
              <a:ext cx="1306429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积分提现差价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42461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852" y="1642939"/>
            <a:ext cx="83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</a:rPr>
              <a:t>ONE</a:t>
            </a:r>
            <a:endParaRPr kumimoji="1" lang="en-US" altLang="zh-CN" sz="2400" b="1" dirty="0" smtClean="0">
              <a:solidFill>
                <a:srgbClr val="40404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184" y="2646611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/>
                </a:solidFill>
                <a:latin typeface="+mn-ea"/>
              </a:rPr>
              <a:t>市场分析</a:t>
            </a:r>
            <a:endParaRPr lang="zh-CN" altLang="en-US" sz="28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4325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2473" y="1642939"/>
            <a:ext cx="84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</a:rPr>
              <a:t>TWO</a:t>
            </a:r>
            <a:endParaRPr kumimoji="1" lang="en-US" altLang="zh-CN" sz="2400" b="1" dirty="0" smtClean="0">
              <a:solidFill>
                <a:srgbClr val="40404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6189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8076" y="1642939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</a:rPr>
              <a:t>THREE</a:t>
            </a:r>
            <a:endParaRPr kumimoji="1" lang="en-US" altLang="zh-CN" sz="2400" b="1" dirty="0" smtClean="0">
              <a:solidFill>
                <a:srgbClr val="40404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98052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37415" y="164293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</a:rPr>
              <a:t>FOUR</a:t>
            </a:r>
            <a:endParaRPr kumimoji="1" lang="en-US" altLang="zh-CN" sz="2400" b="1" dirty="0" smtClean="0">
              <a:solidFill>
                <a:srgbClr val="40404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58053" y="326932"/>
            <a:ext cx="2227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kumimoji="1" lang="zh-CN" altLang="en-US" sz="32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35360" y="4653568"/>
            <a:ext cx="187328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2018.10.29</a:t>
            </a:r>
            <a:endParaRPr kumimoji="1" lang="en-US" sz="1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83197" y="2655333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/>
                </a:solidFill>
                <a:latin typeface="+mn-ea"/>
              </a:rPr>
              <a:t>核心功能</a:t>
            </a:r>
            <a:endParaRPr lang="zh-CN" altLang="en-US" sz="28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3163" y="2664055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/>
                </a:solidFill>
                <a:latin typeface="+mn-ea"/>
              </a:rPr>
              <a:t>创新之处</a:t>
            </a:r>
            <a:endParaRPr lang="zh-CN" altLang="en-US" sz="28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51095" y="2655333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tx2"/>
                </a:solidFill>
                <a:latin typeface="+mn-ea"/>
              </a:rPr>
              <a:t>运营发展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盈利方式</a:t>
            </a:r>
            <a:endParaRPr kumimoji="1" lang="en-US" altLang="zh-CN" sz="1500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  <a:p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871" y="1427147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</a:rPr>
              <a:t>后期盈利</a:t>
            </a:r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871" y="1851922"/>
            <a:ext cx="2522690" cy="220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随着软件功能的不断完善，空间发布广告功能增强</a:t>
            </a:r>
            <a:r>
              <a:rPr lang="zh-CN"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。在这种模式下，商家的广告可以被放在特定的空间。</a:t>
            </a:r>
            <a:endParaRPr lang="zh-CN" sz="12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zh-CN" sz="1200" dirty="0" smtClean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000" dirty="0" smtClean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本产品发展到一定阶段时，可以根据用户需求，不定期发售特级权限牌子，让快件距离变得更长，服务更友好。</a:t>
            </a:r>
            <a:endParaRPr sz="12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7" name="直接连接符 26"/>
          <p:cNvCxnSpPr/>
          <p:nvPr/>
        </p:nvCxnSpPr>
        <p:spPr>
          <a:xfrm>
            <a:off x="759600" y="2902177"/>
            <a:ext cx="2242046" cy="0"/>
          </a:xfrm>
          <a:prstGeom prst="line">
            <a:avLst/>
          </a:prstGeom>
          <a:ln w="38100" cap="rnd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/>
          <p:cNvGrpSpPr/>
          <p:nvPr/>
        </p:nvGrpSpPr>
        <p:grpSpPr>
          <a:xfrm>
            <a:off x="3493712" y="1169581"/>
            <a:ext cx="5150873" cy="2865336"/>
            <a:chOff x="3493712" y="1259961"/>
            <a:chExt cx="4823505" cy="2683227"/>
          </a:xfrm>
        </p:grpSpPr>
        <p:sp>
          <p:nvSpPr>
            <p:cNvPr id="9" name="矩形 8"/>
            <p:cNvSpPr/>
            <p:nvPr/>
          </p:nvSpPr>
          <p:spPr>
            <a:xfrm>
              <a:off x="7060037" y="1521266"/>
              <a:ext cx="1257180" cy="149012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Freeform 247"/>
            <p:cNvSpPr>
              <a:spLocks noEditPoints="1"/>
            </p:cNvSpPr>
            <p:nvPr/>
          </p:nvSpPr>
          <p:spPr bwMode="auto">
            <a:xfrm>
              <a:off x="7500723" y="1868658"/>
              <a:ext cx="375809" cy="373820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0022" y="2335017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60037" y="3010748"/>
              <a:ext cx="1011291" cy="819664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>
              <a:off x="7399081" y="3148320"/>
              <a:ext cx="333203" cy="302912"/>
            </a:xfrm>
            <a:custGeom>
              <a:avLst/>
              <a:gdLst>
                <a:gd name="T0" fmla="*/ 153 w 198"/>
                <a:gd name="T1" fmla="*/ 0 h 180"/>
                <a:gd name="T2" fmla="*/ 162 w 198"/>
                <a:gd name="T3" fmla="*/ 9 h 180"/>
                <a:gd name="T4" fmla="*/ 147 w 198"/>
                <a:gd name="T5" fmla="*/ 52 h 180"/>
                <a:gd name="T6" fmla="*/ 36 w 198"/>
                <a:gd name="T7" fmla="*/ 16 h 180"/>
                <a:gd name="T8" fmla="*/ 42 w 198"/>
                <a:gd name="T9" fmla="*/ 23 h 180"/>
                <a:gd name="T10" fmla="*/ 56 w 198"/>
                <a:gd name="T11" fmla="*/ 34 h 180"/>
                <a:gd name="T12" fmla="*/ 36 w 198"/>
                <a:gd name="T13" fmla="*/ 43 h 180"/>
                <a:gd name="T14" fmla="*/ 42 w 198"/>
                <a:gd name="T15" fmla="*/ 49 h 180"/>
                <a:gd name="T16" fmla="*/ 56 w 198"/>
                <a:gd name="T17" fmla="*/ 60 h 180"/>
                <a:gd name="T18" fmla="*/ 36 w 198"/>
                <a:gd name="T19" fmla="*/ 69 h 180"/>
                <a:gd name="T20" fmla="*/ 42 w 198"/>
                <a:gd name="T21" fmla="*/ 74 h 180"/>
                <a:gd name="T22" fmla="*/ 56 w 198"/>
                <a:gd name="T23" fmla="*/ 85 h 180"/>
                <a:gd name="T24" fmla="*/ 36 w 198"/>
                <a:gd name="T25" fmla="*/ 94 h 180"/>
                <a:gd name="T26" fmla="*/ 42 w 198"/>
                <a:gd name="T27" fmla="*/ 98 h 180"/>
                <a:gd name="T28" fmla="*/ 56 w 198"/>
                <a:gd name="T29" fmla="*/ 109 h 180"/>
                <a:gd name="T30" fmla="*/ 36 w 198"/>
                <a:gd name="T31" fmla="*/ 120 h 180"/>
                <a:gd name="T32" fmla="*/ 42 w 198"/>
                <a:gd name="T33" fmla="*/ 127 h 180"/>
                <a:gd name="T34" fmla="*/ 56 w 198"/>
                <a:gd name="T35" fmla="*/ 138 h 180"/>
                <a:gd name="T36" fmla="*/ 36 w 198"/>
                <a:gd name="T37" fmla="*/ 147 h 180"/>
                <a:gd name="T38" fmla="*/ 36 w 198"/>
                <a:gd name="T39" fmla="*/ 165 h 180"/>
                <a:gd name="T40" fmla="*/ 147 w 198"/>
                <a:gd name="T41" fmla="*/ 129 h 180"/>
                <a:gd name="T42" fmla="*/ 162 w 198"/>
                <a:gd name="T43" fmla="*/ 171 h 180"/>
                <a:gd name="T44" fmla="*/ 153 w 198"/>
                <a:gd name="T45" fmla="*/ 180 h 180"/>
                <a:gd name="T46" fmla="*/ 20 w 198"/>
                <a:gd name="T47" fmla="*/ 180 h 180"/>
                <a:gd name="T48" fmla="*/ 20 w 198"/>
                <a:gd name="T49" fmla="*/ 160 h 180"/>
                <a:gd name="T50" fmla="*/ 0 w 198"/>
                <a:gd name="T51" fmla="*/ 145 h 180"/>
                <a:gd name="T52" fmla="*/ 20 w 198"/>
                <a:gd name="T53" fmla="*/ 131 h 180"/>
                <a:gd name="T54" fmla="*/ 0 w 198"/>
                <a:gd name="T55" fmla="*/ 118 h 180"/>
                <a:gd name="T56" fmla="*/ 20 w 198"/>
                <a:gd name="T57" fmla="*/ 107 h 180"/>
                <a:gd name="T58" fmla="*/ 0 w 198"/>
                <a:gd name="T59" fmla="*/ 91 h 180"/>
                <a:gd name="T60" fmla="*/ 20 w 198"/>
                <a:gd name="T61" fmla="*/ 83 h 180"/>
                <a:gd name="T62" fmla="*/ 0 w 198"/>
                <a:gd name="T63" fmla="*/ 67 h 180"/>
                <a:gd name="T64" fmla="*/ 20 w 198"/>
                <a:gd name="T65" fmla="*/ 56 h 180"/>
                <a:gd name="T66" fmla="*/ 0 w 198"/>
                <a:gd name="T67" fmla="*/ 43 h 180"/>
                <a:gd name="T68" fmla="*/ 20 w 198"/>
                <a:gd name="T69" fmla="*/ 9 h 180"/>
                <a:gd name="T70" fmla="*/ 29 w 198"/>
                <a:gd name="T71" fmla="*/ 0 h 180"/>
                <a:gd name="T72" fmla="*/ 69 w 198"/>
                <a:gd name="T73" fmla="*/ 87 h 180"/>
                <a:gd name="T74" fmla="*/ 91 w 198"/>
                <a:gd name="T75" fmla="*/ 96 h 180"/>
                <a:gd name="T76" fmla="*/ 69 w 198"/>
                <a:gd name="T77" fmla="*/ 87 h 180"/>
                <a:gd name="T78" fmla="*/ 69 w 198"/>
                <a:gd name="T79" fmla="*/ 67 h 180"/>
                <a:gd name="T80" fmla="*/ 109 w 198"/>
                <a:gd name="T81" fmla="*/ 76 h 180"/>
                <a:gd name="T82" fmla="*/ 69 w 198"/>
                <a:gd name="T83" fmla="*/ 67 h 180"/>
                <a:gd name="T84" fmla="*/ 69 w 198"/>
                <a:gd name="T85" fmla="*/ 49 h 180"/>
                <a:gd name="T86" fmla="*/ 127 w 198"/>
                <a:gd name="T87" fmla="*/ 58 h 180"/>
                <a:gd name="T88" fmla="*/ 69 w 198"/>
                <a:gd name="T89" fmla="*/ 49 h 180"/>
                <a:gd name="T90" fmla="*/ 69 w 198"/>
                <a:gd name="T91" fmla="*/ 32 h 180"/>
                <a:gd name="T92" fmla="*/ 127 w 198"/>
                <a:gd name="T93" fmla="*/ 38 h 180"/>
                <a:gd name="T94" fmla="*/ 69 w 198"/>
                <a:gd name="T95" fmla="*/ 32 h 180"/>
                <a:gd name="T96" fmla="*/ 91 w 198"/>
                <a:gd name="T97" fmla="*/ 143 h 180"/>
                <a:gd name="T98" fmla="*/ 115 w 198"/>
                <a:gd name="T99" fmla="*/ 143 h 180"/>
                <a:gd name="T100" fmla="*/ 93 w 198"/>
                <a:gd name="T101" fmla="*/ 118 h 180"/>
                <a:gd name="T102" fmla="*/ 91 w 198"/>
                <a:gd name="T103" fmla="*/ 143 h 180"/>
                <a:gd name="T104" fmla="*/ 175 w 198"/>
                <a:gd name="T105" fmla="*/ 40 h 180"/>
                <a:gd name="T106" fmla="*/ 127 w 198"/>
                <a:gd name="T107" fmla="*/ 131 h 180"/>
                <a:gd name="T108" fmla="*/ 175 w 198"/>
                <a:gd name="T109" fmla="*/ 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8" h="180">
                  <a:moveTo>
                    <a:pt x="29" y="0"/>
                  </a:moveTo>
                  <a:lnTo>
                    <a:pt x="153" y="0"/>
                  </a:lnTo>
                  <a:lnTo>
                    <a:pt x="162" y="0"/>
                  </a:lnTo>
                  <a:lnTo>
                    <a:pt x="162" y="9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47" y="16"/>
                  </a:lnTo>
                  <a:lnTo>
                    <a:pt x="36" y="16"/>
                  </a:lnTo>
                  <a:lnTo>
                    <a:pt x="36" y="27"/>
                  </a:lnTo>
                  <a:lnTo>
                    <a:pt x="42" y="23"/>
                  </a:lnTo>
                  <a:lnTo>
                    <a:pt x="51" y="20"/>
                  </a:lnTo>
                  <a:lnTo>
                    <a:pt x="56" y="34"/>
                  </a:lnTo>
                  <a:lnTo>
                    <a:pt x="49" y="38"/>
                  </a:lnTo>
                  <a:lnTo>
                    <a:pt x="36" y="43"/>
                  </a:lnTo>
                  <a:lnTo>
                    <a:pt x="36" y="52"/>
                  </a:lnTo>
                  <a:lnTo>
                    <a:pt x="42" y="49"/>
                  </a:lnTo>
                  <a:lnTo>
                    <a:pt x="51" y="4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36" y="69"/>
                  </a:lnTo>
                  <a:lnTo>
                    <a:pt x="36" y="78"/>
                  </a:lnTo>
                  <a:lnTo>
                    <a:pt x="42" y="74"/>
                  </a:lnTo>
                  <a:lnTo>
                    <a:pt x="51" y="72"/>
                  </a:lnTo>
                  <a:lnTo>
                    <a:pt x="56" y="85"/>
                  </a:lnTo>
                  <a:lnTo>
                    <a:pt x="49" y="89"/>
                  </a:lnTo>
                  <a:lnTo>
                    <a:pt x="36" y="94"/>
                  </a:lnTo>
                  <a:lnTo>
                    <a:pt x="36" y="103"/>
                  </a:lnTo>
                  <a:lnTo>
                    <a:pt x="42" y="98"/>
                  </a:lnTo>
                  <a:lnTo>
                    <a:pt x="51" y="96"/>
                  </a:lnTo>
                  <a:lnTo>
                    <a:pt x="56" y="109"/>
                  </a:lnTo>
                  <a:lnTo>
                    <a:pt x="49" y="114"/>
                  </a:lnTo>
                  <a:lnTo>
                    <a:pt x="36" y="120"/>
                  </a:lnTo>
                  <a:lnTo>
                    <a:pt x="36" y="129"/>
                  </a:lnTo>
                  <a:lnTo>
                    <a:pt x="42" y="127"/>
                  </a:lnTo>
                  <a:lnTo>
                    <a:pt x="51" y="123"/>
                  </a:lnTo>
                  <a:lnTo>
                    <a:pt x="56" y="138"/>
                  </a:lnTo>
                  <a:lnTo>
                    <a:pt x="49" y="140"/>
                  </a:lnTo>
                  <a:lnTo>
                    <a:pt x="36" y="147"/>
                  </a:lnTo>
                  <a:lnTo>
                    <a:pt x="36" y="160"/>
                  </a:lnTo>
                  <a:lnTo>
                    <a:pt x="36" y="165"/>
                  </a:lnTo>
                  <a:lnTo>
                    <a:pt x="147" y="165"/>
                  </a:lnTo>
                  <a:lnTo>
                    <a:pt x="147" y="129"/>
                  </a:lnTo>
                  <a:lnTo>
                    <a:pt x="162" y="116"/>
                  </a:lnTo>
                  <a:lnTo>
                    <a:pt x="162" y="171"/>
                  </a:lnTo>
                  <a:lnTo>
                    <a:pt x="162" y="180"/>
                  </a:lnTo>
                  <a:lnTo>
                    <a:pt x="153" y="180"/>
                  </a:lnTo>
                  <a:lnTo>
                    <a:pt x="29" y="180"/>
                  </a:lnTo>
                  <a:lnTo>
                    <a:pt x="20" y="180"/>
                  </a:lnTo>
                  <a:lnTo>
                    <a:pt x="20" y="171"/>
                  </a:lnTo>
                  <a:lnTo>
                    <a:pt x="20" y="16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20" y="136"/>
                  </a:lnTo>
                  <a:lnTo>
                    <a:pt x="20" y="131"/>
                  </a:lnTo>
                  <a:lnTo>
                    <a:pt x="4" y="131"/>
                  </a:lnTo>
                  <a:lnTo>
                    <a:pt x="0" y="118"/>
                  </a:lnTo>
                  <a:lnTo>
                    <a:pt x="20" y="109"/>
                  </a:lnTo>
                  <a:lnTo>
                    <a:pt x="20" y="107"/>
                  </a:lnTo>
                  <a:lnTo>
                    <a:pt x="4" y="107"/>
                  </a:lnTo>
                  <a:lnTo>
                    <a:pt x="0" y="91"/>
                  </a:lnTo>
                  <a:lnTo>
                    <a:pt x="20" y="85"/>
                  </a:lnTo>
                  <a:lnTo>
                    <a:pt x="20" y="83"/>
                  </a:lnTo>
                  <a:lnTo>
                    <a:pt x="4" y="83"/>
                  </a:lnTo>
                  <a:lnTo>
                    <a:pt x="0" y="67"/>
                  </a:lnTo>
                  <a:lnTo>
                    <a:pt x="20" y="58"/>
                  </a:lnTo>
                  <a:lnTo>
                    <a:pt x="20" y="56"/>
                  </a:lnTo>
                  <a:lnTo>
                    <a:pt x="4" y="56"/>
                  </a:lnTo>
                  <a:lnTo>
                    <a:pt x="0" y="43"/>
                  </a:lnTo>
                  <a:lnTo>
                    <a:pt x="20" y="34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9" y="0"/>
                  </a:lnTo>
                  <a:close/>
                  <a:moveTo>
                    <a:pt x="69" y="87"/>
                  </a:moveTo>
                  <a:lnTo>
                    <a:pt x="69" y="96"/>
                  </a:lnTo>
                  <a:lnTo>
                    <a:pt x="91" y="96"/>
                  </a:lnTo>
                  <a:lnTo>
                    <a:pt x="91" y="87"/>
                  </a:lnTo>
                  <a:lnTo>
                    <a:pt x="69" y="87"/>
                  </a:lnTo>
                  <a:lnTo>
                    <a:pt x="69" y="87"/>
                  </a:lnTo>
                  <a:close/>
                  <a:moveTo>
                    <a:pt x="69" y="67"/>
                  </a:moveTo>
                  <a:lnTo>
                    <a:pt x="69" y="76"/>
                  </a:lnTo>
                  <a:lnTo>
                    <a:pt x="109" y="76"/>
                  </a:lnTo>
                  <a:lnTo>
                    <a:pt x="109" y="67"/>
                  </a:lnTo>
                  <a:lnTo>
                    <a:pt x="69" y="67"/>
                  </a:lnTo>
                  <a:lnTo>
                    <a:pt x="69" y="67"/>
                  </a:lnTo>
                  <a:close/>
                  <a:moveTo>
                    <a:pt x="69" y="49"/>
                  </a:moveTo>
                  <a:lnTo>
                    <a:pt x="69" y="58"/>
                  </a:lnTo>
                  <a:lnTo>
                    <a:pt x="127" y="58"/>
                  </a:lnTo>
                  <a:lnTo>
                    <a:pt x="127" y="49"/>
                  </a:lnTo>
                  <a:lnTo>
                    <a:pt x="69" y="49"/>
                  </a:lnTo>
                  <a:lnTo>
                    <a:pt x="69" y="49"/>
                  </a:lnTo>
                  <a:close/>
                  <a:moveTo>
                    <a:pt x="69" y="32"/>
                  </a:moveTo>
                  <a:lnTo>
                    <a:pt x="69" y="38"/>
                  </a:lnTo>
                  <a:lnTo>
                    <a:pt x="127" y="38"/>
                  </a:lnTo>
                  <a:lnTo>
                    <a:pt x="127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91" y="143"/>
                  </a:moveTo>
                  <a:lnTo>
                    <a:pt x="104" y="143"/>
                  </a:lnTo>
                  <a:lnTo>
                    <a:pt x="115" y="143"/>
                  </a:lnTo>
                  <a:lnTo>
                    <a:pt x="104" y="129"/>
                  </a:lnTo>
                  <a:lnTo>
                    <a:pt x="93" y="118"/>
                  </a:lnTo>
                  <a:lnTo>
                    <a:pt x="93" y="131"/>
                  </a:lnTo>
                  <a:lnTo>
                    <a:pt x="91" y="143"/>
                  </a:lnTo>
                  <a:lnTo>
                    <a:pt x="91" y="143"/>
                  </a:lnTo>
                  <a:close/>
                  <a:moveTo>
                    <a:pt x="175" y="40"/>
                  </a:moveTo>
                  <a:lnTo>
                    <a:pt x="104" y="109"/>
                  </a:lnTo>
                  <a:lnTo>
                    <a:pt x="127" y="131"/>
                  </a:lnTo>
                  <a:lnTo>
                    <a:pt x="198" y="63"/>
                  </a:lnTo>
                  <a:lnTo>
                    <a:pt x="175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17672" y="3508890"/>
              <a:ext cx="897211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品牌营销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3712" y="1259961"/>
              <a:ext cx="1257180" cy="11930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Freeform 273"/>
            <p:cNvSpPr>
              <a:spLocks noEditPoints="1"/>
            </p:cNvSpPr>
            <p:nvPr/>
          </p:nvSpPr>
          <p:spPr bwMode="auto">
            <a:xfrm>
              <a:off x="3917559" y="1529691"/>
              <a:ext cx="409487" cy="310218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73697" y="1914848"/>
              <a:ext cx="897210" cy="361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交易完成任务积分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50892" y="1259961"/>
              <a:ext cx="1257180" cy="16947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5145260" y="1507839"/>
              <a:ext cx="468444" cy="304796"/>
            </a:xfrm>
            <a:custGeom>
              <a:avLst/>
              <a:gdLst>
                <a:gd name="T0" fmla="*/ 94 w 103"/>
                <a:gd name="T1" fmla="*/ 15 h 67"/>
                <a:gd name="T2" fmla="*/ 103 w 103"/>
                <a:gd name="T3" fmla="*/ 58 h 67"/>
                <a:gd name="T4" fmla="*/ 36 w 103"/>
                <a:gd name="T5" fmla="*/ 67 h 67"/>
                <a:gd name="T6" fmla="*/ 27 w 103"/>
                <a:gd name="T7" fmla="*/ 24 h 67"/>
                <a:gd name="T8" fmla="*/ 10 w 103"/>
                <a:gd name="T9" fmla="*/ 47 h 67"/>
                <a:gd name="T10" fmla="*/ 9 w 103"/>
                <a:gd name="T11" fmla="*/ 46 h 67"/>
                <a:gd name="T12" fmla="*/ 7 w 103"/>
                <a:gd name="T13" fmla="*/ 30 h 67"/>
                <a:gd name="T14" fmla="*/ 21 w 103"/>
                <a:gd name="T15" fmla="*/ 17 h 67"/>
                <a:gd name="T16" fmla="*/ 7 w 103"/>
                <a:gd name="T17" fmla="*/ 12 h 67"/>
                <a:gd name="T18" fmla="*/ 9 w 103"/>
                <a:gd name="T19" fmla="*/ 9 h 67"/>
                <a:gd name="T20" fmla="*/ 64 w 103"/>
                <a:gd name="T21" fmla="*/ 8 h 67"/>
                <a:gd name="T22" fmla="*/ 67 w 103"/>
                <a:gd name="T23" fmla="*/ 9 h 67"/>
                <a:gd name="T24" fmla="*/ 75 w 103"/>
                <a:gd name="T25" fmla="*/ 11 h 67"/>
                <a:gd name="T26" fmla="*/ 72 w 103"/>
                <a:gd name="T27" fmla="*/ 4 h 67"/>
                <a:gd name="T28" fmla="*/ 12 w 103"/>
                <a:gd name="T29" fmla="*/ 0 h 67"/>
                <a:gd name="T30" fmla="*/ 3 w 103"/>
                <a:gd name="T31" fmla="*/ 4 h 67"/>
                <a:gd name="T32" fmla="*/ 0 w 103"/>
                <a:gd name="T33" fmla="*/ 43 h 67"/>
                <a:gd name="T34" fmla="*/ 3 w 103"/>
                <a:gd name="T35" fmla="*/ 51 h 67"/>
                <a:gd name="T36" fmla="*/ 11 w 103"/>
                <a:gd name="T37" fmla="*/ 55 h 67"/>
                <a:gd name="T38" fmla="*/ 22 w 103"/>
                <a:gd name="T39" fmla="*/ 47 h 67"/>
                <a:gd name="T40" fmla="*/ 75 w 103"/>
                <a:gd name="T41" fmla="*/ 22 h 67"/>
                <a:gd name="T42" fmla="*/ 96 w 103"/>
                <a:gd name="T43" fmla="*/ 34 h 67"/>
                <a:gd name="T44" fmla="*/ 75 w 103"/>
                <a:gd name="T45" fmla="*/ 22 h 67"/>
                <a:gd name="T46" fmla="*/ 35 w 103"/>
                <a:gd name="T47" fmla="*/ 57 h 67"/>
                <a:gd name="T48" fmla="*/ 47 w 103"/>
                <a:gd name="T49" fmla="*/ 50 h 67"/>
                <a:gd name="T50" fmla="*/ 52 w 103"/>
                <a:gd name="T51" fmla="*/ 50 h 67"/>
                <a:gd name="T52" fmla="*/ 64 w 103"/>
                <a:gd name="T53" fmla="*/ 57 h 67"/>
                <a:gd name="T54" fmla="*/ 52 w 103"/>
                <a:gd name="T55" fmla="*/ 50 h 67"/>
                <a:gd name="T56" fmla="*/ 68 w 103"/>
                <a:gd name="T57" fmla="*/ 57 h 67"/>
                <a:gd name="T58" fmla="*/ 80 w 103"/>
                <a:gd name="T59" fmla="*/ 50 h 67"/>
                <a:gd name="T60" fmla="*/ 84 w 103"/>
                <a:gd name="T61" fmla="*/ 50 h 67"/>
                <a:gd name="T62" fmla="*/ 96 w 103"/>
                <a:gd name="T63" fmla="*/ 57 h 67"/>
                <a:gd name="T64" fmla="*/ 84 w 103"/>
                <a:gd name="T6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67">
                  <a:moveTo>
                    <a:pt x="36" y="15"/>
                  </a:moveTo>
                  <a:cubicBezTo>
                    <a:pt x="94" y="15"/>
                    <a:pt x="94" y="15"/>
                    <a:pt x="94" y="15"/>
                  </a:cubicBezTo>
                  <a:cubicBezTo>
                    <a:pt x="99" y="15"/>
                    <a:pt x="103" y="19"/>
                    <a:pt x="103" y="24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63"/>
                    <a:pt x="99" y="67"/>
                    <a:pt x="94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1" y="67"/>
                    <a:pt x="27" y="63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9"/>
                    <a:pt x="31" y="15"/>
                    <a:pt x="36" y="15"/>
                  </a:cubicBezTo>
                  <a:close/>
                  <a:moveTo>
                    <a:pt x="10" y="47"/>
                  </a:moveTo>
                  <a:cubicBezTo>
                    <a:pt x="10" y="47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5"/>
                    <a:pt x="7" y="44"/>
                    <a:pt x="7" y="43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8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4" y="6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1" y="49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5" y="53"/>
                    <a:pt x="8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10" y="47"/>
                    <a:pt x="10" y="47"/>
                    <a:pt x="10" y="47"/>
                  </a:cubicBezTo>
                  <a:close/>
                  <a:moveTo>
                    <a:pt x="75" y="22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35" y="50"/>
                  </a:moveTo>
                  <a:cubicBezTo>
                    <a:pt x="35" y="57"/>
                    <a:pt x="35" y="57"/>
                    <a:pt x="3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35" y="50"/>
                    <a:pt x="35" y="50"/>
                    <a:pt x="35" y="50"/>
                  </a:cubicBezTo>
                  <a:close/>
                  <a:moveTo>
                    <a:pt x="52" y="50"/>
                  </a:moveTo>
                  <a:cubicBezTo>
                    <a:pt x="52" y="57"/>
                    <a:pt x="52" y="57"/>
                    <a:pt x="52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68" y="50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84" y="50"/>
                  </a:moveTo>
                  <a:cubicBezTo>
                    <a:pt x="84" y="57"/>
                    <a:pt x="84" y="57"/>
                    <a:pt x="84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0"/>
                    <a:pt x="96" y="50"/>
                    <a:pt x="96" y="50"/>
                  </a:cubicBezTo>
                  <a:lnTo>
                    <a:pt x="84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78814" y="1909676"/>
              <a:ext cx="1001336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66871" y="2453059"/>
              <a:ext cx="1893166" cy="1490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5932214" y="2737720"/>
              <a:ext cx="362481" cy="530297"/>
            </a:xfrm>
            <a:custGeom>
              <a:avLst/>
              <a:gdLst>
                <a:gd name="T0" fmla="*/ 16 w 73"/>
                <a:gd name="T1" fmla="*/ 77 h 107"/>
                <a:gd name="T2" fmla="*/ 57 w 73"/>
                <a:gd name="T3" fmla="*/ 77 h 107"/>
                <a:gd name="T4" fmla="*/ 52 w 73"/>
                <a:gd name="T5" fmla="*/ 101 h 107"/>
                <a:gd name="T6" fmla="*/ 45 w 73"/>
                <a:gd name="T7" fmla="*/ 101 h 107"/>
                <a:gd name="T8" fmla="*/ 37 w 73"/>
                <a:gd name="T9" fmla="*/ 107 h 107"/>
                <a:gd name="T10" fmla="*/ 29 w 73"/>
                <a:gd name="T11" fmla="*/ 101 h 107"/>
                <a:gd name="T12" fmla="*/ 21 w 73"/>
                <a:gd name="T13" fmla="*/ 101 h 107"/>
                <a:gd name="T14" fmla="*/ 16 w 73"/>
                <a:gd name="T15" fmla="*/ 77 h 107"/>
                <a:gd name="T16" fmla="*/ 51 w 73"/>
                <a:gd name="T17" fmla="*/ 29 h 107"/>
                <a:gd name="T18" fmla="*/ 52 w 73"/>
                <a:gd name="T19" fmla="*/ 35 h 107"/>
                <a:gd name="T20" fmla="*/ 51 w 73"/>
                <a:gd name="T21" fmla="*/ 37 h 107"/>
                <a:gd name="T22" fmla="*/ 53 w 73"/>
                <a:gd name="T23" fmla="*/ 38 h 107"/>
                <a:gd name="T24" fmla="*/ 52 w 73"/>
                <a:gd name="T25" fmla="*/ 42 h 107"/>
                <a:gd name="T26" fmla="*/ 50 w 73"/>
                <a:gd name="T27" fmla="*/ 42 h 107"/>
                <a:gd name="T28" fmla="*/ 52 w 73"/>
                <a:gd name="T29" fmla="*/ 43 h 107"/>
                <a:gd name="T30" fmla="*/ 51 w 73"/>
                <a:gd name="T31" fmla="*/ 47 h 107"/>
                <a:gd name="T32" fmla="*/ 50 w 73"/>
                <a:gd name="T33" fmla="*/ 48 h 107"/>
                <a:gd name="T34" fmla="*/ 51 w 73"/>
                <a:gd name="T35" fmla="*/ 49 h 107"/>
                <a:gd name="T36" fmla="*/ 50 w 73"/>
                <a:gd name="T37" fmla="*/ 53 h 107"/>
                <a:gd name="T38" fmla="*/ 47 w 73"/>
                <a:gd name="T39" fmla="*/ 54 h 107"/>
                <a:gd name="T40" fmla="*/ 29 w 73"/>
                <a:gd name="T41" fmla="*/ 49 h 107"/>
                <a:gd name="T42" fmla="*/ 21 w 73"/>
                <a:gd name="T43" fmla="*/ 49 h 107"/>
                <a:gd name="T44" fmla="*/ 21 w 73"/>
                <a:gd name="T45" fmla="*/ 32 h 107"/>
                <a:gd name="T46" fmla="*/ 28 w 73"/>
                <a:gd name="T47" fmla="*/ 31 h 107"/>
                <a:gd name="T48" fmla="*/ 42 w 73"/>
                <a:gd name="T49" fmla="*/ 16 h 107"/>
                <a:gd name="T50" fmla="*/ 38 w 73"/>
                <a:gd name="T51" fmla="*/ 30 h 107"/>
                <a:gd name="T52" fmla="*/ 51 w 73"/>
                <a:gd name="T53" fmla="*/ 29 h 107"/>
                <a:gd name="T54" fmla="*/ 15 w 73"/>
                <a:gd name="T55" fmla="*/ 71 h 107"/>
                <a:gd name="T56" fmla="*/ 25 w 73"/>
                <a:gd name="T57" fmla="*/ 71 h 107"/>
                <a:gd name="T58" fmla="*/ 17 w 73"/>
                <a:gd name="T59" fmla="*/ 48 h 107"/>
                <a:gd name="T60" fmla="*/ 11 w 73"/>
                <a:gd name="T61" fmla="*/ 29 h 107"/>
                <a:gd name="T62" fmla="*/ 23 w 73"/>
                <a:gd name="T63" fmla="*/ 13 h 107"/>
                <a:gd name="T64" fmla="*/ 37 w 73"/>
                <a:gd name="T65" fmla="*/ 11 h 107"/>
                <a:gd name="T66" fmla="*/ 50 w 73"/>
                <a:gd name="T67" fmla="*/ 14 h 107"/>
                <a:gd name="T68" fmla="*/ 62 w 73"/>
                <a:gd name="T69" fmla="*/ 29 h 107"/>
                <a:gd name="T70" fmla="*/ 56 w 73"/>
                <a:gd name="T71" fmla="*/ 48 h 107"/>
                <a:gd name="T72" fmla="*/ 48 w 73"/>
                <a:gd name="T73" fmla="*/ 71 h 107"/>
                <a:gd name="T74" fmla="*/ 58 w 73"/>
                <a:gd name="T75" fmla="*/ 71 h 107"/>
                <a:gd name="T76" fmla="*/ 65 w 73"/>
                <a:gd name="T77" fmla="*/ 52 h 107"/>
                <a:gd name="T78" fmla="*/ 71 w 73"/>
                <a:gd name="T79" fmla="*/ 27 h 107"/>
                <a:gd name="T80" fmla="*/ 55 w 73"/>
                <a:gd name="T81" fmla="*/ 5 h 107"/>
                <a:gd name="T82" fmla="*/ 37 w 73"/>
                <a:gd name="T83" fmla="*/ 1 h 107"/>
                <a:gd name="T84" fmla="*/ 19 w 73"/>
                <a:gd name="T85" fmla="*/ 4 h 107"/>
                <a:gd name="T86" fmla="*/ 2 w 73"/>
                <a:gd name="T87" fmla="*/ 27 h 107"/>
                <a:gd name="T88" fmla="*/ 8 w 73"/>
                <a:gd name="T89" fmla="*/ 52 h 107"/>
                <a:gd name="T90" fmla="*/ 15 w 73"/>
                <a:gd name="T91" fmla="*/ 7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0755" y="3295998"/>
              <a:ext cx="1645399" cy="309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rgbClr val="40404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15596" y="2954683"/>
              <a:ext cx="1051964" cy="988505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Freeform 263"/>
            <p:cNvSpPr>
              <a:spLocks noEditPoints="1"/>
            </p:cNvSpPr>
            <p:nvPr/>
          </p:nvSpPr>
          <p:spPr bwMode="auto">
            <a:xfrm>
              <a:off x="4488289" y="3067504"/>
              <a:ext cx="306578" cy="441260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92973" y="3566587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广告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08072" y="1521267"/>
              <a:ext cx="1051964" cy="931793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Freeform 257"/>
            <p:cNvSpPr>
              <a:spLocks noEditPoints="1"/>
            </p:cNvSpPr>
            <p:nvPr/>
          </p:nvSpPr>
          <p:spPr bwMode="auto">
            <a:xfrm>
              <a:off x="6367729" y="1686928"/>
              <a:ext cx="332651" cy="348567"/>
            </a:xfrm>
            <a:custGeom>
              <a:avLst/>
              <a:gdLst>
                <a:gd name="T0" fmla="*/ 160 w 209"/>
                <a:gd name="T1" fmla="*/ 28 h 219"/>
                <a:gd name="T2" fmla="*/ 169 w 209"/>
                <a:gd name="T3" fmla="*/ 9 h 219"/>
                <a:gd name="T4" fmla="*/ 140 w 209"/>
                <a:gd name="T5" fmla="*/ 17 h 219"/>
                <a:gd name="T6" fmla="*/ 7 w 209"/>
                <a:gd name="T7" fmla="*/ 148 h 219"/>
                <a:gd name="T8" fmla="*/ 29 w 209"/>
                <a:gd name="T9" fmla="*/ 208 h 219"/>
                <a:gd name="T10" fmla="*/ 29 w 209"/>
                <a:gd name="T11" fmla="*/ 159 h 219"/>
                <a:gd name="T12" fmla="*/ 100 w 209"/>
                <a:gd name="T13" fmla="*/ 108 h 219"/>
                <a:gd name="T14" fmla="*/ 109 w 209"/>
                <a:gd name="T15" fmla="*/ 86 h 219"/>
                <a:gd name="T16" fmla="*/ 80 w 209"/>
                <a:gd name="T17" fmla="*/ 97 h 219"/>
                <a:gd name="T18" fmla="*/ 71 w 209"/>
                <a:gd name="T19" fmla="*/ 93 h 219"/>
                <a:gd name="T20" fmla="*/ 109 w 209"/>
                <a:gd name="T21" fmla="*/ 77 h 219"/>
                <a:gd name="T22" fmla="*/ 124 w 209"/>
                <a:gd name="T23" fmla="*/ 86 h 219"/>
                <a:gd name="T24" fmla="*/ 124 w 209"/>
                <a:gd name="T25" fmla="*/ 17 h 219"/>
                <a:gd name="T26" fmla="*/ 169 w 209"/>
                <a:gd name="T27" fmla="*/ 0 h 219"/>
                <a:gd name="T28" fmla="*/ 171 w 209"/>
                <a:gd name="T29" fmla="*/ 0 h 219"/>
                <a:gd name="T30" fmla="*/ 209 w 209"/>
                <a:gd name="T31" fmla="*/ 17 h 219"/>
                <a:gd name="T32" fmla="*/ 160 w 209"/>
                <a:gd name="T33" fmla="*/ 175 h 219"/>
                <a:gd name="T34" fmla="*/ 146 w 209"/>
                <a:gd name="T35" fmla="*/ 168 h 219"/>
                <a:gd name="T36" fmla="*/ 100 w 209"/>
                <a:gd name="T37" fmla="*/ 197 h 219"/>
                <a:gd name="T38" fmla="*/ 82 w 209"/>
                <a:gd name="T39" fmla="*/ 188 h 219"/>
                <a:gd name="T40" fmla="*/ 35 w 209"/>
                <a:gd name="T41" fmla="*/ 219 h 219"/>
                <a:gd name="T42" fmla="*/ 2 w 209"/>
                <a:gd name="T43" fmla="*/ 204 h 219"/>
                <a:gd name="T44" fmla="*/ 0 w 209"/>
                <a:gd name="T45" fmla="*/ 202 h 219"/>
                <a:gd name="T46" fmla="*/ 0 w 209"/>
                <a:gd name="T47" fmla="*/ 139 h 219"/>
                <a:gd name="T48" fmla="*/ 42 w 209"/>
                <a:gd name="T49" fmla="*/ 122 h 219"/>
                <a:gd name="T50" fmla="*/ 44 w 209"/>
                <a:gd name="T51" fmla="*/ 122 h 219"/>
                <a:gd name="T52" fmla="*/ 82 w 209"/>
                <a:gd name="T53" fmla="*/ 139 h 219"/>
                <a:gd name="T54" fmla="*/ 93 w 209"/>
                <a:gd name="T55" fmla="*/ 186 h 219"/>
                <a:gd name="T56" fmla="*/ 71 w 209"/>
                <a:gd name="T57" fmla="*/ 108 h 219"/>
                <a:gd name="T58" fmla="*/ 64 w 209"/>
                <a:gd name="T59" fmla="*/ 131 h 219"/>
                <a:gd name="T60" fmla="*/ 64 w 209"/>
                <a:gd name="T61" fmla="*/ 97 h 219"/>
                <a:gd name="T62" fmla="*/ 131 w 209"/>
                <a:gd name="T63" fmla="*/ 88 h 219"/>
                <a:gd name="T64" fmla="*/ 146 w 209"/>
                <a:gd name="T65" fmla="*/ 97 h 219"/>
                <a:gd name="T66" fmla="*/ 153 w 209"/>
                <a:gd name="T67" fmla="*/ 164 h 219"/>
                <a:gd name="T68" fmla="*/ 131 w 209"/>
                <a:gd name="T69" fmla="*/ 28 h 219"/>
                <a:gd name="T70" fmla="*/ 131 w 209"/>
                <a:gd name="T71" fmla="*/ 88 h 219"/>
                <a:gd name="T72" fmla="*/ 35 w 209"/>
                <a:gd name="T73" fmla="*/ 148 h 219"/>
                <a:gd name="T74" fmla="*/ 44 w 209"/>
                <a:gd name="T75" fmla="*/ 128 h 219"/>
                <a:gd name="T76" fmla="*/ 15 w 209"/>
                <a:gd name="T77" fmla="*/ 139 h 219"/>
                <a:gd name="T78" fmla="*/ 162 w 209"/>
                <a:gd name="T79" fmla="*/ 35 h 219"/>
                <a:gd name="T80" fmla="*/ 160 w 209"/>
                <a:gd name="T81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80605" y="2111488"/>
              <a:ext cx="1306429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</a:rPr>
                <a:t>积分提现差价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现实意义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1828" y="1099665"/>
            <a:ext cx="309880" cy="43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6291" y="1099622"/>
            <a:ext cx="3423109" cy="260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我们的app可以方便学生生活、节约成本、让校园生活更加方便且丰富。且通过我们的</a:t>
            </a:r>
            <a:r>
              <a:rPr lang="en-US" altLang="zh-CN" kern="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app,</a:t>
            </a:r>
            <a:r>
              <a:rPr lang="zh-CN" altLang="en-US" kern="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可以让没空的学生或者遇到急事的学生有个平台去发布自己的请求，解决他们的一时之需，使他们的生活、工作更加的顺利进行。</a:t>
            </a:r>
            <a:endParaRPr lang="zh-CN" altLang="en-US" kern="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099820"/>
            <a:ext cx="470852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推广方案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1828" y="1099665"/>
            <a:ext cx="309880" cy="43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6291" y="1099622"/>
            <a:ext cx="3423109" cy="204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为了充分吸引用户，本产品采用以下推广方案：</a:t>
            </a:r>
            <a:endParaRPr lang="zh-CN" altLang="en-US" sz="1400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1）活动推广：不定期开展活动，比如转发微博即送积分等。</a:t>
            </a:r>
            <a:endParaRPr lang="zh-CN" altLang="en-US" sz="1400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2）平台推广：通过校道旁，手机助手等使用率高的知名平台进行广告宣传。</a:t>
            </a:r>
            <a:endParaRPr lang="zh-CN" altLang="en-US" sz="1400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3）客户推广：推荐好友赠送积分。</a:t>
            </a:r>
            <a:endParaRPr lang="zh-CN" altLang="en-US" sz="14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099820"/>
            <a:ext cx="470852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发展前景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5783" y="1042515"/>
            <a:ext cx="2621280" cy="43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 dirty="0" smtClean="0">
                <a:solidFill>
                  <a:schemeClr val="tx2"/>
                </a:solidFill>
              </a:rPr>
              <a:t>产品发展前景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6131" y="1709857"/>
            <a:ext cx="3423109" cy="148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随着产品在市场上的发展，后期我们可以增加一些其它在校园内比较实用的功能，比如说手机上交通卡的在线充值等。或者我们可以直接面向社会推广本产品，跑腿的范围可以扩大到同一个地区内。</a:t>
            </a:r>
            <a:endParaRPr lang="zh-CN" altLang="en-US" sz="14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099820"/>
            <a:ext cx="470852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995" y="1668378"/>
            <a:ext cx="6989653" cy="21051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7200" b="1" dirty="0" smtClean="0">
                <a:solidFill>
                  <a:srgbClr val="00BFC3"/>
                </a:solidFill>
                <a:latin typeface="Century Gothic"/>
                <a:ea typeface="微软雅黑" panose="020B0503020204020204" charset="-122"/>
              </a:rPr>
              <a:t>THANK</a:t>
            </a:r>
            <a:r>
              <a:rPr kumimoji="1" lang="zh-CN" altLang="en-US" sz="7200" b="1" dirty="0" smtClean="0">
                <a:solidFill>
                  <a:srgbClr val="00BFC3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en-US" altLang="zh-CN" sz="7200" b="1" dirty="0" smtClean="0">
                <a:solidFill>
                  <a:srgbClr val="00BFC3"/>
                </a:solidFill>
                <a:latin typeface="Century Gothic"/>
                <a:ea typeface="微软雅黑" panose="020B0503020204020204" charset="-122"/>
              </a:rPr>
              <a:t>YOU</a:t>
            </a:r>
            <a:r>
              <a:rPr kumimoji="1" lang="zh-CN" altLang="en-US" sz="7200" b="1" dirty="0" smtClean="0">
                <a:solidFill>
                  <a:srgbClr val="00BFC3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en-US" altLang="zh-CN" sz="7200" b="1" dirty="0" smtClea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FOR</a:t>
            </a:r>
            <a:r>
              <a:rPr kumimoji="1" lang="zh-CN" altLang="en-US" sz="7200" b="1" dirty="0" smtClea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en-US" altLang="zh-CN" sz="7200" b="1" dirty="0" smtClea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LISTENING</a:t>
            </a:r>
            <a:endParaRPr kumimoji="1" lang="en-US" altLang="zh-CN" sz="7200" b="1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995" y="743403"/>
            <a:ext cx="4031873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6000" b="1" dirty="0" smtClea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感谢聆听！</a:t>
            </a:r>
            <a:endParaRPr kumimoji="1" lang="zh-CN" altLang="en-US" sz="6000" b="1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 smtClean="0">
                <a:solidFill>
                  <a:srgbClr val="404040"/>
                </a:solidFill>
              </a:rPr>
              <a:t>1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0398" y="3387381"/>
            <a:ext cx="176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tx2"/>
                </a:solidFill>
                <a:latin typeface="+mn-ea"/>
              </a:rPr>
              <a:t>市场分析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1992685" y="-795441"/>
            <a:ext cx="5158631" cy="9144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梯形 2"/>
          <p:cNvSpPr/>
          <p:nvPr/>
        </p:nvSpPr>
        <p:spPr>
          <a:xfrm rot="5400000" flipH="1">
            <a:off x="1992685" y="-6121629"/>
            <a:ext cx="5158631" cy="9144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661" y="167986"/>
            <a:ext cx="215214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传统外卖市场</a:t>
            </a:r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2113" y="1996012"/>
            <a:ext cx="2204006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04040"/>
                </a:solidFill>
              </a:rPr>
              <a:t>数据显示，</a:t>
            </a:r>
            <a:r>
              <a:rPr lang="en-US" altLang="zh-CN" sz="1000" dirty="0">
                <a:solidFill>
                  <a:srgbClr val="404040"/>
                </a:solidFill>
              </a:rPr>
              <a:t>2017</a:t>
            </a:r>
            <a:r>
              <a:rPr lang="zh-CN" altLang="en-US" sz="1000" dirty="0">
                <a:solidFill>
                  <a:srgbClr val="404040"/>
                </a:solidFill>
              </a:rPr>
              <a:t>年中国在线订餐用户规模达到</a:t>
            </a:r>
            <a:r>
              <a:rPr lang="en-US" altLang="zh-CN" sz="1000" dirty="0">
                <a:solidFill>
                  <a:srgbClr val="404040"/>
                </a:solidFill>
              </a:rPr>
              <a:t>3.01</a:t>
            </a:r>
            <a:r>
              <a:rPr lang="zh-CN" altLang="en-US" sz="1000" dirty="0">
                <a:solidFill>
                  <a:srgbClr val="404040"/>
                </a:solidFill>
              </a:rPr>
              <a:t>亿人，相比于</a:t>
            </a:r>
            <a:r>
              <a:rPr lang="en-US" altLang="zh-CN" sz="1000" dirty="0">
                <a:solidFill>
                  <a:srgbClr val="404040"/>
                </a:solidFill>
              </a:rPr>
              <a:t>2016</a:t>
            </a:r>
            <a:r>
              <a:rPr lang="zh-CN" altLang="en-US" sz="1000" dirty="0">
                <a:solidFill>
                  <a:srgbClr val="404040"/>
                </a:solidFill>
              </a:rPr>
              <a:t>年增长了</a:t>
            </a:r>
            <a:r>
              <a:rPr lang="en-US" altLang="zh-CN" sz="1000" dirty="0">
                <a:solidFill>
                  <a:srgbClr val="404040"/>
                </a:solidFill>
              </a:rPr>
              <a:t>17.6%</a:t>
            </a:r>
            <a:r>
              <a:rPr lang="zh-CN" altLang="en-US" sz="1000" dirty="0">
                <a:solidFill>
                  <a:srgbClr val="404040"/>
                </a:solidFill>
              </a:rPr>
              <a:t>。预测</a:t>
            </a:r>
            <a:r>
              <a:rPr lang="en-US" altLang="zh-CN" sz="1000" dirty="0">
                <a:solidFill>
                  <a:srgbClr val="404040"/>
                </a:solidFill>
              </a:rPr>
              <a:t>2018</a:t>
            </a:r>
            <a:r>
              <a:rPr lang="zh-CN" altLang="en-US" sz="1000" dirty="0">
                <a:solidFill>
                  <a:srgbClr val="404040"/>
                </a:solidFill>
              </a:rPr>
              <a:t>年在线订餐用户规模将达到</a:t>
            </a:r>
            <a:r>
              <a:rPr lang="en-US" altLang="zh-CN" sz="1000" dirty="0">
                <a:solidFill>
                  <a:srgbClr val="404040"/>
                </a:solidFill>
              </a:rPr>
              <a:t>3.5</a:t>
            </a:r>
            <a:r>
              <a:rPr lang="zh-CN" altLang="en-US" sz="1000" dirty="0">
                <a:solidFill>
                  <a:srgbClr val="404040"/>
                </a:solidFill>
              </a:rPr>
              <a:t>亿人，同事用户增长率也会进一步下降。行业资讯分析师认为，在线订餐市场的用户规模已经趋于稳定。</a:t>
            </a:r>
            <a:endParaRPr lang="zh-CN" altLang="en-US" sz="1000" dirty="0">
              <a:solidFill>
                <a:srgbClr val="40404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7971" y="467396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altLang="zh-CN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804035"/>
            <a:ext cx="4521200" cy="270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1992685" y="-795441"/>
            <a:ext cx="5158631" cy="9144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梯形 2"/>
          <p:cNvSpPr/>
          <p:nvPr/>
        </p:nvSpPr>
        <p:spPr>
          <a:xfrm rot="5400000" flipH="1">
            <a:off x="1992685" y="-6121629"/>
            <a:ext cx="5158631" cy="9144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661" y="167986"/>
            <a:ext cx="215214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传统快递市场</a:t>
            </a:r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2113" y="1996012"/>
            <a:ext cx="2204006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rgbClr val="404040"/>
                </a:solidFill>
              </a:rPr>
              <a:t>2016</a:t>
            </a:r>
            <a:r>
              <a:rPr lang="zh-CN" altLang="en-US" sz="1000" dirty="0">
                <a:solidFill>
                  <a:srgbClr val="404040"/>
                </a:solidFill>
              </a:rPr>
              <a:t>年之前，快递行业高速发展，</a:t>
            </a:r>
            <a:r>
              <a:rPr lang="en-US" altLang="zh-CN" sz="1000" dirty="0">
                <a:solidFill>
                  <a:srgbClr val="404040"/>
                </a:solidFill>
              </a:rPr>
              <a:t>2010-2016</a:t>
            </a:r>
            <a:r>
              <a:rPr lang="zh-CN" altLang="en-US" sz="1000" dirty="0">
                <a:solidFill>
                  <a:srgbClr val="404040"/>
                </a:solidFill>
              </a:rPr>
              <a:t>年快递行业业务量符合增速达到</a:t>
            </a:r>
            <a:r>
              <a:rPr lang="en-US" altLang="zh-CN" sz="1000" dirty="0">
                <a:solidFill>
                  <a:srgbClr val="404040"/>
                </a:solidFill>
              </a:rPr>
              <a:t>54%</a:t>
            </a:r>
            <a:r>
              <a:rPr lang="zh-CN" altLang="en-US" sz="1000" dirty="0">
                <a:solidFill>
                  <a:srgbClr val="404040"/>
                </a:solidFill>
              </a:rPr>
              <a:t>。这段时间，快递公司处于高速扩张阶段。</a:t>
            </a:r>
            <a:r>
              <a:rPr lang="en-US" altLang="zh-CN" sz="1000" dirty="0">
                <a:solidFill>
                  <a:srgbClr val="404040"/>
                </a:solidFill>
              </a:rPr>
              <a:t>16</a:t>
            </a:r>
            <a:r>
              <a:rPr lang="zh-CN" altLang="en-US" sz="1000" dirty="0">
                <a:solidFill>
                  <a:srgbClr val="404040"/>
                </a:solidFill>
              </a:rPr>
              <a:t>年以后，同比增速处于下降趋势。传统的快递市场业务量也已经趋于稳定。</a:t>
            </a:r>
            <a:endParaRPr lang="zh-CN" altLang="en-US" sz="1000" dirty="0">
              <a:solidFill>
                <a:srgbClr val="40404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7971" y="467396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altLang="zh-CN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938655"/>
            <a:ext cx="4305935" cy="244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1992685" y="-1315744"/>
            <a:ext cx="5158631" cy="9144000"/>
          </a:xfrm>
          <a:prstGeom prst="trapezoid">
            <a:avLst>
              <a:gd name="adj" fmla="val 64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436491" y="3071892"/>
            <a:ext cx="17141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b="1" dirty="0" smtClean="0">
                <a:solidFill>
                  <a:srgbClr val="00BFC3"/>
                </a:solidFill>
                <a:ea typeface="+mj-ea"/>
              </a:rPr>
              <a:t>露天快件堆积</a:t>
            </a:r>
            <a:endParaRPr lang="zh-CN" b="1" dirty="0" smtClean="0">
              <a:solidFill>
                <a:srgbClr val="00BFC3"/>
              </a:solidFill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769" y="3450465"/>
            <a:ext cx="2059152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zh-CN" sz="1000" dirty="0" smtClean="0">
                <a:solidFill>
                  <a:srgbClr val="242424"/>
                </a:solidFill>
              </a:rPr>
              <a:t>在某些高校内传统快递行业露天摆摊，快件在校园内堆积成山，特别是双十一甚至可堵塞校道。</a:t>
            </a:r>
            <a:endParaRPr lang="zh-CN" sz="1000" dirty="0" smtClean="0">
              <a:solidFill>
                <a:srgbClr val="242424"/>
              </a:solidFill>
            </a:endParaRPr>
          </a:p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zh-CN" sz="1000" dirty="0" smtClean="0">
                <a:solidFill>
                  <a:srgbClr val="242424"/>
                </a:solidFill>
              </a:rPr>
              <a:t>图为某高校双十一快件堆积</a:t>
            </a:r>
            <a:endParaRPr lang="zh-CN" sz="1000" dirty="0" smtClean="0">
              <a:solidFill>
                <a:srgbClr val="24242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2545759" y="3081440"/>
            <a:ext cx="17141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rgbClr val="00BFC3"/>
                </a:solidFill>
              </a:rPr>
              <a:t>已有同类</a:t>
            </a:r>
            <a:r>
              <a:rPr lang="en-US" altLang="zh-CN" b="1" dirty="0">
                <a:solidFill>
                  <a:srgbClr val="00BFC3"/>
                </a:solidFill>
              </a:rPr>
              <a:t>app</a:t>
            </a:r>
            <a:endParaRPr lang="en-US" altLang="zh-CN" b="1" dirty="0">
              <a:solidFill>
                <a:srgbClr val="00BFC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3037" y="3460013"/>
            <a:ext cx="2059152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这类跑腿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app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并不是新的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app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类型，可以借鉴已有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app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的运营形式。</a:t>
            </a:r>
            <a:endParaRPr lang="zh-CN" altLang="en-US" sz="1000" dirty="0" smtClean="0">
              <a:solidFill>
                <a:srgbClr val="242424"/>
              </a:solidFill>
              <a:ea typeface="+mj-ea"/>
            </a:endParaRPr>
          </a:p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图为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“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校内达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”app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的</a:t>
            </a: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logo</a:t>
            </a:r>
            <a:endParaRPr lang="en-US" altLang="zh-CN" sz="1000" dirty="0" smtClean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4694558" y="3071892"/>
            <a:ext cx="17141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b="1" dirty="0">
                <a:solidFill>
                  <a:srgbClr val="00BFC3"/>
                </a:solidFill>
              </a:rPr>
              <a:t>app</a:t>
            </a:r>
            <a:r>
              <a:rPr lang="zh-CN" altLang="en-US" b="1" dirty="0">
                <a:solidFill>
                  <a:srgbClr val="00BFC3"/>
                </a:solidFill>
              </a:rPr>
              <a:t>十分便捷</a:t>
            </a:r>
            <a:endParaRPr lang="zh-CN" altLang="en-US" b="1" dirty="0">
              <a:solidFill>
                <a:srgbClr val="00BFC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91836" y="3450465"/>
            <a:ext cx="2059152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rgbClr val="242424"/>
                </a:solidFill>
                <a:ea typeface="+mj-ea"/>
              </a:rPr>
              <a:t>app</a:t>
            </a: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的出现使得现在很多的办事服务变得更加便捷省事，而校园是一个充满着无限商机的市场。</a:t>
            </a:r>
            <a:endParaRPr lang="zh-CN" altLang="en-US" sz="1000" dirty="0" smtClean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6577965" y="3070225"/>
            <a:ext cx="223139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b="1" dirty="0">
                <a:solidFill>
                  <a:srgbClr val="00BFC3"/>
                </a:solidFill>
              </a:rPr>
              <a:t>校内兼职很受欢迎</a:t>
            </a:r>
            <a:endParaRPr lang="zh-CN" altLang="en-US" b="1" dirty="0">
              <a:solidFill>
                <a:srgbClr val="00BFC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49158" y="3448567"/>
            <a:ext cx="2059152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rgbClr val="242424"/>
                </a:solidFill>
                <a:ea typeface="+mj-ea"/>
              </a:rPr>
              <a:t>校内兼职对于大学生安排日常作息、学习等方面更有利，近几年来校内兼职日益受欢迎。</a:t>
            </a:r>
            <a:endParaRPr lang="zh-CN" altLang="en-US" sz="1000" dirty="0" smtClean="0">
              <a:solidFill>
                <a:srgbClr val="242424"/>
              </a:solidFill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Century Gothic"/>
                <a:ea typeface="微软雅黑" panose="020B0503020204020204" charset="-122"/>
              </a:rPr>
              <a:t>跑腿</a:t>
            </a:r>
            <a:r>
              <a:rPr kumimoji="1" lang="en-US" altLang="zh-CN" b="1" dirty="0" smtClean="0">
                <a:solidFill>
                  <a:schemeClr val="bg1"/>
                </a:solidFill>
                <a:latin typeface="Century Gothic"/>
                <a:ea typeface="微软雅黑" panose="020B0503020204020204" charset="-122"/>
              </a:rPr>
              <a:t>app</a:t>
            </a:r>
            <a:r>
              <a:rPr kumimoji="1" lang="zh-CN" altLang="en-US" b="1" dirty="0" smtClean="0">
                <a:solidFill>
                  <a:schemeClr val="bg1"/>
                </a:solidFill>
                <a:latin typeface="Century Gothic"/>
                <a:ea typeface="微软雅黑" panose="020B0503020204020204" charset="-122"/>
              </a:rPr>
              <a:t>市场</a:t>
            </a:r>
            <a:endParaRPr kumimoji="1" lang="zh-CN" altLang="en-US" b="1" dirty="0" smtClean="0">
              <a:solidFill>
                <a:schemeClr val="bg1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27652" y="1296485"/>
            <a:ext cx="1637900" cy="163790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椭圆 18"/>
          <p:cNvSpPr/>
          <p:nvPr/>
        </p:nvSpPr>
        <p:spPr>
          <a:xfrm>
            <a:off x="2626823" y="1296485"/>
            <a:ext cx="1637900" cy="163790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4782948" y="1296485"/>
            <a:ext cx="1637900" cy="163790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椭圆 20"/>
          <p:cNvSpPr/>
          <p:nvPr/>
        </p:nvSpPr>
        <p:spPr>
          <a:xfrm>
            <a:off x="6928096" y="1296485"/>
            <a:ext cx="1637900" cy="163790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校内达的主要功能</a:t>
            </a:r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15144" y="2293430"/>
            <a:ext cx="2228853" cy="5810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4888663" y="2398205"/>
            <a:ext cx="2333625" cy="581025"/>
          </a:xfrm>
          <a:prstGeom prst="parallelogram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017539" y="2191035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5147" y="1240917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888666" y="1355217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017542" y="1138522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5147" y="3371836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888666" y="3486136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7017542" y="3269441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9" name="Picture 5" descr="C:\Users\CCTV\Downloads\iconfont-banjiezhubanxiangmu (1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27" y="1450464"/>
            <a:ext cx="390527" cy="390527"/>
          </a:xfrm>
          <a:prstGeom prst="rect">
            <a:avLst/>
          </a:prstGeom>
          <a:noFill/>
        </p:spPr>
      </p:pic>
      <p:sp>
        <p:nvSpPr>
          <p:cNvPr id="20" name="TextBox 22"/>
          <p:cNvSpPr txBox="1"/>
          <p:nvPr/>
        </p:nvSpPr>
        <p:spPr>
          <a:xfrm>
            <a:off x="5666333" y="148963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代拿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4" name="TextBox 26"/>
          <p:cNvSpPr txBox="1"/>
          <p:nvPr/>
        </p:nvSpPr>
        <p:spPr>
          <a:xfrm>
            <a:off x="5666333" y="254215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代买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5666333" y="36422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5F5F5"/>
                </a:solidFill>
                <a:cs typeface="+mn-ea"/>
                <a:sym typeface="+mn-lt"/>
              </a:rPr>
              <a:t>社交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pic>
        <p:nvPicPr>
          <p:cNvPr id="26" name="Picture 2" descr="C:\Users\CCTV\Downloads\iconfont-jianzhijingy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17" y="2542151"/>
            <a:ext cx="323745" cy="323745"/>
          </a:xfrm>
          <a:prstGeom prst="rect">
            <a:avLst/>
          </a:prstGeom>
          <a:noFill/>
        </p:spPr>
      </p:pic>
      <p:pic>
        <p:nvPicPr>
          <p:cNvPr id="27" name="Picture 3" descr="C:\Users\CCTV\Downloads\iconfont-shangwu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2" y="3621474"/>
            <a:ext cx="353682" cy="353682"/>
          </a:xfrm>
          <a:prstGeom prst="rect">
            <a:avLst/>
          </a:prstGeom>
          <a:noFill/>
        </p:spPr>
      </p:pic>
      <p:sp>
        <p:nvSpPr>
          <p:cNvPr id="28" name="TextBox 30"/>
          <p:cNvSpPr txBox="1"/>
          <p:nvPr/>
        </p:nvSpPr>
        <p:spPr>
          <a:xfrm>
            <a:off x="834811" y="12687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9" name="TextBox 31"/>
          <p:cNvSpPr txBox="1"/>
          <p:nvPr/>
        </p:nvSpPr>
        <p:spPr>
          <a:xfrm>
            <a:off x="1492862" y="123623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cs typeface="+mn-ea"/>
                <a:sym typeface="+mn-lt"/>
              </a:rPr>
              <a:t>代拿</a:t>
            </a:r>
            <a:endParaRPr lang="zh-CN" altLang="en-US" sz="1400" b="1" dirty="0" smtClean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1492862" y="1524962"/>
            <a:ext cx="288551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sz="1000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在平台上寻找他人帮忙代取自己的快件，快递或者外卖等。</a:t>
            </a:r>
            <a:endParaRPr lang="zh-CN" sz="1000" dirty="0" smtClean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" name="TextBox 33"/>
          <p:cNvSpPr txBox="1"/>
          <p:nvPr/>
        </p:nvSpPr>
        <p:spPr>
          <a:xfrm>
            <a:off x="834811" y="23080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404040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92862" y="22755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404040"/>
                </a:solidFill>
                <a:cs typeface="+mn-ea"/>
                <a:sym typeface="+mn-lt"/>
              </a:rPr>
              <a:t>代买</a:t>
            </a:r>
            <a:endParaRPr lang="zh-CN" altLang="en-US" sz="1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1492862" y="2564257"/>
            <a:ext cx="2885519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sz="100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可以在平台上让别人帮自己买东西。</a:t>
            </a:r>
            <a:endParaRPr lang="zh-CN" sz="1000" smtClean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834811" y="340346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BFC3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1492862" y="3370904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FC3"/>
                </a:solidFill>
                <a:cs typeface="+mn-ea"/>
                <a:sym typeface="+mn-lt"/>
              </a:rPr>
              <a:t>社交</a:t>
            </a:r>
            <a:endParaRPr lang="zh-CN" altLang="en-US" sz="14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1492862" y="3659631"/>
            <a:ext cx="2885519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约饭、约课，一键完成。</a:t>
            </a:r>
            <a:endParaRPr lang="zh-CN" altLang="en-US" sz="10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产品定位</a:t>
            </a:r>
            <a:endParaRPr kumimoji="1" lang="zh-CN" altLang="en-US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6291" y="1181537"/>
            <a:ext cx="3423109" cy="260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本产品与其他的类似的跑腿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不同的是我们可以自主发布任务；并且任务的交接需要以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“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发布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——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确认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——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再确认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”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三步进行，尽可能地保证使用者的财产安全。目标市场主要放眼于各个高校内，因为大学内快件来往多，一些大学生没时间取，所以校园跑腿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在校内市场上是十分受欢迎的。本产品定位为一款校内的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1400" kern="0" dirty="0">
                <a:solidFill>
                  <a:srgbClr val="000000"/>
                </a:solidFill>
                <a:latin typeface="+mn-ea"/>
              </a:rPr>
              <a:t>，主要服务于校内的师生和在职人员。</a:t>
            </a:r>
            <a:r>
              <a:rPr lang="en-US" altLang="zh-CN" sz="1400" kern="0" dirty="0">
                <a:solidFill>
                  <a:srgbClr val="000000"/>
                </a:solidFill>
                <a:latin typeface="+mn-ea"/>
              </a:rPr>
              <a:t>yi'ku</a:t>
            </a:r>
            <a:endParaRPr lang="en-US" altLang="zh-CN" sz="1400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099820"/>
            <a:ext cx="470852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用户人群</a:t>
            </a:r>
            <a:endParaRPr kumimoji="1" lang="en-US" altLang="zh-CN" sz="1500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  <a:p>
            <a:endParaRPr kumimoji="1" lang="en-US" altLang="zh-CN" b="1" dirty="0" smtClean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971" y="4666345"/>
            <a:ext cx="9880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rgbClr val="404040"/>
                </a:solidFill>
                <a:latin typeface="Century Gothic"/>
                <a:ea typeface="微软雅黑" panose="020B0503020204020204" charset="-122"/>
              </a:rPr>
              <a:t>2018.10.29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871" y="1427147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</a:rPr>
              <a:t>两类用户</a:t>
            </a:r>
            <a:endParaRPr lang="zh-CN" alt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871" y="1851922"/>
            <a:ext cx="2522690" cy="173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任务发布者：任务发布者是主要是在校学生、教师以及校内的工作人员。</a:t>
            </a:r>
            <a:endParaRPr lang="zh-CN" sz="12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zh-CN" sz="1200" dirty="0" smtClean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000" dirty="0" smtClean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sz="12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任务接受者：任务接受者主要是在校想要找校内兼职的大学生。</a:t>
            </a:r>
            <a:endParaRPr lang="zh-CN" sz="12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7" name="直接连接符 26"/>
          <p:cNvCxnSpPr/>
          <p:nvPr/>
        </p:nvCxnSpPr>
        <p:spPr>
          <a:xfrm>
            <a:off x="759600" y="2902177"/>
            <a:ext cx="2242046" cy="0"/>
          </a:xfrm>
          <a:prstGeom prst="line">
            <a:avLst/>
          </a:prstGeom>
          <a:ln w="38100" cap="rnd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/>
          <p:cNvGrpSpPr/>
          <p:nvPr/>
        </p:nvGrpSpPr>
        <p:grpSpPr>
          <a:xfrm>
            <a:off x="3493712" y="1169581"/>
            <a:ext cx="5150873" cy="2865336"/>
            <a:chOff x="3493712" y="1259961"/>
            <a:chExt cx="4823505" cy="2683227"/>
          </a:xfrm>
        </p:grpSpPr>
        <p:sp>
          <p:nvSpPr>
            <p:cNvPr id="9" name="矩形 8"/>
            <p:cNvSpPr/>
            <p:nvPr/>
          </p:nvSpPr>
          <p:spPr>
            <a:xfrm>
              <a:off x="7060037" y="1521266"/>
              <a:ext cx="1257180" cy="149012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Freeform 247"/>
            <p:cNvSpPr>
              <a:spLocks noEditPoints="1"/>
            </p:cNvSpPr>
            <p:nvPr/>
          </p:nvSpPr>
          <p:spPr bwMode="auto">
            <a:xfrm>
              <a:off x="7500723" y="1868658"/>
              <a:ext cx="375809" cy="373820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0022" y="2335017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60037" y="3010748"/>
              <a:ext cx="1011291" cy="819664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>
              <a:off x="7399081" y="3148320"/>
              <a:ext cx="333203" cy="302912"/>
            </a:xfrm>
            <a:custGeom>
              <a:avLst/>
              <a:gdLst>
                <a:gd name="T0" fmla="*/ 153 w 198"/>
                <a:gd name="T1" fmla="*/ 0 h 180"/>
                <a:gd name="T2" fmla="*/ 162 w 198"/>
                <a:gd name="T3" fmla="*/ 9 h 180"/>
                <a:gd name="T4" fmla="*/ 147 w 198"/>
                <a:gd name="T5" fmla="*/ 52 h 180"/>
                <a:gd name="T6" fmla="*/ 36 w 198"/>
                <a:gd name="T7" fmla="*/ 16 h 180"/>
                <a:gd name="T8" fmla="*/ 42 w 198"/>
                <a:gd name="T9" fmla="*/ 23 h 180"/>
                <a:gd name="T10" fmla="*/ 56 w 198"/>
                <a:gd name="T11" fmla="*/ 34 h 180"/>
                <a:gd name="T12" fmla="*/ 36 w 198"/>
                <a:gd name="T13" fmla="*/ 43 h 180"/>
                <a:gd name="T14" fmla="*/ 42 w 198"/>
                <a:gd name="T15" fmla="*/ 49 h 180"/>
                <a:gd name="T16" fmla="*/ 56 w 198"/>
                <a:gd name="T17" fmla="*/ 60 h 180"/>
                <a:gd name="T18" fmla="*/ 36 w 198"/>
                <a:gd name="T19" fmla="*/ 69 h 180"/>
                <a:gd name="T20" fmla="*/ 42 w 198"/>
                <a:gd name="T21" fmla="*/ 74 h 180"/>
                <a:gd name="T22" fmla="*/ 56 w 198"/>
                <a:gd name="T23" fmla="*/ 85 h 180"/>
                <a:gd name="T24" fmla="*/ 36 w 198"/>
                <a:gd name="T25" fmla="*/ 94 h 180"/>
                <a:gd name="T26" fmla="*/ 42 w 198"/>
                <a:gd name="T27" fmla="*/ 98 h 180"/>
                <a:gd name="T28" fmla="*/ 56 w 198"/>
                <a:gd name="T29" fmla="*/ 109 h 180"/>
                <a:gd name="T30" fmla="*/ 36 w 198"/>
                <a:gd name="T31" fmla="*/ 120 h 180"/>
                <a:gd name="T32" fmla="*/ 42 w 198"/>
                <a:gd name="T33" fmla="*/ 127 h 180"/>
                <a:gd name="T34" fmla="*/ 56 w 198"/>
                <a:gd name="T35" fmla="*/ 138 h 180"/>
                <a:gd name="T36" fmla="*/ 36 w 198"/>
                <a:gd name="T37" fmla="*/ 147 h 180"/>
                <a:gd name="T38" fmla="*/ 36 w 198"/>
                <a:gd name="T39" fmla="*/ 165 h 180"/>
                <a:gd name="T40" fmla="*/ 147 w 198"/>
                <a:gd name="T41" fmla="*/ 129 h 180"/>
                <a:gd name="T42" fmla="*/ 162 w 198"/>
                <a:gd name="T43" fmla="*/ 171 h 180"/>
                <a:gd name="T44" fmla="*/ 153 w 198"/>
                <a:gd name="T45" fmla="*/ 180 h 180"/>
                <a:gd name="T46" fmla="*/ 20 w 198"/>
                <a:gd name="T47" fmla="*/ 180 h 180"/>
                <a:gd name="T48" fmla="*/ 20 w 198"/>
                <a:gd name="T49" fmla="*/ 160 h 180"/>
                <a:gd name="T50" fmla="*/ 0 w 198"/>
                <a:gd name="T51" fmla="*/ 145 h 180"/>
                <a:gd name="T52" fmla="*/ 20 w 198"/>
                <a:gd name="T53" fmla="*/ 131 h 180"/>
                <a:gd name="T54" fmla="*/ 0 w 198"/>
                <a:gd name="T55" fmla="*/ 118 h 180"/>
                <a:gd name="T56" fmla="*/ 20 w 198"/>
                <a:gd name="T57" fmla="*/ 107 h 180"/>
                <a:gd name="T58" fmla="*/ 0 w 198"/>
                <a:gd name="T59" fmla="*/ 91 h 180"/>
                <a:gd name="T60" fmla="*/ 20 w 198"/>
                <a:gd name="T61" fmla="*/ 83 h 180"/>
                <a:gd name="T62" fmla="*/ 0 w 198"/>
                <a:gd name="T63" fmla="*/ 67 h 180"/>
                <a:gd name="T64" fmla="*/ 20 w 198"/>
                <a:gd name="T65" fmla="*/ 56 h 180"/>
                <a:gd name="T66" fmla="*/ 0 w 198"/>
                <a:gd name="T67" fmla="*/ 43 h 180"/>
                <a:gd name="T68" fmla="*/ 20 w 198"/>
                <a:gd name="T69" fmla="*/ 9 h 180"/>
                <a:gd name="T70" fmla="*/ 29 w 198"/>
                <a:gd name="T71" fmla="*/ 0 h 180"/>
                <a:gd name="T72" fmla="*/ 69 w 198"/>
                <a:gd name="T73" fmla="*/ 87 h 180"/>
                <a:gd name="T74" fmla="*/ 91 w 198"/>
                <a:gd name="T75" fmla="*/ 96 h 180"/>
                <a:gd name="T76" fmla="*/ 69 w 198"/>
                <a:gd name="T77" fmla="*/ 87 h 180"/>
                <a:gd name="T78" fmla="*/ 69 w 198"/>
                <a:gd name="T79" fmla="*/ 67 h 180"/>
                <a:gd name="T80" fmla="*/ 109 w 198"/>
                <a:gd name="T81" fmla="*/ 76 h 180"/>
                <a:gd name="T82" fmla="*/ 69 w 198"/>
                <a:gd name="T83" fmla="*/ 67 h 180"/>
                <a:gd name="T84" fmla="*/ 69 w 198"/>
                <a:gd name="T85" fmla="*/ 49 h 180"/>
                <a:gd name="T86" fmla="*/ 127 w 198"/>
                <a:gd name="T87" fmla="*/ 58 h 180"/>
                <a:gd name="T88" fmla="*/ 69 w 198"/>
                <a:gd name="T89" fmla="*/ 49 h 180"/>
                <a:gd name="T90" fmla="*/ 69 w 198"/>
                <a:gd name="T91" fmla="*/ 32 h 180"/>
                <a:gd name="T92" fmla="*/ 127 w 198"/>
                <a:gd name="T93" fmla="*/ 38 h 180"/>
                <a:gd name="T94" fmla="*/ 69 w 198"/>
                <a:gd name="T95" fmla="*/ 32 h 180"/>
                <a:gd name="T96" fmla="*/ 91 w 198"/>
                <a:gd name="T97" fmla="*/ 143 h 180"/>
                <a:gd name="T98" fmla="*/ 115 w 198"/>
                <a:gd name="T99" fmla="*/ 143 h 180"/>
                <a:gd name="T100" fmla="*/ 93 w 198"/>
                <a:gd name="T101" fmla="*/ 118 h 180"/>
                <a:gd name="T102" fmla="*/ 91 w 198"/>
                <a:gd name="T103" fmla="*/ 143 h 180"/>
                <a:gd name="T104" fmla="*/ 175 w 198"/>
                <a:gd name="T105" fmla="*/ 40 h 180"/>
                <a:gd name="T106" fmla="*/ 127 w 198"/>
                <a:gd name="T107" fmla="*/ 131 h 180"/>
                <a:gd name="T108" fmla="*/ 175 w 198"/>
                <a:gd name="T109" fmla="*/ 4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8" h="180">
                  <a:moveTo>
                    <a:pt x="29" y="0"/>
                  </a:moveTo>
                  <a:lnTo>
                    <a:pt x="153" y="0"/>
                  </a:lnTo>
                  <a:lnTo>
                    <a:pt x="162" y="0"/>
                  </a:lnTo>
                  <a:lnTo>
                    <a:pt x="162" y="9"/>
                  </a:lnTo>
                  <a:lnTo>
                    <a:pt x="162" y="38"/>
                  </a:lnTo>
                  <a:lnTo>
                    <a:pt x="147" y="52"/>
                  </a:lnTo>
                  <a:lnTo>
                    <a:pt x="147" y="16"/>
                  </a:lnTo>
                  <a:lnTo>
                    <a:pt x="36" y="16"/>
                  </a:lnTo>
                  <a:lnTo>
                    <a:pt x="36" y="27"/>
                  </a:lnTo>
                  <a:lnTo>
                    <a:pt x="42" y="23"/>
                  </a:lnTo>
                  <a:lnTo>
                    <a:pt x="51" y="20"/>
                  </a:lnTo>
                  <a:lnTo>
                    <a:pt x="56" y="34"/>
                  </a:lnTo>
                  <a:lnTo>
                    <a:pt x="49" y="38"/>
                  </a:lnTo>
                  <a:lnTo>
                    <a:pt x="36" y="43"/>
                  </a:lnTo>
                  <a:lnTo>
                    <a:pt x="36" y="52"/>
                  </a:lnTo>
                  <a:lnTo>
                    <a:pt x="42" y="49"/>
                  </a:lnTo>
                  <a:lnTo>
                    <a:pt x="51" y="45"/>
                  </a:lnTo>
                  <a:lnTo>
                    <a:pt x="56" y="60"/>
                  </a:lnTo>
                  <a:lnTo>
                    <a:pt x="49" y="63"/>
                  </a:lnTo>
                  <a:lnTo>
                    <a:pt x="36" y="69"/>
                  </a:lnTo>
                  <a:lnTo>
                    <a:pt x="36" y="78"/>
                  </a:lnTo>
                  <a:lnTo>
                    <a:pt x="42" y="74"/>
                  </a:lnTo>
                  <a:lnTo>
                    <a:pt x="51" y="72"/>
                  </a:lnTo>
                  <a:lnTo>
                    <a:pt x="56" y="85"/>
                  </a:lnTo>
                  <a:lnTo>
                    <a:pt x="49" y="89"/>
                  </a:lnTo>
                  <a:lnTo>
                    <a:pt x="36" y="94"/>
                  </a:lnTo>
                  <a:lnTo>
                    <a:pt x="36" y="103"/>
                  </a:lnTo>
                  <a:lnTo>
                    <a:pt x="42" y="98"/>
                  </a:lnTo>
                  <a:lnTo>
                    <a:pt x="51" y="96"/>
                  </a:lnTo>
                  <a:lnTo>
                    <a:pt x="56" y="109"/>
                  </a:lnTo>
                  <a:lnTo>
                    <a:pt x="49" y="114"/>
                  </a:lnTo>
                  <a:lnTo>
                    <a:pt x="36" y="120"/>
                  </a:lnTo>
                  <a:lnTo>
                    <a:pt x="36" y="129"/>
                  </a:lnTo>
                  <a:lnTo>
                    <a:pt x="42" y="127"/>
                  </a:lnTo>
                  <a:lnTo>
                    <a:pt x="51" y="123"/>
                  </a:lnTo>
                  <a:lnTo>
                    <a:pt x="56" y="138"/>
                  </a:lnTo>
                  <a:lnTo>
                    <a:pt x="49" y="140"/>
                  </a:lnTo>
                  <a:lnTo>
                    <a:pt x="36" y="147"/>
                  </a:lnTo>
                  <a:lnTo>
                    <a:pt x="36" y="160"/>
                  </a:lnTo>
                  <a:lnTo>
                    <a:pt x="36" y="165"/>
                  </a:lnTo>
                  <a:lnTo>
                    <a:pt x="147" y="165"/>
                  </a:lnTo>
                  <a:lnTo>
                    <a:pt x="147" y="129"/>
                  </a:lnTo>
                  <a:lnTo>
                    <a:pt x="162" y="116"/>
                  </a:lnTo>
                  <a:lnTo>
                    <a:pt x="162" y="171"/>
                  </a:lnTo>
                  <a:lnTo>
                    <a:pt x="162" y="180"/>
                  </a:lnTo>
                  <a:lnTo>
                    <a:pt x="153" y="180"/>
                  </a:lnTo>
                  <a:lnTo>
                    <a:pt x="29" y="180"/>
                  </a:lnTo>
                  <a:lnTo>
                    <a:pt x="20" y="180"/>
                  </a:lnTo>
                  <a:lnTo>
                    <a:pt x="20" y="171"/>
                  </a:lnTo>
                  <a:lnTo>
                    <a:pt x="20" y="16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20" y="136"/>
                  </a:lnTo>
                  <a:lnTo>
                    <a:pt x="20" y="131"/>
                  </a:lnTo>
                  <a:lnTo>
                    <a:pt x="4" y="131"/>
                  </a:lnTo>
                  <a:lnTo>
                    <a:pt x="0" y="118"/>
                  </a:lnTo>
                  <a:lnTo>
                    <a:pt x="20" y="109"/>
                  </a:lnTo>
                  <a:lnTo>
                    <a:pt x="20" y="107"/>
                  </a:lnTo>
                  <a:lnTo>
                    <a:pt x="4" y="107"/>
                  </a:lnTo>
                  <a:lnTo>
                    <a:pt x="0" y="91"/>
                  </a:lnTo>
                  <a:lnTo>
                    <a:pt x="20" y="85"/>
                  </a:lnTo>
                  <a:lnTo>
                    <a:pt x="20" y="83"/>
                  </a:lnTo>
                  <a:lnTo>
                    <a:pt x="4" y="83"/>
                  </a:lnTo>
                  <a:lnTo>
                    <a:pt x="0" y="67"/>
                  </a:lnTo>
                  <a:lnTo>
                    <a:pt x="20" y="58"/>
                  </a:lnTo>
                  <a:lnTo>
                    <a:pt x="20" y="56"/>
                  </a:lnTo>
                  <a:lnTo>
                    <a:pt x="4" y="56"/>
                  </a:lnTo>
                  <a:lnTo>
                    <a:pt x="0" y="43"/>
                  </a:lnTo>
                  <a:lnTo>
                    <a:pt x="20" y="34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9" y="0"/>
                  </a:lnTo>
                  <a:close/>
                  <a:moveTo>
                    <a:pt x="69" y="87"/>
                  </a:moveTo>
                  <a:lnTo>
                    <a:pt x="69" y="96"/>
                  </a:lnTo>
                  <a:lnTo>
                    <a:pt x="91" y="96"/>
                  </a:lnTo>
                  <a:lnTo>
                    <a:pt x="91" y="87"/>
                  </a:lnTo>
                  <a:lnTo>
                    <a:pt x="69" y="87"/>
                  </a:lnTo>
                  <a:lnTo>
                    <a:pt x="69" y="87"/>
                  </a:lnTo>
                  <a:close/>
                  <a:moveTo>
                    <a:pt x="69" y="67"/>
                  </a:moveTo>
                  <a:lnTo>
                    <a:pt x="69" y="76"/>
                  </a:lnTo>
                  <a:lnTo>
                    <a:pt x="109" y="76"/>
                  </a:lnTo>
                  <a:lnTo>
                    <a:pt x="109" y="67"/>
                  </a:lnTo>
                  <a:lnTo>
                    <a:pt x="69" y="67"/>
                  </a:lnTo>
                  <a:lnTo>
                    <a:pt x="69" y="67"/>
                  </a:lnTo>
                  <a:close/>
                  <a:moveTo>
                    <a:pt x="69" y="49"/>
                  </a:moveTo>
                  <a:lnTo>
                    <a:pt x="69" y="58"/>
                  </a:lnTo>
                  <a:lnTo>
                    <a:pt x="127" y="58"/>
                  </a:lnTo>
                  <a:lnTo>
                    <a:pt x="127" y="49"/>
                  </a:lnTo>
                  <a:lnTo>
                    <a:pt x="69" y="49"/>
                  </a:lnTo>
                  <a:lnTo>
                    <a:pt x="69" y="49"/>
                  </a:lnTo>
                  <a:close/>
                  <a:moveTo>
                    <a:pt x="69" y="32"/>
                  </a:moveTo>
                  <a:lnTo>
                    <a:pt x="69" y="38"/>
                  </a:lnTo>
                  <a:lnTo>
                    <a:pt x="127" y="38"/>
                  </a:lnTo>
                  <a:lnTo>
                    <a:pt x="127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91" y="143"/>
                  </a:moveTo>
                  <a:lnTo>
                    <a:pt x="104" y="143"/>
                  </a:lnTo>
                  <a:lnTo>
                    <a:pt x="115" y="143"/>
                  </a:lnTo>
                  <a:lnTo>
                    <a:pt x="104" y="129"/>
                  </a:lnTo>
                  <a:lnTo>
                    <a:pt x="93" y="118"/>
                  </a:lnTo>
                  <a:lnTo>
                    <a:pt x="93" y="131"/>
                  </a:lnTo>
                  <a:lnTo>
                    <a:pt x="91" y="143"/>
                  </a:lnTo>
                  <a:lnTo>
                    <a:pt x="91" y="143"/>
                  </a:lnTo>
                  <a:close/>
                  <a:moveTo>
                    <a:pt x="175" y="40"/>
                  </a:moveTo>
                  <a:lnTo>
                    <a:pt x="104" y="109"/>
                  </a:lnTo>
                  <a:lnTo>
                    <a:pt x="127" y="131"/>
                  </a:lnTo>
                  <a:lnTo>
                    <a:pt x="198" y="63"/>
                  </a:lnTo>
                  <a:lnTo>
                    <a:pt x="175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117672" y="3508890"/>
              <a:ext cx="897211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3712" y="1259961"/>
              <a:ext cx="1257180" cy="119309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Freeform 273"/>
            <p:cNvSpPr>
              <a:spLocks noEditPoints="1"/>
            </p:cNvSpPr>
            <p:nvPr/>
          </p:nvSpPr>
          <p:spPr bwMode="auto">
            <a:xfrm>
              <a:off x="3917559" y="1529691"/>
              <a:ext cx="409487" cy="310218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73697" y="1914848"/>
              <a:ext cx="897210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50892" y="1259961"/>
              <a:ext cx="1257180" cy="16947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Freeform 315"/>
            <p:cNvSpPr>
              <a:spLocks noEditPoints="1"/>
            </p:cNvSpPr>
            <p:nvPr/>
          </p:nvSpPr>
          <p:spPr bwMode="auto">
            <a:xfrm>
              <a:off x="5145260" y="1507839"/>
              <a:ext cx="468444" cy="304796"/>
            </a:xfrm>
            <a:custGeom>
              <a:avLst/>
              <a:gdLst>
                <a:gd name="T0" fmla="*/ 94 w 103"/>
                <a:gd name="T1" fmla="*/ 15 h 67"/>
                <a:gd name="T2" fmla="*/ 103 w 103"/>
                <a:gd name="T3" fmla="*/ 58 h 67"/>
                <a:gd name="T4" fmla="*/ 36 w 103"/>
                <a:gd name="T5" fmla="*/ 67 h 67"/>
                <a:gd name="T6" fmla="*/ 27 w 103"/>
                <a:gd name="T7" fmla="*/ 24 h 67"/>
                <a:gd name="T8" fmla="*/ 10 w 103"/>
                <a:gd name="T9" fmla="*/ 47 h 67"/>
                <a:gd name="T10" fmla="*/ 9 w 103"/>
                <a:gd name="T11" fmla="*/ 46 h 67"/>
                <a:gd name="T12" fmla="*/ 7 w 103"/>
                <a:gd name="T13" fmla="*/ 30 h 67"/>
                <a:gd name="T14" fmla="*/ 21 w 103"/>
                <a:gd name="T15" fmla="*/ 17 h 67"/>
                <a:gd name="T16" fmla="*/ 7 w 103"/>
                <a:gd name="T17" fmla="*/ 12 h 67"/>
                <a:gd name="T18" fmla="*/ 9 w 103"/>
                <a:gd name="T19" fmla="*/ 9 h 67"/>
                <a:gd name="T20" fmla="*/ 64 w 103"/>
                <a:gd name="T21" fmla="*/ 8 h 67"/>
                <a:gd name="T22" fmla="*/ 67 w 103"/>
                <a:gd name="T23" fmla="*/ 9 h 67"/>
                <a:gd name="T24" fmla="*/ 75 w 103"/>
                <a:gd name="T25" fmla="*/ 11 h 67"/>
                <a:gd name="T26" fmla="*/ 72 w 103"/>
                <a:gd name="T27" fmla="*/ 4 h 67"/>
                <a:gd name="T28" fmla="*/ 12 w 103"/>
                <a:gd name="T29" fmla="*/ 0 h 67"/>
                <a:gd name="T30" fmla="*/ 3 w 103"/>
                <a:gd name="T31" fmla="*/ 4 h 67"/>
                <a:gd name="T32" fmla="*/ 0 w 103"/>
                <a:gd name="T33" fmla="*/ 43 h 67"/>
                <a:gd name="T34" fmla="*/ 3 w 103"/>
                <a:gd name="T35" fmla="*/ 51 h 67"/>
                <a:gd name="T36" fmla="*/ 11 w 103"/>
                <a:gd name="T37" fmla="*/ 55 h 67"/>
                <a:gd name="T38" fmla="*/ 22 w 103"/>
                <a:gd name="T39" fmla="*/ 47 h 67"/>
                <a:gd name="T40" fmla="*/ 75 w 103"/>
                <a:gd name="T41" fmla="*/ 22 h 67"/>
                <a:gd name="T42" fmla="*/ 96 w 103"/>
                <a:gd name="T43" fmla="*/ 34 h 67"/>
                <a:gd name="T44" fmla="*/ 75 w 103"/>
                <a:gd name="T45" fmla="*/ 22 h 67"/>
                <a:gd name="T46" fmla="*/ 35 w 103"/>
                <a:gd name="T47" fmla="*/ 57 h 67"/>
                <a:gd name="T48" fmla="*/ 47 w 103"/>
                <a:gd name="T49" fmla="*/ 50 h 67"/>
                <a:gd name="T50" fmla="*/ 52 w 103"/>
                <a:gd name="T51" fmla="*/ 50 h 67"/>
                <a:gd name="T52" fmla="*/ 64 w 103"/>
                <a:gd name="T53" fmla="*/ 57 h 67"/>
                <a:gd name="T54" fmla="*/ 52 w 103"/>
                <a:gd name="T55" fmla="*/ 50 h 67"/>
                <a:gd name="T56" fmla="*/ 68 w 103"/>
                <a:gd name="T57" fmla="*/ 57 h 67"/>
                <a:gd name="T58" fmla="*/ 80 w 103"/>
                <a:gd name="T59" fmla="*/ 50 h 67"/>
                <a:gd name="T60" fmla="*/ 84 w 103"/>
                <a:gd name="T61" fmla="*/ 50 h 67"/>
                <a:gd name="T62" fmla="*/ 96 w 103"/>
                <a:gd name="T63" fmla="*/ 57 h 67"/>
                <a:gd name="T64" fmla="*/ 84 w 103"/>
                <a:gd name="T6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67">
                  <a:moveTo>
                    <a:pt x="36" y="15"/>
                  </a:moveTo>
                  <a:cubicBezTo>
                    <a:pt x="94" y="15"/>
                    <a:pt x="94" y="15"/>
                    <a:pt x="94" y="15"/>
                  </a:cubicBezTo>
                  <a:cubicBezTo>
                    <a:pt x="99" y="15"/>
                    <a:pt x="103" y="19"/>
                    <a:pt x="103" y="24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3" y="63"/>
                    <a:pt x="99" y="67"/>
                    <a:pt x="94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1" y="67"/>
                    <a:pt x="27" y="63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9"/>
                    <a:pt x="31" y="15"/>
                    <a:pt x="36" y="15"/>
                  </a:cubicBezTo>
                  <a:close/>
                  <a:moveTo>
                    <a:pt x="10" y="47"/>
                  </a:moveTo>
                  <a:cubicBezTo>
                    <a:pt x="10" y="47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5"/>
                    <a:pt x="7" y="44"/>
                    <a:pt x="7" y="43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8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8"/>
                    <a:pt x="66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8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8"/>
                    <a:pt x="74" y="6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1" y="49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5" y="53"/>
                    <a:pt x="8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10" y="47"/>
                    <a:pt x="10" y="47"/>
                    <a:pt x="10" y="47"/>
                  </a:cubicBezTo>
                  <a:close/>
                  <a:moveTo>
                    <a:pt x="75" y="22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35" y="50"/>
                  </a:moveTo>
                  <a:cubicBezTo>
                    <a:pt x="35" y="57"/>
                    <a:pt x="35" y="57"/>
                    <a:pt x="3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35" y="50"/>
                    <a:pt x="35" y="50"/>
                    <a:pt x="35" y="50"/>
                  </a:cubicBezTo>
                  <a:close/>
                  <a:moveTo>
                    <a:pt x="52" y="50"/>
                  </a:moveTo>
                  <a:cubicBezTo>
                    <a:pt x="52" y="57"/>
                    <a:pt x="52" y="57"/>
                    <a:pt x="52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68" y="50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84" y="50"/>
                  </a:moveTo>
                  <a:cubicBezTo>
                    <a:pt x="84" y="57"/>
                    <a:pt x="84" y="57"/>
                    <a:pt x="84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0"/>
                    <a:pt x="96" y="50"/>
                    <a:pt x="96" y="50"/>
                  </a:cubicBezTo>
                  <a:lnTo>
                    <a:pt x="84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78814" y="1909676"/>
              <a:ext cx="1001336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66871" y="2453059"/>
              <a:ext cx="1893166" cy="1490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5932214" y="2737720"/>
              <a:ext cx="362481" cy="530297"/>
            </a:xfrm>
            <a:custGeom>
              <a:avLst/>
              <a:gdLst>
                <a:gd name="T0" fmla="*/ 16 w 73"/>
                <a:gd name="T1" fmla="*/ 77 h 107"/>
                <a:gd name="T2" fmla="*/ 57 w 73"/>
                <a:gd name="T3" fmla="*/ 77 h 107"/>
                <a:gd name="T4" fmla="*/ 52 w 73"/>
                <a:gd name="T5" fmla="*/ 101 h 107"/>
                <a:gd name="T6" fmla="*/ 45 w 73"/>
                <a:gd name="T7" fmla="*/ 101 h 107"/>
                <a:gd name="T8" fmla="*/ 37 w 73"/>
                <a:gd name="T9" fmla="*/ 107 h 107"/>
                <a:gd name="T10" fmla="*/ 29 w 73"/>
                <a:gd name="T11" fmla="*/ 101 h 107"/>
                <a:gd name="T12" fmla="*/ 21 w 73"/>
                <a:gd name="T13" fmla="*/ 101 h 107"/>
                <a:gd name="T14" fmla="*/ 16 w 73"/>
                <a:gd name="T15" fmla="*/ 77 h 107"/>
                <a:gd name="T16" fmla="*/ 51 w 73"/>
                <a:gd name="T17" fmla="*/ 29 h 107"/>
                <a:gd name="T18" fmla="*/ 52 w 73"/>
                <a:gd name="T19" fmla="*/ 35 h 107"/>
                <a:gd name="T20" fmla="*/ 51 w 73"/>
                <a:gd name="T21" fmla="*/ 37 h 107"/>
                <a:gd name="T22" fmla="*/ 53 w 73"/>
                <a:gd name="T23" fmla="*/ 38 h 107"/>
                <a:gd name="T24" fmla="*/ 52 w 73"/>
                <a:gd name="T25" fmla="*/ 42 h 107"/>
                <a:gd name="T26" fmla="*/ 50 w 73"/>
                <a:gd name="T27" fmla="*/ 42 h 107"/>
                <a:gd name="T28" fmla="*/ 52 w 73"/>
                <a:gd name="T29" fmla="*/ 43 h 107"/>
                <a:gd name="T30" fmla="*/ 51 w 73"/>
                <a:gd name="T31" fmla="*/ 47 h 107"/>
                <a:gd name="T32" fmla="*/ 50 w 73"/>
                <a:gd name="T33" fmla="*/ 48 h 107"/>
                <a:gd name="T34" fmla="*/ 51 w 73"/>
                <a:gd name="T35" fmla="*/ 49 h 107"/>
                <a:gd name="T36" fmla="*/ 50 w 73"/>
                <a:gd name="T37" fmla="*/ 53 h 107"/>
                <a:gd name="T38" fmla="*/ 47 w 73"/>
                <a:gd name="T39" fmla="*/ 54 h 107"/>
                <a:gd name="T40" fmla="*/ 29 w 73"/>
                <a:gd name="T41" fmla="*/ 49 h 107"/>
                <a:gd name="T42" fmla="*/ 21 w 73"/>
                <a:gd name="T43" fmla="*/ 49 h 107"/>
                <a:gd name="T44" fmla="*/ 21 w 73"/>
                <a:gd name="T45" fmla="*/ 32 h 107"/>
                <a:gd name="T46" fmla="*/ 28 w 73"/>
                <a:gd name="T47" fmla="*/ 31 h 107"/>
                <a:gd name="T48" fmla="*/ 42 w 73"/>
                <a:gd name="T49" fmla="*/ 16 h 107"/>
                <a:gd name="T50" fmla="*/ 38 w 73"/>
                <a:gd name="T51" fmla="*/ 30 h 107"/>
                <a:gd name="T52" fmla="*/ 51 w 73"/>
                <a:gd name="T53" fmla="*/ 29 h 107"/>
                <a:gd name="T54" fmla="*/ 15 w 73"/>
                <a:gd name="T55" fmla="*/ 71 h 107"/>
                <a:gd name="T56" fmla="*/ 25 w 73"/>
                <a:gd name="T57" fmla="*/ 71 h 107"/>
                <a:gd name="T58" fmla="*/ 17 w 73"/>
                <a:gd name="T59" fmla="*/ 48 h 107"/>
                <a:gd name="T60" fmla="*/ 11 w 73"/>
                <a:gd name="T61" fmla="*/ 29 h 107"/>
                <a:gd name="T62" fmla="*/ 23 w 73"/>
                <a:gd name="T63" fmla="*/ 13 h 107"/>
                <a:gd name="T64" fmla="*/ 37 w 73"/>
                <a:gd name="T65" fmla="*/ 11 h 107"/>
                <a:gd name="T66" fmla="*/ 50 w 73"/>
                <a:gd name="T67" fmla="*/ 14 h 107"/>
                <a:gd name="T68" fmla="*/ 62 w 73"/>
                <a:gd name="T69" fmla="*/ 29 h 107"/>
                <a:gd name="T70" fmla="*/ 56 w 73"/>
                <a:gd name="T71" fmla="*/ 48 h 107"/>
                <a:gd name="T72" fmla="*/ 48 w 73"/>
                <a:gd name="T73" fmla="*/ 71 h 107"/>
                <a:gd name="T74" fmla="*/ 58 w 73"/>
                <a:gd name="T75" fmla="*/ 71 h 107"/>
                <a:gd name="T76" fmla="*/ 65 w 73"/>
                <a:gd name="T77" fmla="*/ 52 h 107"/>
                <a:gd name="T78" fmla="*/ 71 w 73"/>
                <a:gd name="T79" fmla="*/ 27 h 107"/>
                <a:gd name="T80" fmla="*/ 55 w 73"/>
                <a:gd name="T81" fmla="*/ 5 h 107"/>
                <a:gd name="T82" fmla="*/ 37 w 73"/>
                <a:gd name="T83" fmla="*/ 1 h 107"/>
                <a:gd name="T84" fmla="*/ 19 w 73"/>
                <a:gd name="T85" fmla="*/ 4 h 107"/>
                <a:gd name="T86" fmla="*/ 2 w 73"/>
                <a:gd name="T87" fmla="*/ 27 h 107"/>
                <a:gd name="T88" fmla="*/ 8 w 73"/>
                <a:gd name="T89" fmla="*/ 52 h 107"/>
                <a:gd name="T90" fmla="*/ 15 w 73"/>
                <a:gd name="T91" fmla="*/ 7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90755" y="3295998"/>
              <a:ext cx="1645399" cy="309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solidFill>
                  <a:srgbClr val="40404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15596" y="2954683"/>
              <a:ext cx="1051964" cy="988505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Freeform 263"/>
            <p:cNvSpPr>
              <a:spLocks noEditPoints="1"/>
            </p:cNvSpPr>
            <p:nvPr/>
          </p:nvSpPr>
          <p:spPr bwMode="auto">
            <a:xfrm>
              <a:off x="4488289" y="3067504"/>
              <a:ext cx="306578" cy="441260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08072" y="1521267"/>
              <a:ext cx="1051964" cy="931793"/>
            </a:xfrm>
            <a:prstGeom prst="rect">
              <a:avLst/>
            </a:prstGeom>
            <a:solidFill>
              <a:srgbClr val="00B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Freeform 257"/>
            <p:cNvSpPr>
              <a:spLocks noEditPoints="1"/>
            </p:cNvSpPr>
            <p:nvPr/>
          </p:nvSpPr>
          <p:spPr bwMode="auto">
            <a:xfrm>
              <a:off x="6367729" y="1686928"/>
              <a:ext cx="332651" cy="348567"/>
            </a:xfrm>
            <a:custGeom>
              <a:avLst/>
              <a:gdLst>
                <a:gd name="T0" fmla="*/ 160 w 209"/>
                <a:gd name="T1" fmla="*/ 28 h 219"/>
                <a:gd name="T2" fmla="*/ 169 w 209"/>
                <a:gd name="T3" fmla="*/ 9 h 219"/>
                <a:gd name="T4" fmla="*/ 140 w 209"/>
                <a:gd name="T5" fmla="*/ 17 h 219"/>
                <a:gd name="T6" fmla="*/ 7 w 209"/>
                <a:gd name="T7" fmla="*/ 148 h 219"/>
                <a:gd name="T8" fmla="*/ 29 w 209"/>
                <a:gd name="T9" fmla="*/ 208 h 219"/>
                <a:gd name="T10" fmla="*/ 29 w 209"/>
                <a:gd name="T11" fmla="*/ 159 h 219"/>
                <a:gd name="T12" fmla="*/ 100 w 209"/>
                <a:gd name="T13" fmla="*/ 108 h 219"/>
                <a:gd name="T14" fmla="*/ 109 w 209"/>
                <a:gd name="T15" fmla="*/ 86 h 219"/>
                <a:gd name="T16" fmla="*/ 80 w 209"/>
                <a:gd name="T17" fmla="*/ 97 h 219"/>
                <a:gd name="T18" fmla="*/ 71 w 209"/>
                <a:gd name="T19" fmla="*/ 93 h 219"/>
                <a:gd name="T20" fmla="*/ 109 w 209"/>
                <a:gd name="T21" fmla="*/ 77 h 219"/>
                <a:gd name="T22" fmla="*/ 124 w 209"/>
                <a:gd name="T23" fmla="*/ 86 h 219"/>
                <a:gd name="T24" fmla="*/ 124 w 209"/>
                <a:gd name="T25" fmla="*/ 17 h 219"/>
                <a:gd name="T26" fmla="*/ 169 w 209"/>
                <a:gd name="T27" fmla="*/ 0 h 219"/>
                <a:gd name="T28" fmla="*/ 171 w 209"/>
                <a:gd name="T29" fmla="*/ 0 h 219"/>
                <a:gd name="T30" fmla="*/ 209 w 209"/>
                <a:gd name="T31" fmla="*/ 17 h 219"/>
                <a:gd name="T32" fmla="*/ 160 w 209"/>
                <a:gd name="T33" fmla="*/ 175 h 219"/>
                <a:gd name="T34" fmla="*/ 146 w 209"/>
                <a:gd name="T35" fmla="*/ 168 h 219"/>
                <a:gd name="T36" fmla="*/ 100 w 209"/>
                <a:gd name="T37" fmla="*/ 197 h 219"/>
                <a:gd name="T38" fmla="*/ 82 w 209"/>
                <a:gd name="T39" fmla="*/ 188 h 219"/>
                <a:gd name="T40" fmla="*/ 35 w 209"/>
                <a:gd name="T41" fmla="*/ 219 h 219"/>
                <a:gd name="T42" fmla="*/ 2 w 209"/>
                <a:gd name="T43" fmla="*/ 204 h 219"/>
                <a:gd name="T44" fmla="*/ 0 w 209"/>
                <a:gd name="T45" fmla="*/ 202 h 219"/>
                <a:gd name="T46" fmla="*/ 0 w 209"/>
                <a:gd name="T47" fmla="*/ 139 h 219"/>
                <a:gd name="T48" fmla="*/ 42 w 209"/>
                <a:gd name="T49" fmla="*/ 122 h 219"/>
                <a:gd name="T50" fmla="*/ 44 w 209"/>
                <a:gd name="T51" fmla="*/ 122 h 219"/>
                <a:gd name="T52" fmla="*/ 82 w 209"/>
                <a:gd name="T53" fmla="*/ 139 h 219"/>
                <a:gd name="T54" fmla="*/ 93 w 209"/>
                <a:gd name="T55" fmla="*/ 186 h 219"/>
                <a:gd name="T56" fmla="*/ 71 w 209"/>
                <a:gd name="T57" fmla="*/ 108 h 219"/>
                <a:gd name="T58" fmla="*/ 64 w 209"/>
                <a:gd name="T59" fmla="*/ 131 h 219"/>
                <a:gd name="T60" fmla="*/ 64 w 209"/>
                <a:gd name="T61" fmla="*/ 97 h 219"/>
                <a:gd name="T62" fmla="*/ 131 w 209"/>
                <a:gd name="T63" fmla="*/ 88 h 219"/>
                <a:gd name="T64" fmla="*/ 146 w 209"/>
                <a:gd name="T65" fmla="*/ 97 h 219"/>
                <a:gd name="T66" fmla="*/ 153 w 209"/>
                <a:gd name="T67" fmla="*/ 164 h 219"/>
                <a:gd name="T68" fmla="*/ 131 w 209"/>
                <a:gd name="T69" fmla="*/ 28 h 219"/>
                <a:gd name="T70" fmla="*/ 131 w 209"/>
                <a:gd name="T71" fmla="*/ 88 h 219"/>
                <a:gd name="T72" fmla="*/ 35 w 209"/>
                <a:gd name="T73" fmla="*/ 148 h 219"/>
                <a:gd name="T74" fmla="*/ 44 w 209"/>
                <a:gd name="T75" fmla="*/ 128 h 219"/>
                <a:gd name="T76" fmla="*/ 15 w 209"/>
                <a:gd name="T77" fmla="*/ 139 h 219"/>
                <a:gd name="T78" fmla="*/ 162 w 209"/>
                <a:gd name="T79" fmla="*/ 35 h 219"/>
                <a:gd name="T80" fmla="*/ 160 w 209"/>
                <a:gd name="T81" fmla="*/ 3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80605" y="2111488"/>
              <a:ext cx="1306429" cy="22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2223</Words>
  <Application>WPS 演示</Application>
  <PresentationFormat>全屏显示(16:9)</PresentationFormat>
  <Paragraphs>278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Arial</vt:lpstr>
      <vt:lpstr>Century Gothic</vt:lpstr>
      <vt:lpstr>微软雅黑</vt:lpstr>
      <vt:lpstr>仿宋</vt:lpstr>
      <vt:lpstr>Segoe Print</vt:lpstr>
      <vt:lpstr>Arial Unicode MS</vt:lpstr>
      <vt:lpstr>Calibri</vt:lpstr>
      <vt:lpstr>Calibri</vt:lpstr>
      <vt:lpstr>Century Gothic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liusk</cp:lastModifiedBy>
  <cp:revision>119</cp:revision>
  <dcterms:created xsi:type="dcterms:W3CDTF">2010-04-12T23:12:00Z</dcterms:created>
  <dcterms:modified xsi:type="dcterms:W3CDTF">2018-12-01T09:37:59Z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2052-10.1.0.7669</vt:lpwstr>
  </property>
  <property fmtid="{D5CDD505-2E9C-101B-9397-08002B2CF9AE}" pid="4" name="KSORubyTemplateID">
    <vt:lpwstr>13</vt:lpwstr>
  </property>
</Properties>
</file>