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0" r:id="rId2"/>
    <p:sldId id="509" r:id="rId3"/>
    <p:sldId id="445" r:id="rId4"/>
    <p:sldId id="447" r:id="rId5"/>
    <p:sldId id="448" r:id="rId6"/>
    <p:sldId id="449" r:id="rId7"/>
    <p:sldId id="508" r:id="rId8"/>
    <p:sldId id="442" r:id="rId9"/>
    <p:sldId id="505" r:id="rId10"/>
    <p:sldId id="412" r:id="rId11"/>
    <p:sldId id="507" r:id="rId12"/>
    <p:sldId id="510" r:id="rId13"/>
    <p:sldId id="444" r:id="rId14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7">
          <p15:clr>
            <a:srgbClr val="A4A3A4"/>
          </p15:clr>
        </p15:guide>
        <p15:guide id="3" pos="3865">
          <p15:clr>
            <a:srgbClr val="A4A3A4"/>
          </p15:clr>
        </p15:guide>
        <p15:guide id="4" pos="7240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>
      <p:cViewPr varScale="1">
        <p:scale>
          <a:sx n="66" d="100"/>
          <a:sy n="66" d="100"/>
        </p:scale>
        <p:origin x="740" y="52"/>
      </p:cViewPr>
      <p:guideLst>
        <p:guide orient="horz" pos="2160"/>
        <p:guide orient="horz" pos="3837"/>
        <p:guide pos="3865"/>
        <p:guide pos="7240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2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5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5520" y="0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8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8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368675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2019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943897" y="4821267"/>
            <a:ext cx="42995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汇报人：刘常良 周丁力 郑炜坚 梁俊豪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09829" y="3552761"/>
            <a:ext cx="5168367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乳腺癌资讯</a:t>
            </a:r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/>
          <p:nvPr/>
        </p:nvCxnSpPr>
        <p:spPr>
          <a:xfrm rot="5400000">
            <a:off x="2409529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/>
          <p:nvPr/>
        </p:nvCxnSpPr>
        <p:spPr>
          <a:xfrm rot="5400000">
            <a:off x="6201455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6" name="矩形 2825"/>
          <p:cNvSpPr/>
          <p:nvPr/>
        </p:nvSpPr>
        <p:spPr>
          <a:xfrm>
            <a:off x="664818" y="2966452"/>
            <a:ext cx="3400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某冯同学：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软件较为实用，但功能欠缺，要是有更多功能就好了</a:t>
            </a:r>
          </a:p>
        </p:txBody>
      </p:sp>
      <p:sp>
        <p:nvSpPr>
          <p:cNvPr id="8" name="矩形 7"/>
          <p:cNvSpPr/>
          <p:nvPr/>
        </p:nvSpPr>
        <p:spPr>
          <a:xfrm>
            <a:off x="4518993" y="2883262"/>
            <a:ext cx="337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某梁同学：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过于简陋，可以增加一些与用户的交互。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3740" y="1063625"/>
            <a:ext cx="2867660" cy="579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用户测试意见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67467" y="1920171"/>
            <a:ext cx="874557" cy="874557"/>
            <a:chOff x="5068579" y="1163938"/>
            <a:chExt cx="555066" cy="555066"/>
          </a:xfrm>
        </p:grpSpPr>
        <p:sp>
          <p:nvSpPr>
            <p:cNvPr id="4" name="椭圆 3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12446" y="1925002"/>
            <a:ext cx="873509" cy="873509"/>
            <a:chOff x="5068633" y="2251819"/>
            <a:chExt cx="554400" cy="554400"/>
          </a:xfrm>
        </p:grpSpPr>
        <p:sp>
          <p:nvSpPr>
            <p:cNvPr id="16" name="椭圆 15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62732" y="1920892"/>
            <a:ext cx="873509" cy="873509"/>
            <a:chOff x="5069244" y="3295756"/>
            <a:chExt cx="554400" cy="554400"/>
          </a:xfrm>
        </p:grpSpPr>
        <p:sp>
          <p:nvSpPr>
            <p:cNvPr id="19" name="椭圆 18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8362949" y="2966720"/>
            <a:ext cx="3322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某刘的同学：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应该提供一个收藏功能，用户可以保存相应的信息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" grpId="0"/>
      <p:bldP spid="8" grpId="0"/>
      <p:bldP spid="2" grpId="0" bldLvl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57851"/>
            <a:ext cx="3744416" cy="511504"/>
            <a:chOff x="6339097" y="1557851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5785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基本功能与页面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417" y="245944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74049" y="2474560"/>
            <a:ext cx="3744416" cy="511504"/>
            <a:chOff x="6339097" y="3090782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3090782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75067" y="311678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</a:t>
              </a: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434388" y="34297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74049" y="3429793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用户评价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279792" y="432146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C3B5E9-547C-49E7-95CE-BB1E5F6EB592}"/>
              </a:ext>
            </a:extLst>
          </p:cNvPr>
          <p:cNvGrpSpPr/>
          <p:nvPr/>
        </p:nvGrpSpPr>
        <p:grpSpPr>
          <a:xfrm>
            <a:off x="6339097" y="4425279"/>
            <a:ext cx="3744416" cy="511504"/>
            <a:chOff x="6269193" y="5044856"/>
            <a:chExt cx="3744416" cy="511504"/>
          </a:xfrm>
        </p:grpSpPr>
        <p:sp>
          <p:nvSpPr>
            <p:cNvPr id="21" name="圆角矩形 33">
              <a:extLst>
                <a:ext uri="{FF2B5EF4-FFF2-40B4-BE49-F238E27FC236}">
                  <a16:creationId xmlns:a16="http://schemas.microsoft.com/office/drawing/2014/main" id="{ED418F18-D832-4A52-8D37-F62E74E71410}"/>
                </a:ext>
              </a:extLst>
            </p:cNvPr>
            <p:cNvSpPr/>
            <p:nvPr/>
          </p:nvSpPr>
          <p:spPr>
            <a:xfrm>
              <a:off x="6269193" y="504485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E0440F9-94B3-4CB8-99B0-651E22DE8BF4}"/>
                </a:ext>
              </a:extLst>
            </p:cNvPr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不足和展望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31">
            <a:extLst>
              <a:ext uri="{FF2B5EF4-FFF2-40B4-BE49-F238E27FC236}">
                <a16:creationId xmlns:a16="http://schemas.microsoft.com/office/drawing/2014/main" id="{288E5ECB-1560-4946-8768-AC2810A3FFAB}"/>
              </a:ext>
            </a:extLst>
          </p:cNvPr>
          <p:cNvSpPr/>
          <p:nvPr/>
        </p:nvSpPr>
        <p:spPr>
          <a:xfrm>
            <a:off x="5434388" y="440516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1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28" grpId="0" bldLvl="0" animBg="1"/>
      <p:bldP spid="28" grpId="1" bldLvl="0" animBg="1"/>
      <p:bldP spid="32" grpId="0" bldLvl="0" animBg="1"/>
      <p:bldP spid="32" grpId="1" bldLvl="0" animBg="1"/>
      <p:bldP spid="36" grpId="0" bldLvl="0" animBg="1"/>
      <p:bldP spid="37" grpId="0"/>
      <p:bldP spid="2" grpId="0" bldLvl="0" animBg="1"/>
      <p:bldP spid="23" grpId="0" bldLvl="0" animBg="1"/>
      <p:bldP spid="23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/>
          <p:nvPr/>
        </p:nvCxnSpPr>
        <p:spPr>
          <a:xfrm rot="5400000">
            <a:off x="2409529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/>
          <p:nvPr/>
        </p:nvCxnSpPr>
        <p:spPr>
          <a:xfrm rot="5400000">
            <a:off x="6201455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23740" y="1063625"/>
            <a:ext cx="2867660" cy="579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不足和展望</a:t>
            </a: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7467" y="1920171"/>
            <a:ext cx="874557" cy="874557"/>
            <a:chOff x="5068579" y="1163938"/>
            <a:chExt cx="555066" cy="555066"/>
          </a:xfrm>
        </p:grpSpPr>
        <p:sp>
          <p:nvSpPr>
            <p:cNvPr id="4" name="椭圆 3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12446" y="1925002"/>
            <a:ext cx="873509" cy="873509"/>
            <a:chOff x="5068633" y="2251819"/>
            <a:chExt cx="554400" cy="554400"/>
          </a:xfrm>
        </p:grpSpPr>
        <p:sp>
          <p:nvSpPr>
            <p:cNvPr id="16" name="椭圆 15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62732" y="1920892"/>
            <a:ext cx="873509" cy="873509"/>
            <a:chOff x="5069244" y="3295756"/>
            <a:chExt cx="554400" cy="554400"/>
          </a:xfrm>
        </p:grpSpPr>
        <p:sp>
          <p:nvSpPr>
            <p:cNvPr id="19" name="椭圆 18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50DC8-37BD-40D0-9D9E-C4438ABD4D6C}"/>
              </a:ext>
            </a:extLst>
          </p:cNvPr>
          <p:cNvSpPr txBox="1"/>
          <p:nvPr/>
        </p:nvSpPr>
        <p:spPr>
          <a:xfrm>
            <a:off x="478582" y="3213770"/>
            <a:ext cx="309634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因为时间问题，我们并没有建服务器，而是把数据放在</a:t>
            </a:r>
            <a:r>
              <a:rPr lang="en-US" altLang="zh-CN" dirty="0" err="1"/>
              <a:t>sqlite</a:t>
            </a:r>
            <a:r>
              <a:rPr lang="zh-CN" altLang="en-US" dirty="0"/>
              <a:t>里面，为了能够存放更多的数据，可以建立一个服务器，通过</a:t>
            </a:r>
            <a:r>
              <a:rPr lang="en-US" altLang="zh-CN" dirty="0"/>
              <a:t>json</a:t>
            </a:r>
            <a:r>
              <a:rPr lang="zh-CN" altLang="en-US" dirty="0"/>
              <a:t>格式发送和接收请求。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F4F1BB-2F71-4E56-BBA7-D706E7FE2B2E}"/>
              </a:ext>
            </a:extLst>
          </p:cNvPr>
          <p:cNvSpPr txBox="1"/>
          <p:nvPr/>
        </p:nvSpPr>
        <p:spPr>
          <a:xfrm>
            <a:off x="4506451" y="3129799"/>
            <a:ext cx="3096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站内搜索模块还不是很健全，需要完善。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28EF92-6D05-4CAA-8C02-8789B3431EE1}"/>
              </a:ext>
            </a:extLst>
          </p:cNvPr>
          <p:cNvSpPr txBox="1"/>
          <p:nvPr/>
        </p:nvSpPr>
        <p:spPr>
          <a:xfrm>
            <a:off x="8389889" y="3129799"/>
            <a:ext cx="30963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对于资讯的筛选只是简单的罗列，以后可以根据一些算法，对资讯内容进行排序，然后再给出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7006E9-9616-4944-BEA1-57D2EB258764}"/>
              </a:ext>
            </a:extLst>
          </p:cNvPr>
          <p:cNvSpPr txBox="1"/>
          <p:nvPr/>
        </p:nvSpPr>
        <p:spPr>
          <a:xfrm>
            <a:off x="4487870" y="4468627"/>
            <a:ext cx="3096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添加用户模块，因为一开始想着做一个开箱即用的软件，但是后来发现添加用户模块的话，实现一些简单的功能，可以让用户体验更好</a:t>
            </a:r>
          </a:p>
        </p:txBody>
      </p:sp>
    </p:spTree>
    <p:extLst>
      <p:ext uri="{BB962C8B-B14F-4D97-AF65-F5344CB8AC3E}">
        <p14:creationId xmlns:p14="http://schemas.microsoft.com/office/powerpoint/2010/main" val="4107706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403461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2019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感谢观看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57851"/>
            <a:ext cx="3744416" cy="511504"/>
            <a:chOff x="6339097" y="1557851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5785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基本功能与页面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417" y="245944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74049" y="2474560"/>
            <a:ext cx="3744416" cy="511504"/>
            <a:chOff x="6339097" y="3090782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3090782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75067" y="311678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</a:t>
              </a: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434388" y="34297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74049" y="3429793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用户评价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338846" y="150856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C3B5E9-547C-49E7-95CE-BB1E5F6EB592}"/>
              </a:ext>
            </a:extLst>
          </p:cNvPr>
          <p:cNvGrpSpPr/>
          <p:nvPr/>
        </p:nvGrpSpPr>
        <p:grpSpPr>
          <a:xfrm>
            <a:off x="6409001" y="4437906"/>
            <a:ext cx="3744416" cy="511504"/>
            <a:chOff x="6339097" y="5057483"/>
            <a:chExt cx="3744416" cy="511504"/>
          </a:xfrm>
        </p:grpSpPr>
        <p:sp>
          <p:nvSpPr>
            <p:cNvPr id="21" name="圆角矩形 33">
              <a:extLst>
                <a:ext uri="{FF2B5EF4-FFF2-40B4-BE49-F238E27FC236}">
                  <a16:creationId xmlns:a16="http://schemas.microsoft.com/office/drawing/2014/main" id="{ED418F18-D832-4A52-8D37-F62E74E71410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E0440F9-94B3-4CB8-99B0-651E22DE8BF4}"/>
                </a:ext>
              </a:extLst>
            </p:cNvPr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不足和展望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31">
            <a:extLst>
              <a:ext uri="{FF2B5EF4-FFF2-40B4-BE49-F238E27FC236}">
                <a16:creationId xmlns:a16="http://schemas.microsoft.com/office/drawing/2014/main" id="{288E5ECB-1560-4946-8768-AC2810A3FFAB}"/>
              </a:ext>
            </a:extLst>
          </p:cNvPr>
          <p:cNvSpPr/>
          <p:nvPr/>
        </p:nvSpPr>
        <p:spPr>
          <a:xfrm>
            <a:off x="5434388" y="440516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6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28" grpId="0" bldLvl="0" animBg="1"/>
      <p:bldP spid="28" grpId="1" bldLvl="0" animBg="1"/>
      <p:bldP spid="32" grpId="0" bldLvl="0" animBg="1"/>
      <p:bldP spid="32" grpId="1" bldLvl="0" animBg="1"/>
      <p:bldP spid="36" grpId="0" bldLvl="0" animBg="1"/>
      <p:bldP spid="37" grpId="0"/>
      <p:bldP spid="2" grpId="0" bldLvl="0" animBg="1"/>
      <p:bldP spid="23" grpId="0" bldLvl="0" animBg="1"/>
      <p:bldP spid="23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0549" y="1257154"/>
            <a:ext cx="5282331" cy="527944"/>
            <a:chOff x="3099904" y="1452479"/>
            <a:chExt cx="7459798" cy="601335"/>
          </a:xfrm>
        </p:grpSpPr>
        <p:sp>
          <p:nvSpPr>
            <p:cNvPr id="59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-1" fmla="*/ 0 w 6840760"/>
                <a:gd name="connsiteY0-2" fmla="*/ 0 h 888468"/>
                <a:gd name="connsiteX1-3" fmla="*/ 6465622 w 6840760"/>
                <a:gd name="connsiteY1-4" fmla="*/ 35169 h 888468"/>
                <a:gd name="connsiteX2-5" fmla="*/ 6840760 w 6840760"/>
                <a:gd name="connsiteY2-6" fmla="*/ 888468 h 888468"/>
                <a:gd name="connsiteX3-7" fmla="*/ 0 w 6840760"/>
                <a:gd name="connsiteY3-8" fmla="*/ 888468 h 888468"/>
                <a:gd name="connsiteX4-9" fmla="*/ 0 w 6840760"/>
                <a:gd name="connsiteY4-10" fmla="*/ 0 h 888468"/>
                <a:gd name="connsiteX0-11" fmla="*/ 351693 w 6840760"/>
                <a:gd name="connsiteY0-12" fmla="*/ 0 h 888468"/>
                <a:gd name="connsiteX1-13" fmla="*/ 6465622 w 6840760"/>
                <a:gd name="connsiteY1-14" fmla="*/ 35169 h 888468"/>
                <a:gd name="connsiteX2-15" fmla="*/ 6840760 w 6840760"/>
                <a:gd name="connsiteY2-16" fmla="*/ 888468 h 888468"/>
                <a:gd name="connsiteX3-17" fmla="*/ 0 w 6840760"/>
                <a:gd name="connsiteY3-18" fmla="*/ 888468 h 888468"/>
                <a:gd name="connsiteX4-19" fmla="*/ 351693 w 6840760"/>
                <a:gd name="connsiteY4-20" fmla="*/ 0 h 8884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73287" y="1527971"/>
              <a:ext cx="1130083" cy="5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0591" y="889818"/>
            <a:ext cx="626795" cy="849114"/>
            <a:chOff x="3459946" y="1061391"/>
            <a:chExt cx="854394" cy="967152"/>
          </a:xfrm>
        </p:grpSpPr>
        <p:sp>
          <p:nvSpPr>
            <p:cNvPr id="60" name="等腰三角形 59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86151" y="1061391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endParaRPr>
            </a:p>
          </p:txBody>
        </p:sp>
      </p:grpSp>
      <p:sp>
        <p:nvSpPr>
          <p:cNvPr id="32" name="矩形 18"/>
          <p:cNvSpPr>
            <a:spLocks noChangeArrowheads="1"/>
          </p:cNvSpPr>
          <p:nvPr/>
        </p:nvSpPr>
        <p:spPr bwMode="auto">
          <a:xfrm>
            <a:off x="1307836" y="2235616"/>
            <a:ext cx="33678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打开动画：</a:t>
            </a:r>
            <a:endParaRPr lang="en-US" altLang="zh-CN" sz="1800" dirty="0">
              <a:latin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打开是一个动态的画面，然后再进入主页面</a:t>
            </a:r>
            <a:endParaRPr lang="en-US" altLang="zh-CN" sz="1800" dirty="0">
              <a:latin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34" name="燕尾形 1"/>
          <p:cNvSpPr>
            <a:spLocks noChangeArrowheads="1"/>
          </p:cNvSpPr>
          <p:nvPr/>
        </p:nvSpPr>
        <p:spPr bwMode="auto">
          <a:xfrm>
            <a:off x="676207" y="2166827"/>
            <a:ext cx="512762" cy="512762"/>
          </a:xfrm>
          <a:prstGeom prst="chevron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348E6D-8F2E-4B0E-9439-AD980D43E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33" y="1047528"/>
            <a:ext cx="3456384" cy="5073079"/>
          </a:xfrm>
          <a:prstGeom prst="rect">
            <a:avLst/>
          </a:prstGeom>
        </p:spPr>
      </p:pic>
      <p:sp>
        <p:nvSpPr>
          <p:cNvPr id="16" name="燕尾形 1">
            <a:extLst>
              <a:ext uri="{FF2B5EF4-FFF2-40B4-BE49-F238E27FC236}">
                <a16:creationId xmlns:a16="http://schemas.microsoft.com/office/drawing/2014/main" id="{79755EC2-8909-46CF-AE29-E1BC93800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24" y="4421464"/>
            <a:ext cx="512762" cy="512762"/>
          </a:xfrm>
          <a:prstGeom prst="chevron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68EF7D-56A3-4EC5-A426-46BF539DA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12" y="1002082"/>
            <a:ext cx="2304882" cy="33824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EC3B6C-B914-4949-91DE-1FFB8DFFB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01" y="3285778"/>
            <a:ext cx="2136535" cy="3168352"/>
          </a:xfrm>
          <a:prstGeom prst="rect">
            <a:avLst/>
          </a:prstGeom>
        </p:spPr>
      </p:pic>
      <p:sp>
        <p:nvSpPr>
          <p:cNvPr id="22" name="矩形 18">
            <a:extLst>
              <a:ext uri="{FF2B5EF4-FFF2-40B4-BE49-F238E27FC236}">
                <a16:creationId xmlns:a16="http://schemas.microsoft.com/office/drawing/2014/main" id="{EF79903E-9088-4F5C-AA71-1783D86D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97" y="4511923"/>
            <a:ext cx="33678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主页面：</a:t>
            </a:r>
            <a:endParaRPr lang="en-US" altLang="zh-CN" sz="1800" dirty="0">
              <a:latin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点击搜索可以跳转搜索页面，点击下面关键词，也可以进行搜索</a:t>
            </a:r>
            <a:endParaRPr lang="en-US" altLang="zh-CN" sz="1800" dirty="0">
              <a:latin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 autoUpdateAnimBg="0"/>
      <p:bldP spid="34" grpId="1" bldLvl="0" animBg="1" autoUpdateAnimBg="0"/>
      <p:bldP spid="16" grpId="0" bldLvl="0" animBg="1" autoUpdateAnimBg="0"/>
      <p:bldP spid="16" grpId="1" bldLvl="0" animBg="1" autoUpdateAnimBg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18"/>
          <p:cNvSpPr>
            <a:spLocks noChangeArrowheads="1"/>
          </p:cNvSpPr>
          <p:nvPr/>
        </p:nvSpPr>
        <p:spPr bwMode="auto">
          <a:xfrm>
            <a:off x="1224079" y="2166827"/>
            <a:ext cx="3367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专业名词</a:t>
            </a:r>
            <a:r>
              <a:rPr lang="en-US" altLang="zh-CN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给用户提供专业名词的搜索</a:t>
            </a:r>
          </a:p>
        </p:txBody>
      </p:sp>
      <p:sp>
        <p:nvSpPr>
          <p:cNvPr id="34" name="燕尾形 1"/>
          <p:cNvSpPr>
            <a:spLocks noChangeArrowheads="1"/>
          </p:cNvSpPr>
          <p:nvPr/>
        </p:nvSpPr>
        <p:spPr bwMode="auto">
          <a:xfrm>
            <a:off x="676207" y="2166827"/>
            <a:ext cx="512762" cy="512762"/>
          </a:xfrm>
          <a:prstGeom prst="chevron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9067" y="1295960"/>
            <a:ext cx="5392083" cy="538030"/>
            <a:chOff x="3099904" y="3252679"/>
            <a:chExt cx="7459798" cy="617238"/>
          </a:xfrm>
        </p:grpSpPr>
        <p:sp>
          <p:nvSpPr>
            <p:cNvPr id="15" name="矩形 1"/>
            <p:cNvSpPr/>
            <p:nvPr/>
          </p:nvSpPr>
          <p:spPr>
            <a:xfrm>
              <a:off x="3099904" y="32526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-1" fmla="*/ 0 w 6840760"/>
                <a:gd name="connsiteY0-2" fmla="*/ 0 h 888468"/>
                <a:gd name="connsiteX1-3" fmla="*/ 6465622 w 6840760"/>
                <a:gd name="connsiteY1-4" fmla="*/ 35169 h 888468"/>
                <a:gd name="connsiteX2-5" fmla="*/ 6840760 w 6840760"/>
                <a:gd name="connsiteY2-6" fmla="*/ 888468 h 888468"/>
                <a:gd name="connsiteX3-7" fmla="*/ 0 w 6840760"/>
                <a:gd name="connsiteY3-8" fmla="*/ 888468 h 888468"/>
                <a:gd name="connsiteX4-9" fmla="*/ 0 w 6840760"/>
                <a:gd name="connsiteY4-10" fmla="*/ 0 h 888468"/>
                <a:gd name="connsiteX0-11" fmla="*/ 351693 w 6840760"/>
                <a:gd name="connsiteY0-12" fmla="*/ 0 h 888468"/>
                <a:gd name="connsiteX1-13" fmla="*/ 6465622 w 6840760"/>
                <a:gd name="connsiteY1-14" fmla="*/ 35169 h 888468"/>
                <a:gd name="connsiteX2-15" fmla="*/ 6840760 w 6840760"/>
                <a:gd name="connsiteY2-16" fmla="*/ 888468 h 888468"/>
                <a:gd name="connsiteX3-17" fmla="*/ 0 w 6840760"/>
                <a:gd name="connsiteY3-18" fmla="*/ 888468 h 888468"/>
                <a:gd name="connsiteX4-19" fmla="*/ 351693 w 6840760"/>
                <a:gd name="connsiteY4-20" fmla="*/ 0 h 8884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TextBox 66"/>
            <p:cNvSpPr txBox="1"/>
            <p:nvPr/>
          </p:nvSpPr>
          <p:spPr>
            <a:xfrm>
              <a:off x="4373288" y="3340286"/>
              <a:ext cx="1958681" cy="529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专业名词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9109" y="891313"/>
            <a:ext cx="604026" cy="864833"/>
            <a:chOff x="3459946" y="2836591"/>
            <a:chExt cx="854394" cy="992152"/>
          </a:xfrm>
        </p:grpSpPr>
        <p:sp>
          <p:nvSpPr>
            <p:cNvPr id="18" name="等腰三角形 17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19" name="TextBox 67"/>
            <p:cNvSpPr txBox="1"/>
            <p:nvPr/>
          </p:nvSpPr>
          <p:spPr>
            <a:xfrm>
              <a:off x="3580323" y="2836591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774B39-7CA3-46AF-A9B8-EB54928C0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54" y="1078967"/>
            <a:ext cx="3191948" cy="47016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B1C14D-8921-4623-B7C6-74765294D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6" y="1888536"/>
            <a:ext cx="3166068" cy="4684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8FDF29-0E25-4F4C-967E-3303AEE14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43" y="2577887"/>
            <a:ext cx="3217829" cy="47016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 autoUpdateAnimBg="0"/>
      <p:bldP spid="34" grpId="1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18"/>
          <p:cNvSpPr>
            <a:spLocks noChangeArrowheads="1"/>
          </p:cNvSpPr>
          <p:nvPr/>
        </p:nvSpPr>
        <p:spPr bwMode="auto">
          <a:xfrm>
            <a:off x="1317503" y="2375132"/>
            <a:ext cx="3367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34" name="燕尾形 1"/>
          <p:cNvSpPr>
            <a:spLocks noChangeArrowheads="1"/>
          </p:cNvSpPr>
          <p:nvPr/>
        </p:nvSpPr>
        <p:spPr bwMode="auto">
          <a:xfrm>
            <a:off x="676208" y="2312494"/>
            <a:ext cx="512762" cy="512762"/>
          </a:xfrm>
          <a:prstGeom prst="chevron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17503" y="2272360"/>
            <a:ext cx="3525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历史记录：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方便用户按照自己历史记录，重新查找。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83718" y="1272452"/>
            <a:ext cx="5407432" cy="553199"/>
            <a:chOff x="3099904" y="5020823"/>
            <a:chExt cx="7459798" cy="602691"/>
          </a:xfrm>
        </p:grpSpPr>
        <p:sp>
          <p:nvSpPr>
            <p:cNvPr id="21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-1" fmla="*/ 0 w 6840760"/>
                <a:gd name="connsiteY0-2" fmla="*/ 0 h 888468"/>
                <a:gd name="connsiteX1-3" fmla="*/ 6465622 w 6840760"/>
                <a:gd name="connsiteY1-4" fmla="*/ 35169 h 888468"/>
                <a:gd name="connsiteX2-5" fmla="*/ 6840760 w 6840760"/>
                <a:gd name="connsiteY2-6" fmla="*/ 888468 h 888468"/>
                <a:gd name="connsiteX3-7" fmla="*/ 0 w 6840760"/>
                <a:gd name="connsiteY3-8" fmla="*/ 888468 h 888468"/>
                <a:gd name="connsiteX4-9" fmla="*/ 0 w 6840760"/>
                <a:gd name="connsiteY4-10" fmla="*/ 0 h 888468"/>
                <a:gd name="connsiteX0-11" fmla="*/ 351693 w 6840760"/>
                <a:gd name="connsiteY0-12" fmla="*/ 0 h 888468"/>
                <a:gd name="connsiteX1-13" fmla="*/ 6465622 w 6840760"/>
                <a:gd name="connsiteY1-14" fmla="*/ 35169 h 888468"/>
                <a:gd name="connsiteX2-15" fmla="*/ 6840760 w 6840760"/>
                <a:gd name="connsiteY2-16" fmla="*/ 888468 h 888468"/>
                <a:gd name="connsiteX3-17" fmla="*/ 0 w 6840760"/>
                <a:gd name="connsiteY3-18" fmla="*/ 888468 h 888468"/>
                <a:gd name="connsiteX4-19" fmla="*/ 351693 w 6840760"/>
                <a:gd name="connsiteY4-20" fmla="*/ 0 h 8884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TextBox 24"/>
            <p:cNvSpPr txBox="1"/>
            <p:nvPr/>
          </p:nvSpPr>
          <p:spPr>
            <a:xfrm>
              <a:off x="4373288" y="5120546"/>
              <a:ext cx="1953122" cy="502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历史记录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3760" y="907566"/>
            <a:ext cx="600626" cy="866799"/>
            <a:chOff x="3459946" y="4652540"/>
            <a:chExt cx="854394" cy="944347"/>
          </a:xfrm>
        </p:grpSpPr>
        <p:sp>
          <p:nvSpPr>
            <p:cNvPr id="24" name="等腰三角形 23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1759" y="4652540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2DC3B61-CB50-456A-A6B4-30C0C4B97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4" y="1397507"/>
            <a:ext cx="3217829" cy="47016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 autoUpdateAnimBg="0"/>
      <p:bldP spid="34" grpId="1" bldLvl="0" animBg="1" autoUpdateAnimBg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0549" y="1257154"/>
            <a:ext cx="5282331" cy="527944"/>
            <a:chOff x="3099904" y="1452479"/>
            <a:chExt cx="7459798" cy="601335"/>
          </a:xfrm>
        </p:grpSpPr>
        <p:sp>
          <p:nvSpPr>
            <p:cNvPr id="59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-1" fmla="*/ 0 w 6840760"/>
                <a:gd name="connsiteY0-2" fmla="*/ 0 h 888468"/>
                <a:gd name="connsiteX1-3" fmla="*/ 6465622 w 6840760"/>
                <a:gd name="connsiteY1-4" fmla="*/ 35169 h 888468"/>
                <a:gd name="connsiteX2-5" fmla="*/ 6840760 w 6840760"/>
                <a:gd name="connsiteY2-6" fmla="*/ 888468 h 888468"/>
                <a:gd name="connsiteX3-7" fmla="*/ 0 w 6840760"/>
                <a:gd name="connsiteY3-8" fmla="*/ 888468 h 888468"/>
                <a:gd name="connsiteX4-9" fmla="*/ 0 w 6840760"/>
                <a:gd name="connsiteY4-10" fmla="*/ 0 h 888468"/>
                <a:gd name="connsiteX0-11" fmla="*/ 351693 w 6840760"/>
                <a:gd name="connsiteY0-12" fmla="*/ 0 h 888468"/>
                <a:gd name="connsiteX1-13" fmla="*/ 6465622 w 6840760"/>
                <a:gd name="connsiteY1-14" fmla="*/ 35169 h 888468"/>
                <a:gd name="connsiteX2-15" fmla="*/ 6840760 w 6840760"/>
                <a:gd name="connsiteY2-16" fmla="*/ 888468 h 888468"/>
                <a:gd name="connsiteX3-17" fmla="*/ 0 w 6840760"/>
                <a:gd name="connsiteY3-18" fmla="*/ 888468 h 888468"/>
                <a:gd name="connsiteX4-19" fmla="*/ 351693 w 6840760"/>
                <a:gd name="connsiteY4-20" fmla="*/ 0 h 8884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73287" y="1527971"/>
              <a:ext cx="260880" cy="5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0591" y="873896"/>
            <a:ext cx="626795" cy="849114"/>
            <a:chOff x="3459946" y="1061391"/>
            <a:chExt cx="854394" cy="967152"/>
          </a:xfrm>
        </p:grpSpPr>
        <p:sp>
          <p:nvSpPr>
            <p:cNvPr id="60" name="等腰三角形 59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86151" y="1061391"/>
              <a:ext cx="640664" cy="806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endParaRPr>
            </a:p>
          </p:txBody>
        </p:sp>
      </p:grpSp>
      <p:sp>
        <p:nvSpPr>
          <p:cNvPr id="33" name="矩形 18"/>
          <p:cNvSpPr>
            <a:spLocks noChangeArrowheads="1"/>
          </p:cNvSpPr>
          <p:nvPr/>
        </p:nvSpPr>
        <p:spPr bwMode="auto">
          <a:xfrm>
            <a:off x="1276971" y="4074234"/>
            <a:ext cx="39444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点击跳转到对应的网页</a:t>
            </a:r>
          </a:p>
        </p:txBody>
      </p:sp>
      <p:sp>
        <p:nvSpPr>
          <p:cNvPr id="35" name="燕尾形 1"/>
          <p:cNvSpPr>
            <a:spLocks noChangeArrowheads="1"/>
          </p:cNvSpPr>
          <p:nvPr/>
        </p:nvSpPr>
        <p:spPr bwMode="auto">
          <a:xfrm>
            <a:off x="643177" y="4082463"/>
            <a:ext cx="512762" cy="512762"/>
          </a:xfrm>
          <a:prstGeom prst="chevron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8" name="燕尾形 1"/>
          <p:cNvSpPr>
            <a:spLocks noChangeArrowheads="1"/>
          </p:cNvSpPr>
          <p:nvPr/>
        </p:nvSpPr>
        <p:spPr bwMode="auto">
          <a:xfrm>
            <a:off x="671843" y="2515894"/>
            <a:ext cx="512762" cy="512762"/>
          </a:xfrm>
          <a:prstGeom prst="chevron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1291846" y="2451738"/>
            <a:ext cx="3916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cs typeface="Arial" panose="02080604020202020204" pitchFamily="34" charset="0"/>
                <a:sym typeface="+mn-ea"/>
              </a:rPr>
              <a:t>点击搜索会有一列关于关键词搜索出来的文章的简述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8B118D-B8E9-48FA-8F0C-CD0256C04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89" y="1711645"/>
            <a:ext cx="3174694" cy="47189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2982D0-8967-43E2-A398-53EC0BFC9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03" y="1004238"/>
            <a:ext cx="2955540" cy="527204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bldLvl="0" animBg="1" autoUpdateAnimBg="0"/>
      <p:bldP spid="35" grpId="1" bldLvl="0" animBg="1" autoUpdateAnimBg="0"/>
      <p:bldP spid="18" grpId="0" bldLvl="0" animBg="1" autoUpdateAnimBg="0"/>
      <p:bldP spid="18" grpId="1" bldLvl="0" animBg="1" autoUpdateAnimBg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57851"/>
            <a:ext cx="3744416" cy="511504"/>
            <a:chOff x="6339097" y="1557851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5785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基本功能与页面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417" y="245944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74049" y="2474560"/>
            <a:ext cx="3744416" cy="511504"/>
            <a:chOff x="6339097" y="3090782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3090782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75067" y="311678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</a:t>
              </a: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434388" y="34297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74049" y="3429793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用户评价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384243" y="239039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C3B5E9-547C-49E7-95CE-BB1E5F6EB592}"/>
              </a:ext>
            </a:extLst>
          </p:cNvPr>
          <p:cNvGrpSpPr/>
          <p:nvPr/>
        </p:nvGrpSpPr>
        <p:grpSpPr>
          <a:xfrm>
            <a:off x="6409001" y="4437906"/>
            <a:ext cx="3744416" cy="511504"/>
            <a:chOff x="6339097" y="5057483"/>
            <a:chExt cx="3744416" cy="511504"/>
          </a:xfrm>
        </p:grpSpPr>
        <p:sp>
          <p:nvSpPr>
            <p:cNvPr id="21" name="圆角矩形 33">
              <a:extLst>
                <a:ext uri="{FF2B5EF4-FFF2-40B4-BE49-F238E27FC236}">
                  <a16:creationId xmlns:a16="http://schemas.microsoft.com/office/drawing/2014/main" id="{ED418F18-D832-4A52-8D37-F62E74E71410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E0440F9-94B3-4CB8-99B0-651E22DE8BF4}"/>
                </a:ext>
              </a:extLst>
            </p:cNvPr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不足和展望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31">
            <a:extLst>
              <a:ext uri="{FF2B5EF4-FFF2-40B4-BE49-F238E27FC236}">
                <a16:creationId xmlns:a16="http://schemas.microsoft.com/office/drawing/2014/main" id="{288E5ECB-1560-4946-8768-AC2810A3FFAB}"/>
              </a:ext>
            </a:extLst>
          </p:cNvPr>
          <p:cNvSpPr/>
          <p:nvPr/>
        </p:nvSpPr>
        <p:spPr>
          <a:xfrm>
            <a:off x="5434388" y="440516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4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28" grpId="0" bldLvl="0" animBg="1"/>
      <p:bldP spid="28" grpId="1" bldLvl="0" animBg="1"/>
      <p:bldP spid="32" grpId="0" bldLvl="0" animBg="1"/>
      <p:bldP spid="32" grpId="1" bldLvl="0" animBg="1"/>
      <p:bldP spid="36" grpId="0" bldLvl="0" animBg="1"/>
      <p:bldP spid="37" grpId="0"/>
      <p:bldP spid="2" grpId="0" bldLvl="0" animBg="1"/>
      <p:bldP spid="23" grpId="0" bldLvl="0" animBg="1"/>
      <p:bldP spid="23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5"/>
          <p:cNvSpPr/>
          <p:nvPr/>
        </p:nvSpPr>
        <p:spPr bwMode="auto">
          <a:xfrm>
            <a:off x="6168159" y="4355944"/>
            <a:ext cx="1151467" cy="1250951"/>
          </a:xfrm>
          <a:custGeom>
            <a:avLst/>
            <a:gdLst>
              <a:gd name="T0" fmla="*/ 0 w 876"/>
              <a:gd name="T1" fmla="*/ 2147483647 h 952"/>
              <a:gd name="T2" fmla="*/ 0 w 876"/>
              <a:gd name="T3" fmla="*/ 2147483647 h 952"/>
              <a:gd name="T4" fmla="*/ 2147483647 w 876"/>
              <a:gd name="T5" fmla="*/ 2147483647 h 952"/>
              <a:gd name="T6" fmla="*/ 2147483647 w 876"/>
              <a:gd name="T7" fmla="*/ 0 h 952"/>
              <a:gd name="T8" fmla="*/ 2147483647 w 876"/>
              <a:gd name="T9" fmla="*/ 0 h 952"/>
              <a:gd name="T10" fmla="*/ 2147483647 w 876"/>
              <a:gd name="T11" fmla="*/ 2147483647 h 952"/>
              <a:gd name="T12" fmla="*/ 0 w 876"/>
              <a:gd name="T13" fmla="*/ 2147483647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107"/>
          <p:cNvSpPr/>
          <p:nvPr/>
        </p:nvSpPr>
        <p:spPr bwMode="auto">
          <a:xfrm>
            <a:off x="4826193" y="4355944"/>
            <a:ext cx="1155700" cy="1250951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57841" y="1773610"/>
            <a:ext cx="4030134" cy="3833285"/>
            <a:chOff x="3748193" y="2000673"/>
            <a:chExt cx="4030134" cy="3833285"/>
          </a:xfrm>
        </p:grpSpPr>
        <p:sp>
          <p:nvSpPr>
            <p:cNvPr id="5" name="Freeform 104"/>
            <p:cNvSpPr/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06"/>
            <p:cNvSpPr/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08"/>
            <p:cNvSpPr/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9"/>
            <p:cNvSpPr/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2"/>
            <p:cNvSpPr/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23"/>
            <p:cNvSpPr/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4"/>
            <p:cNvSpPr/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48842" y="1803244"/>
            <a:ext cx="2609851" cy="458908"/>
            <a:chOff x="7939194" y="2030307"/>
            <a:chExt cx="2609851" cy="45890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8250345" y="2030307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7939194" y="2163657"/>
              <a:ext cx="357717" cy="313267"/>
            </a:xfrm>
            <a:custGeom>
              <a:avLst/>
              <a:gdLst>
                <a:gd name="T0" fmla="*/ 2147483647 w 478"/>
                <a:gd name="T1" fmla="*/ 2147483647 h 420"/>
                <a:gd name="T2" fmla="*/ 2147483647 w 478"/>
                <a:gd name="T3" fmla="*/ 2147483647 h 420"/>
                <a:gd name="T4" fmla="*/ 2147483647 w 478"/>
                <a:gd name="T5" fmla="*/ 2147483647 h 420"/>
                <a:gd name="T6" fmla="*/ 2147483647 w 478"/>
                <a:gd name="T7" fmla="*/ 2147483647 h 420"/>
                <a:gd name="T8" fmla="*/ 2147483647 w 478"/>
                <a:gd name="T9" fmla="*/ 0 h 420"/>
                <a:gd name="T10" fmla="*/ 2147483647 w 478"/>
                <a:gd name="T11" fmla="*/ 0 h 420"/>
                <a:gd name="T12" fmla="*/ 2147483647 w 478"/>
                <a:gd name="T13" fmla="*/ 2147483647 h 420"/>
                <a:gd name="T14" fmla="*/ 2147483647 w 478"/>
                <a:gd name="T15" fmla="*/ 2147483647 h 420"/>
                <a:gd name="T16" fmla="*/ 2147483647 w 478"/>
                <a:gd name="T17" fmla="*/ 2147483647 h 420"/>
                <a:gd name="T18" fmla="*/ 2147483647 w 478"/>
                <a:gd name="T19" fmla="*/ 2147483647 h 420"/>
                <a:gd name="T20" fmla="*/ 2147483647 w 478"/>
                <a:gd name="T21" fmla="*/ 2147483647 h 420"/>
                <a:gd name="T22" fmla="*/ 2147483647 w 478"/>
                <a:gd name="T23" fmla="*/ 2147483647 h 420"/>
                <a:gd name="T24" fmla="*/ 2147483647 w 478"/>
                <a:gd name="T25" fmla="*/ 2147483647 h 420"/>
                <a:gd name="T26" fmla="*/ 2147483647 w 478"/>
                <a:gd name="T27" fmla="*/ 2147483647 h 420"/>
                <a:gd name="T28" fmla="*/ 2147483647 w 478"/>
                <a:gd name="T29" fmla="*/ 2147483647 h 420"/>
                <a:gd name="T30" fmla="*/ 2147483647 w 478"/>
                <a:gd name="T31" fmla="*/ 2147483647 h 420"/>
                <a:gd name="T32" fmla="*/ 2147483647 w 478"/>
                <a:gd name="T33" fmla="*/ 2147483647 h 420"/>
                <a:gd name="T34" fmla="*/ 2147483647 w 478"/>
                <a:gd name="T35" fmla="*/ 2147483647 h 420"/>
                <a:gd name="T36" fmla="*/ 2147483647 w 478"/>
                <a:gd name="T37" fmla="*/ 2147483647 h 420"/>
                <a:gd name="T38" fmla="*/ 0 w 478"/>
                <a:gd name="T39" fmla="*/ 2147483647 h 420"/>
                <a:gd name="T40" fmla="*/ 2147483647 w 478"/>
                <a:gd name="T41" fmla="*/ 2147483647 h 420"/>
                <a:gd name="T42" fmla="*/ 2147483647 w 478"/>
                <a:gd name="T43" fmla="*/ 2147483647 h 420"/>
                <a:gd name="T44" fmla="*/ 2147483647 w 478"/>
                <a:gd name="T45" fmla="*/ 2147483647 h 420"/>
                <a:gd name="T46" fmla="*/ 2147483647 w 478"/>
                <a:gd name="T47" fmla="*/ 2147483647 h 420"/>
                <a:gd name="T48" fmla="*/ 2147483647 w 478"/>
                <a:gd name="T49" fmla="*/ 2147483647 h 420"/>
                <a:gd name="T50" fmla="*/ 2147483647 w 478"/>
                <a:gd name="T51" fmla="*/ 2147483647 h 420"/>
                <a:gd name="T52" fmla="*/ 2147483647 w 478"/>
                <a:gd name="T53" fmla="*/ 2147483647 h 420"/>
                <a:gd name="T54" fmla="*/ 2147483647 w 478"/>
                <a:gd name="T55" fmla="*/ 2147483647 h 420"/>
                <a:gd name="T56" fmla="*/ 2147483647 w 478"/>
                <a:gd name="T57" fmla="*/ 2147483647 h 420"/>
                <a:gd name="T58" fmla="*/ 2147483647 w 478"/>
                <a:gd name="T59" fmla="*/ 2147483647 h 420"/>
                <a:gd name="T60" fmla="*/ 2147483647 w 478"/>
                <a:gd name="T61" fmla="*/ 2147483647 h 420"/>
                <a:gd name="T62" fmla="*/ 2147483647 w 478"/>
                <a:gd name="T63" fmla="*/ 2147483647 h 420"/>
                <a:gd name="T64" fmla="*/ 2147483647 w 478"/>
                <a:gd name="T65" fmla="*/ 2147483647 h 420"/>
                <a:gd name="T66" fmla="*/ 2147483647 w 478"/>
                <a:gd name="T67" fmla="*/ 2147483647 h 420"/>
                <a:gd name="T68" fmla="*/ 2147483647 w 478"/>
                <a:gd name="T69" fmla="*/ 2147483647 h 420"/>
                <a:gd name="T70" fmla="*/ 2147483647 w 478"/>
                <a:gd name="T71" fmla="*/ 2147483647 h 420"/>
                <a:gd name="T72" fmla="*/ 2147483647 w 478"/>
                <a:gd name="T73" fmla="*/ 214748364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02146" y="1751554"/>
            <a:ext cx="2650066" cy="458908"/>
            <a:chOff x="1336673" y="2030307"/>
            <a:chExt cx="2650066" cy="458908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1688039" y="2030307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22"/>
            <p:cNvGrpSpPr/>
            <p:nvPr/>
          </p:nvGrpSpPr>
          <p:grpSpPr bwMode="auto">
            <a:xfrm>
              <a:off x="1336673" y="2178471"/>
              <a:ext cx="256116" cy="258634"/>
              <a:chOff x="3889445" y="2973091"/>
              <a:chExt cx="319708" cy="325426"/>
            </a:xfrm>
            <a:solidFill>
              <a:schemeClr val="tx2"/>
            </a:solidFill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 rot="5400000">
                <a:off x="4048793" y="3171672"/>
                <a:ext cx="127853" cy="125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86942" y="3828895"/>
            <a:ext cx="2571751" cy="458908"/>
            <a:chOff x="7977294" y="4055958"/>
            <a:chExt cx="2571751" cy="458908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250345" y="4055958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13321"/>
            <p:cNvGrpSpPr/>
            <p:nvPr/>
          </p:nvGrpSpPr>
          <p:grpSpPr bwMode="auto">
            <a:xfrm>
              <a:off x="7977294" y="4233757"/>
              <a:ext cx="281517" cy="279400"/>
              <a:chOff x="1057275" y="3008313"/>
              <a:chExt cx="368300" cy="368300"/>
            </a:xfrm>
            <a:solidFill>
              <a:schemeClr val="accent2"/>
            </a:solidFill>
          </p:grpSpPr>
          <p:sp>
            <p:nvSpPr>
              <p:cNvPr id="26" name="Freeform 11"/>
              <p:cNvSpPr/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147483647 w 216"/>
                  <a:gd name="T1" fmla="*/ 0 h 216"/>
                  <a:gd name="T2" fmla="*/ 2147483647 w 216"/>
                  <a:gd name="T3" fmla="*/ 0 h 216"/>
                  <a:gd name="T4" fmla="*/ 2147483647 w 216"/>
                  <a:gd name="T5" fmla="*/ 2147483647 h 216"/>
                  <a:gd name="T6" fmla="*/ 2147483647 w 216"/>
                  <a:gd name="T7" fmla="*/ 2147483647 h 216"/>
                  <a:gd name="T8" fmla="*/ 2147483647 w 216"/>
                  <a:gd name="T9" fmla="*/ 2147483647 h 216"/>
                  <a:gd name="T10" fmla="*/ 2147483647 w 216"/>
                  <a:gd name="T11" fmla="*/ 2147483647 h 216"/>
                  <a:gd name="T12" fmla="*/ 2147483647 w 216"/>
                  <a:gd name="T13" fmla="*/ 2147483647 h 216"/>
                  <a:gd name="T14" fmla="*/ 2147483647 w 216"/>
                  <a:gd name="T15" fmla="*/ 2147483647 h 216"/>
                  <a:gd name="T16" fmla="*/ 2147483647 w 216"/>
                  <a:gd name="T17" fmla="*/ 2147483647 h 216"/>
                  <a:gd name="T18" fmla="*/ 0 w 216"/>
                  <a:gd name="T19" fmla="*/ 2147483647 h 216"/>
                  <a:gd name="T20" fmla="*/ 0 w 216"/>
                  <a:gd name="T21" fmla="*/ 2147483647 h 216"/>
                  <a:gd name="T22" fmla="*/ 0 w 216"/>
                  <a:gd name="T23" fmla="*/ 2147483647 h 216"/>
                  <a:gd name="T24" fmla="*/ 2147483647 w 216"/>
                  <a:gd name="T25" fmla="*/ 2147483647 h 216"/>
                  <a:gd name="T26" fmla="*/ 2147483647 w 216"/>
                  <a:gd name="T27" fmla="*/ 2147483647 h 216"/>
                  <a:gd name="T28" fmla="*/ 2147483647 w 216"/>
                  <a:gd name="T29" fmla="*/ 2147483647 h 216"/>
                  <a:gd name="T30" fmla="*/ 2147483647 w 216"/>
                  <a:gd name="T31" fmla="*/ 2147483647 h 216"/>
                  <a:gd name="T32" fmla="*/ 2147483647 w 216"/>
                  <a:gd name="T33" fmla="*/ 2147483647 h 216"/>
                  <a:gd name="T34" fmla="*/ 2147483647 w 216"/>
                  <a:gd name="T35" fmla="*/ 2147483647 h 216"/>
                  <a:gd name="T36" fmla="*/ 2147483647 w 216"/>
                  <a:gd name="T37" fmla="*/ 2147483647 h 216"/>
                  <a:gd name="T38" fmla="*/ 2147483647 w 216"/>
                  <a:gd name="T39" fmla="*/ 2147483647 h 216"/>
                  <a:gd name="T40" fmla="*/ 2147483647 w 216"/>
                  <a:gd name="T41" fmla="*/ 2147483647 h 216"/>
                  <a:gd name="T42" fmla="*/ 2147483647 w 216"/>
                  <a:gd name="T43" fmla="*/ 2147483647 h 216"/>
                  <a:gd name="T44" fmla="*/ 2147483647 w 216"/>
                  <a:gd name="T45" fmla="*/ 2147483647 h 216"/>
                  <a:gd name="T46" fmla="*/ 2147483647 w 216"/>
                  <a:gd name="T47" fmla="*/ 2147483647 h 216"/>
                  <a:gd name="T48" fmla="*/ 2147483647 w 216"/>
                  <a:gd name="T49" fmla="*/ 2147483647 h 216"/>
                  <a:gd name="T50" fmla="*/ 2147483647 w 216"/>
                  <a:gd name="T51" fmla="*/ 2147483647 h 216"/>
                  <a:gd name="T52" fmla="*/ 2147483647 w 216"/>
                  <a:gd name="T53" fmla="*/ 2147483647 h 216"/>
                  <a:gd name="T54" fmla="*/ 2147483647 w 216"/>
                  <a:gd name="T55" fmla="*/ 2147483647 h 216"/>
                  <a:gd name="T56" fmla="*/ 2147483647 w 216"/>
                  <a:gd name="T57" fmla="*/ 2147483647 h 216"/>
                  <a:gd name="T58" fmla="*/ 2147483647 w 216"/>
                  <a:gd name="T59" fmla="*/ 2147483647 h 216"/>
                  <a:gd name="T60" fmla="*/ 2147483647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47483647 w 118"/>
                  <a:gd name="T1" fmla="*/ 2147483647 h 116"/>
                  <a:gd name="T2" fmla="*/ 2147483647 w 118"/>
                  <a:gd name="T3" fmla="*/ 2147483647 h 116"/>
                  <a:gd name="T4" fmla="*/ 2147483647 w 118"/>
                  <a:gd name="T5" fmla="*/ 2147483647 h 116"/>
                  <a:gd name="T6" fmla="*/ 2147483647 w 118"/>
                  <a:gd name="T7" fmla="*/ 2147483647 h 116"/>
                  <a:gd name="T8" fmla="*/ 2147483647 w 118"/>
                  <a:gd name="T9" fmla="*/ 2147483647 h 116"/>
                  <a:gd name="T10" fmla="*/ 2147483647 w 118"/>
                  <a:gd name="T11" fmla="*/ 2147483647 h 116"/>
                  <a:gd name="T12" fmla="*/ 2147483647 w 118"/>
                  <a:gd name="T13" fmla="*/ 2147483647 h 116"/>
                  <a:gd name="T14" fmla="*/ 2147483647 w 118"/>
                  <a:gd name="T15" fmla="*/ 0 h 116"/>
                  <a:gd name="T16" fmla="*/ 2147483647 w 118"/>
                  <a:gd name="T17" fmla="*/ 0 h 116"/>
                  <a:gd name="T18" fmla="*/ 0 w 118"/>
                  <a:gd name="T19" fmla="*/ 0 h 116"/>
                  <a:gd name="T20" fmla="*/ 0 w 118"/>
                  <a:gd name="T21" fmla="*/ 2147483647 h 116"/>
                  <a:gd name="T22" fmla="*/ 2147483647 w 118"/>
                  <a:gd name="T23" fmla="*/ 2147483647 h 116"/>
                  <a:gd name="T24" fmla="*/ 2147483647 w 118"/>
                  <a:gd name="T25" fmla="*/ 2147483647 h 116"/>
                  <a:gd name="T26" fmla="*/ 2147483647 w 118"/>
                  <a:gd name="T27" fmla="*/ 2147483647 h 116"/>
                  <a:gd name="T28" fmla="*/ 2147483647 w 118"/>
                  <a:gd name="T29" fmla="*/ 2147483647 h 116"/>
                  <a:gd name="T30" fmla="*/ 2147483647 w 118"/>
                  <a:gd name="T31" fmla="*/ 2147483647 h 116"/>
                  <a:gd name="T32" fmla="*/ 2147483647 w 118"/>
                  <a:gd name="T33" fmla="*/ 2147483647 h 116"/>
                  <a:gd name="T34" fmla="*/ 2147483647 w 118"/>
                  <a:gd name="T35" fmla="*/ 2147483647 h 116"/>
                  <a:gd name="T36" fmla="*/ 2147483647 w 118"/>
                  <a:gd name="T37" fmla="*/ 2147483647 h 116"/>
                  <a:gd name="T38" fmla="*/ 2147483647 w 118"/>
                  <a:gd name="T39" fmla="*/ 2147483647 h 116"/>
                  <a:gd name="T40" fmla="*/ 2147483647 w 118"/>
                  <a:gd name="T41" fmla="*/ 2147483647 h 116"/>
                  <a:gd name="T42" fmla="*/ 2147483647 w 118"/>
                  <a:gd name="T43" fmla="*/ 2147483647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68628" y="3823179"/>
            <a:ext cx="2613228" cy="458908"/>
            <a:chOff x="1324871" y="4058074"/>
            <a:chExt cx="2613228" cy="458908"/>
          </a:xfrm>
        </p:grpSpPr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1639399" y="4058074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13322"/>
            <p:cNvGrpSpPr/>
            <p:nvPr/>
          </p:nvGrpSpPr>
          <p:grpSpPr bwMode="auto">
            <a:xfrm>
              <a:off x="1324871" y="4185073"/>
              <a:ext cx="279400" cy="298451"/>
              <a:chOff x="1946500" y="2659080"/>
              <a:chExt cx="249236" cy="264850"/>
            </a:xfrm>
            <a:solidFill>
              <a:schemeClr val="accent3"/>
            </a:solidFill>
          </p:grpSpPr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1486695" y="2313361"/>
            <a:ext cx="4018947" cy="882650"/>
            <a:chOff x="1177047" y="2540424"/>
            <a:chExt cx="4018947" cy="882650"/>
          </a:xfrm>
        </p:grpSpPr>
        <p:sp>
          <p:nvSpPr>
            <p:cNvPr id="36" name="任意多边形 35"/>
            <p:cNvSpPr/>
            <p:nvPr/>
          </p:nvSpPr>
          <p:spPr>
            <a:xfrm flipH="1">
              <a:off x="1177047" y="2540424"/>
              <a:ext cx="3966030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5085927" y="3313007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873008" y="2326061"/>
            <a:ext cx="3712633" cy="878416"/>
            <a:chOff x="6563360" y="2553124"/>
            <a:chExt cx="3712633" cy="878416"/>
          </a:xfrm>
        </p:grpSpPr>
        <p:sp>
          <p:nvSpPr>
            <p:cNvPr id="39" name="任意多边形 38"/>
            <p:cNvSpPr/>
            <p:nvPr/>
          </p:nvSpPr>
          <p:spPr>
            <a:xfrm>
              <a:off x="6626860" y="2553124"/>
              <a:ext cx="3649133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6563360" y="3321473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36508" y="4347478"/>
            <a:ext cx="3676651" cy="882650"/>
            <a:chOff x="6626860" y="4574541"/>
            <a:chExt cx="3676651" cy="882650"/>
          </a:xfrm>
        </p:grpSpPr>
        <p:sp>
          <p:nvSpPr>
            <p:cNvPr id="42" name="任意多边形 41"/>
            <p:cNvSpPr/>
            <p:nvPr/>
          </p:nvSpPr>
          <p:spPr>
            <a:xfrm>
              <a:off x="6686127" y="4574541"/>
              <a:ext cx="3617384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4"/>
            <p:cNvSpPr>
              <a:spLocks noChangeArrowheads="1"/>
            </p:cNvSpPr>
            <p:nvPr/>
          </p:nvSpPr>
          <p:spPr bwMode="auto">
            <a:xfrm>
              <a:off x="6626860" y="5347124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86694" y="4347478"/>
            <a:ext cx="3640065" cy="882650"/>
            <a:chOff x="1177046" y="4574541"/>
            <a:chExt cx="3640065" cy="882650"/>
          </a:xfrm>
        </p:grpSpPr>
        <p:sp>
          <p:nvSpPr>
            <p:cNvPr id="45" name="任意多边形 44"/>
            <p:cNvSpPr/>
            <p:nvPr/>
          </p:nvSpPr>
          <p:spPr>
            <a:xfrm flipH="1">
              <a:off x="1177046" y="4574541"/>
              <a:ext cx="3574447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707044" y="5347124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902146" y="4446836"/>
            <a:ext cx="2713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设计和搜索功能</a:t>
            </a: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8351953" y="2489150"/>
            <a:ext cx="2713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设计和历史记录功能</a:t>
            </a: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8352109" y="4446711"/>
            <a:ext cx="2713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设计和建数据库</a:t>
            </a:r>
          </a:p>
        </p:txBody>
      </p:sp>
      <p:sp>
        <p:nvSpPr>
          <p:cNvPr id="51" name="矩形 50"/>
          <p:cNvSpPr/>
          <p:nvPr/>
        </p:nvSpPr>
        <p:spPr>
          <a:xfrm>
            <a:off x="4766310" y="1054100"/>
            <a:ext cx="2867660" cy="579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52" name="矩形 1"/>
          <p:cNvSpPr>
            <a:spLocks noChangeArrowheads="1"/>
          </p:cNvSpPr>
          <p:nvPr/>
        </p:nvSpPr>
        <p:spPr bwMode="auto">
          <a:xfrm>
            <a:off x="1917318" y="2436780"/>
            <a:ext cx="2713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设计和爬虫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FC90CD-AE2B-47F2-9C51-CF30569EC021}"/>
              </a:ext>
            </a:extLst>
          </p:cNvPr>
          <p:cNvSpPr txBox="1"/>
          <p:nvPr/>
        </p:nvSpPr>
        <p:spPr>
          <a:xfrm>
            <a:off x="2291314" y="1802505"/>
            <a:ext cx="2091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周丁力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CFFC10C-35FD-4B88-94E6-19F1A6D9C4F7}"/>
              </a:ext>
            </a:extLst>
          </p:cNvPr>
          <p:cNvSpPr txBox="1"/>
          <p:nvPr/>
        </p:nvSpPr>
        <p:spPr>
          <a:xfrm>
            <a:off x="8687249" y="3885135"/>
            <a:ext cx="2091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刘常良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AE184C-1B85-4551-8F21-7580DD6D3579}"/>
              </a:ext>
            </a:extLst>
          </p:cNvPr>
          <p:cNvSpPr txBox="1"/>
          <p:nvPr/>
        </p:nvSpPr>
        <p:spPr>
          <a:xfrm>
            <a:off x="8850318" y="1879871"/>
            <a:ext cx="2091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郑炜坚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6290F40-4831-46E5-AE5E-25ED1C9071E4}"/>
              </a:ext>
            </a:extLst>
          </p:cNvPr>
          <p:cNvSpPr txBox="1"/>
          <p:nvPr/>
        </p:nvSpPr>
        <p:spPr>
          <a:xfrm>
            <a:off x="2645980" y="3833859"/>
            <a:ext cx="2091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梁俊豪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 bldLvl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57851"/>
            <a:ext cx="3744416" cy="511504"/>
            <a:chOff x="6339097" y="1557851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5785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基本功能与页面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417" y="245944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74049" y="2474560"/>
            <a:ext cx="3744416" cy="511504"/>
            <a:chOff x="6339097" y="3090782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3090782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75067" y="311678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</a:t>
              </a: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434388" y="34297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74049" y="3429793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用户评价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346888" y="3312012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C3B5E9-547C-49E7-95CE-BB1E5F6EB592}"/>
              </a:ext>
            </a:extLst>
          </p:cNvPr>
          <p:cNvGrpSpPr/>
          <p:nvPr/>
        </p:nvGrpSpPr>
        <p:grpSpPr>
          <a:xfrm>
            <a:off x="6409001" y="4437906"/>
            <a:ext cx="3744416" cy="511504"/>
            <a:chOff x="6339097" y="5057483"/>
            <a:chExt cx="3744416" cy="511504"/>
          </a:xfrm>
        </p:grpSpPr>
        <p:sp>
          <p:nvSpPr>
            <p:cNvPr id="21" name="圆角矩形 33">
              <a:extLst>
                <a:ext uri="{FF2B5EF4-FFF2-40B4-BE49-F238E27FC236}">
                  <a16:creationId xmlns:a16="http://schemas.microsoft.com/office/drawing/2014/main" id="{ED418F18-D832-4A52-8D37-F62E74E71410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E0440F9-94B3-4CB8-99B0-651E22DE8BF4}"/>
                </a:ext>
              </a:extLst>
            </p:cNvPr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不足和展望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31">
            <a:extLst>
              <a:ext uri="{FF2B5EF4-FFF2-40B4-BE49-F238E27FC236}">
                <a16:creationId xmlns:a16="http://schemas.microsoft.com/office/drawing/2014/main" id="{288E5ECB-1560-4946-8768-AC2810A3FFAB}"/>
              </a:ext>
            </a:extLst>
          </p:cNvPr>
          <p:cNvSpPr/>
          <p:nvPr/>
        </p:nvSpPr>
        <p:spPr>
          <a:xfrm>
            <a:off x="5434388" y="440516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28" grpId="0" bldLvl="0" animBg="1"/>
      <p:bldP spid="28" grpId="1" bldLvl="0" animBg="1"/>
      <p:bldP spid="32" grpId="0" bldLvl="0" animBg="1"/>
      <p:bldP spid="32" grpId="1" bldLvl="0" animBg="1"/>
      <p:bldP spid="36" grpId="0" bldLvl="0" animBg="1"/>
      <p:bldP spid="37" grpId="0"/>
      <p:bldP spid="2" grpId="0" bldLvl="0" animBg="1"/>
      <p:bldP spid="23" grpId="0" bldLvl="0" animBg="1"/>
      <p:bldP spid="23" grpId="1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393</Words>
  <Application>Microsoft Office PowerPoint</Application>
  <PresentationFormat>自定义</PresentationFormat>
  <Paragraphs>96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刘 常良</cp:lastModifiedBy>
  <cp:revision>241</cp:revision>
  <dcterms:created xsi:type="dcterms:W3CDTF">2019-12-17T15:02:15Z</dcterms:created>
  <dcterms:modified xsi:type="dcterms:W3CDTF">2019-12-30T07:59:55Z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