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8" r:id="rId3"/>
    <p:sldId id="300" r:id="rId4"/>
    <p:sldId id="298" r:id="rId5"/>
    <p:sldId id="305" r:id="rId6"/>
    <p:sldId id="304" r:id="rId7"/>
    <p:sldId id="306" r:id="rId8"/>
    <p:sldId id="307" r:id="rId9"/>
    <p:sldId id="303" r:id="rId10"/>
    <p:sldId id="302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A57"/>
    <a:srgbClr val="3AB6AF"/>
    <a:srgbClr val="FFC000"/>
    <a:srgbClr val="FA6A31"/>
    <a:srgbClr val="FE4052"/>
    <a:srgbClr val="2D6B81"/>
    <a:srgbClr val="30BAA0"/>
    <a:srgbClr val="EB3F32"/>
    <a:srgbClr val="95DACD"/>
    <a:srgbClr val="2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2" y="125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7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3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0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1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9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2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jpg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2DA4D4F-4FE0-4D38-9AA4-8E8D5325F4E2}"/>
              </a:ext>
            </a:extLst>
          </p:cNvPr>
          <p:cNvSpPr/>
          <p:nvPr/>
        </p:nvSpPr>
        <p:spPr>
          <a:xfrm>
            <a:off x="301925" y="300849"/>
            <a:ext cx="11568021" cy="620454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459">
              <a:lnSpc>
                <a:spcPct val="150000"/>
              </a:lnSpc>
            </a:pPr>
            <a:endParaRPr lang="en-US" altLang="zh-CN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783824-1293-4FCE-94BC-95AADE5B5C34}"/>
              </a:ext>
            </a:extLst>
          </p:cNvPr>
          <p:cNvSpPr txBox="1"/>
          <p:nvPr/>
        </p:nvSpPr>
        <p:spPr>
          <a:xfrm>
            <a:off x="665826" y="1055825"/>
            <a:ext cx="9607612" cy="2831538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“看门狗”</a:t>
            </a:r>
            <a:r>
              <a:rPr lang="en-US" altLang="zh-CN" sz="6600" b="1" dirty="0" err="1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CameraDog</a:t>
            </a:r>
            <a:r>
              <a:rPr lang="zh-CN" altLang="en-US" sz="66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人脸识别监控</a:t>
            </a:r>
            <a:endParaRPr lang="en-US" altLang="zh-CN" sz="6600" b="1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  <a:p>
            <a:pPr algn="r">
              <a:defRPr/>
            </a:pPr>
            <a:r>
              <a:rPr lang="en-US" altLang="zh-CN" sz="44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——</a:t>
            </a:r>
            <a:r>
              <a:rPr lang="zh-CN" altLang="en-US" sz="44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小组项目汇报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A3A82C-FA8F-41BF-A9FC-FADECF52AA27}"/>
              </a:ext>
            </a:extLst>
          </p:cNvPr>
          <p:cNvSpPr txBox="1"/>
          <p:nvPr/>
        </p:nvSpPr>
        <p:spPr>
          <a:xfrm>
            <a:off x="3808393" y="4026789"/>
            <a:ext cx="4555083" cy="123110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一款家门口的安全防盗监控软件</a:t>
            </a:r>
            <a:endParaRPr lang="en-US" altLang="zh-CN" sz="2400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  <a:p>
            <a:pPr algn="ctr"/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陈鹏 梁婉莹 吴彦妮</a:t>
            </a: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2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D5783824-1293-4FCE-94BC-95AADE5B5C34}"/>
              </a:ext>
            </a:extLst>
          </p:cNvPr>
          <p:cNvSpPr txBox="1"/>
          <p:nvPr/>
        </p:nvSpPr>
        <p:spPr>
          <a:xfrm>
            <a:off x="4823058" y="761776"/>
            <a:ext cx="3117827" cy="800213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小组分工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3D8A0A-4643-43B2-8815-8FB410288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36043"/>
              </p:ext>
            </p:extLst>
          </p:nvPr>
        </p:nvGraphicFramePr>
        <p:xfrm>
          <a:off x="2604867" y="1945017"/>
          <a:ext cx="7554207" cy="3639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9378">
                  <a:extLst>
                    <a:ext uri="{9D8B030D-6E8A-4147-A177-3AD203B41FA5}">
                      <a16:colId xmlns:a16="http://schemas.microsoft.com/office/drawing/2014/main" val="1677494068"/>
                    </a:ext>
                  </a:extLst>
                </a:gridCol>
                <a:gridCol w="3494829">
                  <a:extLst>
                    <a:ext uri="{9D8B030D-6E8A-4147-A177-3AD203B41FA5}">
                      <a16:colId xmlns:a16="http://schemas.microsoft.com/office/drawing/2014/main" val="3762054068"/>
                    </a:ext>
                  </a:extLst>
                </a:gridCol>
              </a:tblGrid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任务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负责人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4128017116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黑白名单以及用户界面设计</a:t>
                      </a:r>
                      <a:endParaRPr lang="en-US" altLang="zh-CN" sz="2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以及功能的实现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吴彦妮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2226179122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名单添加、摄像头添加功能</a:t>
                      </a:r>
                      <a:endParaRPr lang="en-US" altLang="zh-CN" sz="2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登录注册以及跳转的实现</a:t>
                      </a:r>
                      <a:endParaRPr lang="en-US" altLang="zh-CN" sz="2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后端云数据库的实现</a:t>
                      </a: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陈鹏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856351136"/>
                  </a:ext>
                </a:extLst>
              </a:tr>
              <a:tr h="426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人脸识别和预警功能的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en-US" altLang="zh-CN" sz="2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23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服务器的实现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梁婉莹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644671377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 dirty="0">
                          <a:effectLst/>
                        </a:rPr>
                        <a:t>团队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19857151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 dirty="0">
                          <a:effectLst/>
                        </a:rPr>
                        <a:t>汇报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</a:t>
                      </a:r>
                      <a:r>
                        <a:rPr lang="zh-CN" alt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鹏，梁婉莹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6621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204682" y="2289135"/>
            <a:ext cx="3782629" cy="82346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谢谢大家！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3198487" y="3413603"/>
            <a:ext cx="5253149" cy="424709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Arial"/>
                <a:ea typeface="微软雅黑"/>
                <a:cs typeface="+mn-ea"/>
                <a:sym typeface="Arial"/>
              </a:rPr>
              <a:t>预祝各位新年快乐</a:t>
            </a:r>
            <a:endParaRPr lang="zh-CN" altLang="en-US" sz="2000" b="1" dirty="0">
              <a:solidFill>
                <a:srgbClr val="FF0000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386169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C43A0C-6C52-45B6-A2AF-8959A2BF20C3}"/>
              </a:ext>
            </a:extLst>
          </p:cNvPr>
          <p:cNvGrpSpPr/>
          <p:nvPr/>
        </p:nvGrpSpPr>
        <p:grpSpPr>
          <a:xfrm>
            <a:off x="1186797" y="144538"/>
            <a:ext cx="5381604" cy="1588015"/>
            <a:chOff x="2914299" y="54369"/>
            <a:chExt cx="5806440" cy="1713376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DB5A0EA-099A-4DF8-BBFC-DB9891388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299" y="54369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3" name="Group 10">
              <a:extLst>
                <a:ext uri="{FF2B5EF4-FFF2-40B4-BE49-F238E27FC236}">
                  <a16:creationId xmlns:a16="http://schemas.microsoft.com/office/drawing/2014/main" id="{E390B2B8-B26F-4864-9E1B-0F0632D00167}"/>
                </a:ext>
              </a:extLst>
            </p:cNvPr>
            <p:cNvGrpSpPr/>
            <p:nvPr/>
          </p:nvGrpSpPr>
          <p:grpSpPr>
            <a:xfrm>
              <a:off x="3702618" y="630128"/>
              <a:ext cx="3962574" cy="563232"/>
              <a:chOff x="3943834" y="704409"/>
              <a:chExt cx="3962574" cy="563232"/>
            </a:xfrm>
          </p:grpSpPr>
          <p:sp>
            <p:nvSpPr>
              <p:cNvPr id="94" name="TextBox 11">
                <a:extLst>
                  <a:ext uri="{FF2B5EF4-FFF2-40B4-BE49-F238E27FC236}">
                    <a16:creationId xmlns:a16="http://schemas.microsoft.com/office/drawing/2014/main" id="{932A7874-4A82-47CE-BC51-1000C2033D73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algn="dist"/>
                <a:r>
                  <a:rPr lang="zh-CN" altLang="en-US" b="1" dirty="0">
                    <a:solidFill>
                      <a:srgbClr val="EB3F32"/>
                    </a:solidFill>
                    <a:latin typeface="Arial"/>
                    <a:ea typeface="微软雅黑"/>
                    <a:sym typeface="Arial"/>
                  </a:rPr>
                  <a:t>摄像头页</a:t>
                </a:r>
              </a:p>
            </p:txBody>
          </p:sp>
          <p:sp>
            <p:nvSpPr>
              <p:cNvPr id="95" name="TextBox 12">
                <a:extLst>
                  <a:ext uri="{FF2B5EF4-FFF2-40B4-BE49-F238E27FC236}">
                    <a16:creationId xmlns:a16="http://schemas.microsoft.com/office/drawing/2014/main" id="{CC0B6DE3-4262-4B0A-88AE-18A53889B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925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可添加多个摄像头位，为您的每一住所提供安全保障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5646E3-6708-4AFC-87C0-97FE875C89E9}"/>
              </a:ext>
            </a:extLst>
          </p:cNvPr>
          <p:cNvGrpSpPr/>
          <p:nvPr/>
        </p:nvGrpSpPr>
        <p:grpSpPr>
          <a:xfrm>
            <a:off x="1975116" y="1792740"/>
            <a:ext cx="5381604" cy="1588015"/>
            <a:chOff x="3702618" y="1702571"/>
            <a:chExt cx="5806440" cy="1713376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D935784-D565-469D-8B8B-78CE23CD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618" y="1702571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ADE3A92-D1C4-4DB9-96FD-9F42731C7087}"/>
                </a:ext>
              </a:extLst>
            </p:cNvPr>
            <p:cNvGrpSpPr/>
            <p:nvPr/>
          </p:nvGrpSpPr>
          <p:grpSpPr>
            <a:xfrm>
              <a:off x="4434489" y="2271327"/>
              <a:ext cx="3972153" cy="563232"/>
              <a:chOff x="3943834" y="704409"/>
              <a:chExt cx="3972153" cy="563232"/>
            </a:xfrm>
          </p:grpSpPr>
          <p:sp>
            <p:nvSpPr>
              <p:cNvPr id="97" name="TextBox 19">
                <a:extLst>
                  <a:ext uri="{FF2B5EF4-FFF2-40B4-BE49-F238E27FC236}">
                    <a16:creationId xmlns:a16="http://schemas.microsoft.com/office/drawing/2014/main" id="{F3A83BC4-0D21-44BF-9656-683D68B6EFD8}"/>
                  </a:ext>
                </a:extLst>
              </p:cNvPr>
              <p:cNvSpPr txBox="1"/>
              <p:nvPr/>
            </p:nvSpPr>
            <p:spPr>
              <a:xfrm>
                <a:off x="3953413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algn="dist"/>
                <a:r>
                  <a:rPr lang="zh-CN" altLang="en-US" b="1" dirty="0">
                    <a:solidFill>
                      <a:srgbClr val="FFC000"/>
                    </a:solidFill>
                    <a:latin typeface="Arial"/>
                    <a:ea typeface="微软雅黑"/>
                    <a:sym typeface="Arial"/>
                  </a:rPr>
                  <a:t>黑白名单</a:t>
                </a:r>
              </a:p>
            </p:txBody>
          </p:sp>
          <p:sp>
            <p:nvSpPr>
              <p:cNvPr id="98" name="TextBox 20">
                <a:extLst>
                  <a:ext uri="{FF2B5EF4-FFF2-40B4-BE49-F238E27FC236}">
                    <a16:creationId xmlns:a16="http://schemas.microsoft.com/office/drawing/2014/main" id="{8E69E55B-61EE-4165-871D-FF6F4DCF95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自主添加黑白名单用户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75A7E4-3928-4780-B8D7-183E03D20D47}"/>
              </a:ext>
            </a:extLst>
          </p:cNvPr>
          <p:cNvGrpSpPr/>
          <p:nvPr/>
        </p:nvGrpSpPr>
        <p:grpSpPr>
          <a:xfrm>
            <a:off x="2794357" y="3512805"/>
            <a:ext cx="5381604" cy="1588015"/>
            <a:chOff x="4525929" y="3356868"/>
            <a:chExt cx="5806440" cy="1713376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93C9235-DD56-44D2-BCA1-C06E0A09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929" y="3356868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9" name="Group 25">
              <a:extLst>
                <a:ext uri="{FF2B5EF4-FFF2-40B4-BE49-F238E27FC236}">
                  <a16:creationId xmlns:a16="http://schemas.microsoft.com/office/drawing/2014/main" id="{B0BB3D1E-2E19-430F-AC59-9844950FD0B3}"/>
                </a:ext>
              </a:extLst>
            </p:cNvPr>
            <p:cNvGrpSpPr/>
            <p:nvPr/>
          </p:nvGrpSpPr>
          <p:grpSpPr>
            <a:xfrm>
              <a:off x="5154579" y="4047463"/>
              <a:ext cx="3962574" cy="563232"/>
              <a:chOff x="3943834" y="704409"/>
              <a:chExt cx="3962574" cy="563232"/>
            </a:xfrm>
          </p:grpSpPr>
          <p:sp>
            <p:nvSpPr>
              <p:cNvPr id="100" name="TextBox 26">
                <a:extLst>
                  <a:ext uri="{FF2B5EF4-FFF2-40B4-BE49-F238E27FC236}">
                    <a16:creationId xmlns:a16="http://schemas.microsoft.com/office/drawing/2014/main" id="{53051E17-41DC-4EC0-A093-E203DEB23368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algn="dist"/>
                <a:r>
                  <a:rPr lang="zh-CN" altLang="en-US" b="1" dirty="0">
                    <a:solidFill>
                      <a:srgbClr val="2AB7AE"/>
                    </a:solidFill>
                    <a:latin typeface="Arial"/>
                    <a:ea typeface="微软雅黑"/>
                    <a:sym typeface="Arial"/>
                  </a:rPr>
                  <a:t>用户</a:t>
                </a:r>
              </a:p>
            </p:txBody>
          </p:sp>
          <p:sp>
            <p:nvSpPr>
              <p:cNvPr id="101" name="TextBox 27">
                <a:extLst>
                  <a:ext uri="{FF2B5EF4-FFF2-40B4-BE49-F238E27FC236}">
                    <a16:creationId xmlns:a16="http://schemas.microsoft.com/office/drawing/2014/main" id="{6D394EB2-A9CE-4014-8E38-AC8F2F79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包含登入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登出、修改密码、消息提醒功能</a:t>
                </a:r>
              </a:p>
            </p:txBody>
          </p:sp>
        </p:grpSp>
      </p:grpSp>
      <p:sp>
        <p:nvSpPr>
          <p:cNvPr id="79" name="文本框 83">
            <a:extLst>
              <a:ext uri="{FF2B5EF4-FFF2-40B4-BE49-F238E27FC236}">
                <a16:creationId xmlns:a16="http://schemas.microsoft.com/office/drawing/2014/main" id="{382FF5C2-C8A8-4B71-8F8C-B59036C8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91" y="2453345"/>
            <a:ext cx="2255746" cy="280076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功</a:t>
            </a:r>
            <a:endParaRPr lang="en-US" altLang="zh-CN" sz="8800" b="1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   </a:t>
            </a:r>
            <a:r>
              <a:rPr lang="zh-CN" altLang="en-US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能</a:t>
            </a:r>
            <a:endParaRPr lang="en-US" altLang="zh-CN" sz="8800" b="1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EA7D76-8963-4F63-B263-C7116AFE7B37}"/>
              </a:ext>
            </a:extLst>
          </p:cNvPr>
          <p:cNvCxnSpPr/>
          <p:nvPr/>
        </p:nvCxnSpPr>
        <p:spPr>
          <a:xfrm flipH="1">
            <a:off x="78087" y="4453371"/>
            <a:ext cx="1108710" cy="0"/>
          </a:xfrm>
          <a:prstGeom prst="line">
            <a:avLst/>
          </a:prstGeom>
          <a:ln w="19050">
            <a:solidFill>
              <a:srgbClr val="3AB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0DC72E22-847F-44F8-A672-D38D8F7A2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897938" y="5235769"/>
            <a:ext cx="3203696" cy="2955385"/>
          </a:xfrm>
          <a:prstGeom prst="rect">
            <a:avLst/>
          </a:prstGeom>
        </p:spPr>
      </p:pic>
      <p:sp>
        <p:nvSpPr>
          <p:cNvPr id="28" name="TextBox 3">
            <a:extLst>
              <a:ext uri="{FF2B5EF4-FFF2-40B4-BE49-F238E27FC236}">
                <a16:creationId xmlns:a16="http://schemas.microsoft.com/office/drawing/2014/main" id="{C0F4C9CD-2D47-4D3E-ADAD-12E96A4F5B07}"/>
              </a:ext>
            </a:extLst>
          </p:cNvPr>
          <p:cNvSpPr txBox="1"/>
          <p:nvPr/>
        </p:nvSpPr>
        <p:spPr>
          <a:xfrm>
            <a:off x="6796052" y="575912"/>
            <a:ext cx="235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连接家门口的摄像头，实时查看来访者身份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B8A32D42-6B1F-466F-8259-E97DAA2AE487}"/>
              </a:ext>
            </a:extLst>
          </p:cNvPr>
          <p:cNvSpPr txBox="1"/>
          <p:nvPr/>
        </p:nvSpPr>
        <p:spPr>
          <a:xfrm>
            <a:off x="7689964" y="2108665"/>
            <a:ext cx="2354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用户可通过上传人像照片的方式自主添加黑白名单用户，黑白名单内用户出现在摄像头内会及时发出警报或提醒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noProof="1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0D5CB1CE-EE10-4D7D-AC48-41CDBEDBBB36}"/>
              </a:ext>
            </a:extLst>
          </p:cNvPr>
          <p:cNvSpPr txBox="1"/>
          <p:nvPr/>
        </p:nvSpPr>
        <p:spPr>
          <a:xfrm>
            <a:off x="8284768" y="3868595"/>
            <a:ext cx="2354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用户可以随时登陆登出，查看后台是否有收到消息提醒，随时修改密码。</a:t>
            </a:r>
          </a:p>
        </p:txBody>
      </p:sp>
    </p:spTree>
    <p:extLst>
      <p:ext uri="{BB962C8B-B14F-4D97-AF65-F5344CB8AC3E}">
        <p14:creationId xmlns:p14="http://schemas.microsoft.com/office/powerpoint/2010/main" val="12502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8" grpId="0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B618E40-803B-4C78-B87C-498AC89A8B75}"/>
              </a:ext>
            </a:extLst>
          </p:cNvPr>
          <p:cNvGrpSpPr/>
          <p:nvPr/>
        </p:nvGrpSpPr>
        <p:grpSpPr>
          <a:xfrm>
            <a:off x="1581743" y="2637916"/>
            <a:ext cx="4336040" cy="1179210"/>
            <a:chOff x="5652120" y="1279452"/>
            <a:chExt cx="2592288" cy="436068"/>
          </a:xfrm>
        </p:grpSpPr>
        <p:sp>
          <p:nvSpPr>
            <p:cNvPr id="76" name="MH_Text_1">
              <a:extLst>
                <a:ext uri="{FF2B5EF4-FFF2-40B4-BE49-F238E27FC236}">
                  <a16:creationId xmlns:a16="http://schemas.microsoft.com/office/drawing/2014/main" id="{AFD4192E-7245-48D3-AA8F-9E8973CE51B5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52120" y="1375507"/>
              <a:ext cx="2592288" cy="340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zh-CN" altLang="en-US" sz="1600" dirty="0" smtClean="0"/>
                <a:t>利用</a:t>
              </a:r>
              <a:r>
                <a:rPr lang="en-US" altLang="zh-CN" sz="1600" dirty="0" err="1" smtClean="0"/>
                <a:t>Bmob</a:t>
              </a:r>
              <a:r>
                <a:rPr lang="zh-CN" altLang="en-US" sz="1600" dirty="0" smtClean="0"/>
                <a:t>后端云存储黑白名单中照片</a:t>
              </a:r>
              <a:endParaRPr lang="en-US" altLang="zh-CN" sz="1600" dirty="0" smtClean="0"/>
            </a:p>
            <a:p>
              <a:pPr>
                <a:spcBef>
                  <a:spcPts val="800"/>
                </a:spcBef>
              </a:pPr>
              <a:r>
                <a:rPr lang="zh-CN" altLang="en-US" sz="1600" dirty="0" smtClean="0"/>
                <a:t>从云端获取照片在服务器上进行识别 </a:t>
              </a:r>
              <a:endParaRPr lang="zh-CN" altLang="zh-CN" sz="1600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7" name="MH_SubTitle_1">
              <a:extLst>
                <a:ext uri="{FF2B5EF4-FFF2-40B4-BE49-F238E27FC236}">
                  <a16:creationId xmlns:a16="http://schemas.microsoft.com/office/drawing/2014/main" id="{0C515CAB-5853-4255-AA81-010D562ED07C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52120" y="1279452"/>
              <a:ext cx="1797844" cy="113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 smtClean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人脸识别</a:t>
              </a:r>
              <a:endParaRPr lang="zh-CN" altLang="en-US" sz="1600" dirty="0">
                <a:solidFill>
                  <a:srgbClr val="30BAA0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EE7010F-782F-41E1-8424-6393C03A3583}"/>
              </a:ext>
            </a:extLst>
          </p:cNvPr>
          <p:cNvCxnSpPr/>
          <p:nvPr/>
        </p:nvCxnSpPr>
        <p:spPr>
          <a:xfrm>
            <a:off x="1661663" y="4370979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916599A-03E3-4F85-9936-0B7E6FA94A44}"/>
              </a:ext>
            </a:extLst>
          </p:cNvPr>
          <p:cNvGrpSpPr/>
          <p:nvPr/>
        </p:nvGrpSpPr>
        <p:grpSpPr>
          <a:xfrm>
            <a:off x="6161373" y="2725234"/>
            <a:ext cx="3956677" cy="1287684"/>
            <a:chOff x="5652120" y="2496108"/>
            <a:chExt cx="2161735" cy="735193"/>
          </a:xfrm>
        </p:grpSpPr>
        <p:sp>
          <p:nvSpPr>
            <p:cNvPr id="80" name="MH_Text_1">
              <a:extLst>
                <a:ext uri="{FF2B5EF4-FFF2-40B4-BE49-F238E27FC236}">
                  <a16:creationId xmlns:a16="http://schemas.microsoft.com/office/drawing/2014/main" id="{58FA2AAF-1187-431C-8FD1-9EC720B72B1B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72629" y="2692652"/>
              <a:ext cx="2141226" cy="538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zh-CN" altLang="en-US" sz="1400" dirty="0"/>
                <a:t>界面类型：</a:t>
              </a:r>
              <a:r>
                <a:rPr lang="en-US" altLang="zh-CN" sz="1400" dirty="0"/>
                <a:t>Fragment</a:t>
              </a:r>
              <a:r>
                <a:rPr lang="zh-CN" altLang="en-US" sz="1400" dirty="0"/>
                <a:t> </a:t>
              </a:r>
              <a:r>
                <a:rPr lang="en-US" altLang="zh-CN" sz="1400" dirty="0" smtClean="0"/>
                <a:t>activity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intent</a:t>
              </a:r>
              <a:endParaRPr lang="en-US" altLang="zh-CN" sz="1400" dirty="0"/>
            </a:p>
            <a:p>
              <a:pPr>
                <a:spcBef>
                  <a:spcPts val="800"/>
                </a:spcBef>
              </a:pPr>
              <a:r>
                <a:rPr lang="zh-CN" altLang="en-US" sz="1400" dirty="0"/>
                <a:t>联系方式：</a:t>
              </a:r>
              <a:r>
                <a:rPr lang="en-US" altLang="zh-CN" sz="1400" dirty="0" smtClean="0"/>
                <a:t>Intent</a:t>
              </a:r>
              <a:endParaRPr lang="zh-CN" altLang="zh-CN" sz="1400" dirty="0">
                <a:sym typeface="Arial"/>
              </a:endParaRPr>
            </a:p>
          </p:txBody>
        </p:sp>
        <p:sp>
          <p:nvSpPr>
            <p:cNvPr id="81" name="MH_SubTitle_1">
              <a:extLst>
                <a:ext uri="{FF2B5EF4-FFF2-40B4-BE49-F238E27FC236}">
                  <a16:creationId xmlns:a16="http://schemas.microsoft.com/office/drawing/2014/main" id="{41CF0F55-E7E0-4A99-BCE9-2C65ABF28D3F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652120" y="2496108"/>
              <a:ext cx="913113" cy="207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Clr>
                  <a:schemeClr val="accent2"/>
                </a:buClr>
                <a:buNone/>
              </a:pP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界面交互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7FBC89D-B8C0-4D8E-9535-99F19097CFCE}"/>
              </a:ext>
            </a:extLst>
          </p:cNvPr>
          <p:cNvGrpSpPr/>
          <p:nvPr/>
        </p:nvGrpSpPr>
        <p:grpSpPr>
          <a:xfrm>
            <a:off x="6198911" y="4501465"/>
            <a:ext cx="3413743" cy="1544194"/>
            <a:chOff x="5652119" y="3756248"/>
            <a:chExt cx="3413743" cy="1544194"/>
          </a:xfrm>
        </p:grpSpPr>
        <p:sp>
          <p:nvSpPr>
            <p:cNvPr id="83" name="MH_Text_1">
              <a:extLst>
                <a:ext uri="{FF2B5EF4-FFF2-40B4-BE49-F238E27FC236}">
                  <a16:creationId xmlns:a16="http://schemas.microsoft.com/office/drawing/2014/main" id="{853DA2D2-97EC-4CB4-9931-3AD7963BAD07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52119" y="4021831"/>
              <a:ext cx="3413743" cy="1278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en-US" altLang="zh-CN" sz="1400" dirty="0" err="1"/>
                <a:t>Bmob</a:t>
              </a:r>
              <a:r>
                <a:rPr lang="zh-CN" altLang="en-US" sz="1400" dirty="0"/>
                <a:t>后端云，存、取用户信息</a:t>
              </a:r>
              <a:r>
                <a:rPr lang="zh-CN" altLang="en-US" sz="1400" dirty="0" smtClean="0"/>
                <a:t>，图片、</a:t>
              </a:r>
              <a:endParaRPr lang="en-US" altLang="zh-CN" sz="1400" dirty="0" smtClean="0"/>
            </a:p>
            <a:p>
              <a:pPr>
                <a:spcBef>
                  <a:spcPts val="800"/>
                </a:spcBef>
              </a:pPr>
              <a:r>
                <a:rPr lang="zh-CN" altLang="en-US" sz="1400" dirty="0" smtClean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方法</a:t>
              </a: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：</a:t>
              </a:r>
              <a:r>
                <a:rPr lang="en-US" altLang="zh-CN" sz="1400" dirty="0" err="1" smtClean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Bmob</a:t>
              </a:r>
              <a:r>
                <a:rPr lang="zh-CN" altLang="en-US" sz="1400" dirty="0" smtClean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文档说明的方法（</a:t>
              </a: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增删查</a:t>
              </a:r>
              <a:r>
                <a:rPr lang="zh-CN" altLang="en-US" sz="1400" dirty="0" smtClean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改以及文件服务器的操作函数）</a:t>
              </a:r>
              <a:endParaRPr lang="en-US" altLang="zh-CN" sz="1400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  <a:p>
              <a:pPr>
                <a:spcBef>
                  <a:spcPts val="800"/>
                </a:spcBef>
              </a:pP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交互对象：</a:t>
              </a:r>
              <a:r>
                <a:rPr lang="en-US" altLang="zh-CN" sz="1400" dirty="0" err="1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Bmob</a:t>
              </a: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数据库</a:t>
              </a:r>
              <a:endParaRPr lang="zh-CN" altLang="zh-CN" sz="1400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4" name="MH_SubTitle_1">
              <a:extLst>
                <a:ext uri="{FF2B5EF4-FFF2-40B4-BE49-F238E27FC236}">
                  <a16:creationId xmlns:a16="http://schemas.microsoft.com/office/drawing/2014/main" id="{7CC44A94-5AD6-42C7-AA7D-7A55CFBD4E7C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52120" y="3756248"/>
              <a:ext cx="1797844" cy="323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后台交互</a:t>
              </a:r>
            </a:p>
          </p:txBody>
        </p: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103494E-2442-46AA-B156-1FB271D110CD}"/>
              </a:ext>
            </a:extLst>
          </p:cNvPr>
          <p:cNvCxnSpPr>
            <a:cxnSpLocks/>
          </p:cNvCxnSpPr>
          <p:nvPr/>
        </p:nvCxnSpPr>
        <p:spPr>
          <a:xfrm>
            <a:off x="6231292" y="4352615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55">
            <a:extLst>
              <a:ext uri="{FF2B5EF4-FFF2-40B4-BE49-F238E27FC236}">
                <a16:creationId xmlns:a16="http://schemas.microsoft.com/office/drawing/2014/main" id="{5CB49474-0F48-40AC-A7E4-7F09FADF5121}"/>
              </a:ext>
            </a:extLst>
          </p:cNvPr>
          <p:cNvGrpSpPr/>
          <p:nvPr/>
        </p:nvGrpSpPr>
        <p:grpSpPr bwMode="auto">
          <a:xfrm>
            <a:off x="1171961" y="397043"/>
            <a:ext cx="3573065" cy="696471"/>
            <a:chOff x="3791743" y="5346472"/>
            <a:chExt cx="5833187" cy="1152803"/>
          </a:xfrm>
          <a:effectLst/>
        </p:grpSpPr>
        <p:sp>
          <p:nvSpPr>
            <p:cNvPr id="31" name="任意多边形 166">
              <a:extLst>
                <a:ext uri="{FF2B5EF4-FFF2-40B4-BE49-F238E27FC236}">
                  <a16:creationId xmlns:a16="http://schemas.microsoft.com/office/drawing/2014/main" id="{87F7F091-21C6-45FE-A919-22B8B73F569D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2" name="圆角矩形 165">
              <a:extLst>
                <a:ext uri="{FF2B5EF4-FFF2-40B4-BE49-F238E27FC236}">
                  <a16:creationId xmlns:a16="http://schemas.microsoft.com/office/drawing/2014/main" id="{93CEFBC1-0490-42FB-9F78-6668275EF242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sz="2800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关键技术</a:t>
              </a:r>
            </a:p>
          </p:txBody>
        </p:sp>
        <p:sp>
          <p:nvSpPr>
            <p:cNvPr id="33" name="圆角矩形 167">
              <a:extLst>
                <a:ext uri="{FF2B5EF4-FFF2-40B4-BE49-F238E27FC236}">
                  <a16:creationId xmlns:a16="http://schemas.microsoft.com/office/drawing/2014/main" id="{0F14BDEF-C73B-401D-A9E0-3EA744F7D5F6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1B6418-1A87-4B2A-A5CD-0EC06A289FBC}"/>
              </a:ext>
            </a:extLst>
          </p:cNvPr>
          <p:cNvGrpSpPr/>
          <p:nvPr/>
        </p:nvGrpSpPr>
        <p:grpSpPr>
          <a:xfrm>
            <a:off x="1581743" y="4515597"/>
            <a:ext cx="4529072" cy="661809"/>
            <a:chOff x="515540" y="2519772"/>
            <a:chExt cx="4529072" cy="6618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E0B1B8-FAD0-49E6-B9FE-E87A0C6F4D4F}"/>
                </a:ext>
              </a:extLst>
            </p:cNvPr>
            <p:cNvSpPr/>
            <p:nvPr/>
          </p:nvSpPr>
          <p:spPr>
            <a:xfrm>
              <a:off x="515540" y="2843027"/>
              <a:ext cx="45290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摄像头及黑白名单列表：</a:t>
              </a:r>
              <a:r>
                <a:rPr lang="en-US" altLang="zh-CN" sz="1600" dirty="0" err="1" smtClean="0"/>
                <a:t>ListView</a:t>
              </a:r>
              <a:r>
                <a:rPr lang="zh-CN" altLang="en-US" sz="1600" dirty="0" smtClean="0"/>
                <a:t>、</a:t>
              </a:r>
              <a:r>
                <a:rPr lang="en-US" altLang="zh-CN" sz="1600" dirty="0" err="1" smtClean="0"/>
                <a:t>ArrayAdapter</a:t>
              </a:r>
              <a:endParaRPr lang="en-US" altLang="zh-CN" sz="1600" dirty="0" smtClean="0"/>
            </a:p>
          </p:txBody>
        </p:sp>
        <p:sp>
          <p:nvSpPr>
            <p:cNvPr id="36" name="MH_SubTitle_1">
              <a:extLst>
                <a:ext uri="{FF2B5EF4-FFF2-40B4-BE49-F238E27FC236}">
                  <a16:creationId xmlns:a16="http://schemas.microsoft.com/office/drawing/2014/main" id="{CAB06CE4-E4EA-45AA-A3DA-F58B16CCE5A1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20107" y="2519772"/>
              <a:ext cx="1797844" cy="323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显示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DB1D2B-0185-46D1-B1E3-2D246DC328B6}"/>
              </a:ext>
            </a:extLst>
          </p:cNvPr>
          <p:cNvGrpSpPr/>
          <p:nvPr/>
        </p:nvGrpSpPr>
        <p:grpSpPr>
          <a:xfrm>
            <a:off x="1581743" y="1483919"/>
            <a:ext cx="1922913" cy="908030"/>
            <a:chOff x="5197078" y="4324820"/>
            <a:chExt cx="1922913" cy="908030"/>
          </a:xfrm>
        </p:grpSpPr>
        <p:sp>
          <p:nvSpPr>
            <p:cNvPr id="37" name="MH_SubTitle_1">
              <a:extLst>
                <a:ext uri="{FF2B5EF4-FFF2-40B4-BE49-F238E27FC236}">
                  <a16:creationId xmlns:a16="http://schemas.microsoft.com/office/drawing/2014/main" id="{7CB5D33D-4785-468E-A498-3C243AE3B527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197078" y="4324820"/>
              <a:ext cx="1797844" cy="323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en-US" altLang="zh-CN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UI</a:t>
              </a: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设计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675C33-F266-4FB6-8285-874CAB0AC203}"/>
                </a:ext>
              </a:extLst>
            </p:cNvPr>
            <p:cNvSpPr/>
            <p:nvPr/>
          </p:nvSpPr>
          <p:spPr>
            <a:xfrm>
              <a:off x="5197078" y="4648075"/>
              <a:ext cx="19229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Fragment</a:t>
              </a:r>
              <a:r>
                <a:rPr lang="zh-CN" altLang="en-US" sz="1600" dirty="0"/>
                <a:t>类的使用</a:t>
              </a:r>
              <a:endParaRPr lang="en-US" altLang="zh-CN" sz="1600" dirty="0"/>
            </a:p>
            <a:p>
              <a:r>
                <a:rPr lang="en-US" altLang="zh-CN" sz="1600" dirty="0" err="1"/>
                <a:t>ListView</a:t>
              </a:r>
              <a:r>
                <a:rPr lang="zh-CN" altLang="en-US" sz="1600" dirty="0"/>
                <a:t>控件的使用</a:t>
              </a:r>
              <a:endParaRPr lang="en-US" altLang="zh-CN" sz="1600" dirty="0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06ACB35-BDA6-495D-B0DF-5201447C2747}"/>
              </a:ext>
            </a:extLst>
          </p:cNvPr>
          <p:cNvCxnSpPr/>
          <p:nvPr/>
        </p:nvCxnSpPr>
        <p:spPr>
          <a:xfrm>
            <a:off x="1727131" y="2553576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80" y="2604306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3964087" y="3242808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操作展示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4134072" y="4098751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请观看视频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~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1476102"/>
            <a:ext cx="1191743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9" y="1223654"/>
            <a:ext cx="749722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5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-294554" y="287550"/>
            <a:ext cx="3962574" cy="68218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用户体验分析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grpSp>
        <p:nvGrpSpPr>
          <p:cNvPr id="7" name="그룹 29">
            <a:extLst>
              <a:ext uri="{FF2B5EF4-FFF2-40B4-BE49-F238E27FC236}">
                <a16:creationId xmlns:a16="http://schemas.microsoft.com/office/drawing/2014/main" id="{CA022CCA-E9D6-4106-9CDA-4346F905A1C3}"/>
              </a:ext>
            </a:extLst>
          </p:cNvPr>
          <p:cNvGrpSpPr/>
          <p:nvPr/>
        </p:nvGrpSpPr>
        <p:grpSpPr>
          <a:xfrm>
            <a:off x="771394" y="1276755"/>
            <a:ext cx="1263650" cy="546973"/>
            <a:chOff x="2207296" y="2907433"/>
            <a:chExt cx="1263650" cy="546973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2DEA56E-7CD6-4BFA-BAE4-6E8A95B7B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2907433"/>
              <a:ext cx="1149985" cy="213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总人数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65B7951-C3B5-4AEC-BDB8-055810D36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3208185"/>
              <a:ext cx="126365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lang="zh-CN" alt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</a:t>
              </a:r>
            </a:p>
          </p:txBody>
        </p:sp>
      </p:grpSp>
      <p:grpSp>
        <p:nvGrpSpPr>
          <p:cNvPr id="10" name="그룹 38">
            <a:extLst>
              <a:ext uri="{FF2B5EF4-FFF2-40B4-BE49-F238E27FC236}">
                <a16:creationId xmlns:a16="http://schemas.microsoft.com/office/drawing/2014/main" id="{FDB7A60E-AC6C-4E26-866A-3F6668382241}"/>
              </a:ext>
            </a:extLst>
          </p:cNvPr>
          <p:cNvGrpSpPr/>
          <p:nvPr/>
        </p:nvGrpSpPr>
        <p:grpSpPr>
          <a:xfrm>
            <a:off x="1921379" y="1277506"/>
            <a:ext cx="1626870" cy="544884"/>
            <a:chOff x="-6102127" y="2227637"/>
            <a:chExt cx="1626870" cy="544884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1FF3BF9-4151-4543-A469-5A7B74275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102127" y="2227637"/>
              <a:ext cx="1626870" cy="213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用户最满意部分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27370757-8B75-4A7B-BEB2-C9320F7D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102127" y="2526300"/>
              <a:ext cx="147701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just">
                <a:defRPr/>
              </a:pPr>
              <a:r>
                <a:rPr lang="zh-CN" alt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方便安全</a:t>
              </a:r>
              <a:endParaRPr 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그룹 44">
            <a:extLst>
              <a:ext uri="{FF2B5EF4-FFF2-40B4-BE49-F238E27FC236}">
                <a16:creationId xmlns:a16="http://schemas.microsoft.com/office/drawing/2014/main" id="{66BF8147-B4E4-4528-8A37-462674DDC9D5}"/>
              </a:ext>
            </a:extLst>
          </p:cNvPr>
          <p:cNvGrpSpPr/>
          <p:nvPr/>
        </p:nvGrpSpPr>
        <p:grpSpPr>
          <a:xfrm>
            <a:off x="771394" y="2333266"/>
            <a:ext cx="1280795" cy="559007"/>
            <a:chOff x="2207296" y="2897335"/>
            <a:chExt cx="1416685" cy="558563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2C18FD84-F76C-4932-B5D5-60BA79F1A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2897335"/>
              <a:ext cx="1416685" cy="2132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总体评价</a:t>
              </a: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5F9F455F-2AFD-4112-AA6D-E953B8F2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3209873"/>
              <a:ext cx="1127125" cy="2460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just">
                <a:defRPr/>
              </a:pPr>
              <a:r>
                <a:rPr lang="zh-CN" alt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实用</a:t>
              </a:r>
              <a:endParaRPr 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그룹 47">
            <a:extLst>
              <a:ext uri="{FF2B5EF4-FFF2-40B4-BE49-F238E27FC236}">
                <a16:creationId xmlns:a16="http://schemas.microsoft.com/office/drawing/2014/main" id="{F80DA53B-1003-45F7-8EE9-16C265C0747F}"/>
              </a:ext>
            </a:extLst>
          </p:cNvPr>
          <p:cNvGrpSpPr/>
          <p:nvPr/>
        </p:nvGrpSpPr>
        <p:grpSpPr>
          <a:xfrm>
            <a:off x="1921379" y="2322955"/>
            <a:ext cx="2196465" cy="546735"/>
            <a:chOff x="2207296" y="2915054"/>
            <a:chExt cx="2196748" cy="547004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4B778F5B-1F9A-46C4-8ABF-F1CB00DE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2915054"/>
              <a:ext cx="2196748" cy="213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用户态度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6D11842B-F99F-425C-A3F3-052490A22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7" y="3201073"/>
              <a:ext cx="2025512" cy="2609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just"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很配合</a:t>
              </a: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7D7A80D4-6772-438E-941D-034AA55AE3E0}"/>
              </a:ext>
            </a:extLst>
          </p:cNvPr>
          <p:cNvSpPr/>
          <p:nvPr/>
        </p:nvSpPr>
        <p:spPr>
          <a:xfrm>
            <a:off x="4548374" y="1237615"/>
            <a:ext cx="7903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“软件已经挺成熟的了，所有操作体验下来整体感受很好”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90648CF-9948-451C-8A2D-5A00FB7643CF}"/>
              </a:ext>
            </a:extLst>
          </p:cNvPr>
          <p:cNvSpPr/>
          <p:nvPr/>
        </p:nvSpPr>
        <p:spPr>
          <a:xfrm>
            <a:off x="4548374" y="1819714"/>
            <a:ext cx="10020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“出门在外也可以实时监控家附近的状况”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1B19C8-26EB-40F9-8B7A-5A8DDD846476}"/>
              </a:ext>
            </a:extLst>
          </p:cNvPr>
          <p:cNvSpPr/>
          <p:nvPr/>
        </p:nvSpPr>
        <p:spPr>
          <a:xfrm>
            <a:off x="4576073" y="2439624"/>
            <a:ext cx="6487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“界面小清新，软件运行流畅。可以继续丰富软件功能，吸引更多用户”</a:t>
            </a: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-564185" y="3203444"/>
            <a:ext cx="3962574" cy="68218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软件改进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D7A80D4-6772-438E-941D-034AA55AE3E0}"/>
              </a:ext>
            </a:extLst>
          </p:cNvPr>
          <p:cNvSpPr/>
          <p:nvPr/>
        </p:nvSpPr>
        <p:spPr>
          <a:xfrm>
            <a:off x="701621" y="4350170"/>
            <a:ext cx="4815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UI</a:t>
            </a:r>
            <a:r>
              <a:rPr lang="zh-CN" altLang="en-US" sz="1600" dirty="0"/>
              <a:t>设计优化</a:t>
            </a:r>
            <a:r>
              <a:rPr lang="zh-CN" altLang="en-US" sz="1600" dirty="0" smtClean="0"/>
              <a:t>，把界面做的更符合大众审美，吸引更多用户。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程序运行速度的优化，尤其是数据上传服务端和后端云的速度尽可能提升。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413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395</Words>
  <Application>Microsoft Office PowerPoint</Application>
  <PresentationFormat>宽屏</PresentationFormat>
  <Paragraphs>77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Microsoft Sans Serif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微软中国</cp:lastModifiedBy>
  <cp:revision>101</cp:revision>
  <dcterms:created xsi:type="dcterms:W3CDTF">2017-07-25T14:12:10Z</dcterms:created>
  <dcterms:modified xsi:type="dcterms:W3CDTF">2019-12-24T02:34:07Z</dcterms:modified>
</cp:coreProperties>
</file>