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5.jpg" ContentType="image/png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60" r:id="rId5"/>
    <p:sldId id="268" r:id="rId6"/>
    <p:sldId id="265" r:id="rId7"/>
    <p:sldId id="267" r:id="rId8"/>
    <p:sldId id="264" r:id="rId9"/>
    <p:sldId id="266" r:id="rId10"/>
    <p:sldId id="275" r:id="rId11"/>
    <p:sldId id="276" r:id="rId12"/>
    <p:sldId id="258" r:id="rId13"/>
    <p:sldId id="269" r:id="rId14"/>
    <p:sldId id="272" r:id="rId15"/>
    <p:sldId id="270" r:id="rId16"/>
    <p:sldId id="271" r:id="rId17"/>
    <p:sldId id="273" r:id="rId18"/>
    <p:sldId id="277" r:id="rId19"/>
    <p:sldId id="279" r:id="rId20"/>
    <p:sldId id="274" r:id="rId21"/>
    <p:sldId id="280" r:id="rId22"/>
    <p:sldId id="281" r:id="rId23"/>
    <p:sldId id="282" r:id="rId24"/>
    <p:sldId id="283" r:id="rId25"/>
    <p:sldId id="27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5222" autoAdjust="0"/>
  </p:normalViewPr>
  <p:slideViewPr>
    <p:cSldViewPr snapToGrid="0">
      <p:cViewPr varScale="1">
        <p:scale>
          <a:sx n="74" d="100"/>
          <a:sy n="74" d="100"/>
        </p:scale>
        <p:origin x="171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47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23DBE-F5F9-43A2-9A55-992A41C3906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6241379-A7DA-4201-B4D6-C87F7279C074}">
      <dgm:prSet phldrT="[文本]" custT="1"/>
      <dgm:spPr/>
      <dgm:t>
        <a:bodyPr/>
        <a:lstStyle/>
        <a:p>
          <a:r>
            <a:rPr lang="zh-CN" altLang="en-US" sz="2000" dirty="0" smtClean="0"/>
            <a:t>课程表</a:t>
          </a:r>
          <a:endParaRPr lang="zh-CN" altLang="en-US" sz="2000" dirty="0"/>
        </a:p>
      </dgm:t>
    </dgm:pt>
    <dgm:pt modelId="{41F76CD4-D50F-4AB4-8014-9D260F261CDE}" type="parTrans" cxnId="{D77FFC9B-C866-4CCD-82A1-EABE0CDA69AB}">
      <dgm:prSet/>
      <dgm:spPr/>
      <dgm:t>
        <a:bodyPr/>
        <a:lstStyle/>
        <a:p>
          <a:endParaRPr lang="zh-CN" altLang="en-US" sz="1400"/>
        </a:p>
      </dgm:t>
    </dgm:pt>
    <dgm:pt modelId="{FDBD6F42-C27E-46D1-8E05-8C893C4A272D}" type="sibTrans" cxnId="{D77FFC9B-C866-4CCD-82A1-EABE0CDA69AB}">
      <dgm:prSet/>
      <dgm:spPr/>
      <dgm:t>
        <a:bodyPr/>
        <a:lstStyle/>
        <a:p>
          <a:endParaRPr lang="zh-CN" altLang="en-US" sz="1400"/>
        </a:p>
      </dgm:t>
    </dgm:pt>
    <dgm:pt modelId="{FA29A5A6-4510-46F5-B90C-F70F6D3CF71E}">
      <dgm:prSet phldrT="[文本]" custT="1"/>
      <dgm:spPr/>
      <dgm:t>
        <a:bodyPr/>
        <a:lstStyle/>
        <a:p>
          <a:r>
            <a:rPr lang="zh-CN" altLang="en-US" sz="2000" dirty="0" smtClean="0"/>
            <a:t>属性管理</a:t>
          </a:r>
          <a:endParaRPr lang="zh-CN" altLang="en-US" sz="2000" dirty="0"/>
        </a:p>
      </dgm:t>
    </dgm:pt>
    <dgm:pt modelId="{297BAF72-1B1E-4B5F-BD57-F782C517F3F5}" type="parTrans" cxnId="{8E067CA2-39C9-4476-8E01-256EBA308C83}">
      <dgm:prSet custT="1"/>
      <dgm:spPr/>
      <dgm:t>
        <a:bodyPr/>
        <a:lstStyle/>
        <a:p>
          <a:endParaRPr lang="zh-CN" altLang="en-US" sz="1600"/>
        </a:p>
      </dgm:t>
    </dgm:pt>
    <dgm:pt modelId="{767E8A14-B069-4870-9DDF-E03095FD26A9}" type="sibTrans" cxnId="{8E067CA2-39C9-4476-8E01-256EBA308C83}">
      <dgm:prSet/>
      <dgm:spPr/>
      <dgm:t>
        <a:bodyPr/>
        <a:lstStyle/>
        <a:p>
          <a:endParaRPr lang="zh-CN" altLang="en-US" sz="1400"/>
        </a:p>
      </dgm:t>
    </dgm:pt>
    <dgm:pt modelId="{57D9FA4E-2608-42FA-B0B2-F4B6C23EFA0E}">
      <dgm:prSet phldrT="[文本]" custT="1"/>
      <dgm:spPr/>
      <dgm:t>
        <a:bodyPr/>
        <a:lstStyle/>
        <a:p>
          <a:r>
            <a:rPr lang="zh-CN" altLang="en-US" sz="2000" dirty="0" smtClean="0"/>
            <a:t>作业管理</a:t>
          </a:r>
          <a:endParaRPr lang="zh-CN" altLang="en-US" sz="2000" dirty="0"/>
        </a:p>
      </dgm:t>
    </dgm:pt>
    <dgm:pt modelId="{EA386C1D-9004-4FBE-A13D-4CB7DF94EF4F}" type="parTrans" cxnId="{F518B998-8D11-4E4A-9E40-705396B70B10}">
      <dgm:prSet custT="1"/>
      <dgm:spPr/>
      <dgm:t>
        <a:bodyPr/>
        <a:lstStyle/>
        <a:p>
          <a:endParaRPr lang="zh-CN" altLang="en-US" sz="1600"/>
        </a:p>
      </dgm:t>
    </dgm:pt>
    <dgm:pt modelId="{68F740B5-1BF3-462E-AA3C-12443A742928}" type="sibTrans" cxnId="{F518B998-8D11-4E4A-9E40-705396B70B10}">
      <dgm:prSet/>
      <dgm:spPr/>
      <dgm:t>
        <a:bodyPr/>
        <a:lstStyle/>
        <a:p>
          <a:endParaRPr lang="zh-CN" altLang="en-US" sz="1400"/>
        </a:p>
      </dgm:t>
    </dgm:pt>
    <dgm:pt modelId="{5C66C9C9-1198-4C49-B7A6-456374E11486}">
      <dgm:prSet phldrT="[文本]" custT="1"/>
      <dgm:spPr/>
      <dgm:t>
        <a:bodyPr/>
        <a:lstStyle/>
        <a:p>
          <a:r>
            <a:rPr lang="zh-CN" altLang="en-US" sz="2000" dirty="0" smtClean="0"/>
            <a:t>实验管理</a:t>
          </a:r>
          <a:endParaRPr lang="zh-CN" altLang="en-US" sz="2000" dirty="0"/>
        </a:p>
      </dgm:t>
    </dgm:pt>
    <dgm:pt modelId="{21C6F52B-5A23-4B3C-A41A-60D330EA544D}" type="parTrans" cxnId="{0A7BB2E3-B531-4F7A-8E73-E68A4355AB39}">
      <dgm:prSet custT="1"/>
      <dgm:spPr/>
      <dgm:t>
        <a:bodyPr/>
        <a:lstStyle/>
        <a:p>
          <a:endParaRPr lang="zh-CN" altLang="en-US" sz="1600"/>
        </a:p>
      </dgm:t>
    </dgm:pt>
    <dgm:pt modelId="{FD52FE5A-3801-443B-B7DF-2C34923B9DD6}" type="sibTrans" cxnId="{0A7BB2E3-B531-4F7A-8E73-E68A4355AB39}">
      <dgm:prSet/>
      <dgm:spPr/>
      <dgm:t>
        <a:bodyPr/>
        <a:lstStyle/>
        <a:p>
          <a:endParaRPr lang="zh-CN" altLang="en-US" sz="1400"/>
        </a:p>
      </dgm:t>
    </dgm:pt>
    <dgm:pt modelId="{4938BC0B-C425-4724-BFA9-6E1352634379}">
      <dgm:prSet phldrT="[文本]" custT="1"/>
      <dgm:spPr/>
      <dgm:t>
        <a:bodyPr/>
        <a:lstStyle/>
        <a:p>
          <a:r>
            <a:rPr lang="zh-CN" altLang="en-US" sz="2000" dirty="0" smtClean="0"/>
            <a:t>事件提醒</a:t>
          </a:r>
          <a:endParaRPr lang="zh-CN" altLang="en-US" sz="2000" dirty="0"/>
        </a:p>
      </dgm:t>
    </dgm:pt>
    <dgm:pt modelId="{32748BE7-9AEF-4096-AFF3-B51D57FFA83C}" type="parTrans" cxnId="{79CBBF6A-553E-4E30-B33D-4F0482B5A023}">
      <dgm:prSet custT="1"/>
      <dgm:spPr/>
      <dgm:t>
        <a:bodyPr/>
        <a:lstStyle/>
        <a:p>
          <a:endParaRPr lang="zh-CN" altLang="en-US" sz="1600"/>
        </a:p>
      </dgm:t>
    </dgm:pt>
    <dgm:pt modelId="{90469F94-657E-4BBA-9C0B-BABEC168DC18}" type="sibTrans" cxnId="{79CBBF6A-553E-4E30-B33D-4F0482B5A023}">
      <dgm:prSet/>
      <dgm:spPr/>
      <dgm:t>
        <a:bodyPr/>
        <a:lstStyle/>
        <a:p>
          <a:endParaRPr lang="zh-CN" altLang="en-US" sz="1400"/>
        </a:p>
      </dgm:t>
    </dgm:pt>
    <dgm:pt modelId="{5145F5F6-E55F-4DCD-93B7-244672E211D9}">
      <dgm:prSet phldrT="[文本]" custT="1"/>
      <dgm:spPr/>
      <dgm:t>
        <a:bodyPr/>
        <a:lstStyle/>
        <a:p>
          <a:r>
            <a:rPr lang="zh-CN" altLang="en-US" sz="2000" dirty="0" smtClean="0"/>
            <a:t>记事备忘</a:t>
          </a:r>
          <a:endParaRPr lang="zh-CN" altLang="en-US" sz="2000" dirty="0"/>
        </a:p>
      </dgm:t>
    </dgm:pt>
    <dgm:pt modelId="{D09D9D98-868E-4CB9-9345-030156DDFC87}" type="parTrans" cxnId="{9F164D9E-7822-4ABE-A472-A9B0B9C6DC8B}">
      <dgm:prSet custT="1"/>
      <dgm:spPr/>
      <dgm:t>
        <a:bodyPr/>
        <a:lstStyle/>
        <a:p>
          <a:endParaRPr lang="zh-CN" altLang="en-US" sz="1600"/>
        </a:p>
      </dgm:t>
    </dgm:pt>
    <dgm:pt modelId="{F419A6EA-FE44-4437-8FDB-249BB66D791F}" type="sibTrans" cxnId="{9F164D9E-7822-4ABE-A472-A9B0B9C6DC8B}">
      <dgm:prSet/>
      <dgm:spPr/>
      <dgm:t>
        <a:bodyPr/>
        <a:lstStyle/>
        <a:p>
          <a:endParaRPr lang="zh-CN" altLang="en-US" sz="1400"/>
        </a:p>
      </dgm:t>
    </dgm:pt>
    <dgm:pt modelId="{6260F964-BEF5-45D3-A173-7D8CEE63E93C}">
      <dgm:prSet phldrT="[文本]" custT="1"/>
      <dgm:spPr/>
      <dgm:t>
        <a:bodyPr/>
        <a:lstStyle/>
        <a:p>
          <a:r>
            <a:rPr lang="zh-CN" altLang="en-US" sz="2000" dirty="0" smtClean="0"/>
            <a:t>网址收藏</a:t>
          </a:r>
          <a:endParaRPr lang="zh-CN" altLang="en-US" sz="2000" dirty="0"/>
        </a:p>
      </dgm:t>
    </dgm:pt>
    <dgm:pt modelId="{2B91A9CB-4DA1-4748-97ED-8E9BB5B5324A}" type="parTrans" cxnId="{7A92807D-A793-4C5F-B128-4B860EA28C75}">
      <dgm:prSet/>
      <dgm:spPr/>
      <dgm:t>
        <a:bodyPr/>
        <a:lstStyle/>
        <a:p>
          <a:endParaRPr lang="zh-CN" altLang="en-US"/>
        </a:p>
      </dgm:t>
    </dgm:pt>
    <dgm:pt modelId="{9A9D7F98-0133-430A-8B41-C457017ACD05}" type="sibTrans" cxnId="{7A92807D-A793-4C5F-B128-4B860EA28C75}">
      <dgm:prSet/>
      <dgm:spPr/>
      <dgm:t>
        <a:bodyPr/>
        <a:lstStyle/>
        <a:p>
          <a:endParaRPr lang="zh-CN" altLang="en-US"/>
        </a:p>
      </dgm:t>
    </dgm:pt>
    <dgm:pt modelId="{0A2B1433-C5FF-4053-9D88-45D64E62C33F}" type="pres">
      <dgm:prSet presAssocID="{F7D23DBE-F5F9-43A2-9A55-992A41C3906D}" presName="Name0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BA488E-8D8B-48F3-B4F1-192C22A0B8B4}" type="pres">
      <dgm:prSet presAssocID="{66241379-A7DA-4201-B4D6-C87F7279C07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B56F267-D569-44D3-BDCF-C972FA850DDF}" type="pres">
      <dgm:prSet presAssocID="{297BAF72-1B1E-4B5F-BD57-F782C517F3F5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C06D8E95-AA93-43E9-A4DC-74B5856E453B}" type="pres">
      <dgm:prSet presAssocID="{297BAF72-1B1E-4B5F-BD57-F782C517F3F5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CFCA9BC9-05DC-4155-AAEB-062BFEC89080}" type="pres">
      <dgm:prSet presAssocID="{FA29A5A6-4510-46F5-B90C-F70F6D3CF71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B8B43-CB92-4C7A-B6E5-CAB83B0F6E13}" type="pres">
      <dgm:prSet presAssocID="{EA386C1D-9004-4FBE-A13D-4CB7DF94EF4F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64D3868-621F-4B3A-9CBD-3B560BBADD7D}" type="pres">
      <dgm:prSet presAssocID="{EA386C1D-9004-4FBE-A13D-4CB7DF94EF4F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2B0BCA39-D5C1-47C8-81D3-647F910ABD38}" type="pres">
      <dgm:prSet presAssocID="{57D9FA4E-2608-42FA-B0B2-F4B6C23EFA0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09749-D6AD-4EEB-BCA8-3C703B8B31E6}" type="pres">
      <dgm:prSet presAssocID="{21C6F52B-5A23-4B3C-A41A-60D330EA544D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94CED2EA-F289-4BC5-A9FF-62D5DE785C3B}" type="pres">
      <dgm:prSet presAssocID="{21C6F52B-5A23-4B3C-A41A-60D330EA544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D089B5E6-FF6B-4BC1-85CD-1035C4E6F0AF}" type="pres">
      <dgm:prSet presAssocID="{5C66C9C9-1198-4C49-B7A6-456374E1148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0EB44A-80BF-4C3A-8F07-CD10BCED3237}" type="pres">
      <dgm:prSet presAssocID="{32748BE7-9AEF-4096-AFF3-B51D57FFA83C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99B5C65B-3690-4294-8FB2-98D8B61AE5C3}" type="pres">
      <dgm:prSet presAssocID="{32748BE7-9AEF-4096-AFF3-B51D57FFA83C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C5194004-6C98-4CE1-9265-B57B3EBF92E3}" type="pres">
      <dgm:prSet presAssocID="{4938BC0B-C425-4724-BFA9-6E13526343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7F56F-7DCD-4858-B9F1-010B24B4EFBC}" type="pres">
      <dgm:prSet presAssocID="{D09D9D98-868E-4CB9-9345-030156DDFC87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0A6E3D91-BB4A-4D6B-B14B-DA6053B8E882}" type="pres">
      <dgm:prSet presAssocID="{D09D9D98-868E-4CB9-9345-030156DDFC87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6CC6D7AE-02BC-423E-AC0E-3CA49C334ED3}" type="pres">
      <dgm:prSet presAssocID="{5145F5F6-E55F-4DCD-93B7-244672E211D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FD0B12-34D2-4E53-972B-BC9670D3B676}" type="pres">
      <dgm:prSet presAssocID="{2B91A9CB-4DA1-4748-97ED-8E9BB5B5324A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DC4C484D-256D-4E09-A6C5-C8DCB7F86155}" type="pres">
      <dgm:prSet presAssocID="{2B91A9CB-4DA1-4748-97ED-8E9BB5B5324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B69D26B5-ABCA-4963-BB81-1D378BD45FFE}" type="pres">
      <dgm:prSet presAssocID="{6260F964-BEF5-45D3-A173-7D8CEE63E93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3024A3-597A-4A5B-BB62-E7ED13481061}" type="presOf" srcId="{2B91A9CB-4DA1-4748-97ED-8E9BB5B5324A}" destId="{2EFD0B12-34D2-4E53-972B-BC9670D3B676}" srcOrd="0" destOrd="0" presId="urn:microsoft.com/office/officeart/2005/8/layout/radial5"/>
    <dgm:cxn modelId="{8E067CA2-39C9-4476-8E01-256EBA308C83}" srcId="{66241379-A7DA-4201-B4D6-C87F7279C074}" destId="{FA29A5A6-4510-46F5-B90C-F70F6D3CF71E}" srcOrd="0" destOrd="0" parTransId="{297BAF72-1B1E-4B5F-BD57-F782C517F3F5}" sibTransId="{767E8A14-B069-4870-9DDF-E03095FD26A9}"/>
    <dgm:cxn modelId="{C7BAB500-6879-4FB6-B205-148DFAA5FA6F}" type="presOf" srcId="{32748BE7-9AEF-4096-AFF3-B51D57FFA83C}" destId="{0F0EB44A-80BF-4C3A-8F07-CD10BCED3237}" srcOrd="0" destOrd="0" presId="urn:microsoft.com/office/officeart/2005/8/layout/radial5"/>
    <dgm:cxn modelId="{F8D7E7B4-6B2C-4ACE-8440-19146A2BD223}" type="presOf" srcId="{21C6F52B-5A23-4B3C-A41A-60D330EA544D}" destId="{94CED2EA-F289-4BC5-A9FF-62D5DE785C3B}" srcOrd="1" destOrd="0" presId="urn:microsoft.com/office/officeart/2005/8/layout/radial5"/>
    <dgm:cxn modelId="{A3C379A4-AC95-4003-A79C-8EEB86D39A6D}" type="presOf" srcId="{F7D23DBE-F5F9-43A2-9A55-992A41C3906D}" destId="{0A2B1433-C5FF-4053-9D88-45D64E62C33F}" srcOrd="0" destOrd="0" presId="urn:microsoft.com/office/officeart/2005/8/layout/radial5"/>
    <dgm:cxn modelId="{825F9262-EE01-441A-84C7-6CE8FA6D910A}" type="presOf" srcId="{297BAF72-1B1E-4B5F-BD57-F782C517F3F5}" destId="{3B56F267-D569-44D3-BDCF-C972FA850DDF}" srcOrd="0" destOrd="0" presId="urn:microsoft.com/office/officeart/2005/8/layout/radial5"/>
    <dgm:cxn modelId="{D5EA583A-F965-4E91-ADB5-B180207F100F}" type="presOf" srcId="{32748BE7-9AEF-4096-AFF3-B51D57FFA83C}" destId="{99B5C65B-3690-4294-8FB2-98D8B61AE5C3}" srcOrd="1" destOrd="0" presId="urn:microsoft.com/office/officeart/2005/8/layout/radial5"/>
    <dgm:cxn modelId="{C5E918E3-DBF5-4514-B99B-93025145D053}" type="presOf" srcId="{57D9FA4E-2608-42FA-B0B2-F4B6C23EFA0E}" destId="{2B0BCA39-D5C1-47C8-81D3-647F910ABD38}" srcOrd="0" destOrd="0" presId="urn:microsoft.com/office/officeart/2005/8/layout/radial5"/>
    <dgm:cxn modelId="{79CBBF6A-553E-4E30-B33D-4F0482B5A023}" srcId="{66241379-A7DA-4201-B4D6-C87F7279C074}" destId="{4938BC0B-C425-4724-BFA9-6E1352634379}" srcOrd="3" destOrd="0" parTransId="{32748BE7-9AEF-4096-AFF3-B51D57FFA83C}" sibTransId="{90469F94-657E-4BBA-9C0B-BABEC168DC18}"/>
    <dgm:cxn modelId="{900C63C0-5A4A-42C9-A6D2-C16C9511245C}" type="presOf" srcId="{FA29A5A6-4510-46F5-B90C-F70F6D3CF71E}" destId="{CFCA9BC9-05DC-4155-AAEB-062BFEC89080}" srcOrd="0" destOrd="0" presId="urn:microsoft.com/office/officeart/2005/8/layout/radial5"/>
    <dgm:cxn modelId="{03DEBC25-3138-4116-8B14-EE7E217898BE}" type="presOf" srcId="{21C6F52B-5A23-4B3C-A41A-60D330EA544D}" destId="{BE409749-D6AD-4EEB-BCA8-3C703B8B31E6}" srcOrd="0" destOrd="0" presId="urn:microsoft.com/office/officeart/2005/8/layout/radial5"/>
    <dgm:cxn modelId="{AF7234AD-8D04-4DA5-A8B0-AEC8343E8C9D}" type="presOf" srcId="{6260F964-BEF5-45D3-A173-7D8CEE63E93C}" destId="{B69D26B5-ABCA-4963-BB81-1D378BD45FFE}" srcOrd="0" destOrd="0" presId="urn:microsoft.com/office/officeart/2005/8/layout/radial5"/>
    <dgm:cxn modelId="{9BD7BDAC-DA9D-4F6E-9BF6-14F99C965091}" type="presOf" srcId="{EA386C1D-9004-4FBE-A13D-4CB7DF94EF4F}" destId="{264D3868-621F-4B3A-9CBD-3B560BBADD7D}" srcOrd="1" destOrd="0" presId="urn:microsoft.com/office/officeart/2005/8/layout/radial5"/>
    <dgm:cxn modelId="{F518B998-8D11-4E4A-9E40-705396B70B10}" srcId="{66241379-A7DA-4201-B4D6-C87F7279C074}" destId="{57D9FA4E-2608-42FA-B0B2-F4B6C23EFA0E}" srcOrd="1" destOrd="0" parTransId="{EA386C1D-9004-4FBE-A13D-4CB7DF94EF4F}" sibTransId="{68F740B5-1BF3-462E-AA3C-12443A742928}"/>
    <dgm:cxn modelId="{8E626312-89B4-4F97-AE37-DD5BB7C8C181}" type="presOf" srcId="{4938BC0B-C425-4724-BFA9-6E1352634379}" destId="{C5194004-6C98-4CE1-9265-B57B3EBF92E3}" srcOrd="0" destOrd="0" presId="urn:microsoft.com/office/officeart/2005/8/layout/radial5"/>
    <dgm:cxn modelId="{8C4A9D80-69A1-463F-9BDC-3DDA89C03708}" type="presOf" srcId="{66241379-A7DA-4201-B4D6-C87F7279C074}" destId="{FEBA488E-8D8B-48F3-B4F1-192C22A0B8B4}" srcOrd="0" destOrd="0" presId="urn:microsoft.com/office/officeart/2005/8/layout/radial5"/>
    <dgm:cxn modelId="{38831D06-7F91-4C39-AD24-134445E0B3D9}" type="presOf" srcId="{297BAF72-1B1E-4B5F-BD57-F782C517F3F5}" destId="{C06D8E95-AA93-43E9-A4DC-74B5856E453B}" srcOrd="1" destOrd="0" presId="urn:microsoft.com/office/officeart/2005/8/layout/radial5"/>
    <dgm:cxn modelId="{D77FFC9B-C866-4CCD-82A1-EABE0CDA69AB}" srcId="{F7D23DBE-F5F9-43A2-9A55-992A41C3906D}" destId="{66241379-A7DA-4201-B4D6-C87F7279C074}" srcOrd="0" destOrd="0" parTransId="{41F76CD4-D50F-4AB4-8014-9D260F261CDE}" sibTransId="{FDBD6F42-C27E-46D1-8E05-8C893C4A272D}"/>
    <dgm:cxn modelId="{2D4C5505-EF1B-4CBC-A95E-592DCC1BBE94}" type="presOf" srcId="{2B91A9CB-4DA1-4748-97ED-8E9BB5B5324A}" destId="{DC4C484D-256D-4E09-A6C5-C8DCB7F86155}" srcOrd="1" destOrd="0" presId="urn:microsoft.com/office/officeart/2005/8/layout/radial5"/>
    <dgm:cxn modelId="{11D568C7-060D-4C6C-8076-AAA4EB0320F4}" type="presOf" srcId="{EA386C1D-9004-4FBE-A13D-4CB7DF94EF4F}" destId="{6C0B8B43-CB92-4C7A-B6E5-CAB83B0F6E13}" srcOrd="0" destOrd="0" presId="urn:microsoft.com/office/officeart/2005/8/layout/radial5"/>
    <dgm:cxn modelId="{9F164D9E-7822-4ABE-A472-A9B0B9C6DC8B}" srcId="{66241379-A7DA-4201-B4D6-C87F7279C074}" destId="{5145F5F6-E55F-4DCD-93B7-244672E211D9}" srcOrd="4" destOrd="0" parTransId="{D09D9D98-868E-4CB9-9345-030156DDFC87}" sibTransId="{F419A6EA-FE44-4437-8FDB-249BB66D791F}"/>
    <dgm:cxn modelId="{DEEFEEE1-5D81-4C3A-B9A0-9E4FABA31EAE}" type="presOf" srcId="{5C66C9C9-1198-4C49-B7A6-456374E11486}" destId="{D089B5E6-FF6B-4BC1-85CD-1035C4E6F0AF}" srcOrd="0" destOrd="0" presId="urn:microsoft.com/office/officeart/2005/8/layout/radial5"/>
    <dgm:cxn modelId="{4070389C-5702-421F-B6AC-A99C9C055D90}" type="presOf" srcId="{5145F5F6-E55F-4DCD-93B7-244672E211D9}" destId="{6CC6D7AE-02BC-423E-AC0E-3CA49C334ED3}" srcOrd="0" destOrd="0" presId="urn:microsoft.com/office/officeart/2005/8/layout/radial5"/>
    <dgm:cxn modelId="{7A92807D-A793-4C5F-B128-4B860EA28C75}" srcId="{66241379-A7DA-4201-B4D6-C87F7279C074}" destId="{6260F964-BEF5-45D3-A173-7D8CEE63E93C}" srcOrd="5" destOrd="0" parTransId="{2B91A9CB-4DA1-4748-97ED-8E9BB5B5324A}" sibTransId="{9A9D7F98-0133-430A-8B41-C457017ACD05}"/>
    <dgm:cxn modelId="{10EC08BD-0031-4003-B7D1-31BF17823B72}" type="presOf" srcId="{D09D9D98-868E-4CB9-9345-030156DDFC87}" destId="{0A6E3D91-BB4A-4D6B-B14B-DA6053B8E882}" srcOrd="1" destOrd="0" presId="urn:microsoft.com/office/officeart/2005/8/layout/radial5"/>
    <dgm:cxn modelId="{61BCAEFB-3C8E-4F53-A532-8826ADAD67FE}" type="presOf" srcId="{D09D9D98-868E-4CB9-9345-030156DDFC87}" destId="{7977F56F-7DCD-4858-B9F1-010B24B4EFBC}" srcOrd="0" destOrd="0" presId="urn:microsoft.com/office/officeart/2005/8/layout/radial5"/>
    <dgm:cxn modelId="{0A7BB2E3-B531-4F7A-8E73-E68A4355AB39}" srcId="{66241379-A7DA-4201-B4D6-C87F7279C074}" destId="{5C66C9C9-1198-4C49-B7A6-456374E11486}" srcOrd="2" destOrd="0" parTransId="{21C6F52B-5A23-4B3C-A41A-60D330EA544D}" sibTransId="{FD52FE5A-3801-443B-B7DF-2C34923B9DD6}"/>
    <dgm:cxn modelId="{2FAD0E26-FD7D-4527-94D1-8F07BC777ED6}" type="presParOf" srcId="{0A2B1433-C5FF-4053-9D88-45D64E62C33F}" destId="{FEBA488E-8D8B-48F3-B4F1-192C22A0B8B4}" srcOrd="0" destOrd="0" presId="urn:microsoft.com/office/officeart/2005/8/layout/radial5"/>
    <dgm:cxn modelId="{9CD851F3-C24F-410C-8B1B-9ED174FC7A85}" type="presParOf" srcId="{0A2B1433-C5FF-4053-9D88-45D64E62C33F}" destId="{3B56F267-D569-44D3-BDCF-C972FA850DDF}" srcOrd="1" destOrd="0" presId="urn:microsoft.com/office/officeart/2005/8/layout/radial5"/>
    <dgm:cxn modelId="{3BA6121E-18DD-4EFC-B671-3C8421759C35}" type="presParOf" srcId="{3B56F267-D569-44D3-BDCF-C972FA850DDF}" destId="{C06D8E95-AA93-43E9-A4DC-74B5856E453B}" srcOrd="0" destOrd="0" presId="urn:microsoft.com/office/officeart/2005/8/layout/radial5"/>
    <dgm:cxn modelId="{A3119A79-EC58-41ED-A6A1-9BE745ACA8C3}" type="presParOf" srcId="{0A2B1433-C5FF-4053-9D88-45D64E62C33F}" destId="{CFCA9BC9-05DC-4155-AAEB-062BFEC89080}" srcOrd="2" destOrd="0" presId="urn:microsoft.com/office/officeart/2005/8/layout/radial5"/>
    <dgm:cxn modelId="{325BF262-5092-4F29-8050-3B020E748266}" type="presParOf" srcId="{0A2B1433-C5FF-4053-9D88-45D64E62C33F}" destId="{6C0B8B43-CB92-4C7A-B6E5-CAB83B0F6E13}" srcOrd="3" destOrd="0" presId="urn:microsoft.com/office/officeart/2005/8/layout/radial5"/>
    <dgm:cxn modelId="{11EDEBD2-0700-4692-9BFF-33B99B5322B8}" type="presParOf" srcId="{6C0B8B43-CB92-4C7A-B6E5-CAB83B0F6E13}" destId="{264D3868-621F-4B3A-9CBD-3B560BBADD7D}" srcOrd="0" destOrd="0" presId="urn:microsoft.com/office/officeart/2005/8/layout/radial5"/>
    <dgm:cxn modelId="{4F717752-E88E-4727-B590-E5C0B31A0578}" type="presParOf" srcId="{0A2B1433-C5FF-4053-9D88-45D64E62C33F}" destId="{2B0BCA39-D5C1-47C8-81D3-647F910ABD38}" srcOrd="4" destOrd="0" presId="urn:microsoft.com/office/officeart/2005/8/layout/radial5"/>
    <dgm:cxn modelId="{3B780CFC-6039-4DC9-BC2C-74715BD44B99}" type="presParOf" srcId="{0A2B1433-C5FF-4053-9D88-45D64E62C33F}" destId="{BE409749-D6AD-4EEB-BCA8-3C703B8B31E6}" srcOrd="5" destOrd="0" presId="urn:microsoft.com/office/officeart/2005/8/layout/radial5"/>
    <dgm:cxn modelId="{5BB68196-AD0E-492F-BE43-6F14E496E034}" type="presParOf" srcId="{BE409749-D6AD-4EEB-BCA8-3C703B8B31E6}" destId="{94CED2EA-F289-4BC5-A9FF-62D5DE785C3B}" srcOrd="0" destOrd="0" presId="urn:microsoft.com/office/officeart/2005/8/layout/radial5"/>
    <dgm:cxn modelId="{DAC9BACB-2249-4958-B699-42701C71833B}" type="presParOf" srcId="{0A2B1433-C5FF-4053-9D88-45D64E62C33F}" destId="{D089B5E6-FF6B-4BC1-85CD-1035C4E6F0AF}" srcOrd="6" destOrd="0" presId="urn:microsoft.com/office/officeart/2005/8/layout/radial5"/>
    <dgm:cxn modelId="{FFFF6839-DDDB-4268-983D-DD0F0B6668C9}" type="presParOf" srcId="{0A2B1433-C5FF-4053-9D88-45D64E62C33F}" destId="{0F0EB44A-80BF-4C3A-8F07-CD10BCED3237}" srcOrd="7" destOrd="0" presId="urn:microsoft.com/office/officeart/2005/8/layout/radial5"/>
    <dgm:cxn modelId="{EBC93337-AB07-47C9-8079-368D0DB1600A}" type="presParOf" srcId="{0F0EB44A-80BF-4C3A-8F07-CD10BCED3237}" destId="{99B5C65B-3690-4294-8FB2-98D8B61AE5C3}" srcOrd="0" destOrd="0" presId="urn:microsoft.com/office/officeart/2005/8/layout/radial5"/>
    <dgm:cxn modelId="{6898C877-8F3E-4CB0-B6A4-F8FB8B7C5DC6}" type="presParOf" srcId="{0A2B1433-C5FF-4053-9D88-45D64E62C33F}" destId="{C5194004-6C98-4CE1-9265-B57B3EBF92E3}" srcOrd="8" destOrd="0" presId="urn:microsoft.com/office/officeart/2005/8/layout/radial5"/>
    <dgm:cxn modelId="{546FFF8A-971B-4667-ABAC-F13B42A071FC}" type="presParOf" srcId="{0A2B1433-C5FF-4053-9D88-45D64E62C33F}" destId="{7977F56F-7DCD-4858-B9F1-010B24B4EFBC}" srcOrd="9" destOrd="0" presId="urn:microsoft.com/office/officeart/2005/8/layout/radial5"/>
    <dgm:cxn modelId="{CA417302-6F0F-494F-BCCB-A1F51A128395}" type="presParOf" srcId="{7977F56F-7DCD-4858-B9F1-010B24B4EFBC}" destId="{0A6E3D91-BB4A-4D6B-B14B-DA6053B8E882}" srcOrd="0" destOrd="0" presId="urn:microsoft.com/office/officeart/2005/8/layout/radial5"/>
    <dgm:cxn modelId="{FAF95470-973E-4172-AB9E-96A9B9CB51FB}" type="presParOf" srcId="{0A2B1433-C5FF-4053-9D88-45D64E62C33F}" destId="{6CC6D7AE-02BC-423E-AC0E-3CA49C334ED3}" srcOrd="10" destOrd="0" presId="urn:microsoft.com/office/officeart/2005/8/layout/radial5"/>
    <dgm:cxn modelId="{0C053F63-346D-4108-8C5A-2ED9E473C89B}" type="presParOf" srcId="{0A2B1433-C5FF-4053-9D88-45D64E62C33F}" destId="{2EFD0B12-34D2-4E53-972B-BC9670D3B676}" srcOrd="11" destOrd="0" presId="urn:microsoft.com/office/officeart/2005/8/layout/radial5"/>
    <dgm:cxn modelId="{C1BF396C-49AD-4210-B2A4-60998A618DD0}" type="presParOf" srcId="{2EFD0B12-34D2-4E53-972B-BC9670D3B676}" destId="{DC4C484D-256D-4E09-A6C5-C8DCB7F86155}" srcOrd="0" destOrd="0" presId="urn:microsoft.com/office/officeart/2005/8/layout/radial5"/>
    <dgm:cxn modelId="{FE4B7285-8C6D-4B66-9F41-D809136FD46F}" type="presParOf" srcId="{0A2B1433-C5FF-4053-9D88-45D64E62C33F}" destId="{B69D26B5-ABCA-4963-BB81-1D378BD45FF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A488E-8D8B-48F3-B4F1-192C22A0B8B4}">
      <dsp:nvSpPr>
        <dsp:cNvPr id="0" name=""/>
        <dsp:cNvSpPr/>
      </dsp:nvSpPr>
      <dsp:spPr>
        <a:xfrm>
          <a:off x="2123437" y="2123437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课程表</a:t>
          </a:r>
          <a:endParaRPr lang="zh-CN" altLang="en-US" sz="2000" kern="1200" dirty="0"/>
        </a:p>
      </dsp:txBody>
      <dsp:txXfrm>
        <a:off x="2345029" y="2345029"/>
        <a:ext cx="1069941" cy="1069941"/>
      </dsp:txXfrm>
    </dsp:sp>
    <dsp:sp modelId="{3B56F267-D569-44D3-BDCF-C972FA850DDF}">
      <dsp:nvSpPr>
        <dsp:cNvPr id="0" name=""/>
        <dsp:cNvSpPr/>
      </dsp:nvSpPr>
      <dsp:spPr>
        <a:xfrm rot="16200000">
          <a:off x="2719143" y="1571809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67400" y="1722958"/>
        <a:ext cx="225198" cy="308678"/>
      </dsp:txXfrm>
    </dsp:sp>
    <dsp:sp modelId="{CFCA9BC9-05DC-4155-AAEB-062BFEC89080}">
      <dsp:nvSpPr>
        <dsp:cNvPr id="0" name=""/>
        <dsp:cNvSpPr/>
      </dsp:nvSpPr>
      <dsp:spPr>
        <a:xfrm>
          <a:off x="2123437" y="3307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属性管理</a:t>
          </a:r>
          <a:endParaRPr lang="zh-CN" altLang="en-US" sz="2000" kern="1200" dirty="0"/>
        </a:p>
      </dsp:txBody>
      <dsp:txXfrm>
        <a:off x="2345029" y="224899"/>
        <a:ext cx="1069941" cy="1069941"/>
      </dsp:txXfrm>
    </dsp:sp>
    <dsp:sp modelId="{6C0B8B43-CB92-4C7A-B6E5-CAB83B0F6E13}">
      <dsp:nvSpPr>
        <dsp:cNvPr id="0" name=""/>
        <dsp:cNvSpPr/>
      </dsp:nvSpPr>
      <dsp:spPr>
        <a:xfrm rot="12600000">
          <a:off x="1808985" y="209728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99034" y="2224309"/>
        <a:ext cx="225198" cy="308678"/>
      </dsp:txXfrm>
    </dsp:sp>
    <dsp:sp modelId="{2B0BCA39-D5C1-47C8-81D3-647F910ABD38}">
      <dsp:nvSpPr>
        <dsp:cNvPr id="0" name=""/>
        <dsp:cNvSpPr/>
      </dsp:nvSpPr>
      <dsp:spPr>
        <a:xfrm>
          <a:off x="287351" y="1063372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作业管理</a:t>
          </a:r>
          <a:endParaRPr lang="zh-CN" altLang="en-US" sz="2000" kern="1200" dirty="0"/>
        </a:p>
      </dsp:txBody>
      <dsp:txXfrm>
        <a:off x="508943" y="1284964"/>
        <a:ext cx="1069941" cy="1069941"/>
      </dsp:txXfrm>
    </dsp:sp>
    <dsp:sp modelId="{BE409749-D6AD-4EEB-BCA8-3C703B8B31E6}">
      <dsp:nvSpPr>
        <dsp:cNvPr id="0" name=""/>
        <dsp:cNvSpPr/>
      </dsp:nvSpPr>
      <dsp:spPr>
        <a:xfrm rot="9000000">
          <a:off x="1808985" y="314824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99034" y="3227012"/>
        <a:ext cx="225198" cy="308678"/>
      </dsp:txXfrm>
    </dsp:sp>
    <dsp:sp modelId="{D089B5E6-FF6B-4BC1-85CD-1035C4E6F0AF}">
      <dsp:nvSpPr>
        <dsp:cNvPr id="0" name=""/>
        <dsp:cNvSpPr/>
      </dsp:nvSpPr>
      <dsp:spPr>
        <a:xfrm>
          <a:off x="287351" y="3183502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实验管理</a:t>
          </a:r>
          <a:endParaRPr lang="zh-CN" altLang="en-US" sz="2000" kern="1200" dirty="0"/>
        </a:p>
      </dsp:txBody>
      <dsp:txXfrm>
        <a:off x="508943" y="3405094"/>
        <a:ext cx="1069941" cy="1069941"/>
      </dsp:txXfrm>
    </dsp:sp>
    <dsp:sp modelId="{0F0EB44A-80BF-4C3A-8F07-CD10BCED3237}">
      <dsp:nvSpPr>
        <dsp:cNvPr id="0" name=""/>
        <dsp:cNvSpPr/>
      </dsp:nvSpPr>
      <dsp:spPr>
        <a:xfrm rot="5400000">
          <a:off x="2719143" y="367372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67400" y="3728363"/>
        <a:ext cx="225198" cy="308678"/>
      </dsp:txXfrm>
    </dsp:sp>
    <dsp:sp modelId="{C5194004-6C98-4CE1-9265-B57B3EBF92E3}">
      <dsp:nvSpPr>
        <dsp:cNvPr id="0" name=""/>
        <dsp:cNvSpPr/>
      </dsp:nvSpPr>
      <dsp:spPr>
        <a:xfrm>
          <a:off x="2123437" y="4243567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事件提醒</a:t>
          </a:r>
          <a:endParaRPr lang="zh-CN" altLang="en-US" sz="2000" kern="1200" dirty="0"/>
        </a:p>
      </dsp:txBody>
      <dsp:txXfrm>
        <a:off x="2345029" y="4465159"/>
        <a:ext cx="1069941" cy="1069941"/>
      </dsp:txXfrm>
    </dsp:sp>
    <dsp:sp modelId="{7977F56F-7DCD-4858-B9F1-010B24B4EFBC}">
      <dsp:nvSpPr>
        <dsp:cNvPr id="0" name=""/>
        <dsp:cNvSpPr/>
      </dsp:nvSpPr>
      <dsp:spPr>
        <a:xfrm rot="1800000">
          <a:off x="3629301" y="314824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635766" y="3227012"/>
        <a:ext cx="225198" cy="308678"/>
      </dsp:txXfrm>
    </dsp:sp>
    <dsp:sp modelId="{6CC6D7AE-02BC-423E-AC0E-3CA49C334ED3}">
      <dsp:nvSpPr>
        <dsp:cNvPr id="0" name=""/>
        <dsp:cNvSpPr/>
      </dsp:nvSpPr>
      <dsp:spPr>
        <a:xfrm>
          <a:off x="3959523" y="3183502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记事备忘</a:t>
          </a:r>
          <a:endParaRPr lang="zh-CN" altLang="en-US" sz="2000" kern="1200" dirty="0"/>
        </a:p>
      </dsp:txBody>
      <dsp:txXfrm>
        <a:off x="4181115" y="3405094"/>
        <a:ext cx="1069941" cy="1069941"/>
      </dsp:txXfrm>
    </dsp:sp>
    <dsp:sp modelId="{2EFD0B12-34D2-4E53-972B-BC9670D3B676}">
      <dsp:nvSpPr>
        <dsp:cNvPr id="0" name=""/>
        <dsp:cNvSpPr/>
      </dsp:nvSpPr>
      <dsp:spPr>
        <a:xfrm rot="19800000">
          <a:off x="3629301" y="209728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3635766" y="2224309"/>
        <a:ext cx="225198" cy="308678"/>
      </dsp:txXfrm>
    </dsp:sp>
    <dsp:sp modelId="{B69D26B5-ABCA-4963-BB81-1D378BD45FFE}">
      <dsp:nvSpPr>
        <dsp:cNvPr id="0" name=""/>
        <dsp:cNvSpPr/>
      </dsp:nvSpPr>
      <dsp:spPr>
        <a:xfrm>
          <a:off x="3959523" y="1063372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网址收藏</a:t>
          </a:r>
          <a:endParaRPr lang="zh-CN" altLang="en-US" sz="2000" kern="1200" dirty="0"/>
        </a:p>
      </dsp:txBody>
      <dsp:txXfrm>
        <a:off x="4181115" y="1284964"/>
        <a:ext cx="1069941" cy="106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C178-65D3-4A89-9236-48B3901F10CA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25FE4-E89C-4038-8562-1275574AB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87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1761D-A2D9-467D-BBE0-CC18A181D339}" type="datetimeFigureOut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F8FC-6D6A-4885-A1FF-396E2BD6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831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MyCourse</a:t>
            </a:r>
            <a:r>
              <a:rPr lang="zh-CN" altLang="en-US" dirty="0" smtClean="0"/>
              <a:t>为产品名称，中文名：我的课程，是一款基于课程表的学生个人课程信息管理软件。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88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程序主界面为课程表，用户通过在课程表中操作，可直接查看课程信息、作业信息、实验</a:t>
            </a:r>
            <a:r>
              <a:rPr lang="zh-CN" altLang="en-US" smtClean="0"/>
              <a:t>信息。</a:t>
            </a:r>
            <a:endParaRPr lang="en-US" altLang="zh-CN" smtClean="0"/>
          </a:p>
          <a:p>
            <a:r>
              <a:rPr lang="zh-CN" altLang="en-US" smtClean="0"/>
              <a:t>除此之外</a:t>
            </a:r>
            <a:r>
              <a:rPr lang="zh-CN" altLang="en-US" dirty="0" smtClean="0"/>
              <a:t>，额外的功能有事件提醒、常用网址收藏。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“课程要求”：相比其他产品增加了“课程要求”选项，学生可将所有课程的考核要求统一保存在此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中，在学期末之前可随时查看、提醒自己。</a:t>
            </a:r>
            <a:endParaRPr lang="en-US" altLang="zh-CN" dirty="0" smtClean="0"/>
          </a:p>
          <a:p>
            <a:r>
              <a:rPr lang="zh-CN" altLang="en-US" dirty="0" smtClean="0"/>
              <a:t>当然，用户也可以添加自定义标签页，设置标签名称、标签内容等。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5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点击课程表任意课程弹出课程信息界面，显示先前添加的课程基本信息（属性）、作业信息、实验信息，点击标签可切换显示内容。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6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可通过点击标签切换显示各分组信息，包括“属性”（课程）、“作业”、“实验”，当然，用户也可添加自定义标签。</a:t>
            </a:r>
            <a:endParaRPr lang="en-US" altLang="zh-CN" dirty="0" smtClean="0"/>
          </a:p>
          <a:p>
            <a:r>
              <a:rPr lang="zh-CN" altLang="en-US" dirty="0" smtClean="0"/>
              <a:t>“作业”：显示添加的各条作业信息。</a:t>
            </a:r>
            <a:endParaRPr lang="en-US" altLang="zh-CN" dirty="0" smtClean="0"/>
          </a:p>
          <a:p>
            <a:r>
              <a:rPr lang="zh-CN" altLang="en-US" dirty="0" smtClean="0"/>
              <a:t>“实验”：显示实验课的基本信息、添加的实验信息。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82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长按标签进入对应的课程信息管理页面，在此页面中编辑相关信息。</a:t>
            </a:r>
            <a:endParaRPr lang="en-US" altLang="zh-CN" dirty="0" smtClean="0"/>
          </a:p>
          <a:p>
            <a:r>
              <a:rPr lang="zh-CN" altLang="en-US" dirty="0" smtClean="0"/>
              <a:t>也可以在“课程”总管理界面中编辑各个课程的相关信息（此处未画出示意图）。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456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可在“课程管理”界面中统一管理各门课程信息，并且可以通过此处编辑每门课程下的分组信息，如“作业”、“实验”等。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107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开课提醒、作业提醒、实验提醒单独设置定时提醒；</a:t>
            </a:r>
            <a:endParaRPr lang="en-US" altLang="zh-CN" dirty="0" smtClean="0"/>
          </a:p>
          <a:p>
            <a:r>
              <a:rPr lang="zh-CN" altLang="en-US" dirty="0" smtClean="0"/>
              <a:t>自定义事件提醒则在“事件提醒”管理界面中设置。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98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可在“课程管理”界面中统一管理各门课程信息，并且可以通过此处编辑每门课程下的分组信息，如“作业”、“实验”等。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1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保存网址信息后，可通过点击标题自动打开网页，或通过系统默认浏览器打开网页（可设置切换模式）。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77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保存网址信息后，可通过点击标题自动打开网页，或通过系统默认浏览器打开网页（可设置切换模式）。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8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简要概述产品功能，下一步先进行市场分析。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2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保存网址信息后，可通过点击标题自动打开网页，或通过系统默认浏览器打开网页（可设置切换模式）。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50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保存网址信息后，可通过点击标题自动打开网页，或通过系统默认浏览器打开网页（可设置切换模式）。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002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保存网址信息后，可通过点击标题自动打开网页，或通过系统默认浏览器打开网页（可设置切换模式）。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8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4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此处列举几款课程表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，稍后将针对这些产品的界面和功能进行分析。</a:t>
            </a:r>
            <a:endParaRPr lang="en-US" altLang="zh-CN" dirty="0" smtClean="0"/>
          </a:p>
          <a:p>
            <a:r>
              <a:rPr lang="zh-CN" altLang="en-US" dirty="0" smtClean="0"/>
              <a:t>本产品为基于课程表开发的学生个人课程信息管理软件，与课程表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有相似之处但又有所不同，原因在于对课程信息管理需求的进一步挖掘，追求打造出实用性强的课程管理软件。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000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2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从这组图片可直观看出，第三款课程表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的课程表界面比较简洁明了，因此在本产品界面设计中可学习此设计模式。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38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目前来看，绝大多数课程表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只提供很少的课程信息保存功能，</a:t>
            </a:r>
            <a:endParaRPr lang="en-US" altLang="zh-CN" dirty="0" smtClean="0"/>
          </a:p>
          <a:p>
            <a:r>
              <a:rPr lang="zh-CN" altLang="en-US" dirty="0" smtClean="0"/>
              <a:t>而在学生实际课程学习过程中，有许多重要的信息可以被记录下来并统一保存统一管理</a:t>
            </a:r>
            <a:endParaRPr lang="en-US" altLang="zh-CN" dirty="0" smtClean="0"/>
          </a:p>
          <a:p>
            <a:r>
              <a:rPr lang="zh-CN" altLang="en-US" dirty="0" smtClean="0"/>
              <a:t>针对此需求，可增加更多属性条目设置和保存的功能。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34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为保证准时上课，在课程表中详细记录并显示每一节课的上课时间也是有必要的。</a:t>
            </a:r>
            <a:endParaRPr lang="en-US" altLang="zh-CN" dirty="0" smtClean="0"/>
          </a:p>
          <a:p>
            <a:r>
              <a:rPr lang="zh-CN" altLang="en-US" dirty="0" smtClean="0"/>
              <a:t>右图虽然在课程表中显示了上课时间，但界面空间利用率有待提高，</a:t>
            </a:r>
            <a:endParaRPr lang="en-US" altLang="zh-CN" dirty="0" smtClean="0"/>
          </a:p>
          <a:p>
            <a:r>
              <a:rPr lang="zh-CN" altLang="en-US" dirty="0" smtClean="0"/>
              <a:t>可去掉“上午”一栏，去掉“第一节”等类似信息，</a:t>
            </a:r>
            <a:endParaRPr lang="en-US" altLang="zh-CN" dirty="0" smtClean="0"/>
          </a:p>
          <a:p>
            <a:r>
              <a:rPr lang="zh-CN" altLang="en-US" dirty="0" smtClean="0"/>
              <a:t>时间信息显示为开课时间，比如“</a:t>
            </a:r>
            <a:r>
              <a:rPr lang="en-US" altLang="zh-CN" dirty="0" smtClean="0"/>
              <a:t>08:00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61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从这款课程表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获取灵感，提供事件提醒功能，并提供倒计时显示功能。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42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4328108" cy="38779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>
              <a:defRPr sz="2800" b="1" i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37FD-8273-4EFB-B545-5C5EEA5BBB54}" type="datetime1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3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占位符 1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D057-C59D-47E8-80FD-9F41CEC317AF}" type="datetime1">
              <a:rPr lang="zh-CN" altLang="en-US" smtClean="0"/>
              <a:t>2019-10-22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1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6377" y="2520000"/>
            <a:ext cx="4551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 smtClean="0"/>
              <a:t>MyCourse</a:t>
            </a:r>
            <a:r>
              <a:rPr lang="zh-CN" altLang="en-US" sz="4000" b="1" dirty="0" smtClean="0"/>
              <a:t>项目报告</a:t>
            </a:r>
            <a:endParaRPr lang="zh-CN" altLang="en-US" sz="4000" b="1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697368" y="6116204"/>
            <a:ext cx="1012522" cy="365125"/>
          </a:xfrm>
        </p:spPr>
        <p:txBody>
          <a:bodyPr/>
          <a:lstStyle/>
          <a:p>
            <a:fld id="{681C97EB-B37A-4B66-9400-E00D2F41F533}" type="datetime1">
              <a:rPr lang="zh-CN" altLang="en-US" smtClean="0"/>
              <a:t>2019-10-22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2524730" cy="387798"/>
          </a:xfrm>
        </p:spPr>
        <p:txBody>
          <a:bodyPr/>
          <a:lstStyle/>
          <a:p>
            <a:r>
              <a:rPr lang="zh-CN" altLang="en-US" dirty="0" smtClean="0"/>
              <a:t>产品定位及目标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0000" y="1620000"/>
            <a:ext cx="6346609" cy="49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产品定位</a:t>
            </a:r>
            <a:r>
              <a:rPr lang="zh-CN" altLang="en-US" sz="2000" dirty="0" smtClean="0"/>
              <a:t>：基于课程表的学生个人课程信息管理软件。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40000" y="2780087"/>
            <a:ext cx="8074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产品目标</a:t>
            </a:r>
            <a:r>
              <a:rPr lang="zh-CN" altLang="en-US" sz="2000" dirty="0" smtClean="0"/>
              <a:t>：为有课程信息管理需求的学生提供便捷服务，包括保存课程基本信息、添加课程任务信息、添加课程实验信息，此外，还有事件提醒功能、常用网址收藏功能。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1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用户群体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0000" y="1620000"/>
            <a:ext cx="66095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主要目标用户群体</a:t>
            </a:r>
            <a:r>
              <a:rPr lang="zh-CN" altLang="en-US" sz="2000" dirty="0" smtClean="0"/>
              <a:t>：对个人课程信息有管理需求的学生。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40000" y="2520314"/>
            <a:ext cx="8074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每个学生每个学期一般同时学习多门课程，每门课程可能具有不同的课程要求；每门课程可能布置不同的作业；有的课程还具有实验要求</a:t>
            </a:r>
            <a:r>
              <a:rPr lang="en-US" altLang="zh-CN" sz="2000" dirty="0" smtClean="0"/>
              <a:t>……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使用何种方式记录这些信息？</a:t>
            </a:r>
            <a:endParaRPr lang="en-US" altLang="zh-CN" sz="20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日历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？备忘录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？笔记本？</a:t>
            </a:r>
            <a:r>
              <a:rPr lang="en-US" altLang="zh-CN" sz="2000" dirty="0" smtClean="0"/>
              <a:t>……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或者，专门管理课程信息的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，比如 </a:t>
            </a:r>
            <a:r>
              <a:rPr lang="en-US" altLang="zh-CN" sz="2000" dirty="0" err="1" smtClean="0"/>
              <a:t>MyCourse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28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产品设计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12</a:t>
            </a:fld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0559443"/>
              </p:ext>
            </p:extLst>
          </p:nvPr>
        </p:nvGraphicFramePr>
        <p:xfrm>
          <a:off x="1692000" y="549000"/>
          <a:ext cx="5760000" cy="57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9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5882400" y="1419436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添加课程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1307" y="1416588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1306" y="1668589"/>
            <a:ext cx="252000" cy="406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时间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6" y="1416587"/>
            <a:ext cx="216000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星期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306" y="1668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75306" y="1668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07306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9306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71306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43306" y="2532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75306" y="2532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07306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39306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71306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43306" y="339658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75306" y="339658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07306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39306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71306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43306" y="426058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75306" y="426058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07306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39306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71306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43306" y="512457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75306" y="512457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907306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339306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71306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688851" y="2147298"/>
            <a:ext cx="4075845" cy="332465"/>
          </a:xfrm>
          <a:prstGeom prst="rightArrow">
            <a:avLst>
              <a:gd name="adj1" fmla="val 38592"/>
              <a:gd name="adj2" fmla="val 12501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773338" y="1362468"/>
            <a:ext cx="15973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点击任意空白处添加新课程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674400" y="1828800"/>
            <a:ext cx="792000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作业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3459" y="1828800"/>
            <a:ext cx="830939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实验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874927" y="1418398"/>
            <a:ext cx="2419471" cy="410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（课程名称）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82397" y="1829837"/>
            <a:ext cx="792000" cy="3788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属性</a:t>
            </a:r>
            <a:endParaRPr lang="en-US" altLang="zh-CN" sz="1400" b="1" dirty="0" smtClean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878856" y="2207674"/>
            <a:ext cx="2411612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任课教师：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上课地点：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课程要求：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4836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" grpId="0" animBg="1"/>
      <p:bldP spid="9" grpId="1" animBg="1"/>
      <p:bldP spid="66" grpId="0" animBg="1"/>
      <p:bldP spid="72" grpId="0" animBg="1"/>
      <p:bldP spid="73" grpId="0" animBg="1"/>
      <p:bldP spid="74" grpId="0" animBg="1"/>
      <p:bldP spid="71" grpId="0" animBg="1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882400" y="1416588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2164054" cy="387798"/>
          </a:xfrm>
        </p:spPr>
        <p:txBody>
          <a:bodyPr/>
          <a:lstStyle/>
          <a:p>
            <a:r>
              <a:rPr lang="zh-CN" altLang="en-US" dirty="0" smtClean="0"/>
              <a:t>查看课程信息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1307" y="1416588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1306" y="1668589"/>
            <a:ext cx="252000" cy="406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时间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6" y="1416587"/>
            <a:ext cx="216000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星期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306" y="1668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75306" y="1668588"/>
            <a:ext cx="432000" cy="86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07306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9306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71306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43306" y="2532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75306" y="2532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07306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39306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71306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43306" y="339658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75306" y="339658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07306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39306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71306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43306" y="426058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75306" y="426058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07306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39306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71306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43306" y="512457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75306" y="512457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907306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339306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71306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82399" y="1668589"/>
            <a:ext cx="252000" cy="406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时间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34399" y="1416587"/>
            <a:ext cx="216000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星期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34399" y="1668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566399" y="1668588"/>
            <a:ext cx="432000" cy="86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998399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430399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862399" y="1668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134399" y="2532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66399" y="253258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98399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430399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862399" y="253258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34399" y="339658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66399" y="339658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998399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430399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862399" y="339658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134399" y="426058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566399" y="426058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998399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430399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862399" y="4260581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134399" y="512457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566399" y="512457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998399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430399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862399" y="5124574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882397" y="3261947"/>
            <a:ext cx="2412001" cy="247464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882396" y="3261945"/>
            <a:ext cx="792000" cy="3788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属性</a:t>
            </a:r>
            <a:endParaRPr lang="en-US" altLang="zh-CN" sz="1400" b="1" dirty="0" smtClean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74399" y="3260908"/>
            <a:ext cx="792000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作业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463458" y="3260908"/>
            <a:ext cx="830939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实验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右箭头 65"/>
          <p:cNvSpPr/>
          <p:nvPr/>
        </p:nvSpPr>
        <p:spPr>
          <a:xfrm rot="1271837">
            <a:off x="1577784" y="2878982"/>
            <a:ext cx="4206824" cy="332465"/>
          </a:xfrm>
          <a:prstGeom prst="rightArrow">
            <a:avLst>
              <a:gd name="adj1" fmla="val 38592"/>
              <a:gd name="adj2" fmla="val 12501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785142" y="2260384"/>
            <a:ext cx="15737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点击任意课程弹出信息界面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890256" y="3676258"/>
            <a:ext cx="24116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课程名称：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任课教师：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上课地点：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课程要求：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54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7" grpId="0" animBg="1"/>
      <p:bldP spid="37" grpId="1" animBg="1"/>
      <p:bldP spid="61" grpId="0" animBg="1"/>
      <p:bldP spid="62" grpId="0" animBg="1"/>
      <p:bldP spid="63" grpId="0" animBg="1"/>
      <p:bldP spid="65" grpId="0" animBg="1"/>
      <p:bldP spid="66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分组查看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366001" y="1418400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66004" y="1670400"/>
            <a:ext cx="252000" cy="406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时间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18004" y="1418398"/>
            <a:ext cx="216000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星期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18004" y="1670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050004" y="1670399"/>
            <a:ext cx="432000" cy="86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82004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14004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46004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618004" y="2534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50004" y="2534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482004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14004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346004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618004" y="339839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050004" y="339839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82004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914004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46004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618004" y="4262393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050004" y="4262393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482004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914004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346004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618004" y="5126386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050004" y="5126386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82004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914004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346004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366002" y="3263758"/>
            <a:ext cx="2412001" cy="247464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3364376" y="5068992"/>
            <a:ext cx="2411612" cy="667808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作业</a:t>
            </a:r>
            <a:r>
              <a:rPr lang="en-US" altLang="zh-CN" sz="1400" b="1" dirty="0" smtClean="0"/>
              <a:t>2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作业内容：</a:t>
            </a:r>
            <a:endParaRPr lang="en-US" altLang="zh-CN" sz="1400" dirty="0" smtClean="0"/>
          </a:p>
        </p:txBody>
      </p:sp>
      <p:sp>
        <p:nvSpPr>
          <p:cNvPr id="62" name="矩形 61"/>
          <p:cNvSpPr/>
          <p:nvPr/>
        </p:nvSpPr>
        <p:spPr>
          <a:xfrm>
            <a:off x="3366001" y="3263756"/>
            <a:ext cx="792000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属性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47063" y="3262719"/>
            <a:ext cx="830939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实验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66194" y="3776231"/>
            <a:ext cx="2411612" cy="1169551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作业</a:t>
            </a:r>
            <a:r>
              <a:rPr lang="en-US" altLang="zh-CN" sz="1400" b="1" dirty="0" smtClean="0"/>
              <a:t>1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作业内容：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截止时间：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……</a:t>
            </a:r>
          </a:p>
        </p:txBody>
      </p:sp>
      <p:sp>
        <p:nvSpPr>
          <p:cNvPr id="102" name="矩形 101"/>
          <p:cNvSpPr/>
          <p:nvPr/>
        </p:nvSpPr>
        <p:spPr>
          <a:xfrm>
            <a:off x="545323" y="1418400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45326" y="1670400"/>
            <a:ext cx="252000" cy="406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时间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97326" y="1418398"/>
            <a:ext cx="216000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星期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97326" y="1670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229326" y="1670399"/>
            <a:ext cx="432000" cy="86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661326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093326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525326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797326" y="2534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229326" y="2534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661326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093326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525326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97326" y="339839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229326" y="339839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661326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093326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2525326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97326" y="4262393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229326" y="4262393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1661326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093326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525326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797326" y="5126386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229326" y="5126386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661326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2093326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525326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542828" y="3269487"/>
            <a:ext cx="2429203" cy="247464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337326" y="3262719"/>
            <a:ext cx="792000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作业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126385" y="3262719"/>
            <a:ext cx="830939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实验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53183" y="3678069"/>
            <a:ext cx="24116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课程名称：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任课教师：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上课地点：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课程要求：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……</a:t>
            </a:r>
          </a:p>
        </p:txBody>
      </p:sp>
      <p:sp>
        <p:nvSpPr>
          <p:cNvPr id="137" name="矩形 136"/>
          <p:cNvSpPr/>
          <p:nvPr/>
        </p:nvSpPr>
        <p:spPr>
          <a:xfrm>
            <a:off x="6209806" y="1419436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6209809" y="1671436"/>
            <a:ext cx="252000" cy="406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时间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461809" y="1419434"/>
            <a:ext cx="216000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星期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461809" y="167143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6893809" y="1671435"/>
            <a:ext cx="432000" cy="86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7325809" y="1671434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7757809" y="1671434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8189809" y="1671434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6461809" y="253543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6893809" y="2535435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7325809" y="2535434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7757809" y="2535434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8189809" y="2535434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461809" y="3399433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6893809" y="3399433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7325809" y="339943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7757809" y="339943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8189809" y="339943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6461809" y="426342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6893809" y="426342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7325809" y="426342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757809" y="426342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8189809" y="426342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461809" y="5127422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893809" y="5127422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7325809" y="5127421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7757809" y="5127421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189809" y="5127421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6209807" y="3264794"/>
            <a:ext cx="2412001" cy="247464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6209806" y="3264792"/>
            <a:ext cx="792000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属性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7001809" y="3263755"/>
            <a:ext cx="792000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作业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218379" y="3678069"/>
            <a:ext cx="24116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指导老师：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实验时间：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实验地点：</a:t>
            </a:r>
            <a:endParaRPr lang="en-US" altLang="zh-CN" sz="1400" dirty="0" smtClean="0"/>
          </a:p>
        </p:txBody>
      </p:sp>
      <p:sp>
        <p:nvSpPr>
          <p:cNvPr id="172" name="文本框 171"/>
          <p:cNvSpPr txBox="1"/>
          <p:nvPr/>
        </p:nvSpPr>
        <p:spPr>
          <a:xfrm>
            <a:off x="6214649" y="4713551"/>
            <a:ext cx="2411612" cy="900246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实验</a:t>
            </a:r>
            <a:r>
              <a:rPr lang="en-US" altLang="zh-CN" sz="1400" b="1" dirty="0" smtClean="0"/>
              <a:t>1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实验内容：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……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3069375" y="615136"/>
            <a:ext cx="30052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点击不同标签显示相应内容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3368031" y="3262694"/>
            <a:ext cx="2412001" cy="247464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6211575" y="3262158"/>
            <a:ext cx="2412001" cy="247464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545323" y="3263756"/>
            <a:ext cx="792000" cy="3788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属性</a:t>
            </a:r>
            <a:endParaRPr lang="en-US" altLang="zh-CN" sz="1400" b="1" dirty="0" smtClean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58004" y="3262719"/>
            <a:ext cx="792000" cy="3788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作业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790868" y="3263755"/>
            <a:ext cx="830939" cy="3788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实验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792000" y="1418400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2164054" cy="387798"/>
          </a:xfrm>
        </p:spPr>
        <p:txBody>
          <a:bodyPr/>
          <a:lstStyle/>
          <a:p>
            <a:r>
              <a:rPr lang="zh-CN" altLang="en-US" dirty="0" smtClean="0"/>
              <a:t>编辑课程信息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92003" y="1670400"/>
            <a:ext cx="252000" cy="406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时间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044003" y="1418398"/>
            <a:ext cx="216000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星期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44003" y="1670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76003" y="1670399"/>
            <a:ext cx="432000" cy="86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908003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340003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772003" y="1670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044003" y="2534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476003" y="2534399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908003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92000" y="3276018"/>
            <a:ext cx="2412001" cy="247464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340003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772003" y="2534398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044003" y="339839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476003" y="3398397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908003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340003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2772003" y="3398396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044003" y="4262393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476003" y="4262393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1908003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340003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772003" y="4262392"/>
            <a:ext cx="432000" cy="8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1044003" y="5126386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476003" y="5126386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908003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2340003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772003" y="5126385"/>
            <a:ext cx="432000" cy="612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792001" y="3273697"/>
            <a:ext cx="2412001" cy="247464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792000" y="3263756"/>
            <a:ext cx="792000" cy="3788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属性</a:t>
            </a:r>
            <a:endParaRPr lang="en-US" altLang="zh-CN" sz="1400" b="1" dirty="0" smtClean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584003" y="3262719"/>
            <a:ext cx="792000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作业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373062" y="3262719"/>
            <a:ext cx="830939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实验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799860" y="3678069"/>
            <a:ext cx="24116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课程名称：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任课教师：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上课地点：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课程要求：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……</a:t>
            </a:r>
          </a:p>
        </p:txBody>
      </p:sp>
      <p:sp>
        <p:nvSpPr>
          <p:cNvPr id="170" name="矩形 169"/>
          <p:cNvSpPr/>
          <p:nvPr/>
        </p:nvSpPr>
        <p:spPr>
          <a:xfrm>
            <a:off x="5882400" y="1419436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5882397" y="1829837"/>
            <a:ext cx="792000" cy="3788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属性</a:t>
            </a:r>
            <a:endParaRPr lang="en-US" altLang="zh-CN" sz="1400" b="1" dirty="0" smtClean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6674400" y="1828800"/>
            <a:ext cx="792000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作业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463459" y="1828800"/>
            <a:ext cx="830939" cy="378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实验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874927" y="1418398"/>
            <a:ext cx="2419471" cy="410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课程名称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78" name="右箭头 177"/>
          <p:cNvSpPr/>
          <p:nvPr/>
        </p:nvSpPr>
        <p:spPr>
          <a:xfrm>
            <a:off x="1454689" y="3310165"/>
            <a:ext cx="4310007" cy="332465"/>
          </a:xfrm>
          <a:prstGeom prst="rightArrow">
            <a:avLst>
              <a:gd name="adj1" fmla="val 38592"/>
              <a:gd name="adj2" fmla="val 12501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3740865" y="2488867"/>
            <a:ext cx="16622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长按进入课程信息管理界面</a:t>
            </a:r>
            <a:endParaRPr lang="zh-CN" altLang="en-US" dirty="0"/>
          </a:p>
        </p:txBody>
      </p:sp>
      <p:sp>
        <p:nvSpPr>
          <p:cNvPr id="181" name="文本框 180"/>
          <p:cNvSpPr txBox="1"/>
          <p:nvPr/>
        </p:nvSpPr>
        <p:spPr>
          <a:xfrm>
            <a:off x="5878856" y="2207674"/>
            <a:ext cx="2411612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任课教师：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上课地点：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课程要求：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1147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70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课程管理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0000" y="1418398"/>
            <a:ext cx="4314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课程管理：统一管理各门课程信息。</a:t>
            </a:r>
            <a:endParaRPr lang="en-US" altLang="zh-CN" sz="2000" b="1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基本信息修改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分组信息展示修改</a:t>
            </a:r>
            <a:endParaRPr lang="en-US" altLang="zh-CN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作业信息</a:t>
            </a:r>
            <a:endParaRPr lang="en-US" altLang="zh-CN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实验信息</a:t>
            </a:r>
            <a:endParaRPr lang="en-US" altLang="zh-CN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（其他自定义分组）</a:t>
            </a:r>
            <a:endParaRPr lang="en-US" altLang="zh-CN" sz="2000" dirty="0" smtClean="0"/>
          </a:p>
        </p:txBody>
      </p:sp>
      <p:sp>
        <p:nvSpPr>
          <p:cNvPr id="51" name="矩形 50"/>
          <p:cNvSpPr/>
          <p:nvPr/>
        </p:nvSpPr>
        <p:spPr>
          <a:xfrm>
            <a:off x="897680" y="1418398"/>
            <a:ext cx="2419471" cy="410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课程管理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7619" y="2029791"/>
            <a:ext cx="2411612" cy="630942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课程</a:t>
            </a:r>
            <a:r>
              <a:rPr lang="en-US" altLang="zh-CN" sz="1400" b="1" dirty="0" smtClean="0"/>
              <a:t>1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</p:txBody>
      </p:sp>
      <p:sp>
        <p:nvSpPr>
          <p:cNvPr id="60" name="文本框 59"/>
          <p:cNvSpPr txBox="1"/>
          <p:nvPr/>
        </p:nvSpPr>
        <p:spPr>
          <a:xfrm>
            <a:off x="902622" y="2861724"/>
            <a:ext cx="2411612" cy="603563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课程</a:t>
            </a:r>
            <a:r>
              <a:rPr lang="en-US" altLang="zh-CN" sz="1400" b="1" dirty="0" smtClean="0"/>
              <a:t>2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908071" y="3666278"/>
            <a:ext cx="2411612" cy="630942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课程</a:t>
            </a:r>
            <a:r>
              <a:rPr lang="en-US" altLang="zh-CN" sz="1400" b="1" dirty="0" smtClean="0"/>
              <a:t>3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08071" y="4498211"/>
            <a:ext cx="2411612" cy="630942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课程</a:t>
            </a:r>
            <a:r>
              <a:rPr lang="en-US" altLang="zh-CN" sz="1400" b="1" dirty="0"/>
              <a:t>4</a:t>
            </a:r>
            <a:endParaRPr lang="en-US" altLang="zh-CN" sz="1400" b="1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05153" y="5328696"/>
            <a:ext cx="2411612" cy="410740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课程</a:t>
            </a:r>
            <a:r>
              <a:rPr lang="en-US" altLang="zh-CN" sz="1400" b="1" dirty="0"/>
              <a:t>5</a:t>
            </a:r>
            <a:endParaRPr lang="en-US" altLang="zh-CN" sz="1400" b="1" dirty="0" smtClean="0"/>
          </a:p>
        </p:txBody>
      </p:sp>
      <p:sp>
        <p:nvSpPr>
          <p:cNvPr id="47" name="矩形 46"/>
          <p:cNvSpPr/>
          <p:nvPr/>
        </p:nvSpPr>
        <p:spPr>
          <a:xfrm>
            <a:off x="905153" y="1419436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定时提醒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0000" y="1418398"/>
            <a:ext cx="41216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提醒功能：</a:t>
            </a:r>
            <a:endParaRPr lang="en-US" altLang="zh-CN" sz="2000" b="1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在课程基本信息界面设置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在添加作业时设置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在添加实验信息时设置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在事件提醒界面自定义事件提醒</a:t>
            </a:r>
            <a:endParaRPr lang="en-US" altLang="zh-CN" sz="2000" dirty="0" smtClean="0"/>
          </a:p>
        </p:txBody>
      </p:sp>
      <p:sp>
        <p:nvSpPr>
          <p:cNvPr id="51" name="矩形 50"/>
          <p:cNvSpPr/>
          <p:nvPr/>
        </p:nvSpPr>
        <p:spPr>
          <a:xfrm>
            <a:off x="897680" y="1418398"/>
            <a:ext cx="2419471" cy="410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事件提醒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7619" y="2029791"/>
            <a:ext cx="2411612" cy="1169551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事件</a:t>
            </a:r>
            <a:r>
              <a:rPr lang="en-US" altLang="zh-CN" sz="1400" b="1" dirty="0" smtClean="0"/>
              <a:t>1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标题：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备注：</a:t>
            </a:r>
            <a:endParaRPr lang="en-US" altLang="zh-CN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05539" y="3400333"/>
            <a:ext cx="2411612" cy="1169551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事件</a:t>
            </a:r>
            <a:r>
              <a:rPr lang="en-US" altLang="zh-CN" sz="1400" b="1" dirty="0"/>
              <a:t>2</a:t>
            </a:r>
            <a:endParaRPr lang="en-US" altLang="zh-CN" sz="1400" b="1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标题：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备注：</a:t>
            </a:r>
            <a:endParaRPr lang="en-US" altLang="zh-CN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903074" y="4770874"/>
            <a:ext cx="2411612" cy="968561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事件</a:t>
            </a:r>
            <a:r>
              <a:rPr lang="en-US" altLang="zh-CN" sz="1400" b="1" dirty="0"/>
              <a:t>3</a:t>
            </a:r>
            <a:endParaRPr lang="en-US" altLang="zh-CN" sz="1400" b="1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标题：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/>
          </a:p>
        </p:txBody>
      </p:sp>
      <p:sp>
        <p:nvSpPr>
          <p:cNvPr id="47" name="矩形 46"/>
          <p:cNvSpPr/>
          <p:nvPr/>
        </p:nvSpPr>
        <p:spPr>
          <a:xfrm>
            <a:off x="905153" y="1419436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记事备忘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0000" y="1418398"/>
            <a:ext cx="2765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记事备忘：记录文字。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分组管理、浏览</a:t>
            </a:r>
            <a:endParaRPr lang="en-US" altLang="zh-CN" sz="2000" dirty="0" smtClean="0"/>
          </a:p>
        </p:txBody>
      </p:sp>
      <p:sp>
        <p:nvSpPr>
          <p:cNvPr id="51" name="矩形 50"/>
          <p:cNvSpPr/>
          <p:nvPr/>
        </p:nvSpPr>
        <p:spPr>
          <a:xfrm>
            <a:off x="897680" y="1418398"/>
            <a:ext cx="2419471" cy="410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记事本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7619" y="2029791"/>
            <a:ext cx="2411612" cy="630942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标题</a:t>
            </a:r>
            <a:r>
              <a:rPr lang="en-US" altLang="zh-CN" sz="1400" b="1" dirty="0" smtClean="0"/>
              <a:t>1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</p:txBody>
      </p:sp>
      <p:sp>
        <p:nvSpPr>
          <p:cNvPr id="60" name="文本框 59"/>
          <p:cNvSpPr txBox="1"/>
          <p:nvPr/>
        </p:nvSpPr>
        <p:spPr>
          <a:xfrm>
            <a:off x="902622" y="2861724"/>
            <a:ext cx="2411612" cy="630942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标题</a:t>
            </a:r>
            <a:r>
              <a:rPr lang="en-US" altLang="zh-CN" sz="1400" b="1" dirty="0" smtClean="0"/>
              <a:t>2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908071" y="3666278"/>
            <a:ext cx="2411612" cy="630942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标题</a:t>
            </a:r>
            <a:r>
              <a:rPr lang="en-US" altLang="zh-CN" sz="1400" b="1" dirty="0" smtClean="0"/>
              <a:t>3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08071" y="4498211"/>
            <a:ext cx="2411612" cy="630942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标题</a:t>
            </a:r>
            <a:r>
              <a:rPr lang="en-US" altLang="zh-CN" sz="1400" b="1" dirty="0" smtClean="0"/>
              <a:t>4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时间：</a:t>
            </a:r>
            <a:endParaRPr lang="en-US" altLang="zh-CN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05153" y="5328696"/>
            <a:ext cx="2411612" cy="410740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标题</a:t>
            </a:r>
            <a:r>
              <a:rPr lang="en-US" altLang="zh-CN" sz="1400" b="1" dirty="0" smtClean="0"/>
              <a:t>5</a:t>
            </a:r>
          </a:p>
        </p:txBody>
      </p:sp>
      <p:sp>
        <p:nvSpPr>
          <p:cNvPr id="47" name="矩形 46"/>
          <p:cNvSpPr/>
          <p:nvPr/>
        </p:nvSpPr>
        <p:spPr>
          <a:xfrm>
            <a:off x="905153" y="1419436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0000" y="540000"/>
            <a:ext cx="823944" cy="443198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000" y="1468583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What is </a:t>
            </a:r>
            <a:r>
              <a:rPr lang="en-US" altLang="zh-CN" sz="2400" dirty="0" err="1" smtClean="0"/>
              <a:t>MyCourse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40000" y="218480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基于课程表的学生个人课程信息管理软件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1972" y="2901017"/>
            <a:ext cx="31085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课程表管理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课程基本信息管理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任务信息管理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实验信息管理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84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网址收藏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0000" y="1418398"/>
            <a:ext cx="411822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常用网址收藏功能：</a:t>
            </a:r>
            <a:endParaRPr lang="en-US" altLang="zh-CN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收藏自定义网址（课程学习网站、课程相关知识网站、教务管理系统网站、学校新闻网站等）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点击标题时自动跳转到网页，或使用系统默认浏览器打开网页</a:t>
            </a:r>
            <a:endParaRPr lang="en-US" altLang="zh-CN" sz="2000" dirty="0" smtClean="0"/>
          </a:p>
        </p:txBody>
      </p:sp>
      <p:sp>
        <p:nvSpPr>
          <p:cNvPr id="51" name="矩形 50"/>
          <p:cNvSpPr/>
          <p:nvPr/>
        </p:nvSpPr>
        <p:spPr>
          <a:xfrm>
            <a:off x="897682" y="1418398"/>
            <a:ext cx="2419471" cy="410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常用网址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7621" y="2029791"/>
            <a:ext cx="2411612" cy="900246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网址</a:t>
            </a:r>
            <a:r>
              <a:rPr lang="en-US" altLang="zh-CN" sz="1400" b="1" dirty="0" smtClean="0"/>
              <a:t>1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标题：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备注：</a:t>
            </a:r>
            <a:endParaRPr lang="en-US" altLang="zh-CN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05155" y="3131028"/>
            <a:ext cx="2411612" cy="900246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网址</a:t>
            </a:r>
            <a:r>
              <a:rPr lang="en-US" altLang="zh-CN" sz="1400" b="1" dirty="0" smtClean="0"/>
              <a:t>2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标题：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备注：</a:t>
            </a:r>
            <a:endParaRPr lang="en-US" altLang="zh-CN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903076" y="4232265"/>
            <a:ext cx="2411612" cy="900246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网址</a:t>
            </a:r>
            <a:r>
              <a:rPr lang="en-US" altLang="zh-CN" sz="1400" b="1" dirty="0" smtClean="0"/>
              <a:t>3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标题：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备注：</a:t>
            </a:r>
            <a:endParaRPr lang="en-US" altLang="zh-CN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5155" y="5333502"/>
            <a:ext cx="2411612" cy="405934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/>
              <a:t>网址</a:t>
            </a:r>
            <a:r>
              <a:rPr lang="en-US" altLang="zh-CN" sz="1400" b="1" dirty="0" smtClean="0"/>
              <a:t>4</a:t>
            </a:r>
          </a:p>
        </p:txBody>
      </p:sp>
      <p:sp>
        <p:nvSpPr>
          <p:cNvPr id="47" name="矩形 46"/>
          <p:cNvSpPr/>
          <p:nvPr/>
        </p:nvSpPr>
        <p:spPr>
          <a:xfrm>
            <a:off x="905155" y="1419436"/>
            <a:ext cx="2411999" cy="432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2524730" cy="387798"/>
          </a:xfrm>
        </p:spPr>
        <p:txBody>
          <a:bodyPr/>
          <a:lstStyle/>
          <a:p>
            <a:r>
              <a:rPr lang="zh-CN" altLang="en-US" dirty="0" smtClean="0"/>
              <a:t>设计与测试规范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5195" y="1440000"/>
            <a:ext cx="7970155" cy="386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(1) </a:t>
            </a:r>
            <a:r>
              <a:rPr lang="zh-CN" altLang="en-US" b="1" dirty="0"/>
              <a:t>设计规范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 smtClean="0"/>
              <a:t>首先</a:t>
            </a:r>
            <a:r>
              <a:rPr lang="zh-CN" altLang="en-US" dirty="0"/>
              <a:t>需要对产品的主要功能界面进行设计，根据对产品功能的分析，需要设计以下主要界面：课程表界面、课程信息添加界面、课程信息展示界面、课程信息编辑界面、网址展示界面、设置界面。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 smtClean="0"/>
              <a:t>功能设计</a:t>
            </a:r>
            <a:r>
              <a:rPr lang="zh-CN" altLang="en-US" dirty="0"/>
              <a:t>上，先编写各个功能模块的代码，然后根据各界面组件控制逻辑实现各个功能的调用。例如，先编写添加课程信息的模块代码，然后为相应的按钮组件编写监听事件，将组件值传递给该模块，完成模块调用。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(2) </a:t>
            </a:r>
            <a:r>
              <a:rPr lang="zh-CN" altLang="en-US" b="1" dirty="0"/>
              <a:t>测试规范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完成某个功能模块及其界面设计之后，先单独对这个功能模块进行测试，检查无误后再对其他模块进行同样的测试，最后连接整个系统的功能，完成整体测试。</a:t>
            </a:r>
          </a:p>
        </p:txBody>
      </p:sp>
    </p:spTree>
    <p:extLst>
      <p:ext uri="{BB962C8B-B14F-4D97-AF65-F5344CB8AC3E}">
        <p14:creationId xmlns:p14="http://schemas.microsoft.com/office/powerpoint/2010/main" val="9147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2164054" cy="387798"/>
          </a:xfrm>
        </p:spPr>
        <p:txBody>
          <a:bodyPr/>
          <a:lstStyle/>
          <a:p>
            <a:r>
              <a:rPr lang="zh-CN" altLang="en-US" dirty="0" smtClean="0"/>
              <a:t>技术解决方案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5195" y="1440000"/>
            <a:ext cx="7970155" cy="351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(1) </a:t>
            </a:r>
            <a:r>
              <a:rPr lang="zh-CN" altLang="en-US" b="1" dirty="0"/>
              <a:t>课程表导入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 smtClean="0"/>
              <a:t>目前</a:t>
            </a:r>
            <a:r>
              <a:rPr lang="zh-CN" altLang="en-US" dirty="0"/>
              <a:t>已知的一种导入课程表方式是利用</a:t>
            </a:r>
            <a:r>
              <a:rPr lang="en-US" altLang="zh-CN" dirty="0"/>
              <a:t>iCal</a:t>
            </a:r>
            <a:r>
              <a:rPr lang="zh-CN" altLang="en-US" dirty="0"/>
              <a:t>标准格式文件进行导入。</a:t>
            </a:r>
            <a:r>
              <a:rPr lang="en-US" altLang="zh-CN" dirty="0"/>
              <a:t>iCal</a:t>
            </a:r>
            <a:r>
              <a:rPr lang="zh-CN" altLang="en-US" dirty="0"/>
              <a:t>，即</a:t>
            </a:r>
            <a:r>
              <a:rPr lang="en-US" altLang="zh-CN" dirty="0"/>
              <a:t>iCalendar</a:t>
            </a:r>
            <a:r>
              <a:rPr lang="zh-CN" altLang="en-US" dirty="0"/>
              <a:t>，日历数据交换，该标准提供了一种公共的数据格式用于存储关于日历方面的信息。而</a:t>
            </a:r>
            <a:r>
              <a:rPr lang="en-US" altLang="zh-CN" dirty="0"/>
              <a:t>iCal4j</a:t>
            </a:r>
            <a:r>
              <a:rPr lang="zh-CN" altLang="en-US" dirty="0"/>
              <a:t>是一组读写</a:t>
            </a:r>
            <a:r>
              <a:rPr lang="en-US" altLang="zh-CN" dirty="0"/>
              <a:t>iCalendar</a:t>
            </a:r>
            <a:r>
              <a:rPr lang="zh-CN" altLang="en-US" dirty="0"/>
              <a:t>数据流的</a:t>
            </a:r>
            <a:r>
              <a:rPr lang="en-US" altLang="zh-CN" dirty="0"/>
              <a:t>Java API</a:t>
            </a:r>
            <a:r>
              <a:rPr lang="zh-CN" altLang="en-US" dirty="0"/>
              <a:t>，主要包括解析器、对象模型以及生成器。一些高校提供课程表导出文件功能，在程序中通过读取文件即可实现导入课程表。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(2) </a:t>
            </a:r>
            <a:r>
              <a:rPr lang="zh-CN" altLang="en-US" b="1" dirty="0"/>
              <a:t>打开网址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用户选择在</a:t>
            </a:r>
            <a:r>
              <a:rPr lang="en-US" altLang="zh-CN" dirty="0"/>
              <a:t>APP</a:t>
            </a:r>
            <a:r>
              <a:rPr lang="zh-CN" altLang="en-US" dirty="0"/>
              <a:t>内打开网址，则可选择使用</a:t>
            </a:r>
            <a:r>
              <a:rPr lang="en-US" altLang="zh-CN" dirty="0" err="1"/>
              <a:t>WebView</a:t>
            </a:r>
            <a:r>
              <a:rPr lang="zh-CN" altLang="en-US" dirty="0"/>
              <a:t>控件实现；如果用户选择使用默认浏览器打开网址，则可将相关信息保存在一个</a:t>
            </a:r>
            <a:r>
              <a:rPr lang="en-US" altLang="zh-CN" dirty="0"/>
              <a:t>Intent</a:t>
            </a:r>
            <a:r>
              <a:rPr lang="zh-CN" altLang="en-US" dirty="0"/>
              <a:t>对象中，通过</a:t>
            </a:r>
            <a:r>
              <a:rPr lang="en-US" altLang="zh-CN" dirty="0" err="1"/>
              <a:t>startActivity</a:t>
            </a:r>
            <a:r>
              <a:rPr lang="en-US" altLang="zh-CN" dirty="0"/>
              <a:t>()</a:t>
            </a:r>
            <a:r>
              <a:rPr lang="zh-CN" altLang="en-US" dirty="0"/>
              <a:t>实现打开网址。</a:t>
            </a:r>
          </a:p>
        </p:txBody>
      </p:sp>
    </p:spTree>
    <p:extLst>
      <p:ext uri="{BB962C8B-B14F-4D97-AF65-F5344CB8AC3E}">
        <p14:creationId xmlns:p14="http://schemas.microsoft.com/office/powerpoint/2010/main" val="34531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推广方案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000" y="1073916"/>
            <a:ext cx="7970155" cy="525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(1) </a:t>
            </a:r>
            <a:r>
              <a:rPr lang="zh-CN" altLang="en-US" b="1" dirty="0"/>
              <a:t>线上推广</a:t>
            </a:r>
          </a:p>
          <a:p>
            <a:pPr indent="457200">
              <a:lnSpc>
                <a:spcPct val="125000"/>
              </a:lnSpc>
            </a:pPr>
            <a:r>
              <a:rPr lang="en-US" altLang="zh-CN" dirty="0"/>
              <a:t>1) </a:t>
            </a:r>
            <a:r>
              <a:rPr lang="zh-CN" altLang="en-US" dirty="0"/>
              <a:t>应用推荐网站与应用商店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/>
              <a:t>各大下载市场、应用商店、平台、下载站的覆盖</a:t>
            </a:r>
            <a:r>
              <a:rPr lang="en-US" altLang="zh-CN" dirty="0"/>
              <a:t>Android</a:t>
            </a:r>
            <a:r>
              <a:rPr lang="zh-CN" altLang="en-US" dirty="0"/>
              <a:t>版本发布渠道。最基础的，不需要资金投入，只需要大范围覆盖。下载市场：安卓、机锋、安智、应用汇等。应用商店：</a:t>
            </a:r>
            <a:r>
              <a:rPr lang="en-US" altLang="zh-CN" dirty="0"/>
              <a:t>Google</a:t>
            </a:r>
            <a:r>
              <a:rPr lang="zh-CN" altLang="en-US" dirty="0"/>
              <a:t>商店、</a:t>
            </a:r>
            <a:r>
              <a:rPr lang="en-US" altLang="zh-CN" dirty="0"/>
              <a:t>HTC</a:t>
            </a:r>
            <a:r>
              <a:rPr lang="zh-CN" altLang="en-US" dirty="0"/>
              <a:t>商城、魅族商店、联想开发者社区、</a:t>
            </a:r>
            <a:r>
              <a:rPr lang="en-US" altLang="zh-CN" dirty="0"/>
              <a:t>OPPO</a:t>
            </a:r>
            <a:r>
              <a:rPr lang="zh-CN" altLang="en-US" dirty="0"/>
              <a:t>应用商店等。大平台：</a:t>
            </a:r>
            <a:r>
              <a:rPr lang="en-US" altLang="zh-CN" dirty="0"/>
              <a:t>MM</a:t>
            </a:r>
            <a:r>
              <a:rPr lang="zh-CN" altLang="en-US" dirty="0"/>
              <a:t>社区、沃商店、天翼空间、华为智汇云、腾讯应用中心等。客户端：豌豆荚手机精灵、</a:t>
            </a:r>
            <a:r>
              <a:rPr lang="en-US" altLang="zh-CN" dirty="0"/>
              <a:t>91</a:t>
            </a:r>
            <a:r>
              <a:rPr lang="zh-CN" altLang="en-US" dirty="0"/>
              <a:t>手机助手、</a:t>
            </a:r>
            <a:r>
              <a:rPr lang="en-US" altLang="zh-CN" dirty="0"/>
              <a:t>360</a:t>
            </a:r>
            <a:r>
              <a:rPr lang="zh-CN" altLang="en-US" dirty="0"/>
              <a:t>软件管家等。</a:t>
            </a:r>
          </a:p>
          <a:p>
            <a:pPr indent="457200">
              <a:lnSpc>
                <a:spcPct val="125000"/>
              </a:lnSpc>
            </a:pPr>
            <a:r>
              <a:rPr lang="en-US" altLang="zh-CN" dirty="0" smtClean="0"/>
              <a:t>2) </a:t>
            </a:r>
            <a:r>
              <a:rPr lang="zh-CN" altLang="en-US" dirty="0" smtClean="0"/>
              <a:t>内容营销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 smtClean="0"/>
              <a:t>通过网络媒介来增加曝光率。可以通过微博进行内容营销，可以近距离与海量的用户进行沟通。注意微博上的意见领袖、话题制造者、评测之类的博主，充分利用微博用户产生互动增加用户粘性。可以通过微信进行推广，与软件评测类微信公众号进行合作，发布推送进行宣传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en-US" b="1" dirty="0"/>
              <a:t>线下推广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/>
              <a:t>让自己的产品成为手机的原始配套软件。需要一定的成本，与手机厂商或者移动运营商进行商谈。</a:t>
            </a:r>
          </a:p>
        </p:txBody>
      </p:sp>
    </p:spTree>
    <p:extLst>
      <p:ext uri="{BB962C8B-B14F-4D97-AF65-F5344CB8AC3E}">
        <p14:creationId xmlns:p14="http://schemas.microsoft.com/office/powerpoint/2010/main" val="14276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运营规划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000" y="1440000"/>
            <a:ext cx="797015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(1) </a:t>
            </a:r>
            <a:r>
              <a:rPr lang="zh-CN" altLang="en-US" b="1" dirty="0" smtClean="0"/>
              <a:t>种子期</a:t>
            </a:r>
            <a:endParaRPr lang="en-US" altLang="zh-CN" b="1" dirty="0" smtClean="0"/>
          </a:p>
          <a:p>
            <a:pPr indent="457200">
              <a:lnSpc>
                <a:spcPct val="125000"/>
              </a:lnSpc>
            </a:pPr>
            <a:r>
              <a:rPr lang="zh-CN" altLang="en-US" dirty="0" smtClean="0"/>
              <a:t>主要的目的是收集用户数据。通过与产品设计时的用户定位对比，有目的性的调优；通过用户的反馈与评价，进行功能方面的增删改查。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(2) </a:t>
            </a:r>
            <a:r>
              <a:rPr lang="zh-CN" altLang="en-US" b="1" dirty="0" smtClean="0"/>
              <a:t>推广期</a:t>
            </a:r>
            <a:endParaRPr lang="en-US" altLang="zh-CN" b="1" dirty="0" smtClean="0"/>
          </a:p>
          <a:p>
            <a:pPr indent="457200">
              <a:lnSpc>
                <a:spcPct val="125000"/>
              </a:lnSpc>
            </a:pPr>
            <a:r>
              <a:rPr lang="zh-CN" altLang="en-US" dirty="0" smtClean="0"/>
              <a:t>主要</a:t>
            </a:r>
            <a:r>
              <a:rPr lang="zh-CN" altLang="en-US" dirty="0"/>
              <a:t>目的是扩大影响，进行大范围的覆盖。配合各种资源多管齐下。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2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65" cy="3877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73023" y="2688413"/>
            <a:ext cx="2597954" cy="148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THANK YOU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84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行业市场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1" y="1257112"/>
            <a:ext cx="8055038" cy="4343776"/>
          </a:xfrm>
          <a:prstGeom prst="rect">
            <a:avLst/>
          </a:prstGeom>
          <a:ln w="15875">
            <a:solidFill>
              <a:schemeClr val="bg2">
                <a:lumMod val="90000"/>
              </a:scheme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87668" y="5600888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——</a:t>
            </a:r>
            <a:r>
              <a:rPr lang="zh-CN" altLang="en-US" sz="1200" dirty="0" smtClean="0"/>
              <a:t>教育</a:t>
            </a:r>
            <a:r>
              <a:rPr lang="zh-CN" altLang="en-US" sz="1200" dirty="0"/>
              <a:t>类课程表</a:t>
            </a:r>
            <a:r>
              <a:rPr lang="en-US" altLang="zh-CN" sz="1200" dirty="0"/>
              <a:t>APP</a:t>
            </a:r>
            <a:r>
              <a:rPr lang="zh-CN" altLang="en-US" sz="1200" dirty="0"/>
              <a:t>发展现状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真略科技 发布</a:t>
            </a:r>
            <a:r>
              <a:rPr lang="zh-CN" altLang="en-US" sz="1200" dirty="0"/>
              <a:t>时间：</a:t>
            </a:r>
            <a:r>
              <a:rPr lang="en-US" altLang="zh-CN" sz="1200" dirty="0" smtClean="0"/>
              <a:t>2016-06-12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904010" y="4343400"/>
            <a:ext cx="6421581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74060" y="2189018"/>
            <a:ext cx="267992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相似产品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43" y="1365508"/>
            <a:ext cx="720000" cy="7200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32" name="文本框 31"/>
          <p:cNvSpPr txBox="1"/>
          <p:nvPr/>
        </p:nvSpPr>
        <p:spPr>
          <a:xfrm>
            <a:off x="668368" y="22789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WakeUp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课程表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43" y="2998808"/>
            <a:ext cx="720000" cy="7200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50" name="文本框 49"/>
          <p:cNvSpPr txBox="1"/>
          <p:nvPr/>
        </p:nvSpPr>
        <p:spPr>
          <a:xfrm>
            <a:off x="1028595" y="39044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轻课表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44" y="4525739"/>
            <a:ext cx="720000" cy="7200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52" name="文本框 51"/>
          <p:cNvSpPr txBox="1"/>
          <p:nvPr/>
        </p:nvSpPr>
        <p:spPr>
          <a:xfrm>
            <a:off x="796609" y="54137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智能课程表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520281" y="1365508"/>
            <a:ext cx="5995065" cy="1323439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/>
              <a:t>自动导入课表，只要选课网上有课表就可以</a:t>
            </a:r>
            <a:r>
              <a:rPr lang="zh-CN" altLang="en-US" sz="1600" dirty="0" smtClean="0"/>
              <a:t>生成；</a:t>
            </a:r>
            <a:endParaRPr lang="zh-CN" altLang="en-US" sz="1600" dirty="0"/>
          </a:p>
          <a:p>
            <a:pPr>
              <a:lnSpc>
                <a:spcPct val="125000"/>
              </a:lnSpc>
            </a:pPr>
            <a:r>
              <a:rPr lang="zh-CN" altLang="en-US" sz="1600" dirty="0"/>
              <a:t>支持周数显示，并正确显示单双周</a:t>
            </a:r>
            <a:r>
              <a:rPr lang="zh-CN" altLang="en-US" sz="1600" dirty="0" smtClean="0"/>
              <a:t>课程；</a:t>
            </a:r>
            <a:endParaRPr lang="zh-CN" altLang="en-US" sz="1600" dirty="0"/>
          </a:p>
          <a:p>
            <a:pPr>
              <a:lnSpc>
                <a:spcPct val="125000"/>
              </a:lnSpc>
            </a:pPr>
            <a:r>
              <a:rPr lang="zh-CN" altLang="en-US" sz="1600" dirty="0"/>
              <a:t>简洁轻巧</a:t>
            </a:r>
            <a:r>
              <a:rPr lang="zh-CN" altLang="en-US" sz="1600" dirty="0" smtClean="0"/>
              <a:t>，不</a:t>
            </a:r>
            <a:r>
              <a:rPr lang="zh-CN" altLang="en-US" sz="1600" dirty="0"/>
              <a:t>臃肿耗电少无后台，启动速度极快，生成课表后即点即</a:t>
            </a:r>
            <a:r>
              <a:rPr lang="zh-CN" altLang="en-US" sz="1600" dirty="0" smtClean="0"/>
              <a:t>看。</a:t>
            </a:r>
            <a:endParaRPr lang="zh-CN" altLang="en-US" sz="16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520281" y="3269077"/>
            <a:ext cx="5995065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/>
              <a:t>简洁美观的界面，多样化的课程添加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清爽</a:t>
            </a:r>
            <a:r>
              <a:rPr lang="zh-CN" altLang="en-US" sz="1600" dirty="0"/>
              <a:t>的桌面部件，随时随地查</a:t>
            </a:r>
            <a:r>
              <a:rPr lang="zh-CN" altLang="en-US" sz="1600" dirty="0" smtClean="0"/>
              <a:t>课表。</a:t>
            </a:r>
            <a:endParaRPr lang="zh-CN" altLang="en-US" sz="16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520281" y="4525739"/>
            <a:ext cx="5995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/>
              <a:t>编辑、添加和查看</a:t>
            </a:r>
            <a:r>
              <a:rPr lang="zh-CN" altLang="en-US" sz="1600" dirty="0" smtClean="0"/>
              <a:t>课程表；</a:t>
            </a:r>
            <a:endParaRPr lang="en-US" altLang="zh-CN" sz="1600" dirty="0"/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智能</a:t>
            </a:r>
            <a:r>
              <a:rPr lang="zh-CN" altLang="en-US" sz="1600" dirty="0"/>
              <a:t>模式：可以</a:t>
            </a:r>
            <a:r>
              <a:rPr lang="zh-CN" altLang="en-US" sz="1600" dirty="0" smtClean="0"/>
              <a:t>显示所有</a:t>
            </a:r>
            <a:r>
              <a:rPr lang="zh-CN" altLang="en-US" sz="1600" dirty="0"/>
              <a:t>课程信息，上课前在通知栏提醒，上课时自动将手机调节振动，下课后将手机恢复正常</a:t>
            </a:r>
            <a:r>
              <a:rPr lang="zh-CN" altLang="en-US" sz="1600" dirty="0" smtClean="0"/>
              <a:t>铃声；</a:t>
            </a:r>
            <a:endParaRPr lang="en-US" altLang="zh-CN" sz="1600" dirty="0" smtClean="0"/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上课</a:t>
            </a:r>
            <a:r>
              <a:rPr lang="zh-CN" altLang="en-US" sz="1600" dirty="0"/>
              <a:t>笔记，</a:t>
            </a:r>
            <a:r>
              <a:rPr lang="zh-CN" altLang="en-US" sz="1600" dirty="0" smtClean="0"/>
              <a:t>记录上课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点滴。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47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相似产品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96606" y="2711055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简易课程表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28596" y="49536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轻课表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520280" y="1797663"/>
            <a:ext cx="5995065" cy="1323439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/>
              <a:t>为在校出初中生，高中生，大学生，以及在校老师开发的一个课程表</a:t>
            </a:r>
            <a:r>
              <a:rPr lang="en-US" altLang="zh-CN" sz="1600" dirty="0"/>
              <a:t>APP</a:t>
            </a:r>
            <a:r>
              <a:rPr lang="zh-CN" altLang="en-US" sz="1600" dirty="0"/>
              <a:t>，解决老师，学生频繁查看课程问题，有限提供老师和学生的时间成本，给学习和教课带来更多的便捷，可以让师生不必再为忘记课程信息而烦恼。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520280" y="3963267"/>
            <a:ext cx="5995065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/>
              <a:t>整</a:t>
            </a:r>
            <a:r>
              <a:rPr lang="zh-CN" altLang="en-US" sz="1600" dirty="0"/>
              <a:t>周课程</a:t>
            </a:r>
            <a:r>
              <a:rPr lang="zh-CN" altLang="en-US" sz="1600" dirty="0" smtClean="0"/>
              <a:t>一目了然；</a:t>
            </a:r>
            <a:endParaRPr lang="zh-CN" altLang="en-US" sz="1600" dirty="0"/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单一</a:t>
            </a:r>
            <a:r>
              <a:rPr lang="zh-CN" altLang="en-US" sz="1600" dirty="0"/>
              <a:t>课程可设置多个上课时间，支持单双多周</a:t>
            </a:r>
            <a:r>
              <a:rPr lang="zh-CN" altLang="en-US" sz="1600" dirty="0" smtClean="0"/>
              <a:t>重复；</a:t>
            </a:r>
            <a:endParaRPr lang="zh-CN" altLang="en-US" sz="1600" dirty="0"/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考试</a:t>
            </a:r>
            <a:r>
              <a:rPr lang="zh-CN" altLang="en-US" sz="1600" dirty="0"/>
              <a:t>倒数，放假</a:t>
            </a:r>
            <a:r>
              <a:rPr lang="zh-CN" altLang="en-US" sz="1600" dirty="0" smtClean="0"/>
              <a:t>倒数；</a:t>
            </a:r>
            <a:endParaRPr lang="zh-CN" altLang="en-US" sz="1600" dirty="0"/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桌面</a:t>
            </a:r>
            <a:r>
              <a:rPr lang="zh-CN" altLang="en-US" sz="1600" dirty="0"/>
              <a:t>挂</a:t>
            </a:r>
            <a:r>
              <a:rPr lang="zh-CN" altLang="en-US" sz="1600" dirty="0" smtClean="0"/>
              <a:t>件方便</a:t>
            </a:r>
            <a:r>
              <a:rPr lang="zh-CN" altLang="en-US" sz="1600" dirty="0"/>
              <a:t>地查看近期课程与</a:t>
            </a:r>
            <a:r>
              <a:rPr lang="zh-CN" altLang="en-US" sz="1600" dirty="0" smtClean="0"/>
              <a:t>考试。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41" y="1831566"/>
            <a:ext cx="720000" cy="7200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1" y="3963267"/>
            <a:ext cx="720000" cy="7200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63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803379" cy="387798"/>
          </a:xfrm>
        </p:spPr>
        <p:txBody>
          <a:bodyPr/>
          <a:lstStyle/>
          <a:p>
            <a:r>
              <a:rPr lang="zh-CN" altLang="en-US" dirty="0" smtClean="0"/>
              <a:t>课程表界面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620000"/>
            <a:ext cx="2520000" cy="4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620000"/>
            <a:ext cx="2520000" cy="44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0" y="1620000"/>
            <a:ext cx="2520000" cy="44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2401455" y="2101164"/>
            <a:ext cx="658545" cy="39988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90959" y="180000"/>
            <a:ext cx="3313041" cy="129956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/>
              <a:t>思路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、周六、周日列可选隐藏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、横竖屏切换显示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44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2164054" cy="387798"/>
          </a:xfrm>
        </p:spPr>
        <p:txBody>
          <a:bodyPr/>
          <a:lstStyle/>
          <a:p>
            <a:r>
              <a:rPr lang="zh-CN" altLang="en-US" dirty="0" smtClean="0"/>
              <a:t>课程信息界面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620000"/>
            <a:ext cx="2520000" cy="4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0" y="1620000"/>
            <a:ext cx="2520000" cy="44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618600"/>
            <a:ext cx="2520000" cy="44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文本框 34"/>
          <p:cNvSpPr txBox="1"/>
          <p:nvPr/>
        </p:nvSpPr>
        <p:spPr>
          <a:xfrm>
            <a:off x="5036017" y="180000"/>
            <a:ext cx="3569521" cy="168428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问题</a:t>
            </a:r>
            <a:r>
              <a:rPr lang="zh-CN" altLang="en-US" sz="2000" dirty="0"/>
              <a:t>：课程</a:t>
            </a:r>
            <a:r>
              <a:rPr lang="zh-CN" altLang="en-US" sz="2000" dirty="0" smtClean="0"/>
              <a:t>信息项过少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思路</a:t>
            </a:r>
            <a:r>
              <a:rPr lang="zh-CN" altLang="en-US" sz="2000" dirty="0"/>
              <a:t>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、增加</a:t>
            </a:r>
            <a:r>
              <a:rPr lang="zh-CN" altLang="en-US" sz="2000" dirty="0"/>
              <a:t>“备注”编辑选项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、增加</a:t>
            </a:r>
            <a:r>
              <a:rPr lang="zh-CN" altLang="en-US" sz="2000" dirty="0"/>
              <a:t>标签自定义编辑选项</a:t>
            </a:r>
          </a:p>
        </p:txBody>
      </p:sp>
      <p:sp>
        <p:nvSpPr>
          <p:cNvPr id="38" name="矩形 37"/>
          <p:cNvSpPr/>
          <p:nvPr/>
        </p:nvSpPr>
        <p:spPr>
          <a:xfrm>
            <a:off x="870438" y="2672862"/>
            <a:ext cx="1512277" cy="19606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52909" y="3036164"/>
            <a:ext cx="1447060" cy="1166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82462" y="2576146"/>
            <a:ext cx="2521538" cy="10199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3246081" cy="387798"/>
          </a:xfrm>
        </p:spPr>
        <p:txBody>
          <a:bodyPr/>
          <a:lstStyle/>
          <a:p>
            <a:r>
              <a:rPr lang="zh-CN" altLang="en-US" dirty="0" smtClean="0"/>
              <a:t>课程时间设置及显示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93" y="1620000"/>
            <a:ext cx="2520000" cy="44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50" y="1620000"/>
            <a:ext cx="2520000" cy="4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966650" y="2563134"/>
            <a:ext cx="419166" cy="35368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0000" y="180000"/>
            <a:ext cx="3569521" cy="129956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/>
              <a:t>思路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、提供设置课时、起止时间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、可设置显示上课时间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8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1442703" cy="387798"/>
          </a:xfrm>
        </p:spPr>
        <p:txBody>
          <a:bodyPr/>
          <a:lstStyle/>
          <a:p>
            <a:r>
              <a:rPr lang="zh-CN" altLang="en-US" dirty="0" smtClean="0"/>
              <a:t>提醒功能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881748" y="1620000"/>
            <a:ext cx="2030639" cy="245373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/>
              <a:t>思路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、开课提醒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2</a:t>
            </a:r>
            <a:r>
              <a:rPr lang="zh-CN" altLang="en-US" sz="2000" dirty="0" smtClean="0"/>
              <a:t>、作业提醒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、实验提醒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、考试提醒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5</a:t>
            </a:r>
            <a:r>
              <a:rPr lang="zh-CN" altLang="en-US" sz="2000" dirty="0" smtClean="0"/>
              <a:t>、自定义提醒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620000"/>
            <a:ext cx="2520000" cy="4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23718" r="11709" b="17942"/>
          <a:stretch/>
        </p:blipFill>
        <p:spPr>
          <a:xfrm>
            <a:off x="3312000" y="1620000"/>
            <a:ext cx="3317748" cy="4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8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25000"/>
          </a:lnSpc>
          <a:defRPr sz="2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2237</Words>
  <Application>Microsoft Office PowerPoint</Application>
  <PresentationFormat>全屏显示(4:3)</PresentationFormat>
  <Paragraphs>300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黑体</vt:lpstr>
      <vt:lpstr>宋体</vt:lpstr>
      <vt:lpstr>Arial</vt:lpstr>
      <vt:lpstr>Times New Roman</vt:lpstr>
      <vt:lpstr>Wingdings</vt:lpstr>
      <vt:lpstr>Office 主题​​</vt:lpstr>
      <vt:lpstr>PowerPoint 演示文稿</vt:lpstr>
      <vt:lpstr>概述</vt:lpstr>
      <vt:lpstr>行业市场</vt:lpstr>
      <vt:lpstr>相似产品</vt:lpstr>
      <vt:lpstr>相似产品</vt:lpstr>
      <vt:lpstr>课程表界面</vt:lpstr>
      <vt:lpstr>课程信息界面</vt:lpstr>
      <vt:lpstr>课程时间设置及显示</vt:lpstr>
      <vt:lpstr>提醒功能</vt:lpstr>
      <vt:lpstr>产品定位及目标</vt:lpstr>
      <vt:lpstr>用户群体</vt:lpstr>
      <vt:lpstr>产品设计</vt:lpstr>
      <vt:lpstr>添加课程</vt:lpstr>
      <vt:lpstr>查看课程信息</vt:lpstr>
      <vt:lpstr>分组查看</vt:lpstr>
      <vt:lpstr>编辑课程信息</vt:lpstr>
      <vt:lpstr>课程管理</vt:lpstr>
      <vt:lpstr>定时提醒</vt:lpstr>
      <vt:lpstr>记事备忘</vt:lpstr>
      <vt:lpstr>网址收藏</vt:lpstr>
      <vt:lpstr>设计与测试规范</vt:lpstr>
      <vt:lpstr>技术解决方案</vt:lpstr>
      <vt:lpstr>推广方案</vt:lpstr>
      <vt:lpstr>运营规划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217</cp:revision>
  <dcterms:created xsi:type="dcterms:W3CDTF">2019-10-19T09:29:28Z</dcterms:created>
  <dcterms:modified xsi:type="dcterms:W3CDTF">2019-10-22T03:59:35Z</dcterms:modified>
</cp:coreProperties>
</file>