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5" r:id="rId5"/>
    <p:sldId id="266" r:id="rId6"/>
    <p:sldId id="286" r:id="rId7"/>
    <p:sldId id="263" r:id="rId8"/>
    <p:sldId id="259" r:id="rId9"/>
    <p:sldId id="265" r:id="rId10"/>
    <p:sldId id="287" r:id="rId11"/>
    <p:sldId id="264" r:id="rId12"/>
    <p:sldId id="277" r:id="rId13"/>
    <p:sldId id="289" r:id="rId14"/>
    <p:sldId id="290" r:id="rId15"/>
    <p:sldId id="288" r:id="rId16"/>
    <p:sldId id="291" r:id="rId17"/>
    <p:sldId id="273" r:id="rId18"/>
    <p:sldId id="292" r:id="rId19"/>
    <p:sldId id="276" r:id="rId20"/>
    <p:sldId id="283" r:id="rId21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3838"/>
    <a:srgbClr val="F65C5C"/>
    <a:srgbClr val="FF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78" autoAdjust="0"/>
    <p:restoredTop sz="94660"/>
  </p:normalViewPr>
  <p:slideViewPr>
    <p:cSldViewPr snapToGrid="0">
      <p:cViewPr varScale="1">
        <p:scale>
          <a:sx n="98" d="100"/>
          <a:sy n="98" d="100"/>
        </p:scale>
        <p:origin x="-114" y="-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FFA66-FAA5-4DDC-9250-9231B5818042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4362-6CDF-48E6-9E8A-60734090C5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063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FFA66-FAA5-4DDC-9250-9231B5818042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4362-6CDF-48E6-9E8A-60734090C5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506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273845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FFA66-FAA5-4DDC-9250-9231B5818042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4362-6CDF-48E6-9E8A-60734090C5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855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FFA66-FAA5-4DDC-9250-9231B5818042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4362-6CDF-48E6-9E8A-60734090C5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224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FFA66-FAA5-4DDC-9250-9231B5818042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4362-6CDF-48E6-9E8A-60734090C5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516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FFA66-FAA5-4DDC-9250-9231B5818042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4362-6CDF-48E6-9E8A-60734090C5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315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FFA66-FAA5-4DDC-9250-9231B5818042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4362-6CDF-48E6-9E8A-60734090C5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322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FFA66-FAA5-4DDC-9250-9231B5818042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4362-6CDF-48E6-9E8A-60734090C5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3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FFA66-FAA5-4DDC-9250-9231B5818042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4362-6CDF-48E6-9E8A-60734090C5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72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FFA66-FAA5-4DDC-9250-9231B5818042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4362-6CDF-48E6-9E8A-60734090C5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16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FFA66-FAA5-4DDC-9250-9231B5818042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4362-6CDF-48E6-9E8A-60734090C5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75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FFA66-FAA5-4DDC-9250-9231B5818042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74362-6CDF-48E6-9E8A-60734090C5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56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4292204"/>
            <a:ext cx="9144000" cy="851297"/>
          </a:xfrm>
          <a:prstGeom prst="rect">
            <a:avLst/>
          </a:prstGeom>
          <a:solidFill>
            <a:srgbClr val="DD3C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1744268" y="1"/>
            <a:ext cx="5656659" cy="735806"/>
          </a:xfrm>
          <a:custGeom>
            <a:avLst/>
            <a:gdLst>
              <a:gd name="T0" fmla="*/ 2147483647 w 739"/>
              <a:gd name="T1" fmla="*/ 0 h 96"/>
              <a:gd name="T2" fmla="*/ 0 w 739"/>
              <a:gd name="T3" fmla="*/ 0 h 96"/>
              <a:gd name="T4" fmla="*/ 2147483647 w 739"/>
              <a:gd name="T5" fmla="*/ 2147483647 h 96"/>
              <a:gd name="T6" fmla="*/ 2147483647 w 739"/>
              <a:gd name="T7" fmla="*/ 2147483647 h 96"/>
              <a:gd name="T8" fmla="*/ 2147483647 w 739"/>
              <a:gd name="T9" fmla="*/ 2147483647 h 96"/>
              <a:gd name="T10" fmla="*/ 2147483647 w 739"/>
              <a:gd name="T11" fmla="*/ 2147483647 h 96"/>
              <a:gd name="T12" fmla="*/ 2147483647 w 739"/>
              <a:gd name="T13" fmla="*/ 2147483647 h 96"/>
              <a:gd name="T14" fmla="*/ 2147483647 w 739"/>
              <a:gd name="T15" fmla="*/ 0 h 96"/>
              <a:gd name="T16" fmla="*/ 2147483647 w 739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39"/>
              <a:gd name="T28" fmla="*/ 0 h 96"/>
              <a:gd name="T29" fmla="*/ 739 w 739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39" h="96">
                <a:moveTo>
                  <a:pt x="370" y="0"/>
                </a:moveTo>
                <a:cubicBezTo>
                  <a:pt x="0" y="0"/>
                  <a:pt x="0" y="0"/>
                  <a:pt x="0" y="0"/>
                </a:cubicBezTo>
                <a:cubicBezTo>
                  <a:pt x="109" y="83"/>
                  <a:pt x="109" y="83"/>
                  <a:pt x="109" y="83"/>
                </a:cubicBezTo>
                <a:cubicBezTo>
                  <a:pt x="122" y="92"/>
                  <a:pt x="138" y="96"/>
                  <a:pt x="153" y="96"/>
                </a:cubicBezTo>
                <a:cubicBezTo>
                  <a:pt x="370" y="96"/>
                  <a:pt x="370" y="96"/>
                  <a:pt x="370" y="96"/>
                </a:cubicBezTo>
                <a:cubicBezTo>
                  <a:pt x="586" y="96"/>
                  <a:pt x="586" y="96"/>
                  <a:pt x="586" y="96"/>
                </a:cubicBezTo>
                <a:cubicBezTo>
                  <a:pt x="602" y="96"/>
                  <a:pt x="617" y="92"/>
                  <a:pt x="630" y="83"/>
                </a:cubicBezTo>
                <a:cubicBezTo>
                  <a:pt x="739" y="0"/>
                  <a:pt x="739" y="0"/>
                  <a:pt x="739" y="0"/>
                </a:cubicBezTo>
                <a:lnTo>
                  <a:pt x="370" y="0"/>
                </a:lnTo>
                <a:close/>
              </a:path>
            </a:pathLst>
          </a:custGeom>
          <a:solidFill>
            <a:srgbClr val="4A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Freeform 8"/>
          <p:cNvSpPr>
            <a:spLocks/>
          </p:cNvSpPr>
          <p:nvPr/>
        </p:nvSpPr>
        <p:spPr bwMode="auto">
          <a:xfrm>
            <a:off x="1456137" y="4239816"/>
            <a:ext cx="6231731" cy="903684"/>
          </a:xfrm>
          <a:custGeom>
            <a:avLst/>
            <a:gdLst>
              <a:gd name="T0" fmla="*/ 2147483647 w 814"/>
              <a:gd name="T1" fmla="*/ 2147483647 h 109"/>
              <a:gd name="T2" fmla="*/ 0 w 814"/>
              <a:gd name="T3" fmla="*/ 2147483647 h 109"/>
              <a:gd name="T4" fmla="*/ 2147483647 w 814"/>
              <a:gd name="T5" fmla="*/ 2147483647 h 109"/>
              <a:gd name="T6" fmla="*/ 2147483647 w 814"/>
              <a:gd name="T7" fmla="*/ 0 h 109"/>
              <a:gd name="T8" fmla="*/ 2147483647 w 814"/>
              <a:gd name="T9" fmla="*/ 0 h 109"/>
              <a:gd name="T10" fmla="*/ 2147483647 w 814"/>
              <a:gd name="T11" fmla="*/ 0 h 109"/>
              <a:gd name="T12" fmla="*/ 2147483647 w 814"/>
              <a:gd name="T13" fmla="*/ 2147483647 h 109"/>
              <a:gd name="T14" fmla="*/ 2147483647 w 814"/>
              <a:gd name="T15" fmla="*/ 2147483647 h 109"/>
              <a:gd name="T16" fmla="*/ 2147483647 w 814"/>
              <a:gd name="T17" fmla="*/ 2147483647 h 10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14"/>
              <a:gd name="T28" fmla="*/ 0 h 109"/>
              <a:gd name="T29" fmla="*/ 814 w 814"/>
              <a:gd name="T30" fmla="*/ 109 h 10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14" h="109">
                <a:moveTo>
                  <a:pt x="407" y="109"/>
                </a:moveTo>
                <a:cubicBezTo>
                  <a:pt x="0" y="109"/>
                  <a:pt x="0" y="109"/>
                  <a:pt x="0" y="109"/>
                </a:cubicBezTo>
                <a:cubicBezTo>
                  <a:pt x="146" y="13"/>
                  <a:pt x="146" y="13"/>
                  <a:pt x="146" y="13"/>
                </a:cubicBezTo>
                <a:cubicBezTo>
                  <a:pt x="159" y="5"/>
                  <a:pt x="175" y="0"/>
                  <a:pt x="190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623" y="0"/>
                  <a:pt x="623" y="0"/>
                  <a:pt x="623" y="0"/>
                </a:cubicBezTo>
                <a:cubicBezTo>
                  <a:pt x="639" y="0"/>
                  <a:pt x="654" y="5"/>
                  <a:pt x="667" y="13"/>
                </a:cubicBezTo>
                <a:cubicBezTo>
                  <a:pt x="814" y="109"/>
                  <a:pt x="814" y="109"/>
                  <a:pt x="814" y="109"/>
                </a:cubicBezTo>
                <a:lnTo>
                  <a:pt x="407" y="109"/>
                </a:lnTo>
                <a:close/>
              </a:path>
            </a:pathLst>
          </a:custGeom>
          <a:solidFill>
            <a:srgbClr val="BE26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文本框 1"/>
          <p:cNvSpPr txBox="1">
            <a:spLocks noChangeArrowheads="1"/>
          </p:cNvSpPr>
          <p:nvPr/>
        </p:nvSpPr>
        <p:spPr bwMode="auto">
          <a:xfrm>
            <a:off x="1520587" y="1796713"/>
            <a:ext cx="54232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2D</a:t>
            </a:r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横版跑酷游戏方案设计</a:t>
            </a:r>
          </a:p>
        </p:txBody>
      </p:sp>
      <p:grpSp>
        <p:nvGrpSpPr>
          <p:cNvPr id="10" name="组合 2"/>
          <p:cNvGrpSpPr>
            <a:grpSpLocks/>
          </p:cNvGrpSpPr>
          <p:nvPr/>
        </p:nvGrpSpPr>
        <p:grpSpPr bwMode="auto">
          <a:xfrm>
            <a:off x="3445951" y="3176300"/>
            <a:ext cx="1933575" cy="311673"/>
            <a:chOff x="0" y="0"/>
            <a:chExt cx="2578556" cy="415812"/>
          </a:xfrm>
        </p:grpSpPr>
        <p:grpSp>
          <p:nvGrpSpPr>
            <p:cNvPr id="11" name="组合 7"/>
            <p:cNvGrpSpPr>
              <a:grpSpLocks/>
            </p:cNvGrpSpPr>
            <p:nvPr/>
          </p:nvGrpSpPr>
          <p:grpSpPr bwMode="auto">
            <a:xfrm>
              <a:off x="0" y="1825"/>
              <a:ext cx="1112838" cy="396875"/>
              <a:chOff x="0" y="0"/>
              <a:chExt cx="1112837" cy="396875"/>
            </a:xfrm>
          </p:grpSpPr>
          <p:sp>
            <p:nvSpPr>
              <p:cNvPr id="17" name="矩形 18"/>
              <p:cNvSpPr>
                <a:spLocks noChangeArrowheads="1"/>
              </p:cNvSpPr>
              <p:nvPr/>
            </p:nvSpPr>
            <p:spPr bwMode="auto">
              <a:xfrm>
                <a:off x="0" y="-236"/>
                <a:ext cx="1113033" cy="397111"/>
              </a:xfrm>
              <a:prstGeom prst="rect">
                <a:avLst/>
              </a:prstGeom>
              <a:solidFill>
                <a:srgbClr val="DD3C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任意多边形 19"/>
              <p:cNvSpPr>
                <a:spLocks/>
              </p:cNvSpPr>
              <p:nvPr/>
            </p:nvSpPr>
            <p:spPr bwMode="auto">
              <a:xfrm>
                <a:off x="154014" y="-236"/>
                <a:ext cx="959019" cy="395522"/>
              </a:xfrm>
              <a:custGeom>
                <a:avLst/>
                <a:gdLst>
                  <a:gd name="T0" fmla="*/ 0 w 959555"/>
                  <a:gd name="T1" fmla="*/ 0 h 395112"/>
                  <a:gd name="T2" fmla="*/ 957948 w 959555"/>
                  <a:gd name="T3" fmla="*/ 0 h 395112"/>
                  <a:gd name="T4" fmla="*/ 957948 w 959555"/>
                  <a:gd name="T5" fmla="*/ 396343 h 395112"/>
                  <a:gd name="T6" fmla="*/ 0 w 959555"/>
                  <a:gd name="T7" fmla="*/ 0 h 39511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59555"/>
                  <a:gd name="T13" fmla="*/ 0 h 395112"/>
                  <a:gd name="T14" fmla="*/ 959555 w 959555"/>
                  <a:gd name="T15" fmla="*/ 395112 h 39511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59555" h="395112">
                    <a:moveTo>
                      <a:pt x="0" y="0"/>
                    </a:moveTo>
                    <a:lnTo>
                      <a:pt x="959555" y="0"/>
                    </a:lnTo>
                    <a:lnTo>
                      <a:pt x="959555" y="3951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DFED">
                  <a:alpha val="3098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12" name="组合 10"/>
            <p:cNvGrpSpPr>
              <a:grpSpLocks/>
            </p:cNvGrpSpPr>
            <p:nvPr/>
          </p:nvGrpSpPr>
          <p:grpSpPr bwMode="auto">
            <a:xfrm>
              <a:off x="1334635" y="0"/>
              <a:ext cx="1243921" cy="398688"/>
              <a:chOff x="0" y="0"/>
              <a:chExt cx="1243920" cy="397727"/>
            </a:xfrm>
          </p:grpSpPr>
          <p:sp>
            <p:nvSpPr>
              <p:cNvPr id="15" name="矩形 16"/>
              <p:cNvSpPr>
                <a:spLocks noChangeArrowheads="1"/>
              </p:cNvSpPr>
              <p:nvPr/>
            </p:nvSpPr>
            <p:spPr bwMode="auto">
              <a:xfrm>
                <a:off x="688" y="0"/>
                <a:ext cx="1241644" cy="397739"/>
              </a:xfrm>
              <a:prstGeom prst="rect">
                <a:avLst/>
              </a:prstGeom>
              <a:solidFill>
                <a:srgbClr val="4A49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6" name="任意多边形 17"/>
              <p:cNvSpPr>
                <a:spLocks/>
              </p:cNvSpPr>
              <p:nvPr/>
            </p:nvSpPr>
            <p:spPr bwMode="auto">
              <a:xfrm>
                <a:off x="186459" y="0"/>
                <a:ext cx="1057461" cy="394570"/>
              </a:xfrm>
              <a:custGeom>
                <a:avLst/>
                <a:gdLst>
                  <a:gd name="T0" fmla="*/ 0 w 959555"/>
                  <a:gd name="T1" fmla="*/ 0 h 395112"/>
                  <a:gd name="T2" fmla="*/ 1284262 w 959555"/>
                  <a:gd name="T3" fmla="*/ 0 h 395112"/>
                  <a:gd name="T4" fmla="*/ 1284262 w 959555"/>
                  <a:gd name="T5" fmla="*/ 393488 h 395112"/>
                  <a:gd name="T6" fmla="*/ 0 w 959555"/>
                  <a:gd name="T7" fmla="*/ 0 h 39511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59555"/>
                  <a:gd name="T13" fmla="*/ 0 h 395112"/>
                  <a:gd name="T14" fmla="*/ 959555 w 959555"/>
                  <a:gd name="T15" fmla="*/ 395112 h 39511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59555" h="395112">
                    <a:moveTo>
                      <a:pt x="0" y="0"/>
                    </a:moveTo>
                    <a:lnTo>
                      <a:pt x="959555" y="0"/>
                    </a:lnTo>
                    <a:lnTo>
                      <a:pt x="959555" y="3951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674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13" name="文本框 8"/>
            <p:cNvSpPr txBox="1">
              <a:spLocks noChangeArrowheads="1"/>
            </p:cNvSpPr>
            <p:nvPr/>
          </p:nvSpPr>
          <p:spPr bwMode="auto">
            <a:xfrm>
              <a:off x="183977" y="15464"/>
              <a:ext cx="819173" cy="400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2019</a:t>
              </a:r>
              <a:endParaRPr lang="zh-CN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1"/>
            <p:cNvSpPr txBox="1">
              <a:spLocks noChangeArrowheads="1"/>
            </p:cNvSpPr>
            <p:nvPr/>
          </p:nvSpPr>
          <p:spPr bwMode="auto">
            <a:xfrm>
              <a:off x="1488941" y="15464"/>
              <a:ext cx="919645" cy="400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10-22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文本框 3"/>
          <p:cNvSpPr txBox="1">
            <a:spLocks noChangeArrowheads="1"/>
          </p:cNvSpPr>
          <p:nvPr/>
        </p:nvSpPr>
        <p:spPr bwMode="auto">
          <a:xfrm>
            <a:off x="122637" y="163118"/>
            <a:ext cx="101373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700" b="1" dirty="0">
                <a:solidFill>
                  <a:srgbClr val="BFBFBF"/>
                </a:solidFill>
              </a:rPr>
              <a:t>LOGO</a:t>
            </a:r>
            <a:endParaRPr lang="zh-CN" altLang="en-US" sz="2700" b="1" dirty="0">
              <a:solidFill>
                <a:srgbClr val="BFBFBF"/>
              </a:solidFill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="" xmlns:a16="http://schemas.microsoft.com/office/drawing/2014/main" id="{84321384-877C-4569-AF35-1971BA5AE60F}"/>
              </a:ext>
            </a:extLst>
          </p:cNvPr>
          <p:cNvGrpSpPr/>
          <p:nvPr/>
        </p:nvGrpSpPr>
        <p:grpSpPr>
          <a:xfrm>
            <a:off x="1376611" y="2509585"/>
            <a:ext cx="2069340" cy="212356"/>
            <a:chOff x="3243509" y="3861335"/>
            <a:chExt cx="2156033" cy="212356"/>
          </a:xfrm>
        </p:grpSpPr>
        <p:grpSp>
          <p:nvGrpSpPr>
            <p:cNvPr id="21" name="组合 20">
              <a:extLst>
                <a:ext uri="{FF2B5EF4-FFF2-40B4-BE49-F238E27FC236}">
                  <a16:creationId xmlns="" xmlns:a16="http://schemas.microsoft.com/office/drawing/2014/main" id="{D6D03E1C-B86B-4382-9A70-74BD260DDA41}"/>
                </a:ext>
              </a:extLst>
            </p:cNvPr>
            <p:cNvGrpSpPr/>
            <p:nvPr/>
          </p:nvGrpSpPr>
          <p:grpSpPr>
            <a:xfrm>
              <a:off x="3435448" y="3870056"/>
              <a:ext cx="1964094" cy="203635"/>
              <a:chOff x="3626307" y="3708106"/>
              <a:chExt cx="1964094" cy="203635"/>
            </a:xfrm>
          </p:grpSpPr>
          <p:grpSp>
            <p:nvGrpSpPr>
              <p:cNvPr id="23" name="组合 22">
                <a:extLst>
                  <a:ext uri="{FF2B5EF4-FFF2-40B4-BE49-F238E27FC236}">
                    <a16:creationId xmlns="" xmlns:a16="http://schemas.microsoft.com/office/drawing/2014/main" id="{4A60660C-AE3C-44FA-9F2A-446D9E9DB203}"/>
                  </a:ext>
                </a:extLst>
              </p:cNvPr>
              <p:cNvGrpSpPr/>
              <p:nvPr/>
            </p:nvGrpSpPr>
            <p:grpSpPr>
              <a:xfrm>
                <a:off x="3626307" y="3708106"/>
                <a:ext cx="1633325" cy="203635"/>
                <a:chOff x="3515730" y="4703645"/>
                <a:chExt cx="1943593" cy="278562"/>
              </a:xfrm>
            </p:grpSpPr>
            <p:sp>
              <p:nvSpPr>
                <p:cNvPr id="27" name="箭头: V 形 71">
                  <a:extLst>
                    <a:ext uri="{FF2B5EF4-FFF2-40B4-BE49-F238E27FC236}">
                      <a16:creationId xmlns="" xmlns:a16="http://schemas.microsoft.com/office/drawing/2014/main" id="{25FF6D15-DEF8-4754-A58C-A1012B3E1D0E}"/>
                    </a:ext>
                  </a:extLst>
                </p:cNvPr>
                <p:cNvSpPr/>
                <p:nvPr/>
              </p:nvSpPr>
              <p:spPr>
                <a:xfrm>
                  <a:off x="3515730" y="4703645"/>
                  <a:ext cx="223149" cy="278562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箭头: V 形 72">
                  <a:extLst>
                    <a:ext uri="{FF2B5EF4-FFF2-40B4-BE49-F238E27FC236}">
                      <a16:creationId xmlns="" xmlns:a16="http://schemas.microsoft.com/office/drawing/2014/main" id="{97917FB6-286B-44B2-8235-6CA02949C5D9}"/>
                    </a:ext>
                  </a:extLst>
                </p:cNvPr>
                <p:cNvSpPr/>
                <p:nvPr/>
              </p:nvSpPr>
              <p:spPr>
                <a:xfrm>
                  <a:off x="3706890" y="4703645"/>
                  <a:ext cx="223149" cy="278562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箭头: V 形 73">
                  <a:extLst>
                    <a:ext uri="{FF2B5EF4-FFF2-40B4-BE49-F238E27FC236}">
                      <a16:creationId xmlns="" xmlns:a16="http://schemas.microsoft.com/office/drawing/2014/main" id="{1C89F20A-A3F0-4110-86BD-54DFE1934FA3}"/>
                    </a:ext>
                  </a:extLst>
                </p:cNvPr>
                <p:cNvSpPr/>
                <p:nvPr/>
              </p:nvSpPr>
              <p:spPr>
                <a:xfrm>
                  <a:off x="3898050" y="4703645"/>
                  <a:ext cx="223149" cy="278562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箭头: V 形 74">
                  <a:extLst>
                    <a:ext uri="{FF2B5EF4-FFF2-40B4-BE49-F238E27FC236}">
                      <a16:creationId xmlns="" xmlns:a16="http://schemas.microsoft.com/office/drawing/2014/main" id="{2C717FA9-847F-4E3F-BFBE-F3DA6F6863FD}"/>
                    </a:ext>
                  </a:extLst>
                </p:cNvPr>
                <p:cNvSpPr/>
                <p:nvPr/>
              </p:nvSpPr>
              <p:spPr>
                <a:xfrm>
                  <a:off x="4089210" y="4703645"/>
                  <a:ext cx="223149" cy="278562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箭头: V 形 75">
                  <a:extLst>
                    <a:ext uri="{FF2B5EF4-FFF2-40B4-BE49-F238E27FC236}">
                      <a16:creationId xmlns="" xmlns:a16="http://schemas.microsoft.com/office/drawing/2014/main" id="{2546673D-AAE6-42CF-8903-0E16A13F3B70}"/>
                    </a:ext>
                  </a:extLst>
                </p:cNvPr>
                <p:cNvSpPr/>
                <p:nvPr/>
              </p:nvSpPr>
              <p:spPr>
                <a:xfrm>
                  <a:off x="4280370" y="4703645"/>
                  <a:ext cx="223149" cy="278562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箭头: V 形 76">
                  <a:extLst>
                    <a:ext uri="{FF2B5EF4-FFF2-40B4-BE49-F238E27FC236}">
                      <a16:creationId xmlns="" xmlns:a16="http://schemas.microsoft.com/office/drawing/2014/main" id="{AE729EF7-1E8F-47F5-AE1A-A0FB390BFEB4}"/>
                    </a:ext>
                  </a:extLst>
                </p:cNvPr>
                <p:cNvSpPr/>
                <p:nvPr/>
              </p:nvSpPr>
              <p:spPr>
                <a:xfrm>
                  <a:off x="4471530" y="4703645"/>
                  <a:ext cx="223149" cy="278562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箭头: V 形 77">
                  <a:extLst>
                    <a:ext uri="{FF2B5EF4-FFF2-40B4-BE49-F238E27FC236}">
                      <a16:creationId xmlns="" xmlns:a16="http://schemas.microsoft.com/office/drawing/2014/main" id="{0A56C3F3-1278-438B-9EBE-2ED758522293}"/>
                    </a:ext>
                  </a:extLst>
                </p:cNvPr>
                <p:cNvSpPr/>
                <p:nvPr/>
              </p:nvSpPr>
              <p:spPr>
                <a:xfrm>
                  <a:off x="4662690" y="4703645"/>
                  <a:ext cx="223149" cy="278562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箭头: V 形 78">
                  <a:extLst>
                    <a:ext uri="{FF2B5EF4-FFF2-40B4-BE49-F238E27FC236}">
                      <a16:creationId xmlns="" xmlns:a16="http://schemas.microsoft.com/office/drawing/2014/main" id="{D5462C9E-F7DE-42D9-AD92-B4CADFCE690F}"/>
                    </a:ext>
                  </a:extLst>
                </p:cNvPr>
                <p:cNvSpPr/>
                <p:nvPr/>
              </p:nvSpPr>
              <p:spPr>
                <a:xfrm>
                  <a:off x="4853850" y="4703645"/>
                  <a:ext cx="223149" cy="278562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箭头: V 形 79">
                  <a:extLst>
                    <a:ext uri="{FF2B5EF4-FFF2-40B4-BE49-F238E27FC236}">
                      <a16:creationId xmlns="" xmlns:a16="http://schemas.microsoft.com/office/drawing/2014/main" id="{55B93601-7CB9-4B28-9ACA-BBB64B66F8ED}"/>
                    </a:ext>
                  </a:extLst>
                </p:cNvPr>
                <p:cNvSpPr/>
                <p:nvPr/>
              </p:nvSpPr>
              <p:spPr>
                <a:xfrm>
                  <a:off x="5045010" y="4703645"/>
                  <a:ext cx="223149" cy="278562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箭头: V 形 80">
                  <a:extLst>
                    <a:ext uri="{FF2B5EF4-FFF2-40B4-BE49-F238E27FC236}">
                      <a16:creationId xmlns="" xmlns:a16="http://schemas.microsoft.com/office/drawing/2014/main" id="{3564244A-A401-4824-B257-1BBE41757E68}"/>
                    </a:ext>
                  </a:extLst>
                </p:cNvPr>
                <p:cNvSpPr/>
                <p:nvPr/>
              </p:nvSpPr>
              <p:spPr>
                <a:xfrm>
                  <a:off x="5236174" y="4703645"/>
                  <a:ext cx="223149" cy="278562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4" name="组合 23">
                <a:extLst>
                  <a:ext uri="{FF2B5EF4-FFF2-40B4-BE49-F238E27FC236}">
                    <a16:creationId xmlns="" xmlns:a16="http://schemas.microsoft.com/office/drawing/2014/main" id="{422CB139-CD5F-4CB1-861F-2950CC9561AF}"/>
                  </a:ext>
                </a:extLst>
              </p:cNvPr>
              <p:cNvGrpSpPr/>
              <p:nvPr/>
            </p:nvGrpSpPr>
            <p:grpSpPr>
              <a:xfrm>
                <a:off x="5242231" y="3708106"/>
                <a:ext cx="348170" cy="203635"/>
                <a:chOff x="3515730" y="4703645"/>
                <a:chExt cx="414309" cy="278562"/>
              </a:xfrm>
            </p:grpSpPr>
            <p:sp>
              <p:nvSpPr>
                <p:cNvPr id="25" name="箭头: V 形 83">
                  <a:extLst>
                    <a:ext uri="{FF2B5EF4-FFF2-40B4-BE49-F238E27FC236}">
                      <a16:creationId xmlns="" xmlns:a16="http://schemas.microsoft.com/office/drawing/2014/main" id="{A13F8B2D-8921-42B8-808E-9AF3B7B136F0}"/>
                    </a:ext>
                  </a:extLst>
                </p:cNvPr>
                <p:cNvSpPr/>
                <p:nvPr/>
              </p:nvSpPr>
              <p:spPr>
                <a:xfrm>
                  <a:off x="3515730" y="4703645"/>
                  <a:ext cx="223149" cy="278562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箭头: V 形 84">
                  <a:extLst>
                    <a:ext uri="{FF2B5EF4-FFF2-40B4-BE49-F238E27FC236}">
                      <a16:creationId xmlns="" xmlns:a16="http://schemas.microsoft.com/office/drawing/2014/main" id="{4C134E6E-D9D4-4363-9223-9B03F89D1286}"/>
                    </a:ext>
                  </a:extLst>
                </p:cNvPr>
                <p:cNvSpPr/>
                <p:nvPr/>
              </p:nvSpPr>
              <p:spPr>
                <a:xfrm>
                  <a:off x="3706890" y="4703645"/>
                  <a:ext cx="223149" cy="278562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2" name="矩形 21">
              <a:extLst>
                <a:ext uri="{FF2B5EF4-FFF2-40B4-BE49-F238E27FC236}">
                  <a16:creationId xmlns="" xmlns:a16="http://schemas.microsoft.com/office/drawing/2014/main" id="{6A505430-1C90-42CE-8016-9497012A6F54}"/>
                </a:ext>
              </a:extLst>
            </p:cNvPr>
            <p:cNvSpPr/>
            <p:nvPr/>
          </p:nvSpPr>
          <p:spPr>
            <a:xfrm flipH="1">
              <a:off x="3243509" y="3861335"/>
              <a:ext cx="1984513" cy="212356"/>
            </a:xfrm>
            <a:prstGeom prst="rect">
              <a:avLst/>
            </a:prstGeom>
            <a:gradFill flip="none" rotWithShape="1">
              <a:gsLst>
                <a:gs pos="12000">
                  <a:schemeClr val="bg1">
                    <a:alpha val="0"/>
                  </a:schemeClr>
                </a:gs>
                <a:gs pos="60000">
                  <a:srgbClr val="CB4E31">
                    <a:alpha val="60000"/>
                  </a:srgbClr>
                </a:gs>
                <a:gs pos="83000">
                  <a:srgbClr val="CB4E31">
                    <a:alpha val="76000"/>
                  </a:srgbClr>
                </a:gs>
                <a:gs pos="100000">
                  <a:srgbClr val="CB4E31">
                    <a:alpha val="74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="" xmlns:a16="http://schemas.microsoft.com/office/drawing/2014/main" id="{DDFF93BA-9538-4BAD-B6AB-917FEC2EAEBB}"/>
              </a:ext>
            </a:extLst>
          </p:cNvPr>
          <p:cNvGrpSpPr/>
          <p:nvPr/>
        </p:nvGrpSpPr>
        <p:grpSpPr>
          <a:xfrm>
            <a:off x="5073255" y="2500864"/>
            <a:ext cx="2053917" cy="212356"/>
            <a:chOff x="6797453" y="3870056"/>
            <a:chExt cx="2053917" cy="212356"/>
          </a:xfrm>
        </p:grpSpPr>
        <p:grpSp>
          <p:nvGrpSpPr>
            <p:cNvPr id="38" name="组合 37">
              <a:extLst>
                <a:ext uri="{FF2B5EF4-FFF2-40B4-BE49-F238E27FC236}">
                  <a16:creationId xmlns="" xmlns:a16="http://schemas.microsoft.com/office/drawing/2014/main" id="{5E102692-6FF7-4C03-ADFE-E769E209C596}"/>
                </a:ext>
              </a:extLst>
            </p:cNvPr>
            <p:cNvGrpSpPr/>
            <p:nvPr/>
          </p:nvGrpSpPr>
          <p:grpSpPr>
            <a:xfrm flipH="1">
              <a:off x="6797453" y="3870056"/>
              <a:ext cx="1964094" cy="203635"/>
              <a:chOff x="3626307" y="3708106"/>
              <a:chExt cx="1964094" cy="203635"/>
            </a:xfrm>
          </p:grpSpPr>
          <p:grpSp>
            <p:nvGrpSpPr>
              <p:cNvPr id="40" name="组合 39">
                <a:extLst>
                  <a:ext uri="{FF2B5EF4-FFF2-40B4-BE49-F238E27FC236}">
                    <a16:creationId xmlns="" xmlns:a16="http://schemas.microsoft.com/office/drawing/2014/main" id="{A3439A08-63EE-4792-B557-3DBAEA58571B}"/>
                  </a:ext>
                </a:extLst>
              </p:cNvPr>
              <p:cNvGrpSpPr/>
              <p:nvPr/>
            </p:nvGrpSpPr>
            <p:grpSpPr>
              <a:xfrm>
                <a:off x="3626307" y="3708106"/>
                <a:ext cx="1633325" cy="203635"/>
                <a:chOff x="3515730" y="4703645"/>
                <a:chExt cx="1943593" cy="278562"/>
              </a:xfrm>
            </p:grpSpPr>
            <p:sp>
              <p:nvSpPr>
                <p:cNvPr id="44" name="箭头: V 形 99">
                  <a:extLst>
                    <a:ext uri="{FF2B5EF4-FFF2-40B4-BE49-F238E27FC236}">
                      <a16:creationId xmlns="" xmlns:a16="http://schemas.microsoft.com/office/drawing/2014/main" id="{2FBBE3C7-BA65-4A7B-92DB-88B8F6B1C4DF}"/>
                    </a:ext>
                  </a:extLst>
                </p:cNvPr>
                <p:cNvSpPr/>
                <p:nvPr/>
              </p:nvSpPr>
              <p:spPr>
                <a:xfrm>
                  <a:off x="3515730" y="4703645"/>
                  <a:ext cx="223149" cy="278562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箭头: V 形 100">
                  <a:extLst>
                    <a:ext uri="{FF2B5EF4-FFF2-40B4-BE49-F238E27FC236}">
                      <a16:creationId xmlns="" xmlns:a16="http://schemas.microsoft.com/office/drawing/2014/main" id="{175B9DAC-803A-43EA-B840-A409016A021D}"/>
                    </a:ext>
                  </a:extLst>
                </p:cNvPr>
                <p:cNvSpPr/>
                <p:nvPr/>
              </p:nvSpPr>
              <p:spPr>
                <a:xfrm>
                  <a:off x="3706890" y="4703645"/>
                  <a:ext cx="223149" cy="278562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箭头: V 形 101">
                  <a:extLst>
                    <a:ext uri="{FF2B5EF4-FFF2-40B4-BE49-F238E27FC236}">
                      <a16:creationId xmlns="" xmlns:a16="http://schemas.microsoft.com/office/drawing/2014/main" id="{6A354ED9-6401-47DB-8914-18C29AE92496}"/>
                    </a:ext>
                  </a:extLst>
                </p:cNvPr>
                <p:cNvSpPr/>
                <p:nvPr/>
              </p:nvSpPr>
              <p:spPr>
                <a:xfrm>
                  <a:off x="3898050" y="4703645"/>
                  <a:ext cx="223149" cy="278562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箭头: V 形 102">
                  <a:extLst>
                    <a:ext uri="{FF2B5EF4-FFF2-40B4-BE49-F238E27FC236}">
                      <a16:creationId xmlns="" xmlns:a16="http://schemas.microsoft.com/office/drawing/2014/main" id="{516A36A6-07DD-4AD0-8D20-8022F9C38B2A}"/>
                    </a:ext>
                  </a:extLst>
                </p:cNvPr>
                <p:cNvSpPr/>
                <p:nvPr/>
              </p:nvSpPr>
              <p:spPr>
                <a:xfrm>
                  <a:off x="4089210" y="4703645"/>
                  <a:ext cx="223149" cy="278562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箭头: V 形 103">
                  <a:extLst>
                    <a:ext uri="{FF2B5EF4-FFF2-40B4-BE49-F238E27FC236}">
                      <a16:creationId xmlns="" xmlns:a16="http://schemas.microsoft.com/office/drawing/2014/main" id="{5F7B481F-9CCF-43AE-9621-B954AB92E27D}"/>
                    </a:ext>
                  </a:extLst>
                </p:cNvPr>
                <p:cNvSpPr/>
                <p:nvPr/>
              </p:nvSpPr>
              <p:spPr>
                <a:xfrm>
                  <a:off x="4280370" y="4703645"/>
                  <a:ext cx="223149" cy="278562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箭头: V 形 104">
                  <a:extLst>
                    <a:ext uri="{FF2B5EF4-FFF2-40B4-BE49-F238E27FC236}">
                      <a16:creationId xmlns="" xmlns:a16="http://schemas.microsoft.com/office/drawing/2014/main" id="{27420D78-8DF0-4D1C-84B8-2C8CC6950E90}"/>
                    </a:ext>
                  </a:extLst>
                </p:cNvPr>
                <p:cNvSpPr/>
                <p:nvPr/>
              </p:nvSpPr>
              <p:spPr>
                <a:xfrm>
                  <a:off x="4471530" y="4703645"/>
                  <a:ext cx="223149" cy="278562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箭头: V 形 105">
                  <a:extLst>
                    <a:ext uri="{FF2B5EF4-FFF2-40B4-BE49-F238E27FC236}">
                      <a16:creationId xmlns="" xmlns:a16="http://schemas.microsoft.com/office/drawing/2014/main" id="{862E2746-BFD4-434B-8B1E-5184DB0FCF5D}"/>
                    </a:ext>
                  </a:extLst>
                </p:cNvPr>
                <p:cNvSpPr/>
                <p:nvPr/>
              </p:nvSpPr>
              <p:spPr>
                <a:xfrm>
                  <a:off x="4662690" y="4703645"/>
                  <a:ext cx="223149" cy="278562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箭头: V 形 106">
                  <a:extLst>
                    <a:ext uri="{FF2B5EF4-FFF2-40B4-BE49-F238E27FC236}">
                      <a16:creationId xmlns="" xmlns:a16="http://schemas.microsoft.com/office/drawing/2014/main" id="{F7ED138F-2372-4CB6-B68F-49D35F3496DB}"/>
                    </a:ext>
                  </a:extLst>
                </p:cNvPr>
                <p:cNvSpPr/>
                <p:nvPr/>
              </p:nvSpPr>
              <p:spPr>
                <a:xfrm>
                  <a:off x="4853850" y="4703645"/>
                  <a:ext cx="223149" cy="278562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箭头: V 形 107">
                  <a:extLst>
                    <a:ext uri="{FF2B5EF4-FFF2-40B4-BE49-F238E27FC236}">
                      <a16:creationId xmlns="" xmlns:a16="http://schemas.microsoft.com/office/drawing/2014/main" id="{7E684677-4264-4602-A311-24E80E253E59}"/>
                    </a:ext>
                  </a:extLst>
                </p:cNvPr>
                <p:cNvSpPr/>
                <p:nvPr/>
              </p:nvSpPr>
              <p:spPr>
                <a:xfrm>
                  <a:off x="5045010" y="4703645"/>
                  <a:ext cx="223149" cy="278562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箭头: V 形 108">
                  <a:extLst>
                    <a:ext uri="{FF2B5EF4-FFF2-40B4-BE49-F238E27FC236}">
                      <a16:creationId xmlns="" xmlns:a16="http://schemas.microsoft.com/office/drawing/2014/main" id="{2031F8BB-71E6-4FEE-A230-4AB885935642}"/>
                    </a:ext>
                  </a:extLst>
                </p:cNvPr>
                <p:cNvSpPr/>
                <p:nvPr/>
              </p:nvSpPr>
              <p:spPr>
                <a:xfrm>
                  <a:off x="5236174" y="4703645"/>
                  <a:ext cx="223149" cy="278562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1" name="组合 40">
                <a:extLst>
                  <a:ext uri="{FF2B5EF4-FFF2-40B4-BE49-F238E27FC236}">
                    <a16:creationId xmlns="" xmlns:a16="http://schemas.microsoft.com/office/drawing/2014/main" id="{6BEC4832-1F4F-4831-B3E9-656B05FE0C65}"/>
                  </a:ext>
                </a:extLst>
              </p:cNvPr>
              <p:cNvGrpSpPr/>
              <p:nvPr/>
            </p:nvGrpSpPr>
            <p:grpSpPr>
              <a:xfrm>
                <a:off x="5242231" y="3708106"/>
                <a:ext cx="348170" cy="203635"/>
                <a:chOff x="3515730" y="4703645"/>
                <a:chExt cx="414309" cy="278562"/>
              </a:xfrm>
            </p:grpSpPr>
            <p:sp>
              <p:nvSpPr>
                <p:cNvPr id="42" name="箭头: V 形 97">
                  <a:extLst>
                    <a:ext uri="{FF2B5EF4-FFF2-40B4-BE49-F238E27FC236}">
                      <a16:creationId xmlns="" xmlns:a16="http://schemas.microsoft.com/office/drawing/2014/main" id="{0055A04C-0F83-4B13-80D4-2FC290FEF359}"/>
                    </a:ext>
                  </a:extLst>
                </p:cNvPr>
                <p:cNvSpPr/>
                <p:nvPr/>
              </p:nvSpPr>
              <p:spPr>
                <a:xfrm>
                  <a:off x="3515730" y="4703645"/>
                  <a:ext cx="223149" cy="278562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箭头: V 形 98">
                  <a:extLst>
                    <a:ext uri="{FF2B5EF4-FFF2-40B4-BE49-F238E27FC236}">
                      <a16:creationId xmlns="" xmlns:a16="http://schemas.microsoft.com/office/drawing/2014/main" id="{52858755-A93F-4B61-8011-96773C1D7BAC}"/>
                    </a:ext>
                  </a:extLst>
                </p:cNvPr>
                <p:cNvSpPr/>
                <p:nvPr/>
              </p:nvSpPr>
              <p:spPr>
                <a:xfrm>
                  <a:off x="3706890" y="4703645"/>
                  <a:ext cx="223149" cy="278562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9" name="矩形 38">
              <a:extLst>
                <a:ext uri="{FF2B5EF4-FFF2-40B4-BE49-F238E27FC236}">
                  <a16:creationId xmlns="" xmlns:a16="http://schemas.microsoft.com/office/drawing/2014/main" id="{347BD72B-D887-49FD-B63F-7C15C5C2BD56}"/>
                </a:ext>
              </a:extLst>
            </p:cNvPr>
            <p:cNvSpPr/>
            <p:nvPr/>
          </p:nvSpPr>
          <p:spPr>
            <a:xfrm>
              <a:off x="6866857" y="3870056"/>
              <a:ext cx="1984513" cy="212356"/>
            </a:xfrm>
            <a:prstGeom prst="rect">
              <a:avLst/>
            </a:prstGeom>
            <a:gradFill flip="none" rotWithShape="1">
              <a:gsLst>
                <a:gs pos="12000">
                  <a:schemeClr val="bg1">
                    <a:alpha val="0"/>
                  </a:schemeClr>
                </a:gs>
                <a:gs pos="60000">
                  <a:srgbClr val="CB4E31">
                    <a:alpha val="60000"/>
                  </a:srgbClr>
                </a:gs>
                <a:gs pos="83000">
                  <a:srgbClr val="CB4E31">
                    <a:alpha val="76000"/>
                  </a:srgbClr>
                </a:gs>
                <a:gs pos="100000">
                  <a:srgbClr val="CB4E31">
                    <a:alpha val="74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文本框 120">
            <a:extLst>
              <a:ext uri="{FF2B5EF4-FFF2-40B4-BE49-F238E27FC236}">
                <a16:creationId xmlns="" xmlns:a16="http://schemas.microsoft.com/office/drawing/2014/main" id="{1C159A4A-D0E1-4215-80B8-940484280276}"/>
              </a:ext>
            </a:extLst>
          </p:cNvPr>
          <p:cNvSpPr txBox="1"/>
          <p:nvPr/>
        </p:nvSpPr>
        <p:spPr>
          <a:xfrm>
            <a:off x="3527964" y="2440560"/>
            <a:ext cx="1494630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en-US"/>
            </a:defPPr>
            <a:lvl1pPr algn="dist">
              <a:defRPr sz="4400">
                <a:solidFill>
                  <a:srgbClr val="FFFFFF"/>
                </a:solidFill>
                <a:effectLst>
                  <a:outerShdw blurRad="101600" dist="171450" dir="2509773" rotWithShape="0">
                    <a:srgbClr val="000000">
                      <a:alpha val="44000"/>
                    </a:srgbClr>
                  </a:outerShdw>
                </a:effectLst>
                <a:latin typeface="微软雅黑 Bold" panose="020B0703020204020201" pitchFamily="34" charset="-122"/>
                <a:ea typeface="微软雅黑 Bold" panose="020B0703020204020201" pitchFamily="34" charset="-122"/>
              </a:defRPr>
            </a:lvl1pPr>
          </a:lstStyle>
          <a:p>
            <a:r>
              <a:rPr lang="en-US" altLang="zh-CN" sz="2000" dirty="0" smtClean="0">
                <a:solidFill>
                  <a:srgbClr val="F98D1E"/>
                </a:solidFill>
              </a:rPr>
              <a:t>Android</a:t>
            </a:r>
            <a:endParaRPr lang="zh-CN" altLang="en-US" sz="2000" dirty="0">
              <a:solidFill>
                <a:srgbClr val="F98D1E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="" xmlns:a16="http://schemas.microsoft.com/office/drawing/2014/main" id="{2A11921B-DA72-4E34-8FC2-412C71CFA70B}"/>
              </a:ext>
            </a:extLst>
          </p:cNvPr>
          <p:cNvSpPr/>
          <p:nvPr/>
        </p:nvSpPr>
        <p:spPr>
          <a:xfrm>
            <a:off x="305812" y="4415146"/>
            <a:ext cx="43602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800" b="1" spc="600" dirty="0" smtClean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小组成员：</a:t>
            </a:r>
            <a:r>
              <a:rPr lang="zh-CN" altLang="en-US" sz="1800" b="1" spc="600" dirty="0" smtClean="0">
                <a:solidFill>
                  <a:schemeClr val="bg1"/>
                </a:solidFill>
                <a:effectLst>
                  <a:reflection blurRad="6350" stA="28000" endPos="25000" dist="60007" dir="5400000" sy="-100000" algn="bl" rotWithShape="0"/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唐文斌</a:t>
            </a:r>
            <a:r>
              <a:rPr lang="zh-CN" altLang="en-US" sz="1800" b="1" spc="600" dirty="0">
                <a:solidFill>
                  <a:schemeClr val="bg1"/>
                </a:solidFill>
                <a:effectLst>
                  <a:reflection blurRad="6350" stA="28000" endPos="25000" dist="60007" dir="5400000" sy="-100000" algn="bl" rotWithShape="0"/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、</a:t>
            </a:r>
            <a:r>
              <a:rPr lang="zh-CN" altLang="en-US" sz="1800" b="1" spc="600" dirty="0" smtClean="0">
                <a:solidFill>
                  <a:schemeClr val="bg1"/>
                </a:solidFill>
                <a:effectLst>
                  <a:reflection blurRad="6350" stA="28000" endPos="25000" dist="60007" dir="5400000" sy="-100000" algn="bl" rotWithShape="0"/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欧文健</a:t>
            </a:r>
            <a:endParaRPr lang="zh-CN" altLang="en-US" sz="1800" b="1" spc="600" dirty="0">
              <a:solidFill>
                <a:schemeClr val="bg1"/>
              </a:solidFill>
              <a:effectLst>
                <a:reflection blurRad="6350" stA="28000" endPos="25000" dist="60007" dir="5400000" sy="-100000" algn="bl" rotWithShape="0"/>
              </a:effectLst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252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19" grpId="0"/>
      <p:bldP spid="54" grpId="0"/>
      <p:bldP spid="5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6"/>
          <p:cNvSpPr>
            <a:spLocks/>
          </p:cNvSpPr>
          <p:nvPr/>
        </p:nvSpPr>
        <p:spPr bwMode="auto">
          <a:xfrm>
            <a:off x="4276726" y="0"/>
            <a:ext cx="594122" cy="5143500"/>
          </a:xfrm>
          <a:custGeom>
            <a:avLst/>
            <a:gdLst>
              <a:gd name="T0" fmla="*/ 2147483647 w 84"/>
              <a:gd name="T1" fmla="*/ 2147483647 h 740"/>
              <a:gd name="T2" fmla="*/ 2147483647 w 84"/>
              <a:gd name="T3" fmla="*/ 2147483647 h 740"/>
              <a:gd name="T4" fmla="*/ 2147483647 w 84"/>
              <a:gd name="T5" fmla="*/ 2147483647 h 740"/>
              <a:gd name="T6" fmla="*/ 0 w 84"/>
              <a:gd name="T7" fmla="*/ 2147483647 h 740"/>
              <a:gd name="T8" fmla="*/ 0 w 84"/>
              <a:gd name="T9" fmla="*/ 2147483647 h 740"/>
              <a:gd name="T10" fmla="*/ 0 w 84"/>
              <a:gd name="T11" fmla="*/ 2147483647 h 740"/>
              <a:gd name="T12" fmla="*/ 2147483647 w 84"/>
              <a:gd name="T13" fmla="*/ 2147483647 h 740"/>
              <a:gd name="T14" fmla="*/ 2147483647 w 84"/>
              <a:gd name="T15" fmla="*/ 0 h 740"/>
              <a:gd name="T16" fmla="*/ 2147483647 w 84"/>
              <a:gd name="T17" fmla="*/ 2147483647 h 74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4"/>
              <a:gd name="T28" fmla="*/ 0 h 740"/>
              <a:gd name="T29" fmla="*/ 84 w 84"/>
              <a:gd name="T30" fmla="*/ 740 h 74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4" h="740">
                <a:moveTo>
                  <a:pt x="84" y="370"/>
                </a:moveTo>
                <a:cubicBezTo>
                  <a:pt x="84" y="740"/>
                  <a:pt x="84" y="740"/>
                  <a:pt x="84" y="740"/>
                </a:cubicBezTo>
                <a:cubicBezTo>
                  <a:pt x="13" y="630"/>
                  <a:pt x="13" y="630"/>
                  <a:pt x="13" y="630"/>
                </a:cubicBezTo>
                <a:cubicBezTo>
                  <a:pt x="4" y="617"/>
                  <a:pt x="0" y="602"/>
                  <a:pt x="0" y="587"/>
                </a:cubicBezTo>
                <a:cubicBezTo>
                  <a:pt x="0" y="370"/>
                  <a:pt x="0" y="370"/>
                  <a:pt x="0" y="370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38"/>
                  <a:pt x="4" y="123"/>
                  <a:pt x="13" y="110"/>
                </a:cubicBezTo>
                <a:cubicBezTo>
                  <a:pt x="84" y="0"/>
                  <a:pt x="84" y="0"/>
                  <a:pt x="84" y="0"/>
                </a:cubicBezTo>
                <a:lnTo>
                  <a:pt x="84" y="370"/>
                </a:lnTo>
                <a:close/>
              </a:path>
            </a:pathLst>
          </a:custGeom>
          <a:solidFill>
            <a:srgbClr val="C92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4861323" y="0"/>
            <a:ext cx="4282678" cy="5143500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8" name="Freeform 8"/>
          <p:cNvSpPr>
            <a:spLocks/>
          </p:cNvSpPr>
          <p:nvPr/>
        </p:nvSpPr>
        <p:spPr bwMode="auto">
          <a:xfrm>
            <a:off x="2" y="0"/>
            <a:ext cx="636985" cy="5143500"/>
          </a:xfrm>
          <a:custGeom>
            <a:avLst/>
            <a:gdLst>
              <a:gd name="T0" fmla="*/ 0 w 90"/>
              <a:gd name="T1" fmla="*/ 2147483647 h 684"/>
              <a:gd name="T2" fmla="*/ 0 w 90"/>
              <a:gd name="T3" fmla="*/ 0 h 684"/>
              <a:gd name="T4" fmla="*/ 2147483647 w 90"/>
              <a:gd name="T5" fmla="*/ 2147483647 h 684"/>
              <a:gd name="T6" fmla="*/ 2147483647 w 90"/>
              <a:gd name="T7" fmla="*/ 2147483647 h 684"/>
              <a:gd name="T8" fmla="*/ 2147483647 w 90"/>
              <a:gd name="T9" fmla="*/ 2147483647 h 684"/>
              <a:gd name="T10" fmla="*/ 2147483647 w 90"/>
              <a:gd name="T11" fmla="*/ 2147483647 h 684"/>
              <a:gd name="T12" fmla="*/ 2147483647 w 90"/>
              <a:gd name="T13" fmla="*/ 2147483647 h 684"/>
              <a:gd name="T14" fmla="*/ 0 w 90"/>
              <a:gd name="T15" fmla="*/ 2147483647 h 684"/>
              <a:gd name="T16" fmla="*/ 0 w 90"/>
              <a:gd name="T17" fmla="*/ 2147483647 h 68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90"/>
              <a:gd name="T28" fmla="*/ 0 h 684"/>
              <a:gd name="T29" fmla="*/ 90 w 90"/>
              <a:gd name="T30" fmla="*/ 684 h 68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90" h="684">
                <a:moveTo>
                  <a:pt x="0" y="342"/>
                </a:moveTo>
                <a:cubicBezTo>
                  <a:pt x="0" y="0"/>
                  <a:pt x="0" y="0"/>
                  <a:pt x="0" y="0"/>
                </a:cubicBezTo>
                <a:cubicBezTo>
                  <a:pt x="78" y="101"/>
                  <a:pt x="78" y="101"/>
                  <a:pt x="78" y="101"/>
                </a:cubicBezTo>
                <a:cubicBezTo>
                  <a:pt x="86" y="113"/>
                  <a:pt x="90" y="127"/>
                  <a:pt x="90" y="142"/>
                </a:cubicBezTo>
                <a:cubicBezTo>
                  <a:pt x="90" y="342"/>
                  <a:pt x="90" y="342"/>
                  <a:pt x="90" y="342"/>
                </a:cubicBezTo>
                <a:cubicBezTo>
                  <a:pt x="90" y="543"/>
                  <a:pt x="90" y="543"/>
                  <a:pt x="90" y="543"/>
                </a:cubicBezTo>
                <a:cubicBezTo>
                  <a:pt x="90" y="557"/>
                  <a:pt x="86" y="571"/>
                  <a:pt x="78" y="583"/>
                </a:cubicBezTo>
                <a:cubicBezTo>
                  <a:pt x="0" y="684"/>
                  <a:pt x="0" y="684"/>
                  <a:pt x="0" y="684"/>
                </a:cubicBezTo>
                <a:lnTo>
                  <a:pt x="0" y="342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9" name="组合 26"/>
          <p:cNvGrpSpPr>
            <a:grpSpLocks/>
          </p:cNvGrpSpPr>
          <p:nvPr/>
        </p:nvGrpSpPr>
        <p:grpSpPr bwMode="auto">
          <a:xfrm>
            <a:off x="410000" y="2232656"/>
            <a:ext cx="453970" cy="439300"/>
            <a:chOff x="0" y="0"/>
            <a:chExt cx="605367" cy="585665"/>
          </a:xfrm>
        </p:grpSpPr>
        <p:sp>
          <p:nvSpPr>
            <p:cNvPr id="30" name="Freeform 9"/>
            <p:cNvSpPr>
              <a:spLocks/>
            </p:cNvSpPr>
            <p:nvPr/>
          </p:nvSpPr>
          <p:spPr bwMode="auto">
            <a:xfrm>
              <a:off x="15562" y="0"/>
              <a:ext cx="566738" cy="566738"/>
            </a:xfrm>
            <a:custGeom>
              <a:avLst/>
              <a:gdLst>
                <a:gd name="T0" fmla="*/ 2147483647 w 60"/>
                <a:gd name="T1" fmla="*/ 2147483647 h 60"/>
                <a:gd name="T2" fmla="*/ 2147483647 w 60"/>
                <a:gd name="T3" fmla="*/ 2147483647 h 60"/>
                <a:gd name="T4" fmla="*/ 0 w 60"/>
                <a:gd name="T5" fmla="*/ 2147483647 h 60"/>
                <a:gd name="T6" fmla="*/ 0 w 60"/>
                <a:gd name="T7" fmla="*/ 2147483647 h 60"/>
                <a:gd name="T8" fmla="*/ 2147483647 w 60"/>
                <a:gd name="T9" fmla="*/ 0 h 60"/>
                <a:gd name="T10" fmla="*/ 2147483647 w 60"/>
                <a:gd name="T11" fmla="*/ 0 h 60"/>
                <a:gd name="T12" fmla="*/ 2147483647 w 60"/>
                <a:gd name="T13" fmla="*/ 2147483647 h 60"/>
                <a:gd name="T14" fmla="*/ 2147483647 w 60"/>
                <a:gd name="T15" fmla="*/ 2147483647 h 60"/>
                <a:gd name="T16" fmla="*/ 2147483647 w 60"/>
                <a:gd name="T17" fmla="*/ 2147483647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0"/>
                <a:gd name="T28" fmla="*/ 0 h 60"/>
                <a:gd name="T29" fmla="*/ 60 w 60"/>
                <a:gd name="T30" fmla="*/ 60 h 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0" h="60">
                  <a:moveTo>
                    <a:pt x="30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4"/>
                    <a:pt x="14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6" y="0"/>
                    <a:pt x="60" y="14"/>
                    <a:pt x="60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文本框 3"/>
            <p:cNvSpPr txBox="1">
              <a:spLocks noChangeArrowheads="1"/>
            </p:cNvSpPr>
            <p:nvPr/>
          </p:nvSpPr>
          <p:spPr bwMode="auto">
            <a:xfrm>
              <a:off x="0" y="31732"/>
              <a:ext cx="605367" cy="553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</a:t>
              </a:r>
              <a:endParaRPr lang="zh-CN" altLang="zh-CN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4"/>
          <p:cNvSpPr>
            <a:spLocks noChangeArrowheads="1"/>
          </p:cNvSpPr>
          <p:nvPr/>
        </p:nvSpPr>
        <p:spPr bwMode="auto">
          <a:xfrm>
            <a:off x="875640" y="2242261"/>
            <a:ext cx="206979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产品内容总策划</a:t>
            </a:r>
            <a:endParaRPr lang="zh-CN" altLang="en-US" sz="2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325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>
            <a:grpSpLocks/>
          </p:cNvGrpSpPr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1019"/>
            <a:chOff x="1744266" y="0"/>
            <a:chExt cx="5656659" cy="531019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2469294" y="10472"/>
              <a:ext cx="4206601" cy="507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7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27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、游戏主要内容（暂定）</a:t>
              </a:r>
              <a:endParaRPr lang="zh-CN" altLang="zh-CN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187649" y="2949845"/>
            <a:ext cx="7081530" cy="1559152"/>
            <a:chOff x="806609" y="3509755"/>
            <a:chExt cx="9121016" cy="2008187"/>
          </a:xfrm>
        </p:grpSpPr>
        <p:grpSp>
          <p:nvGrpSpPr>
            <p:cNvPr id="12" name="组合 44"/>
            <p:cNvGrpSpPr>
              <a:grpSpLocks/>
            </p:cNvGrpSpPr>
            <p:nvPr/>
          </p:nvGrpSpPr>
          <p:grpSpPr bwMode="auto">
            <a:xfrm>
              <a:off x="806609" y="3532106"/>
              <a:ext cx="8365586" cy="1959292"/>
              <a:chOff x="1278168" y="2752056"/>
              <a:chExt cx="7604891" cy="1781844"/>
            </a:xfrm>
          </p:grpSpPr>
          <p:sp>
            <p:nvSpPr>
              <p:cNvPr id="25" name="椭圆 28"/>
              <p:cNvSpPr/>
              <p:nvPr/>
            </p:nvSpPr>
            <p:spPr>
              <a:xfrm>
                <a:off x="2406852" y="3641390"/>
                <a:ext cx="1785894" cy="892510"/>
              </a:xfrm>
              <a:custGeom>
                <a:avLst/>
                <a:gdLst>
                  <a:gd name="connsiteX0" fmla="*/ 0 w 2307304"/>
                  <a:gd name="connsiteY0" fmla="*/ 1153652 h 2307304"/>
                  <a:gd name="connsiteX1" fmla="*/ 1153652 w 2307304"/>
                  <a:gd name="connsiteY1" fmla="*/ 0 h 2307304"/>
                  <a:gd name="connsiteX2" fmla="*/ 2307304 w 2307304"/>
                  <a:gd name="connsiteY2" fmla="*/ 1153652 h 2307304"/>
                  <a:gd name="connsiteX3" fmla="*/ 1153652 w 2307304"/>
                  <a:gd name="connsiteY3" fmla="*/ 2307304 h 2307304"/>
                  <a:gd name="connsiteX4" fmla="*/ 0 w 2307304"/>
                  <a:gd name="connsiteY4" fmla="*/ 1153652 h 2307304"/>
                  <a:gd name="connsiteX0" fmla="*/ 2307304 w 2398744"/>
                  <a:gd name="connsiteY0" fmla="*/ 1153652 h 2307304"/>
                  <a:gd name="connsiteX1" fmla="*/ 1153652 w 2398744"/>
                  <a:gd name="connsiteY1" fmla="*/ 2307304 h 2307304"/>
                  <a:gd name="connsiteX2" fmla="*/ 0 w 2398744"/>
                  <a:gd name="connsiteY2" fmla="*/ 1153652 h 2307304"/>
                  <a:gd name="connsiteX3" fmla="*/ 1153652 w 2398744"/>
                  <a:gd name="connsiteY3" fmla="*/ 0 h 2307304"/>
                  <a:gd name="connsiteX4" fmla="*/ 2398744 w 2398744"/>
                  <a:gd name="connsiteY4" fmla="*/ 1245092 h 2307304"/>
                  <a:gd name="connsiteX0" fmla="*/ 2307304 w 2307304"/>
                  <a:gd name="connsiteY0" fmla="*/ 1153652 h 2307304"/>
                  <a:gd name="connsiteX1" fmla="*/ 1153652 w 2307304"/>
                  <a:gd name="connsiteY1" fmla="*/ 2307304 h 2307304"/>
                  <a:gd name="connsiteX2" fmla="*/ 0 w 2307304"/>
                  <a:gd name="connsiteY2" fmla="*/ 1153652 h 2307304"/>
                  <a:gd name="connsiteX3" fmla="*/ 1153652 w 2307304"/>
                  <a:gd name="connsiteY3" fmla="*/ 0 h 2307304"/>
                  <a:gd name="connsiteX0" fmla="*/ 2307304 w 2307304"/>
                  <a:gd name="connsiteY0" fmla="*/ 0 h 1153652"/>
                  <a:gd name="connsiteX1" fmla="*/ 1153652 w 2307304"/>
                  <a:gd name="connsiteY1" fmla="*/ 1153652 h 1153652"/>
                  <a:gd name="connsiteX2" fmla="*/ 0 w 2307304"/>
                  <a:gd name="connsiteY2" fmla="*/ 0 h 1153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07304" h="1153652">
                    <a:moveTo>
                      <a:pt x="2307304" y="0"/>
                    </a:moveTo>
                    <a:cubicBezTo>
                      <a:pt x="2307304" y="637144"/>
                      <a:pt x="1790796" y="1153652"/>
                      <a:pt x="1153652" y="1153652"/>
                    </a:cubicBezTo>
                    <a:cubicBezTo>
                      <a:pt x="516508" y="1153652"/>
                      <a:pt x="0" y="637144"/>
                      <a:pt x="0" y="0"/>
                    </a:cubicBezTo>
                  </a:path>
                </a:pathLst>
              </a:custGeom>
              <a:noFill/>
              <a:ln w="9525">
                <a:solidFill>
                  <a:srgbClr val="DD1C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椭圆 28"/>
              <p:cNvSpPr/>
              <p:nvPr/>
            </p:nvSpPr>
            <p:spPr>
              <a:xfrm flipV="1">
                <a:off x="4191159" y="2752056"/>
                <a:ext cx="1785894" cy="892510"/>
              </a:xfrm>
              <a:custGeom>
                <a:avLst/>
                <a:gdLst>
                  <a:gd name="connsiteX0" fmla="*/ 0 w 2307304"/>
                  <a:gd name="connsiteY0" fmla="*/ 1153652 h 2307304"/>
                  <a:gd name="connsiteX1" fmla="*/ 1153652 w 2307304"/>
                  <a:gd name="connsiteY1" fmla="*/ 0 h 2307304"/>
                  <a:gd name="connsiteX2" fmla="*/ 2307304 w 2307304"/>
                  <a:gd name="connsiteY2" fmla="*/ 1153652 h 2307304"/>
                  <a:gd name="connsiteX3" fmla="*/ 1153652 w 2307304"/>
                  <a:gd name="connsiteY3" fmla="*/ 2307304 h 2307304"/>
                  <a:gd name="connsiteX4" fmla="*/ 0 w 2307304"/>
                  <a:gd name="connsiteY4" fmla="*/ 1153652 h 2307304"/>
                  <a:gd name="connsiteX0" fmla="*/ 2307304 w 2398744"/>
                  <a:gd name="connsiteY0" fmla="*/ 1153652 h 2307304"/>
                  <a:gd name="connsiteX1" fmla="*/ 1153652 w 2398744"/>
                  <a:gd name="connsiteY1" fmla="*/ 2307304 h 2307304"/>
                  <a:gd name="connsiteX2" fmla="*/ 0 w 2398744"/>
                  <a:gd name="connsiteY2" fmla="*/ 1153652 h 2307304"/>
                  <a:gd name="connsiteX3" fmla="*/ 1153652 w 2398744"/>
                  <a:gd name="connsiteY3" fmla="*/ 0 h 2307304"/>
                  <a:gd name="connsiteX4" fmla="*/ 2398744 w 2398744"/>
                  <a:gd name="connsiteY4" fmla="*/ 1245092 h 2307304"/>
                  <a:gd name="connsiteX0" fmla="*/ 2307304 w 2307304"/>
                  <a:gd name="connsiteY0" fmla="*/ 1153652 h 2307304"/>
                  <a:gd name="connsiteX1" fmla="*/ 1153652 w 2307304"/>
                  <a:gd name="connsiteY1" fmla="*/ 2307304 h 2307304"/>
                  <a:gd name="connsiteX2" fmla="*/ 0 w 2307304"/>
                  <a:gd name="connsiteY2" fmla="*/ 1153652 h 2307304"/>
                  <a:gd name="connsiteX3" fmla="*/ 1153652 w 2307304"/>
                  <a:gd name="connsiteY3" fmla="*/ 0 h 2307304"/>
                  <a:gd name="connsiteX0" fmla="*/ 2307304 w 2307304"/>
                  <a:gd name="connsiteY0" fmla="*/ 0 h 1153652"/>
                  <a:gd name="connsiteX1" fmla="*/ 1153652 w 2307304"/>
                  <a:gd name="connsiteY1" fmla="*/ 1153652 h 1153652"/>
                  <a:gd name="connsiteX2" fmla="*/ 0 w 2307304"/>
                  <a:gd name="connsiteY2" fmla="*/ 0 h 1153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07304" h="1153652">
                    <a:moveTo>
                      <a:pt x="2307304" y="0"/>
                    </a:moveTo>
                    <a:cubicBezTo>
                      <a:pt x="2307304" y="637144"/>
                      <a:pt x="1790796" y="1153652"/>
                      <a:pt x="1153652" y="1153652"/>
                    </a:cubicBezTo>
                    <a:cubicBezTo>
                      <a:pt x="516508" y="1153652"/>
                      <a:pt x="0" y="637144"/>
                      <a:pt x="0" y="0"/>
                    </a:cubicBezTo>
                  </a:path>
                </a:pathLst>
              </a:custGeom>
              <a:noFill/>
              <a:ln w="9525">
                <a:solidFill>
                  <a:srgbClr val="DD1C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椭圆 28"/>
              <p:cNvSpPr/>
              <p:nvPr/>
            </p:nvSpPr>
            <p:spPr>
              <a:xfrm>
                <a:off x="5978640" y="3641390"/>
                <a:ext cx="1785894" cy="892510"/>
              </a:xfrm>
              <a:custGeom>
                <a:avLst/>
                <a:gdLst>
                  <a:gd name="connsiteX0" fmla="*/ 0 w 2307304"/>
                  <a:gd name="connsiteY0" fmla="*/ 1153652 h 2307304"/>
                  <a:gd name="connsiteX1" fmla="*/ 1153652 w 2307304"/>
                  <a:gd name="connsiteY1" fmla="*/ 0 h 2307304"/>
                  <a:gd name="connsiteX2" fmla="*/ 2307304 w 2307304"/>
                  <a:gd name="connsiteY2" fmla="*/ 1153652 h 2307304"/>
                  <a:gd name="connsiteX3" fmla="*/ 1153652 w 2307304"/>
                  <a:gd name="connsiteY3" fmla="*/ 2307304 h 2307304"/>
                  <a:gd name="connsiteX4" fmla="*/ 0 w 2307304"/>
                  <a:gd name="connsiteY4" fmla="*/ 1153652 h 2307304"/>
                  <a:gd name="connsiteX0" fmla="*/ 2307304 w 2398744"/>
                  <a:gd name="connsiteY0" fmla="*/ 1153652 h 2307304"/>
                  <a:gd name="connsiteX1" fmla="*/ 1153652 w 2398744"/>
                  <a:gd name="connsiteY1" fmla="*/ 2307304 h 2307304"/>
                  <a:gd name="connsiteX2" fmla="*/ 0 w 2398744"/>
                  <a:gd name="connsiteY2" fmla="*/ 1153652 h 2307304"/>
                  <a:gd name="connsiteX3" fmla="*/ 1153652 w 2398744"/>
                  <a:gd name="connsiteY3" fmla="*/ 0 h 2307304"/>
                  <a:gd name="connsiteX4" fmla="*/ 2398744 w 2398744"/>
                  <a:gd name="connsiteY4" fmla="*/ 1245092 h 2307304"/>
                  <a:gd name="connsiteX0" fmla="*/ 2307304 w 2307304"/>
                  <a:gd name="connsiteY0" fmla="*/ 1153652 h 2307304"/>
                  <a:gd name="connsiteX1" fmla="*/ 1153652 w 2307304"/>
                  <a:gd name="connsiteY1" fmla="*/ 2307304 h 2307304"/>
                  <a:gd name="connsiteX2" fmla="*/ 0 w 2307304"/>
                  <a:gd name="connsiteY2" fmla="*/ 1153652 h 2307304"/>
                  <a:gd name="connsiteX3" fmla="*/ 1153652 w 2307304"/>
                  <a:gd name="connsiteY3" fmla="*/ 0 h 2307304"/>
                  <a:gd name="connsiteX0" fmla="*/ 2307304 w 2307304"/>
                  <a:gd name="connsiteY0" fmla="*/ 0 h 1153652"/>
                  <a:gd name="connsiteX1" fmla="*/ 1153652 w 2307304"/>
                  <a:gd name="connsiteY1" fmla="*/ 1153652 h 1153652"/>
                  <a:gd name="connsiteX2" fmla="*/ 0 w 2307304"/>
                  <a:gd name="connsiteY2" fmla="*/ 0 h 1153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07304" h="1153652">
                    <a:moveTo>
                      <a:pt x="2307304" y="0"/>
                    </a:moveTo>
                    <a:cubicBezTo>
                      <a:pt x="2307304" y="637144"/>
                      <a:pt x="1790796" y="1153652"/>
                      <a:pt x="1153652" y="1153652"/>
                    </a:cubicBezTo>
                    <a:cubicBezTo>
                      <a:pt x="516508" y="1153652"/>
                      <a:pt x="0" y="637144"/>
                      <a:pt x="0" y="0"/>
                    </a:cubicBezTo>
                  </a:path>
                </a:pathLst>
              </a:custGeom>
              <a:noFill/>
              <a:ln w="9525">
                <a:solidFill>
                  <a:srgbClr val="DD1C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9" name="直接连接符 28"/>
              <p:cNvCxnSpPr/>
              <p:nvPr/>
            </p:nvCxnSpPr>
            <p:spPr>
              <a:xfrm>
                <a:off x="7754375" y="3641390"/>
                <a:ext cx="1128684" cy="0"/>
              </a:xfrm>
              <a:prstGeom prst="line">
                <a:avLst/>
              </a:prstGeom>
              <a:ln w="9525">
                <a:solidFill>
                  <a:srgbClr val="DD1C3E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>
                <a:off x="1278168" y="3642979"/>
                <a:ext cx="1128684" cy="0"/>
              </a:xfrm>
              <a:prstGeom prst="line">
                <a:avLst/>
              </a:prstGeom>
              <a:ln w="9525">
                <a:solidFill>
                  <a:srgbClr val="DD1C3E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/>
            <p:cNvGrpSpPr/>
            <p:nvPr/>
          </p:nvGrpSpPr>
          <p:grpSpPr>
            <a:xfrm>
              <a:off x="1999647" y="3520931"/>
              <a:ext cx="1997013" cy="1997011"/>
              <a:chOff x="2389188" y="2700655"/>
              <a:chExt cx="1815465" cy="1815465"/>
            </a:xfrm>
          </p:grpSpPr>
          <p:sp>
            <p:nvSpPr>
              <p:cNvPr id="23" name="矩形 22"/>
              <p:cNvSpPr/>
              <p:nvPr/>
            </p:nvSpPr>
            <p:spPr>
              <a:xfrm rot="16200000">
                <a:off x="2389188" y="2700655"/>
                <a:ext cx="1815465" cy="18154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空心弧 23"/>
              <p:cNvSpPr/>
              <p:nvPr/>
            </p:nvSpPr>
            <p:spPr>
              <a:xfrm rot="19800000">
                <a:off x="2398394" y="2704383"/>
                <a:ext cx="1797050" cy="1797050"/>
              </a:xfrm>
              <a:prstGeom prst="blockArc">
                <a:avLst>
                  <a:gd name="adj1" fmla="val 10782304"/>
                  <a:gd name="adj2" fmla="val 12569082"/>
                  <a:gd name="adj3" fmla="val 2151"/>
                </a:avLst>
              </a:prstGeom>
              <a:solidFill>
                <a:srgbClr val="DD1C3E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3984039" y="3509755"/>
              <a:ext cx="1997013" cy="1997012"/>
              <a:chOff x="4166508" y="2732405"/>
              <a:chExt cx="1815465" cy="1815465"/>
            </a:xfrm>
          </p:grpSpPr>
          <p:sp>
            <p:nvSpPr>
              <p:cNvPr id="21" name="矩形 20"/>
              <p:cNvSpPr/>
              <p:nvPr/>
            </p:nvSpPr>
            <p:spPr>
              <a:xfrm rot="16200000">
                <a:off x="4166508" y="2732405"/>
                <a:ext cx="1815465" cy="18154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空心弧 21"/>
              <p:cNvSpPr/>
              <p:nvPr/>
            </p:nvSpPr>
            <p:spPr>
              <a:xfrm>
                <a:off x="4178300" y="2746375"/>
                <a:ext cx="1797050" cy="1797050"/>
              </a:xfrm>
              <a:prstGeom prst="blockArc">
                <a:avLst>
                  <a:gd name="adj1" fmla="val 10861918"/>
                  <a:gd name="adj2" fmla="val 12575204"/>
                  <a:gd name="adj3" fmla="val 2129"/>
                </a:avLst>
              </a:prstGeom>
              <a:solidFill>
                <a:srgbClr val="DD1C3E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5973764" y="3518136"/>
              <a:ext cx="1997013" cy="1997012"/>
              <a:chOff x="5975350" y="2740024"/>
              <a:chExt cx="1815465" cy="1815465"/>
            </a:xfrm>
          </p:grpSpPr>
          <p:sp>
            <p:nvSpPr>
              <p:cNvPr id="19" name="矩形 18"/>
              <p:cNvSpPr/>
              <p:nvPr/>
            </p:nvSpPr>
            <p:spPr>
              <a:xfrm rot="14400000">
                <a:off x="5975350" y="2740024"/>
                <a:ext cx="1815465" cy="18154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空心弧 19"/>
              <p:cNvSpPr/>
              <p:nvPr/>
            </p:nvSpPr>
            <p:spPr>
              <a:xfrm rot="19800000">
                <a:off x="5983288" y="2751138"/>
                <a:ext cx="1797050" cy="1797050"/>
              </a:xfrm>
              <a:prstGeom prst="blockArc">
                <a:avLst>
                  <a:gd name="adj1" fmla="val 10800000"/>
                  <a:gd name="adj2" fmla="val 12569082"/>
                  <a:gd name="adj3" fmla="val 2151"/>
                </a:avLst>
              </a:prstGeom>
              <a:solidFill>
                <a:srgbClr val="DD1C3E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矩形 16"/>
            <p:cNvSpPr/>
            <p:nvPr/>
          </p:nvSpPr>
          <p:spPr>
            <a:xfrm rot="10800000">
              <a:off x="7930612" y="3516740"/>
              <a:ext cx="1997013" cy="19970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881396" y="3126934"/>
            <a:ext cx="1164618" cy="1164619"/>
            <a:chOff x="4248468" y="3748642"/>
            <a:chExt cx="1500029" cy="1500029"/>
          </a:xfrm>
        </p:grpSpPr>
        <p:sp>
          <p:nvSpPr>
            <p:cNvPr id="32" name="椭圆 31"/>
            <p:cNvSpPr/>
            <p:nvPr/>
          </p:nvSpPr>
          <p:spPr>
            <a:xfrm>
              <a:off x="4248468" y="3748642"/>
              <a:ext cx="1500029" cy="1500029"/>
            </a:xfrm>
            <a:prstGeom prst="ellipse">
              <a:avLst/>
            </a:prstGeom>
            <a:solidFill>
              <a:srgbClr val="424A53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4692956" y="4211422"/>
              <a:ext cx="663471" cy="603155"/>
              <a:chOff x="1725613" y="5659438"/>
              <a:chExt cx="498475" cy="498475"/>
            </a:xfrm>
            <a:noFill/>
          </p:grpSpPr>
          <p:sp>
            <p:nvSpPr>
              <p:cNvPr id="34" name="Freeform 564"/>
              <p:cNvSpPr>
                <a:spLocks/>
              </p:cNvSpPr>
              <p:nvPr/>
            </p:nvSpPr>
            <p:spPr bwMode="auto">
              <a:xfrm>
                <a:off x="2132013" y="5659438"/>
                <a:ext cx="92075" cy="104775"/>
              </a:xfrm>
              <a:custGeom>
                <a:avLst/>
                <a:gdLst>
                  <a:gd name="T0" fmla="*/ 2147483646 w 40"/>
                  <a:gd name="T1" fmla="*/ 2147483646 h 45"/>
                  <a:gd name="T2" fmla="*/ 2147483646 w 40"/>
                  <a:gd name="T3" fmla="*/ 2147483646 h 45"/>
                  <a:gd name="T4" fmla="*/ 2147483646 w 40"/>
                  <a:gd name="T5" fmla="*/ 2147483646 h 45"/>
                  <a:gd name="T6" fmla="*/ 2147483646 w 40"/>
                  <a:gd name="T7" fmla="*/ 2147483646 h 45"/>
                  <a:gd name="T8" fmla="*/ 2147483646 w 40"/>
                  <a:gd name="T9" fmla="*/ 2147483646 h 45"/>
                  <a:gd name="T10" fmla="*/ 2147483646 w 40"/>
                  <a:gd name="T11" fmla="*/ 2147483646 h 45"/>
                  <a:gd name="T12" fmla="*/ 2147483646 w 40"/>
                  <a:gd name="T13" fmla="*/ 2147483646 h 45"/>
                  <a:gd name="T14" fmla="*/ 2147483646 w 40"/>
                  <a:gd name="T15" fmla="*/ 2147483646 h 45"/>
                  <a:gd name="T16" fmla="*/ 2147483646 w 40"/>
                  <a:gd name="T17" fmla="*/ 2147483646 h 45"/>
                  <a:gd name="T18" fmla="*/ 2147483646 w 40"/>
                  <a:gd name="T19" fmla="*/ 2147483646 h 45"/>
                  <a:gd name="T20" fmla="*/ 0 w 40"/>
                  <a:gd name="T21" fmla="*/ 2147483646 h 45"/>
                  <a:gd name="T22" fmla="*/ 2147483646 w 40"/>
                  <a:gd name="T23" fmla="*/ 0 h 45"/>
                  <a:gd name="T24" fmla="*/ 2147483646 w 40"/>
                  <a:gd name="T25" fmla="*/ 0 h 45"/>
                  <a:gd name="T26" fmla="*/ 2147483646 w 40"/>
                  <a:gd name="T27" fmla="*/ 0 h 45"/>
                  <a:gd name="T28" fmla="*/ 2147483646 w 40"/>
                  <a:gd name="T29" fmla="*/ 0 h 45"/>
                  <a:gd name="T30" fmla="*/ 2147483646 w 40"/>
                  <a:gd name="T31" fmla="*/ 0 h 45"/>
                  <a:gd name="T32" fmla="*/ 2147483646 w 40"/>
                  <a:gd name="T33" fmla="*/ 0 h 45"/>
                  <a:gd name="T34" fmla="*/ 2147483646 w 40"/>
                  <a:gd name="T35" fmla="*/ 2147483646 h 45"/>
                  <a:gd name="T36" fmla="*/ 2147483646 w 40"/>
                  <a:gd name="T37" fmla="*/ 2147483646 h 45"/>
                  <a:gd name="T38" fmla="*/ 2147483646 w 40"/>
                  <a:gd name="T39" fmla="*/ 2147483646 h 4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40" h="45">
                    <a:moveTo>
                      <a:pt x="40" y="40"/>
                    </a:moveTo>
                    <a:cubicBezTo>
                      <a:pt x="40" y="43"/>
                      <a:pt x="38" y="45"/>
                      <a:pt x="35" y="45"/>
                    </a:cubicBezTo>
                    <a:cubicBezTo>
                      <a:pt x="32" y="45"/>
                      <a:pt x="30" y="43"/>
                      <a:pt x="30" y="40"/>
                    </a:cubicBezTo>
                    <a:cubicBezTo>
                      <a:pt x="30" y="40"/>
                      <a:pt x="30" y="40"/>
                      <a:pt x="30" y="4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14"/>
                      <a:pt x="25" y="10"/>
                      <a:pt x="20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2" y="10"/>
                      <a:pt x="0" y="7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3" y="0"/>
                      <a:pt x="40" y="6"/>
                      <a:pt x="40" y="15"/>
                    </a:cubicBezTo>
                    <a:cubicBezTo>
                      <a:pt x="40" y="40"/>
                      <a:pt x="40" y="40"/>
                      <a:pt x="40" y="40"/>
                    </a:cubicBezTo>
                    <a:cubicBezTo>
                      <a:pt x="40" y="40"/>
                      <a:pt x="40" y="40"/>
                      <a:pt x="40" y="4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Rectangle 565"/>
              <p:cNvSpPr>
                <a:spLocks noChangeArrowheads="1"/>
              </p:cNvSpPr>
              <p:nvPr/>
            </p:nvSpPr>
            <p:spPr bwMode="auto">
              <a:xfrm>
                <a:off x="2132013" y="5764213"/>
                <a:ext cx="22225" cy="173037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Rectangle 566"/>
              <p:cNvSpPr>
                <a:spLocks noChangeArrowheads="1"/>
              </p:cNvSpPr>
              <p:nvPr/>
            </p:nvSpPr>
            <p:spPr bwMode="auto">
              <a:xfrm>
                <a:off x="2097088" y="5764213"/>
                <a:ext cx="11112" cy="173037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Rectangle 567"/>
              <p:cNvSpPr>
                <a:spLocks noChangeArrowheads="1"/>
              </p:cNvSpPr>
              <p:nvPr/>
            </p:nvSpPr>
            <p:spPr bwMode="auto">
              <a:xfrm>
                <a:off x="2051050" y="5764213"/>
                <a:ext cx="11113" cy="173037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Rectangle 568"/>
              <p:cNvSpPr>
                <a:spLocks noChangeArrowheads="1"/>
              </p:cNvSpPr>
              <p:nvPr/>
            </p:nvSpPr>
            <p:spPr bwMode="auto">
              <a:xfrm>
                <a:off x="2001838" y="5764213"/>
                <a:ext cx="25400" cy="173037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Rectangle 569"/>
              <p:cNvSpPr>
                <a:spLocks noChangeArrowheads="1"/>
              </p:cNvSpPr>
              <p:nvPr/>
            </p:nvSpPr>
            <p:spPr bwMode="auto">
              <a:xfrm>
                <a:off x="1920875" y="5764213"/>
                <a:ext cx="38100" cy="173037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Rectangle 570"/>
              <p:cNvSpPr>
                <a:spLocks noChangeArrowheads="1"/>
              </p:cNvSpPr>
              <p:nvPr/>
            </p:nvSpPr>
            <p:spPr bwMode="auto">
              <a:xfrm>
                <a:off x="1885950" y="5764213"/>
                <a:ext cx="12700" cy="173037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Rectangle 571"/>
              <p:cNvSpPr>
                <a:spLocks noChangeArrowheads="1"/>
              </p:cNvSpPr>
              <p:nvPr/>
            </p:nvSpPr>
            <p:spPr bwMode="auto">
              <a:xfrm>
                <a:off x="1839913" y="5764213"/>
                <a:ext cx="12700" cy="173037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Freeform 572"/>
              <p:cNvSpPr>
                <a:spLocks/>
              </p:cNvSpPr>
              <p:nvPr/>
            </p:nvSpPr>
            <p:spPr bwMode="auto">
              <a:xfrm>
                <a:off x="1725613" y="5659438"/>
                <a:ext cx="92075" cy="104775"/>
              </a:xfrm>
              <a:custGeom>
                <a:avLst/>
                <a:gdLst>
                  <a:gd name="T0" fmla="*/ 2147483646 w 40"/>
                  <a:gd name="T1" fmla="*/ 2147483646 h 45"/>
                  <a:gd name="T2" fmla="*/ 2147483646 w 40"/>
                  <a:gd name="T3" fmla="*/ 2147483646 h 45"/>
                  <a:gd name="T4" fmla="*/ 2147483646 w 40"/>
                  <a:gd name="T5" fmla="*/ 2147483646 h 45"/>
                  <a:gd name="T6" fmla="*/ 2147483646 w 40"/>
                  <a:gd name="T7" fmla="*/ 2147483646 h 45"/>
                  <a:gd name="T8" fmla="*/ 2147483646 w 40"/>
                  <a:gd name="T9" fmla="*/ 2147483646 h 45"/>
                  <a:gd name="T10" fmla="*/ 2147483646 w 40"/>
                  <a:gd name="T11" fmla="*/ 2147483646 h 45"/>
                  <a:gd name="T12" fmla="*/ 2147483646 w 40"/>
                  <a:gd name="T13" fmla="*/ 2147483646 h 45"/>
                  <a:gd name="T14" fmla="*/ 2147483646 w 40"/>
                  <a:gd name="T15" fmla="*/ 2147483646 h 45"/>
                  <a:gd name="T16" fmla="*/ 2147483646 w 40"/>
                  <a:gd name="T17" fmla="*/ 2147483646 h 45"/>
                  <a:gd name="T18" fmla="*/ 0 w 40"/>
                  <a:gd name="T19" fmla="*/ 2147483646 h 45"/>
                  <a:gd name="T20" fmla="*/ 0 w 40"/>
                  <a:gd name="T21" fmla="*/ 2147483646 h 45"/>
                  <a:gd name="T22" fmla="*/ 0 w 40"/>
                  <a:gd name="T23" fmla="*/ 2147483646 h 45"/>
                  <a:gd name="T24" fmla="*/ 2147483646 w 40"/>
                  <a:gd name="T25" fmla="*/ 0 h 45"/>
                  <a:gd name="T26" fmla="*/ 2147483646 w 40"/>
                  <a:gd name="T27" fmla="*/ 0 h 45"/>
                  <a:gd name="T28" fmla="*/ 2147483646 w 40"/>
                  <a:gd name="T29" fmla="*/ 0 h 45"/>
                  <a:gd name="T30" fmla="*/ 2147483646 w 40"/>
                  <a:gd name="T31" fmla="*/ 0 h 45"/>
                  <a:gd name="T32" fmla="*/ 2147483646 w 40"/>
                  <a:gd name="T33" fmla="*/ 0 h 45"/>
                  <a:gd name="T34" fmla="*/ 2147483646 w 40"/>
                  <a:gd name="T35" fmla="*/ 0 h 45"/>
                  <a:gd name="T36" fmla="*/ 2147483646 w 40"/>
                  <a:gd name="T37" fmla="*/ 2147483646 h 45"/>
                  <a:gd name="T38" fmla="*/ 2147483646 w 40"/>
                  <a:gd name="T39" fmla="*/ 2147483646 h 4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40" h="45">
                    <a:moveTo>
                      <a:pt x="35" y="10"/>
                    </a:moveTo>
                    <a:cubicBezTo>
                      <a:pt x="35" y="10"/>
                      <a:pt x="35" y="10"/>
                      <a:pt x="35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15" y="10"/>
                      <a:pt x="10" y="14"/>
                      <a:pt x="10" y="20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0" y="43"/>
                      <a:pt x="8" y="45"/>
                      <a:pt x="5" y="45"/>
                    </a:cubicBezTo>
                    <a:cubicBezTo>
                      <a:pt x="2" y="45"/>
                      <a:pt x="0" y="43"/>
                      <a:pt x="0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6"/>
                      <a:pt x="7" y="0"/>
                      <a:pt x="15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8" y="0"/>
                      <a:pt x="40" y="2"/>
                      <a:pt x="40" y="5"/>
                    </a:cubicBezTo>
                    <a:cubicBezTo>
                      <a:pt x="40" y="7"/>
                      <a:pt x="38" y="10"/>
                      <a:pt x="35" y="1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Rectangle 573"/>
              <p:cNvSpPr>
                <a:spLocks noChangeArrowheads="1"/>
              </p:cNvSpPr>
              <p:nvPr/>
            </p:nvSpPr>
            <p:spPr bwMode="auto">
              <a:xfrm>
                <a:off x="1793875" y="5764213"/>
                <a:ext cx="23813" cy="173037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Rectangle 574"/>
              <p:cNvSpPr>
                <a:spLocks noChangeArrowheads="1"/>
              </p:cNvSpPr>
              <p:nvPr/>
            </p:nvSpPr>
            <p:spPr bwMode="auto">
              <a:xfrm>
                <a:off x="1793875" y="5937250"/>
                <a:ext cx="23813" cy="1143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Freeform 575"/>
              <p:cNvSpPr>
                <a:spLocks/>
              </p:cNvSpPr>
              <p:nvPr/>
            </p:nvSpPr>
            <p:spPr bwMode="auto">
              <a:xfrm>
                <a:off x="1725613" y="6051550"/>
                <a:ext cx="92075" cy="106363"/>
              </a:xfrm>
              <a:custGeom>
                <a:avLst/>
                <a:gdLst>
                  <a:gd name="T0" fmla="*/ 0 w 40"/>
                  <a:gd name="T1" fmla="*/ 2147483646 h 46"/>
                  <a:gd name="T2" fmla="*/ 2147483646 w 40"/>
                  <a:gd name="T3" fmla="*/ 0 h 46"/>
                  <a:gd name="T4" fmla="*/ 2147483646 w 40"/>
                  <a:gd name="T5" fmla="*/ 2147483646 h 46"/>
                  <a:gd name="T6" fmla="*/ 2147483646 w 40"/>
                  <a:gd name="T7" fmla="*/ 2147483646 h 46"/>
                  <a:gd name="T8" fmla="*/ 2147483646 w 40"/>
                  <a:gd name="T9" fmla="*/ 2147483646 h 46"/>
                  <a:gd name="T10" fmla="*/ 2147483646 w 40"/>
                  <a:gd name="T11" fmla="*/ 2147483646 h 46"/>
                  <a:gd name="T12" fmla="*/ 2147483646 w 40"/>
                  <a:gd name="T13" fmla="*/ 2147483646 h 46"/>
                  <a:gd name="T14" fmla="*/ 2147483646 w 40"/>
                  <a:gd name="T15" fmla="*/ 2147483646 h 46"/>
                  <a:gd name="T16" fmla="*/ 2147483646 w 40"/>
                  <a:gd name="T17" fmla="*/ 2147483646 h 46"/>
                  <a:gd name="T18" fmla="*/ 2147483646 w 40"/>
                  <a:gd name="T19" fmla="*/ 2147483646 h 46"/>
                  <a:gd name="T20" fmla="*/ 2147483646 w 40"/>
                  <a:gd name="T21" fmla="*/ 2147483646 h 46"/>
                  <a:gd name="T22" fmla="*/ 2147483646 w 40"/>
                  <a:gd name="T23" fmla="*/ 2147483646 h 46"/>
                  <a:gd name="T24" fmla="*/ 2147483646 w 40"/>
                  <a:gd name="T25" fmla="*/ 2147483646 h 46"/>
                  <a:gd name="T26" fmla="*/ 2147483646 w 40"/>
                  <a:gd name="T27" fmla="*/ 2147483646 h 46"/>
                  <a:gd name="T28" fmla="*/ 2147483646 w 40"/>
                  <a:gd name="T29" fmla="*/ 2147483646 h 46"/>
                  <a:gd name="T30" fmla="*/ 2147483646 w 40"/>
                  <a:gd name="T31" fmla="*/ 2147483646 h 46"/>
                  <a:gd name="T32" fmla="*/ 0 w 40"/>
                  <a:gd name="T33" fmla="*/ 2147483646 h 46"/>
                  <a:gd name="T34" fmla="*/ 0 w 40"/>
                  <a:gd name="T35" fmla="*/ 2147483646 h 46"/>
                  <a:gd name="T36" fmla="*/ 0 w 40"/>
                  <a:gd name="T37" fmla="*/ 2147483646 h 4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0" h="46">
                    <a:moveTo>
                      <a:pt x="0" y="5"/>
                    </a:move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5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0" y="31"/>
                      <a:pt x="14" y="35"/>
                      <a:pt x="19" y="35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8" y="35"/>
                      <a:pt x="40" y="38"/>
                      <a:pt x="40" y="40"/>
                    </a:cubicBezTo>
                    <a:cubicBezTo>
                      <a:pt x="40" y="43"/>
                      <a:pt x="38" y="45"/>
                      <a:pt x="35" y="45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3" y="45"/>
                      <a:pt x="33" y="45"/>
                      <a:pt x="33" y="45"/>
                    </a:cubicBezTo>
                    <a:cubicBezTo>
                      <a:pt x="33" y="46"/>
                      <a:pt x="33" y="46"/>
                      <a:pt x="33" y="46"/>
                    </a:cubicBezTo>
                    <a:cubicBezTo>
                      <a:pt x="15" y="46"/>
                      <a:pt x="15" y="46"/>
                      <a:pt x="15" y="46"/>
                    </a:cubicBezTo>
                    <a:cubicBezTo>
                      <a:pt x="7" y="46"/>
                      <a:pt x="0" y="39"/>
                      <a:pt x="0" y="3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Rectangle 576"/>
              <p:cNvSpPr>
                <a:spLocks noChangeArrowheads="1"/>
              </p:cNvSpPr>
              <p:nvPr/>
            </p:nvSpPr>
            <p:spPr bwMode="auto">
              <a:xfrm>
                <a:off x="1839913" y="5937250"/>
                <a:ext cx="12700" cy="68263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Rectangle 577"/>
              <p:cNvSpPr>
                <a:spLocks noChangeArrowheads="1"/>
              </p:cNvSpPr>
              <p:nvPr/>
            </p:nvSpPr>
            <p:spPr bwMode="auto">
              <a:xfrm>
                <a:off x="1839913" y="6029325"/>
                <a:ext cx="23812" cy="22225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Rectangle 578"/>
              <p:cNvSpPr>
                <a:spLocks noChangeArrowheads="1"/>
              </p:cNvSpPr>
              <p:nvPr/>
            </p:nvSpPr>
            <p:spPr bwMode="auto">
              <a:xfrm>
                <a:off x="1885950" y="5937250"/>
                <a:ext cx="12700" cy="68263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Rectangle 579"/>
              <p:cNvSpPr>
                <a:spLocks noChangeArrowheads="1"/>
              </p:cNvSpPr>
              <p:nvPr/>
            </p:nvSpPr>
            <p:spPr bwMode="auto">
              <a:xfrm>
                <a:off x="1885950" y="6029325"/>
                <a:ext cx="23813" cy="22225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Rectangle 580"/>
              <p:cNvSpPr>
                <a:spLocks noChangeArrowheads="1"/>
              </p:cNvSpPr>
              <p:nvPr/>
            </p:nvSpPr>
            <p:spPr bwMode="auto">
              <a:xfrm>
                <a:off x="1920875" y="5937250"/>
                <a:ext cx="38100" cy="68263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Rectangle 581"/>
              <p:cNvSpPr>
                <a:spLocks noChangeArrowheads="1"/>
              </p:cNvSpPr>
              <p:nvPr/>
            </p:nvSpPr>
            <p:spPr bwMode="auto">
              <a:xfrm>
                <a:off x="1933575" y="6029325"/>
                <a:ext cx="22225" cy="22225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Rectangle 582"/>
              <p:cNvSpPr>
                <a:spLocks noChangeArrowheads="1"/>
              </p:cNvSpPr>
              <p:nvPr/>
            </p:nvSpPr>
            <p:spPr bwMode="auto">
              <a:xfrm>
                <a:off x="2001838" y="5937250"/>
                <a:ext cx="25400" cy="68263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Rectangle 583"/>
              <p:cNvSpPr>
                <a:spLocks noChangeArrowheads="1"/>
              </p:cNvSpPr>
              <p:nvPr/>
            </p:nvSpPr>
            <p:spPr bwMode="auto">
              <a:xfrm>
                <a:off x="1979613" y="6029325"/>
                <a:ext cx="22225" cy="22225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Rectangle 584"/>
              <p:cNvSpPr>
                <a:spLocks noChangeArrowheads="1"/>
              </p:cNvSpPr>
              <p:nvPr/>
            </p:nvSpPr>
            <p:spPr bwMode="auto">
              <a:xfrm>
                <a:off x="2051050" y="5937250"/>
                <a:ext cx="11113" cy="68263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Rectangle 585"/>
              <p:cNvSpPr>
                <a:spLocks noChangeArrowheads="1"/>
              </p:cNvSpPr>
              <p:nvPr/>
            </p:nvSpPr>
            <p:spPr bwMode="auto">
              <a:xfrm>
                <a:off x="2038350" y="6029325"/>
                <a:ext cx="23813" cy="22225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Rectangle 586"/>
              <p:cNvSpPr>
                <a:spLocks noChangeArrowheads="1"/>
              </p:cNvSpPr>
              <p:nvPr/>
            </p:nvSpPr>
            <p:spPr bwMode="auto">
              <a:xfrm>
                <a:off x="2097088" y="5937250"/>
                <a:ext cx="11112" cy="68263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Rectangle 587"/>
              <p:cNvSpPr>
                <a:spLocks noChangeArrowheads="1"/>
              </p:cNvSpPr>
              <p:nvPr/>
            </p:nvSpPr>
            <p:spPr bwMode="auto">
              <a:xfrm>
                <a:off x="2085975" y="6029325"/>
                <a:ext cx="22225" cy="22225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" name="Rectangle 588"/>
              <p:cNvSpPr>
                <a:spLocks noChangeArrowheads="1"/>
              </p:cNvSpPr>
              <p:nvPr/>
            </p:nvSpPr>
            <p:spPr bwMode="auto">
              <a:xfrm>
                <a:off x="2132013" y="5937250"/>
                <a:ext cx="22225" cy="1143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Freeform 589"/>
              <p:cNvSpPr>
                <a:spLocks/>
              </p:cNvSpPr>
              <p:nvPr/>
            </p:nvSpPr>
            <p:spPr bwMode="auto">
              <a:xfrm>
                <a:off x="2132013" y="6051550"/>
                <a:ext cx="92075" cy="106363"/>
              </a:xfrm>
              <a:custGeom>
                <a:avLst/>
                <a:gdLst>
                  <a:gd name="T0" fmla="*/ 2147483646 w 40"/>
                  <a:gd name="T1" fmla="*/ 2147483646 h 46"/>
                  <a:gd name="T2" fmla="*/ 2147483646 w 40"/>
                  <a:gd name="T3" fmla="*/ 2147483646 h 46"/>
                  <a:gd name="T4" fmla="*/ 2147483646 w 40"/>
                  <a:gd name="T5" fmla="*/ 2147483646 h 46"/>
                  <a:gd name="T6" fmla="*/ 2147483646 w 40"/>
                  <a:gd name="T7" fmla="*/ 2147483646 h 46"/>
                  <a:gd name="T8" fmla="*/ 2147483646 w 40"/>
                  <a:gd name="T9" fmla="*/ 2147483646 h 46"/>
                  <a:gd name="T10" fmla="*/ 2147483646 w 40"/>
                  <a:gd name="T11" fmla="*/ 2147483646 h 46"/>
                  <a:gd name="T12" fmla="*/ 2147483646 w 40"/>
                  <a:gd name="T13" fmla="*/ 2147483646 h 46"/>
                  <a:gd name="T14" fmla="*/ 2147483646 w 40"/>
                  <a:gd name="T15" fmla="*/ 2147483646 h 46"/>
                  <a:gd name="T16" fmla="*/ 2147483646 w 40"/>
                  <a:gd name="T17" fmla="*/ 0 h 46"/>
                  <a:gd name="T18" fmla="*/ 2147483646 w 40"/>
                  <a:gd name="T19" fmla="*/ 2147483646 h 46"/>
                  <a:gd name="T20" fmla="*/ 2147483646 w 40"/>
                  <a:gd name="T21" fmla="*/ 2147483646 h 46"/>
                  <a:gd name="T22" fmla="*/ 2147483646 w 40"/>
                  <a:gd name="T23" fmla="*/ 2147483646 h 46"/>
                  <a:gd name="T24" fmla="*/ 2147483646 w 40"/>
                  <a:gd name="T25" fmla="*/ 2147483646 h 46"/>
                  <a:gd name="T26" fmla="*/ 2147483646 w 40"/>
                  <a:gd name="T27" fmla="*/ 2147483646 h 46"/>
                  <a:gd name="T28" fmla="*/ 2147483646 w 40"/>
                  <a:gd name="T29" fmla="*/ 2147483646 h 46"/>
                  <a:gd name="T30" fmla="*/ 2147483646 w 40"/>
                  <a:gd name="T31" fmla="*/ 2147483646 h 46"/>
                  <a:gd name="T32" fmla="*/ 2147483646 w 40"/>
                  <a:gd name="T33" fmla="*/ 2147483646 h 46"/>
                  <a:gd name="T34" fmla="*/ 0 w 40"/>
                  <a:gd name="T35" fmla="*/ 2147483646 h 46"/>
                  <a:gd name="T36" fmla="*/ 2147483646 w 40"/>
                  <a:gd name="T37" fmla="*/ 2147483646 h 4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0" h="46"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26" y="35"/>
                      <a:pt x="30" y="30"/>
                      <a:pt x="30" y="25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0" y="3"/>
                      <a:pt x="32" y="0"/>
                      <a:pt x="35" y="0"/>
                    </a:cubicBezTo>
                    <a:cubicBezTo>
                      <a:pt x="38" y="0"/>
                      <a:pt x="40" y="3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9"/>
                      <a:pt x="33" y="46"/>
                      <a:pt x="25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5"/>
                      <a:pt x="12" y="45"/>
                      <a:pt x="12" y="45"/>
                    </a:cubicBezTo>
                    <a:cubicBezTo>
                      <a:pt x="5" y="45"/>
                      <a:pt x="5" y="45"/>
                      <a:pt x="5" y="45"/>
                    </a:cubicBezTo>
                    <a:cubicBezTo>
                      <a:pt x="5" y="45"/>
                      <a:pt x="5" y="45"/>
                      <a:pt x="5" y="45"/>
                    </a:cubicBezTo>
                    <a:cubicBezTo>
                      <a:pt x="2" y="45"/>
                      <a:pt x="0" y="43"/>
                      <a:pt x="0" y="40"/>
                    </a:cubicBezTo>
                    <a:cubicBezTo>
                      <a:pt x="0" y="38"/>
                      <a:pt x="2" y="35"/>
                      <a:pt x="5" y="3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60" name="组合 59"/>
          <p:cNvGrpSpPr/>
          <p:nvPr/>
        </p:nvGrpSpPr>
        <p:grpSpPr>
          <a:xfrm>
            <a:off x="2352072" y="3121511"/>
            <a:ext cx="1164618" cy="1164619"/>
            <a:chOff x="2278698" y="3741657"/>
            <a:chExt cx="1500029" cy="1500029"/>
          </a:xfrm>
        </p:grpSpPr>
        <p:sp>
          <p:nvSpPr>
            <p:cNvPr id="61" name="椭圆 60"/>
            <p:cNvSpPr/>
            <p:nvPr/>
          </p:nvSpPr>
          <p:spPr>
            <a:xfrm>
              <a:off x="2278698" y="3741657"/>
              <a:ext cx="1500029" cy="1500029"/>
            </a:xfrm>
            <a:prstGeom prst="ellipse">
              <a:avLst/>
            </a:prstGeom>
            <a:solidFill>
              <a:srgbClr val="DD1C3E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4800" dirty="0">
                <a:solidFill>
                  <a:schemeClr val="tx1"/>
                </a:solidFill>
                <a:latin typeface="Chelsea" panose="02000500000000000000" pitchFamily="2" charset="0"/>
              </a:endParaRP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2662538" y="4134603"/>
              <a:ext cx="693436" cy="691515"/>
              <a:chOff x="2722713" y="3648225"/>
              <a:chExt cx="573087" cy="571500"/>
            </a:xfrm>
          </p:grpSpPr>
          <p:sp>
            <p:nvSpPr>
              <p:cNvPr id="63" name="Freeform 178"/>
              <p:cNvSpPr>
                <a:spLocks/>
              </p:cNvSpPr>
              <p:nvPr/>
            </p:nvSpPr>
            <p:spPr bwMode="auto">
              <a:xfrm>
                <a:off x="2722713" y="3648225"/>
                <a:ext cx="573087" cy="571500"/>
              </a:xfrm>
              <a:custGeom>
                <a:avLst/>
                <a:gdLst>
                  <a:gd name="T0" fmla="*/ 2147483646 w 248"/>
                  <a:gd name="T1" fmla="*/ 0 h 248"/>
                  <a:gd name="T2" fmla="*/ 2147483646 w 248"/>
                  <a:gd name="T3" fmla="*/ 2147483646 h 248"/>
                  <a:gd name="T4" fmla="*/ 2147483646 w 248"/>
                  <a:gd name="T5" fmla="*/ 2147483646 h 248"/>
                  <a:gd name="T6" fmla="*/ 2147483646 w 248"/>
                  <a:gd name="T7" fmla="*/ 2147483646 h 248"/>
                  <a:gd name="T8" fmla="*/ 2147483646 w 248"/>
                  <a:gd name="T9" fmla="*/ 2147483646 h 248"/>
                  <a:gd name="T10" fmla="*/ 2147483646 w 248"/>
                  <a:gd name="T11" fmla="*/ 2147483646 h 248"/>
                  <a:gd name="T12" fmla="*/ 2147483646 w 248"/>
                  <a:gd name="T13" fmla="*/ 2147483646 h 248"/>
                  <a:gd name="T14" fmla="*/ 2147483646 w 248"/>
                  <a:gd name="T15" fmla="*/ 2147483646 h 248"/>
                  <a:gd name="T16" fmla="*/ 0 w 248"/>
                  <a:gd name="T17" fmla="*/ 2147483646 h 248"/>
                  <a:gd name="T18" fmla="*/ 2147483646 w 248"/>
                  <a:gd name="T19" fmla="*/ 2147483646 h 248"/>
                  <a:gd name="T20" fmla="*/ 2147483646 w 248"/>
                  <a:gd name="T21" fmla="*/ 2147483646 h 248"/>
                  <a:gd name="T22" fmla="*/ 2147483646 w 248"/>
                  <a:gd name="T23" fmla="*/ 2147483646 h 248"/>
                  <a:gd name="T24" fmla="*/ 2147483646 w 248"/>
                  <a:gd name="T25" fmla="*/ 2147483646 h 248"/>
                  <a:gd name="T26" fmla="*/ 2147483646 w 248"/>
                  <a:gd name="T27" fmla="*/ 2147483646 h 248"/>
                  <a:gd name="T28" fmla="*/ 2147483646 w 248"/>
                  <a:gd name="T29" fmla="*/ 2147483646 h 248"/>
                  <a:gd name="T30" fmla="*/ 2147483646 w 248"/>
                  <a:gd name="T31" fmla="*/ 2147483646 h 248"/>
                  <a:gd name="T32" fmla="*/ 2147483646 w 248"/>
                  <a:gd name="T33" fmla="*/ 2147483646 h 248"/>
                  <a:gd name="T34" fmla="*/ 2147483646 w 248"/>
                  <a:gd name="T35" fmla="*/ 2147483646 h 248"/>
                  <a:gd name="T36" fmla="*/ 2147483646 w 248"/>
                  <a:gd name="T37" fmla="*/ 2147483646 h 248"/>
                  <a:gd name="T38" fmla="*/ 2147483646 w 248"/>
                  <a:gd name="T39" fmla="*/ 2147483646 h 248"/>
                  <a:gd name="T40" fmla="*/ 2147483646 w 248"/>
                  <a:gd name="T41" fmla="*/ 2147483646 h 248"/>
                  <a:gd name="T42" fmla="*/ 2147483646 w 248"/>
                  <a:gd name="T43" fmla="*/ 2147483646 h 248"/>
                  <a:gd name="T44" fmla="*/ 2147483646 w 248"/>
                  <a:gd name="T45" fmla="*/ 2147483646 h 248"/>
                  <a:gd name="T46" fmla="*/ 2147483646 w 248"/>
                  <a:gd name="T47" fmla="*/ 2147483646 h 248"/>
                  <a:gd name="T48" fmla="*/ 2147483646 w 248"/>
                  <a:gd name="T49" fmla="*/ 2147483646 h 248"/>
                  <a:gd name="T50" fmla="*/ 2147483646 w 248"/>
                  <a:gd name="T51" fmla="*/ 2147483646 h 248"/>
                  <a:gd name="T52" fmla="*/ 2147483646 w 248"/>
                  <a:gd name="T53" fmla="*/ 2147483646 h 248"/>
                  <a:gd name="T54" fmla="*/ 2147483646 w 248"/>
                  <a:gd name="T55" fmla="*/ 2147483646 h 248"/>
                  <a:gd name="T56" fmla="*/ 2147483646 w 248"/>
                  <a:gd name="T57" fmla="*/ 2147483646 h 248"/>
                  <a:gd name="T58" fmla="*/ 2147483646 w 248"/>
                  <a:gd name="T59" fmla="*/ 2147483646 h 248"/>
                  <a:gd name="T60" fmla="*/ 2147483646 w 248"/>
                  <a:gd name="T61" fmla="*/ 2147483646 h 248"/>
                  <a:gd name="T62" fmla="*/ 2147483646 w 248"/>
                  <a:gd name="T63" fmla="*/ 2147483646 h 248"/>
                  <a:gd name="T64" fmla="*/ 2147483646 w 248"/>
                  <a:gd name="T65" fmla="*/ 0 h 24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48" h="248">
                    <a:moveTo>
                      <a:pt x="124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05" y="0"/>
                      <a:pt x="100" y="5"/>
                      <a:pt x="100" y="12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33"/>
                      <a:pt x="97" y="37"/>
                      <a:pt x="92" y="39"/>
                    </a:cubicBezTo>
                    <a:cubicBezTo>
                      <a:pt x="83" y="42"/>
                      <a:pt x="83" y="42"/>
                      <a:pt x="83" y="42"/>
                    </a:cubicBezTo>
                    <a:cubicBezTo>
                      <a:pt x="79" y="43"/>
                      <a:pt x="74" y="42"/>
                      <a:pt x="71" y="39"/>
                    </a:cubicBezTo>
                    <a:cubicBezTo>
                      <a:pt x="60" y="28"/>
                      <a:pt x="60" y="28"/>
                      <a:pt x="60" y="28"/>
                    </a:cubicBezTo>
                    <a:cubicBezTo>
                      <a:pt x="56" y="24"/>
                      <a:pt x="48" y="24"/>
                      <a:pt x="44" y="28"/>
                    </a:cubicBezTo>
                    <a:cubicBezTo>
                      <a:pt x="28" y="44"/>
                      <a:pt x="28" y="44"/>
                      <a:pt x="28" y="44"/>
                    </a:cubicBezTo>
                    <a:cubicBezTo>
                      <a:pt x="24" y="48"/>
                      <a:pt x="24" y="56"/>
                      <a:pt x="28" y="60"/>
                    </a:cubicBezTo>
                    <a:cubicBezTo>
                      <a:pt x="39" y="71"/>
                      <a:pt x="39" y="71"/>
                      <a:pt x="39" y="71"/>
                    </a:cubicBezTo>
                    <a:cubicBezTo>
                      <a:pt x="42" y="74"/>
                      <a:pt x="43" y="79"/>
                      <a:pt x="42" y="83"/>
                    </a:cubicBezTo>
                    <a:cubicBezTo>
                      <a:pt x="39" y="92"/>
                      <a:pt x="39" y="92"/>
                      <a:pt x="39" y="92"/>
                    </a:cubicBezTo>
                    <a:cubicBezTo>
                      <a:pt x="37" y="97"/>
                      <a:pt x="33" y="100"/>
                      <a:pt x="27" y="100"/>
                    </a:cubicBezTo>
                    <a:cubicBezTo>
                      <a:pt x="12" y="100"/>
                      <a:pt x="12" y="100"/>
                      <a:pt x="12" y="100"/>
                    </a:cubicBezTo>
                    <a:cubicBezTo>
                      <a:pt x="5" y="100"/>
                      <a:pt x="0" y="105"/>
                      <a:pt x="0" y="112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0" y="143"/>
                      <a:pt x="5" y="148"/>
                      <a:pt x="12" y="148"/>
                    </a:cubicBezTo>
                    <a:cubicBezTo>
                      <a:pt x="27" y="148"/>
                      <a:pt x="27" y="148"/>
                      <a:pt x="27" y="148"/>
                    </a:cubicBezTo>
                    <a:cubicBezTo>
                      <a:pt x="33" y="148"/>
                      <a:pt x="37" y="151"/>
                      <a:pt x="39" y="156"/>
                    </a:cubicBezTo>
                    <a:cubicBezTo>
                      <a:pt x="42" y="165"/>
                      <a:pt x="42" y="165"/>
                      <a:pt x="42" y="165"/>
                    </a:cubicBezTo>
                    <a:cubicBezTo>
                      <a:pt x="43" y="169"/>
                      <a:pt x="42" y="174"/>
                      <a:pt x="39" y="177"/>
                    </a:cubicBezTo>
                    <a:cubicBezTo>
                      <a:pt x="28" y="188"/>
                      <a:pt x="28" y="188"/>
                      <a:pt x="28" y="188"/>
                    </a:cubicBezTo>
                    <a:cubicBezTo>
                      <a:pt x="24" y="192"/>
                      <a:pt x="24" y="200"/>
                      <a:pt x="28" y="204"/>
                    </a:cubicBezTo>
                    <a:cubicBezTo>
                      <a:pt x="44" y="220"/>
                      <a:pt x="44" y="220"/>
                      <a:pt x="44" y="220"/>
                    </a:cubicBezTo>
                    <a:cubicBezTo>
                      <a:pt x="48" y="224"/>
                      <a:pt x="56" y="224"/>
                      <a:pt x="60" y="220"/>
                    </a:cubicBezTo>
                    <a:cubicBezTo>
                      <a:pt x="71" y="209"/>
                      <a:pt x="71" y="209"/>
                      <a:pt x="71" y="209"/>
                    </a:cubicBezTo>
                    <a:cubicBezTo>
                      <a:pt x="74" y="206"/>
                      <a:pt x="79" y="205"/>
                      <a:pt x="83" y="206"/>
                    </a:cubicBezTo>
                    <a:cubicBezTo>
                      <a:pt x="92" y="209"/>
                      <a:pt x="92" y="209"/>
                      <a:pt x="92" y="209"/>
                    </a:cubicBezTo>
                    <a:cubicBezTo>
                      <a:pt x="97" y="211"/>
                      <a:pt x="100" y="215"/>
                      <a:pt x="100" y="221"/>
                    </a:cubicBezTo>
                    <a:cubicBezTo>
                      <a:pt x="100" y="236"/>
                      <a:pt x="100" y="236"/>
                      <a:pt x="100" y="236"/>
                    </a:cubicBezTo>
                    <a:cubicBezTo>
                      <a:pt x="100" y="243"/>
                      <a:pt x="105" y="248"/>
                      <a:pt x="112" y="248"/>
                    </a:cubicBezTo>
                    <a:cubicBezTo>
                      <a:pt x="124" y="248"/>
                      <a:pt x="124" y="248"/>
                      <a:pt x="124" y="248"/>
                    </a:cubicBezTo>
                    <a:cubicBezTo>
                      <a:pt x="136" y="248"/>
                      <a:pt x="136" y="248"/>
                      <a:pt x="136" y="248"/>
                    </a:cubicBezTo>
                    <a:cubicBezTo>
                      <a:pt x="143" y="248"/>
                      <a:pt x="148" y="243"/>
                      <a:pt x="148" y="236"/>
                    </a:cubicBezTo>
                    <a:cubicBezTo>
                      <a:pt x="148" y="221"/>
                      <a:pt x="148" y="221"/>
                      <a:pt x="148" y="221"/>
                    </a:cubicBezTo>
                    <a:cubicBezTo>
                      <a:pt x="148" y="215"/>
                      <a:pt x="151" y="211"/>
                      <a:pt x="156" y="209"/>
                    </a:cubicBezTo>
                    <a:cubicBezTo>
                      <a:pt x="165" y="206"/>
                      <a:pt x="165" y="206"/>
                      <a:pt x="165" y="206"/>
                    </a:cubicBezTo>
                    <a:cubicBezTo>
                      <a:pt x="169" y="205"/>
                      <a:pt x="174" y="206"/>
                      <a:pt x="177" y="209"/>
                    </a:cubicBezTo>
                    <a:cubicBezTo>
                      <a:pt x="188" y="220"/>
                      <a:pt x="188" y="220"/>
                      <a:pt x="188" y="220"/>
                    </a:cubicBezTo>
                    <a:cubicBezTo>
                      <a:pt x="192" y="224"/>
                      <a:pt x="200" y="224"/>
                      <a:pt x="204" y="220"/>
                    </a:cubicBezTo>
                    <a:cubicBezTo>
                      <a:pt x="220" y="204"/>
                      <a:pt x="220" y="204"/>
                      <a:pt x="220" y="204"/>
                    </a:cubicBezTo>
                    <a:cubicBezTo>
                      <a:pt x="224" y="200"/>
                      <a:pt x="224" y="192"/>
                      <a:pt x="220" y="188"/>
                    </a:cubicBezTo>
                    <a:cubicBezTo>
                      <a:pt x="209" y="177"/>
                      <a:pt x="209" y="177"/>
                      <a:pt x="209" y="177"/>
                    </a:cubicBezTo>
                    <a:cubicBezTo>
                      <a:pt x="206" y="174"/>
                      <a:pt x="205" y="169"/>
                      <a:pt x="206" y="165"/>
                    </a:cubicBezTo>
                    <a:cubicBezTo>
                      <a:pt x="209" y="156"/>
                      <a:pt x="209" y="156"/>
                      <a:pt x="209" y="156"/>
                    </a:cubicBezTo>
                    <a:cubicBezTo>
                      <a:pt x="211" y="151"/>
                      <a:pt x="215" y="148"/>
                      <a:pt x="221" y="148"/>
                    </a:cubicBezTo>
                    <a:cubicBezTo>
                      <a:pt x="236" y="148"/>
                      <a:pt x="236" y="148"/>
                      <a:pt x="236" y="148"/>
                    </a:cubicBezTo>
                    <a:cubicBezTo>
                      <a:pt x="243" y="148"/>
                      <a:pt x="248" y="143"/>
                      <a:pt x="248" y="136"/>
                    </a:cubicBezTo>
                    <a:cubicBezTo>
                      <a:pt x="248" y="112"/>
                      <a:pt x="248" y="112"/>
                      <a:pt x="248" y="112"/>
                    </a:cubicBezTo>
                    <a:cubicBezTo>
                      <a:pt x="248" y="105"/>
                      <a:pt x="243" y="100"/>
                      <a:pt x="236" y="100"/>
                    </a:cubicBezTo>
                    <a:cubicBezTo>
                      <a:pt x="221" y="100"/>
                      <a:pt x="221" y="100"/>
                      <a:pt x="221" y="100"/>
                    </a:cubicBezTo>
                    <a:cubicBezTo>
                      <a:pt x="215" y="100"/>
                      <a:pt x="211" y="97"/>
                      <a:pt x="209" y="92"/>
                    </a:cubicBezTo>
                    <a:cubicBezTo>
                      <a:pt x="206" y="83"/>
                      <a:pt x="206" y="83"/>
                      <a:pt x="206" y="83"/>
                    </a:cubicBezTo>
                    <a:cubicBezTo>
                      <a:pt x="205" y="79"/>
                      <a:pt x="206" y="74"/>
                      <a:pt x="209" y="71"/>
                    </a:cubicBezTo>
                    <a:cubicBezTo>
                      <a:pt x="220" y="60"/>
                      <a:pt x="220" y="60"/>
                      <a:pt x="220" y="60"/>
                    </a:cubicBezTo>
                    <a:cubicBezTo>
                      <a:pt x="224" y="56"/>
                      <a:pt x="224" y="48"/>
                      <a:pt x="220" y="44"/>
                    </a:cubicBezTo>
                    <a:cubicBezTo>
                      <a:pt x="204" y="28"/>
                      <a:pt x="204" y="28"/>
                      <a:pt x="204" y="28"/>
                    </a:cubicBezTo>
                    <a:cubicBezTo>
                      <a:pt x="200" y="24"/>
                      <a:pt x="192" y="24"/>
                      <a:pt x="188" y="28"/>
                    </a:cubicBezTo>
                    <a:cubicBezTo>
                      <a:pt x="177" y="39"/>
                      <a:pt x="177" y="39"/>
                      <a:pt x="177" y="39"/>
                    </a:cubicBezTo>
                    <a:cubicBezTo>
                      <a:pt x="174" y="42"/>
                      <a:pt x="169" y="43"/>
                      <a:pt x="165" y="42"/>
                    </a:cubicBezTo>
                    <a:cubicBezTo>
                      <a:pt x="156" y="39"/>
                      <a:pt x="156" y="39"/>
                      <a:pt x="156" y="39"/>
                    </a:cubicBezTo>
                    <a:cubicBezTo>
                      <a:pt x="151" y="37"/>
                      <a:pt x="148" y="33"/>
                      <a:pt x="148" y="27"/>
                    </a:cubicBezTo>
                    <a:cubicBezTo>
                      <a:pt x="148" y="12"/>
                      <a:pt x="148" y="12"/>
                      <a:pt x="148" y="12"/>
                    </a:cubicBezTo>
                    <a:cubicBezTo>
                      <a:pt x="148" y="5"/>
                      <a:pt x="143" y="0"/>
                      <a:pt x="136" y="0"/>
                    </a:cubicBezTo>
                    <a:lnTo>
                      <a:pt x="124" y="0"/>
                    </a:lnTo>
                    <a:close/>
                  </a:path>
                </a:pathLst>
              </a:custGeom>
              <a:noFill/>
              <a:ln w="17463" cap="rnd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Freeform 179"/>
              <p:cNvSpPr>
                <a:spLocks/>
              </p:cNvSpPr>
              <p:nvPr/>
            </p:nvSpPr>
            <p:spPr bwMode="auto">
              <a:xfrm>
                <a:off x="2946550" y="3872063"/>
                <a:ext cx="125413" cy="125412"/>
              </a:xfrm>
              <a:custGeom>
                <a:avLst/>
                <a:gdLst>
                  <a:gd name="T0" fmla="*/ 2147483646 w 54"/>
                  <a:gd name="T1" fmla="*/ 2147483646 h 54"/>
                  <a:gd name="T2" fmla="*/ 2147483646 w 54"/>
                  <a:gd name="T3" fmla="*/ 2147483646 h 54"/>
                  <a:gd name="T4" fmla="*/ 2147483646 w 54"/>
                  <a:gd name="T5" fmla="*/ 2147483646 h 54"/>
                  <a:gd name="T6" fmla="*/ 2147483646 w 54"/>
                  <a:gd name="T7" fmla="*/ 2147483646 h 54"/>
                  <a:gd name="T8" fmla="*/ 2147483646 w 54"/>
                  <a:gd name="T9" fmla="*/ 2147483646 h 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4" h="54">
                    <a:moveTo>
                      <a:pt x="50" y="32"/>
                    </a:moveTo>
                    <a:cubicBezTo>
                      <a:pt x="54" y="15"/>
                      <a:pt x="39" y="0"/>
                      <a:pt x="22" y="4"/>
                    </a:cubicBezTo>
                    <a:cubicBezTo>
                      <a:pt x="13" y="6"/>
                      <a:pt x="6" y="13"/>
                      <a:pt x="4" y="22"/>
                    </a:cubicBezTo>
                    <a:cubicBezTo>
                      <a:pt x="0" y="39"/>
                      <a:pt x="15" y="54"/>
                      <a:pt x="32" y="50"/>
                    </a:cubicBezTo>
                    <a:cubicBezTo>
                      <a:pt x="41" y="48"/>
                      <a:pt x="48" y="41"/>
                      <a:pt x="50" y="32"/>
                    </a:cubicBezTo>
                    <a:close/>
                  </a:path>
                </a:pathLst>
              </a:custGeom>
              <a:noFill/>
              <a:ln w="17463" cap="rnd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65" name="组合 64"/>
          <p:cNvGrpSpPr/>
          <p:nvPr/>
        </p:nvGrpSpPr>
        <p:grpSpPr>
          <a:xfrm>
            <a:off x="5402586" y="3121511"/>
            <a:ext cx="1164618" cy="1164619"/>
            <a:chOff x="6207761" y="3741657"/>
            <a:chExt cx="1500029" cy="1500029"/>
          </a:xfrm>
        </p:grpSpPr>
        <p:sp>
          <p:nvSpPr>
            <p:cNvPr id="66" name="椭圆 65"/>
            <p:cNvSpPr/>
            <p:nvPr/>
          </p:nvSpPr>
          <p:spPr>
            <a:xfrm>
              <a:off x="6207761" y="3741657"/>
              <a:ext cx="1500029" cy="1500029"/>
            </a:xfrm>
            <a:prstGeom prst="ellipse">
              <a:avLst/>
            </a:prstGeom>
            <a:solidFill>
              <a:srgbClr val="DD1C3E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6652054" y="4156692"/>
              <a:ext cx="647335" cy="647336"/>
              <a:chOff x="1830388" y="2073275"/>
              <a:chExt cx="534987" cy="534988"/>
            </a:xfrm>
          </p:grpSpPr>
          <p:sp>
            <p:nvSpPr>
              <p:cNvPr id="68" name="Freeform 24"/>
              <p:cNvSpPr>
                <a:spLocks/>
              </p:cNvSpPr>
              <p:nvPr/>
            </p:nvSpPr>
            <p:spPr bwMode="auto">
              <a:xfrm>
                <a:off x="2000250" y="2119313"/>
                <a:ext cx="365125" cy="109537"/>
              </a:xfrm>
              <a:custGeom>
                <a:avLst/>
                <a:gdLst>
                  <a:gd name="T0" fmla="*/ 2147483646 w 158"/>
                  <a:gd name="T1" fmla="*/ 2147483646 h 48"/>
                  <a:gd name="T2" fmla="*/ 2147483646 w 158"/>
                  <a:gd name="T3" fmla="*/ 2147483646 h 48"/>
                  <a:gd name="T4" fmla="*/ 0 w 158"/>
                  <a:gd name="T5" fmla="*/ 2147483646 h 48"/>
                  <a:gd name="T6" fmla="*/ 0 w 158"/>
                  <a:gd name="T7" fmla="*/ 2147483646 h 48"/>
                  <a:gd name="T8" fmla="*/ 2147483646 w 158"/>
                  <a:gd name="T9" fmla="*/ 0 h 48"/>
                  <a:gd name="T10" fmla="*/ 2147483646 w 158"/>
                  <a:gd name="T11" fmla="*/ 0 h 48"/>
                  <a:gd name="T12" fmla="*/ 2147483646 w 158"/>
                  <a:gd name="T13" fmla="*/ 2147483646 h 48"/>
                  <a:gd name="T14" fmla="*/ 2147483646 w 158"/>
                  <a:gd name="T15" fmla="*/ 2147483646 h 48"/>
                  <a:gd name="T16" fmla="*/ 2147483646 w 158"/>
                  <a:gd name="T17" fmla="*/ 2147483646 h 48"/>
                  <a:gd name="T18" fmla="*/ 2147483646 w 158"/>
                  <a:gd name="T19" fmla="*/ 2147483646 h 48"/>
                  <a:gd name="T20" fmla="*/ 2147483646 w 158"/>
                  <a:gd name="T21" fmla="*/ 2147483646 h 4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58" h="48">
                    <a:moveTo>
                      <a:pt x="130" y="48"/>
                    </a:moveTo>
                    <a:cubicBezTo>
                      <a:pt x="9" y="48"/>
                      <a:pt x="9" y="48"/>
                      <a:pt x="9" y="48"/>
                    </a:cubicBezTo>
                    <a:cubicBezTo>
                      <a:pt x="4" y="48"/>
                      <a:pt x="0" y="44"/>
                      <a:pt x="0" y="4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30" y="0"/>
                      <a:pt x="130" y="0"/>
                      <a:pt x="130" y="0"/>
                    </a:cubicBezTo>
                    <a:cubicBezTo>
                      <a:pt x="132" y="0"/>
                      <a:pt x="134" y="1"/>
                      <a:pt x="135" y="2"/>
                    </a:cubicBezTo>
                    <a:cubicBezTo>
                      <a:pt x="154" y="18"/>
                      <a:pt x="154" y="18"/>
                      <a:pt x="154" y="18"/>
                    </a:cubicBezTo>
                    <a:cubicBezTo>
                      <a:pt x="158" y="21"/>
                      <a:pt x="158" y="27"/>
                      <a:pt x="154" y="30"/>
                    </a:cubicBezTo>
                    <a:cubicBezTo>
                      <a:pt x="135" y="46"/>
                      <a:pt x="135" y="46"/>
                      <a:pt x="135" y="46"/>
                    </a:cubicBezTo>
                    <a:cubicBezTo>
                      <a:pt x="134" y="47"/>
                      <a:pt x="132" y="48"/>
                      <a:pt x="130" y="48"/>
                    </a:cubicBezTo>
                    <a:close/>
                  </a:path>
                </a:pathLst>
              </a:custGeom>
              <a:noFill/>
              <a:ln w="17463" cap="rnd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" name="Freeform 25"/>
              <p:cNvSpPr>
                <a:spLocks/>
              </p:cNvSpPr>
              <p:nvPr/>
            </p:nvSpPr>
            <p:spPr bwMode="auto">
              <a:xfrm>
                <a:off x="1830388" y="2266950"/>
                <a:ext cx="355600" cy="109538"/>
              </a:xfrm>
              <a:custGeom>
                <a:avLst/>
                <a:gdLst>
                  <a:gd name="T0" fmla="*/ 2147483646 w 154"/>
                  <a:gd name="T1" fmla="*/ 0 h 48"/>
                  <a:gd name="T2" fmla="*/ 2147483646 w 154"/>
                  <a:gd name="T3" fmla="*/ 0 h 48"/>
                  <a:gd name="T4" fmla="*/ 2147483646 w 154"/>
                  <a:gd name="T5" fmla="*/ 2147483646 h 48"/>
                  <a:gd name="T6" fmla="*/ 2147483646 w 154"/>
                  <a:gd name="T7" fmla="*/ 2147483646 h 48"/>
                  <a:gd name="T8" fmla="*/ 2147483646 w 154"/>
                  <a:gd name="T9" fmla="*/ 2147483646 h 48"/>
                  <a:gd name="T10" fmla="*/ 2147483646 w 154"/>
                  <a:gd name="T11" fmla="*/ 2147483646 h 48"/>
                  <a:gd name="T12" fmla="*/ 2147483646 w 154"/>
                  <a:gd name="T13" fmla="*/ 2147483646 h 48"/>
                  <a:gd name="T14" fmla="*/ 2147483646 w 154"/>
                  <a:gd name="T15" fmla="*/ 2147483646 h 48"/>
                  <a:gd name="T16" fmla="*/ 2147483646 w 154"/>
                  <a:gd name="T17" fmla="*/ 2147483646 h 48"/>
                  <a:gd name="T18" fmla="*/ 2147483646 w 154"/>
                  <a:gd name="T19" fmla="*/ 2147483646 h 48"/>
                  <a:gd name="T20" fmla="*/ 2147483646 w 154"/>
                  <a:gd name="T21" fmla="*/ 0 h 4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54" h="48">
                    <a:moveTo>
                      <a:pt x="27" y="0"/>
                    </a:moveTo>
                    <a:cubicBezTo>
                      <a:pt x="144" y="0"/>
                      <a:pt x="144" y="0"/>
                      <a:pt x="144" y="0"/>
                    </a:cubicBezTo>
                    <a:cubicBezTo>
                      <a:pt x="150" y="0"/>
                      <a:pt x="154" y="6"/>
                      <a:pt x="154" y="12"/>
                    </a:cubicBezTo>
                    <a:cubicBezTo>
                      <a:pt x="154" y="36"/>
                      <a:pt x="154" y="36"/>
                      <a:pt x="154" y="36"/>
                    </a:cubicBezTo>
                    <a:cubicBezTo>
                      <a:pt x="154" y="42"/>
                      <a:pt x="150" y="48"/>
                      <a:pt x="144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5" y="48"/>
                      <a:pt x="22" y="47"/>
                      <a:pt x="20" y="45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0" y="28"/>
                      <a:pt x="0" y="20"/>
                      <a:pt x="5" y="16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2" y="1"/>
                      <a:pt x="25" y="0"/>
                      <a:pt x="27" y="0"/>
                    </a:cubicBezTo>
                    <a:close/>
                  </a:path>
                </a:pathLst>
              </a:custGeom>
              <a:noFill/>
              <a:ln w="17463" cap="rnd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" name="Line 26"/>
              <p:cNvSpPr>
                <a:spLocks noChangeShapeType="1"/>
              </p:cNvSpPr>
              <p:nvPr/>
            </p:nvSpPr>
            <p:spPr bwMode="auto">
              <a:xfrm>
                <a:off x="2093913" y="2376488"/>
                <a:ext cx="0" cy="222250"/>
              </a:xfrm>
              <a:prstGeom prst="line">
                <a:avLst/>
              </a:prstGeom>
              <a:noFill/>
              <a:ln w="17463" cap="rnd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" name="Line 27"/>
              <p:cNvSpPr>
                <a:spLocks noChangeShapeType="1"/>
              </p:cNvSpPr>
              <p:nvPr/>
            </p:nvSpPr>
            <p:spPr bwMode="auto">
              <a:xfrm flipV="1">
                <a:off x="2093913" y="2228850"/>
                <a:ext cx="0" cy="38100"/>
              </a:xfrm>
              <a:prstGeom prst="line">
                <a:avLst/>
              </a:prstGeom>
              <a:noFill/>
              <a:ln w="17463" cap="rnd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" name="Line 28"/>
              <p:cNvSpPr>
                <a:spLocks noChangeShapeType="1"/>
              </p:cNvSpPr>
              <p:nvPr/>
            </p:nvSpPr>
            <p:spPr bwMode="auto">
              <a:xfrm flipV="1">
                <a:off x="2093913" y="2073275"/>
                <a:ext cx="0" cy="46038"/>
              </a:xfrm>
              <a:prstGeom prst="line">
                <a:avLst/>
              </a:prstGeom>
              <a:noFill/>
              <a:ln w="17463" cap="rnd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" name="Line 29"/>
              <p:cNvSpPr>
                <a:spLocks noChangeShapeType="1"/>
              </p:cNvSpPr>
              <p:nvPr/>
            </p:nvSpPr>
            <p:spPr bwMode="auto">
              <a:xfrm>
                <a:off x="2020888" y="2608263"/>
                <a:ext cx="149225" cy="0"/>
              </a:xfrm>
              <a:prstGeom prst="line">
                <a:avLst/>
              </a:prstGeom>
              <a:noFill/>
              <a:ln w="17463" cap="rnd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79" name="矩形 78"/>
          <p:cNvSpPr/>
          <p:nvPr/>
        </p:nvSpPr>
        <p:spPr>
          <a:xfrm>
            <a:off x="903256" y="816118"/>
            <a:ext cx="31726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200"/>
              </a:lnSpc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2D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横版类游戏，分为三种模式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410646" y="1361526"/>
            <a:ext cx="23026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生存模式（多人）：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玩家们作为老鼠在房间内躲避玩家猫的追捕，躲避一定时间后获胜，双方可以使用道具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953959" y="1393620"/>
            <a:ext cx="212971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跑酷模式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zh-CN" sz="1200" dirty="0">
                <a:latin typeface="微软雅黑" pitchFamily="34" charset="-122"/>
                <a:ea typeface="微软雅黑" pitchFamily="34" charset="-122"/>
              </a:rPr>
              <a:t>玩家操纵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Jerry</a:t>
            </a:r>
            <a:r>
              <a:rPr lang="zh-CN" altLang="zh-CN" sz="1200" dirty="0">
                <a:latin typeface="微软雅黑" pitchFamily="34" charset="-122"/>
                <a:ea typeface="微软雅黑" pitchFamily="34" charset="-122"/>
              </a:rPr>
              <a:t>躲避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Tom</a:t>
            </a:r>
            <a:r>
              <a:rPr lang="zh-CN" altLang="zh-CN" sz="1200" dirty="0">
                <a:latin typeface="微软雅黑" pitchFamily="34" charset="-122"/>
                <a:ea typeface="微软雅黑" pitchFamily="34" charset="-122"/>
              </a:rPr>
              <a:t>的追捕，直到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Jerry</a:t>
            </a:r>
            <a:r>
              <a:rPr lang="zh-CN" altLang="zh-CN" sz="1200" dirty="0">
                <a:latin typeface="微软雅黑" pitchFamily="34" charset="-122"/>
                <a:ea typeface="微软雅黑" pitchFamily="34" charset="-122"/>
              </a:rPr>
              <a:t>被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Tom</a:t>
            </a:r>
            <a:r>
              <a:rPr lang="zh-CN" altLang="zh-CN" sz="1200" dirty="0">
                <a:latin typeface="微软雅黑" pitchFamily="34" charset="-122"/>
                <a:ea typeface="微软雅黑" pitchFamily="34" charset="-122"/>
              </a:rPr>
              <a:t>抓住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，可拾取并使用道具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5907109" y="1361526"/>
            <a:ext cx="25656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竞赛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模式（多人）：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若干只老鼠和猫分为两个阵营赛跑，以各种方式积累积分，到达终点后根据排名和表现计算总分，高分阵营获胜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2780206"/>
      </p:ext>
    </p:extLst>
  </p:cSld>
  <p:clrMapOvr>
    <a:masterClrMapping/>
  </p:clrMapOvr>
  <p:transition spd="slow" advTm="0">
    <p:fade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47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21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1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1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35" presetID="2" presetClass="entr" presetSubtype="2" fill="hold" grpId="0" nodeType="afterEffect" p14:presetBounceEnd="5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667">
                                          <p:cBhvr additive="base">
                                            <p:cTn id="37" dur="3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667">
                                          <p:cBhvr additive="base">
                                            <p:cTn id="38" dur="3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40" presetID="2" presetClass="entr" presetSubtype="2" fill="hold" grpId="0" nodeType="afterEffect" p14:presetBounceEnd="5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667">
                                          <p:cBhvr additive="base">
                                            <p:cTn id="42" dur="3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667">
                                          <p:cBhvr additive="base">
                                            <p:cTn id="43" dur="3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3700"/>
                                </p:stCondLst>
                                <p:childTnLst>
                                  <p:par>
                                    <p:cTn id="45" presetID="2" presetClass="entr" presetSubtype="2" fill="hold" grpId="0" nodeType="afterEffect" p14:presetBounceEnd="5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667">
                                          <p:cBhvr additive="base">
                                            <p:cTn id="47" dur="3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667">
                                          <p:cBhvr additive="base">
                                            <p:cTn id="48" dur="3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50" presetID="2" presetClass="entr" presetSubtype="2" fill="hold" grpId="0" nodeType="afterEffect" p14:presetBounceEnd="5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667">
                                          <p:cBhvr additive="base">
                                            <p:cTn id="52" dur="3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667">
                                          <p:cBhvr additive="base">
                                            <p:cTn id="53" dur="3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79" grpId="0"/>
          <p:bldP spid="80" grpId="0"/>
          <p:bldP spid="81" grpId="0"/>
          <p:bldP spid="8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47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21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1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1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3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3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3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4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3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3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3700"/>
                                </p:stCondLst>
                                <p:childTnLst>
                                  <p:par>
                                    <p:cTn id="4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3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3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5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3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3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79" grpId="0"/>
          <p:bldP spid="80" grpId="0"/>
          <p:bldP spid="81" grpId="0"/>
          <p:bldP spid="82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>
            <a:grpSpLocks/>
          </p:cNvGrpSpPr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4025"/>
            <a:chOff x="1744266" y="0"/>
            <a:chExt cx="5656659" cy="534025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2988070" y="26194"/>
              <a:ext cx="3167855" cy="507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、设计与测试规范</a:t>
              </a:r>
              <a:endParaRPr lang="zh-CN" altLang="zh-CN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Group 5"/>
          <p:cNvGrpSpPr>
            <a:grpSpLocks noChangeAspect="1"/>
          </p:cNvGrpSpPr>
          <p:nvPr/>
        </p:nvGrpSpPr>
        <p:grpSpPr bwMode="auto">
          <a:xfrm>
            <a:off x="5998187" y="953425"/>
            <a:ext cx="1804094" cy="3354508"/>
            <a:chOff x="1220" y="788"/>
            <a:chExt cx="955" cy="1843"/>
          </a:xfrm>
        </p:grpSpPr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1220" y="788"/>
              <a:ext cx="955" cy="1843"/>
            </a:xfrm>
            <a:custGeom>
              <a:avLst/>
              <a:gdLst>
                <a:gd name="T0" fmla="*/ 560 w 560"/>
                <a:gd name="T1" fmla="*/ 1006 h 1080"/>
                <a:gd name="T2" fmla="*/ 487 w 560"/>
                <a:gd name="T3" fmla="*/ 1080 h 1080"/>
                <a:gd name="T4" fmla="*/ 73 w 560"/>
                <a:gd name="T5" fmla="*/ 1080 h 1080"/>
                <a:gd name="T6" fmla="*/ 0 w 560"/>
                <a:gd name="T7" fmla="*/ 1006 h 1080"/>
                <a:gd name="T8" fmla="*/ 0 w 560"/>
                <a:gd name="T9" fmla="*/ 73 h 1080"/>
                <a:gd name="T10" fmla="*/ 73 w 560"/>
                <a:gd name="T11" fmla="*/ 0 h 1080"/>
                <a:gd name="T12" fmla="*/ 487 w 560"/>
                <a:gd name="T13" fmla="*/ 0 h 1080"/>
                <a:gd name="T14" fmla="*/ 560 w 560"/>
                <a:gd name="T15" fmla="*/ 73 h 1080"/>
                <a:gd name="T16" fmla="*/ 560 w 560"/>
                <a:gd name="T17" fmla="*/ 1006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0" h="1080">
                  <a:moveTo>
                    <a:pt x="560" y="1006"/>
                  </a:moveTo>
                  <a:cubicBezTo>
                    <a:pt x="560" y="1047"/>
                    <a:pt x="527" y="1080"/>
                    <a:pt x="487" y="1080"/>
                  </a:cubicBezTo>
                  <a:cubicBezTo>
                    <a:pt x="73" y="1080"/>
                    <a:pt x="73" y="1080"/>
                    <a:pt x="73" y="1080"/>
                  </a:cubicBezTo>
                  <a:cubicBezTo>
                    <a:pt x="33" y="1080"/>
                    <a:pt x="0" y="1047"/>
                    <a:pt x="0" y="1006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33"/>
                    <a:pt x="33" y="0"/>
                    <a:pt x="73" y="0"/>
                  </a:cubicBezTo>
                  <a:cubicBezTo>
                    <a:pt x="487" y="0"/>
                    <a:pt x="487" y="0"/>
                    <a:pt x="487" y="0"/>
                  </a:cubicBezTo>
                  <a:cubicBezTo>
                    <a:pt x="527" y="0"/>
                    <a:pt x="560" y="33"/>
                    <a:pt x="560" y="73"/>
                  </a:cubicBezTo>
                  <a:lnTo>
                    <a:pt x="560" y="1006"/>
                  </a:lnTo>
                  <a:close/>
                </a:path>
              </a:pathLst>
            </a:custGeom>
            <a:solidFill>
              <a:schemeClr val="tx2">
                <a:lumMod val="50000"/>
                <a:alpha val="80000"/>
              </a:scheme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 flipH="1">
              <a:off x="1278" y="1025"/>
              <a:ext cx="839" cy="1302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 w="9525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1614" y="2382"/>
              <a:ext cx="167" cy="169"/>
            </a:xfrm>
            <a:prstGeom prst="ellipse">
              <a:avLst/>
            </a:prstGeom>
            <a:solidFill>
              <a:schemeClr val="bg1">
                <a:lumMod val="50000"/>
                <a:alpha val="78824"/>
              </a:scheme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1531" y="897"/>
              <a:ext cx="334" cy="51"/>
            </a:xfrm>
            <a:custGeom>
              <a:avLst/>
              <a:gdLst>
                <a:gd name="T0" fmla="*/ 196 w 196"/>
                <a:gd name="T1" fmla="*/ 15 h 30"/>
                <a:gd name="T2" fmla="*/ 181 w 196"/>
                <a:gd name="T3" fmla="*/ 30 h 30"/>
                <a:gd name="T4" fmla="*/ 15 w 196"/>
                <a:gd name="T5" fmla="*/ 30 h 30"/>
                <a:gd name="T6" fmla="*/ 0 w 196"/>
                <a:gd name="T7" fmla="*/ 15 h 30"/>
                <a:gd name="T8" fmla="*/ 0 w 196"/>
                <a:gd name="T9" fmla="*/ 15 h 30"/>
                <a:gd name="T10" fmla="*/ 15 w 196"/>
                <a:gd name="T11" fmla="*/ 0 h 30"/>
                <a:gd name="T12" fmla="*/ 181 w 196"/>
                <a:gd name="T13" fmla="*/ 0 h 30"/>
                <a:gd name="T14" fmla="*/ 196 w 196"/>
                <a:gd name="T15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6" h="30">
                  <a:moveTo>
                    <a:pt x="196" y="15"/>
                  </a:moveTo>
                  <a:cubicBezTo>
                    <a:pt x="196" y="24"/>
                    <a:pt x="189" y="30"/>
                    <a:pt x="181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7" y="30"/>
                    <a:pt x="0" y="24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89" y="0"/>
                    <a:pt x="196" y="7"/>
                    <a:pt x="196" y="15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78824"/>
              </a:scheme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TextBox 11"/>
          <p:cNvSpPr txBox="1"/>
          <p:nvPr/>
        </p:nvSpPr>
        <p:spPr>
          <a:xfrm>
            <a:off x="1456730" y="921939"/>
            <a:ext cx="3751860" cy="3539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该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使用安卓专用长度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单位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dp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安卓专用字体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单位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sp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尺寸稿暂定为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5.0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英寸即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1080 x 1920 PX 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来做安卓设计稿尺寸。图标对以下尺寸都支持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512x512px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192x192px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144x144px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96x96px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72x72px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48x48px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，且分圆角图标和直角图标两种。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该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会对市面上大部分安卓手机进行真机测试，如华为，小米，三星，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VIVO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OPPO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等品牌的手机。测试直到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在这些品牌部分手机上都能正常运行。</a:t>
            </a:r>
          </a:p>
          <a:p>
            <a:pPr algn="just"/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636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>
            <a:grpSpLocks/>
          </p:cNvGrpSpPr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4025"/>
            <a:chOff x="1744266" y="0"/>
            <a:chExt cx="5656659" cy="534025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3463528" y="26194"/>
              <a:ext cx="2475358" cy="507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7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27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、开发日程表</a:t>
              </a:r>
              <a:endParaRPr lang="zh-CN" altLang="zh-CN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984672" y="1869378"/>
            <a:ext cx="1515461" cy="1519148"/>
            <a:chOff x="1312099" y="2614471"/>
            <a:chExt cx="2020615" cy="2025531"/>
          </a:xfrm>
          <a:solidFill>
            <a:srgbClr val="DD1C3E"/>
          </a:solidFill>
        </p:grpSpPr>
        <p:sp>
          <p:nvSpPr>
            <p:cNvPr id="12" name="Freeform 7"/>
            <p:cNvSpPr>
              <a:spLocks noEditPoints="1"/>
            </p:cNvSpPr>
            <p:nvPr/>
          </p:nvSpPr>
          <p:spPr bwMode="auto">
            <a:xfrm>
              <a:off x="1312099" y="2614471"/>
              <a:ext cx="2020615" cy="2025531"/>
            </a:xfrm>
            <a:custGeom>
              <a:avLst/>
              <a:gdLst>
                <a:gd name="T0" fmla="*/ 174 w 348"/>
                <a:gd name="T1" fmla="*/ 349 h 349"/>
                <a:gd name="T2" fmla="*/ 0 w 348"/>
                <a:gd name="T3" fmla="*/ 175 h 349"/>
                <a:gd name="T4" fmla="*/ 174 w 348"/>
                <a:gd name="T5" fmla="*/ 0 h 349"/>
                <a:gd name="T6" fmla="*/ 348 w 348"/>
                <a:gd name="T7" fmla="*/ 175 h 349"/>
                <a:gd name="T8" fmla="*/ 174 w 348"/>
                <a:gd name="T9" fmla="*/ 349 h 349"/>
                <a:gd name="T10" fmla="*/ 174 w 348"/>
                <a:gd name="T11" fmla="*/ 10 h 349"/>
                <a:gd name="T12" fmla="*/ 9 w 348"/>
                <a:gd name="T13" fmla="*/ 175 h 349"/>
                <a:gd name="T14" fmla="*/ 174 w 348"/>
                <a:gd name="T15" fmla="*/ 339 h 349"/>
                <a:gd name="T16" fmla="*/ 339 w 348"/>
                <a:gd name="T17" fmla="*/ 175 h 349"/>
                <a:gd name="T18" fmla="*/ 174 w 348"/>
                <a:gd name="T19" fmla="*/ 1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8" h="349">
                  <a:moveTo>
                    <a:pt x="174" y="349"/>
                  </a:moveTo>
                  <a:cubicBezTo>
                    <a:pt x="78" y="349"/>
                    <a:pt x="0" y="270"/>
                    <a:pt x="0" y="175"/>
                  </a:cubicBezTo>
                  <a:cubicBezTo>
                    <a:pt x="0" y="79"/>
                    <a:pt x="78" y="0"/>
                    <a:pt x="174" y="0"/>
                  </a:cubicBezTo>
                  <a:cubicBezTo>
                    <a:pt x="270" y="0"/>
                    <a:pt x="348" y="79"/>
                    <a:pt x="348" y="175"/>
                  </a:cubicBezTo>
                  <a:cubicBezTo>
                    <a:pt x="348" y="270"/>
                    <a:pt x="270" y="349"/>
                    <a:pt x="174" y="349"/>
                  </a:cubicBezTo>
                  <a:close/>
                  <a:moveTo>
                    <a:pt x="174" y="10"/>
                  </a:moveTo>
                  <a:cubicBezTo>
                    <a:pt x="83" y="10"/>
                    <a:pt x="9" y="84"/>
                    <a:pt x="9" y="175"/>
                  </a:cubicBezTo>
                  <a:cubicBezTo>
                    <a:pt x="9" y="265"/>
                    <a:pt x="83" y="339"/>
                    <a:pt x="174" y="339"/>
                  </a:cubicBezTo>
                  <a:cubicBezTo>
                    <a:pt x="265" y="339"/>
                    <a:pt x="339" y="265"/>
                    <a:pt x="339" y="175"/>
                  </a:cubicBezTo>
                  <a:cubicBezTo>
                    <a:pt x="339" y="84"/>
                    <a:pt x="265" y="10"/>
                    <a:pt x="17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2322407" y="2816041"/>
              <a:ext cx="12292" cy="23352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2322407" y="4187699"/>
              <a:ext cx="12292" cy="2384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1525960" y="3612487"/>
              <a:ext cx="238443" cy="122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2637053" y="2914368"/>
              <a:ext cx="98327" cy="157323"/>
            </a:xfrm>
            <a:custGeom>
              <a:avLst/>
              <a:gdLst>
                <a:gd name="T0" fmla="*/ 4 w 40"/>
                <a:gd name="T1" fmla="*/ 64 h 64"/>
                <a:gd name="T2" fmla="*/ 0 w 40"/>
                <a:gd name="T3" fmla="*/ 60 h 64"/>
                <a:gd name="T4" fmla="*/ 35 w 40"/>
                <a:gd name="T5" fmla="*/ 0 h 64"/>
                <a:gd name="T6" fmla="*/ 40 w 40"/>
                <a:gd name="T7" fmla="*/ 3 h 64"/>
                <a:gd name="T8" fmla="*/ 4 w 40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64">
                  <a:moveTo>
                    <a:pt x="4" y="64"/>
                  </a:moveTo>
                  <a:lnTo>
                    <a:pt x="0" y="60"/>
                  </a:lnTo>
                  <a:lnTo>
                    <a:pt x="35" y="0"/>
                  </a:lnTo>
                  <a:lnTo>
                    <a:pt x="40" y="3"/>
                  </a:lnTo>
                  <a:lnTo>
                    <a:pt x="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2880411" y="3211807"/>
              <a:ext cx="149949" cy="93410"/>
            </a:xfrm>
            <a:custGeom>
              <a:avLst/>
              <a:gdLst>
                <a:gd name="T0" fmla="*/ 2 w 61"/>
                <a:gd name="T1" fmla="*/ 38 h 38"/>
                <a:gd name="T2" fmla="*/ 0 w 61"/>
                <a:gd name="T3" fmla="*/ 33 h 38"/>
                <a:gd name="T4" fmla="*/ 56 w 61"/>
                <a:gd name="T5" fmla="*/ 0 h 38"/>
                <a:gd name="T6" fmla="*/ 61 w 61"/>
                <a:gd name="T7" fmla="*/ 5 h 38"/>
                <a:gd name="T8" fmla="*/ 2 w 61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8">
                  <a:moveTo>
                    <a:pt x="2" y="38"/>
                  </a:moveTo>
                  <a:lnTo>
                    <a:pt x="0" y="33"/>
                  </a:lnTo>
                  <a:lnTo>
                    <a:pt x="56" y="0"/>
                  </a:lnTo>
                  <a:lnTo>
                    <a:pt x="61" y="5"/>
                  </a:lnTo>
                  <a:lnTo>
                    <a:pt x="2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916809" y="4170493"/>
              <a:ext cx="98327" cy="149949"/>
            </a:xfrm>
            <a:custGeom>
              <a:avLst/>
              <a:gdLst>
                <a:gd name="T0" fmla="*/ 4 w 40"/>
                <a:gd name="T1" fmla="*/ 61 h 61"/>
                <a:gd name="T2" fmla="*/ 0 w 40"/>
                <a:gd name="T3" fmla="*/ 56 h 61"/>
                <a:gd name="T4" fmla="*/ 35 w 40"/>
                <a:gd name="T5" fmla="*/ 0 h 61"/>
                <a:gd name="T6" fmla="*/ 40 w 40"/>
                <a:gd name="T7" fmla="*/ 2 h 61"/>
                <a:gd name="T8" fmla="*/ 4 w 40"/>
                <a:gd name="T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61">
                  <a:moveTo>
                    <a:pt x="4" y="61"/>
                  </a:moveTo>
                  <a:lnTo>
                    <a:pt x="0" y="56"/>
                  </a:lnTo>
                  <a:lnTo>
                    <a:pt x="35" y="0"/>
                  </a:lnTo>
                  <a:lnTo>
                    <a:pt x="40" y="2"/>
                  </a:lnTo>
                  <a:lnTo>
                    <a:pt x="4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1631661" y="3932049"/>
              <a:ext cx="149949" cy="93410"/>
            </a:xfrm>
            <a:custGeom>
              <a:avLst/>
              <a:gdLst>
                <a:gd name="T0" fmla="*/ 2 w 61"/>
                <a:gd name="T1" fmla="*/ 38 h 38"/>
                <a:gd name="T2" fmla="*/ 0 w 61"/>
                <a:gd name="T3" fmla="*/ 35 h 38"/>
                <a:gd name="T4" fmla="*/ 59 w 61"/>
                <a:gd name="T5" fmla="*/ 0 h 38"/>
                <a:gd name="T6" fmla="*/ 61 w 61"/>
                <a:gd name="T7" fmla="*/ 5 h 38"/>
                <a:gd name="T8" fmla="*/ 2 w 61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8">
                  <a:moveTo>
                    <a:pt x="2" y="38"/>
                  </a:moveTo>
                  <a:lnTo>
                    <a:pt x="0" y="35"/>
                  </a:lnTo>
                  <a:lnTo>
                    <a:pt x="59" y="0"/>
                  </a:lnTo>
                  <a:lnTo>
                    <a:pt x="61" y="5"/>
                  </a:lnTo>
                  <a:lnTo>
                    <a:pt x="2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1631661" y="3211807"/>
              <a:ext cx="149949" cy="98327"/>
            </a:xfrm>
            <a:custGeom>
              <a:avLst/>
              <a:gdLst>
                <a:gd name="T0" fmla="*/ 59 w 61"/>
                <a:gd name="T1" fmla="*/ 40 h 40"/>
                <a:gd name="T2" fmla="*/ 0 w 61"/>
                <a:gd name="T3" fmla="*/ 5 h 40"/>
                <a:gd name="T4" fmla="*/ 2 w 61"/>
                <a:gd name="T5" fmla="*/ 0 h 40"/>
                <a:gd name="T6" fmla="*/ 61 w 61"/>
                <a:gd name="T7" fmla="*/ 35 h 40"/>
                <a:gd name="T8" fmla="*/ 59 w 6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40">
                  <a:moveTo>
                    <a:pt x="59" y="40"/>
                  </a:moveTo>
                  <a:lnTo>
                    <a:pt x="0" y="5"/>
                  </a:lnTo>
                  <a:lnTo>
                    <a:pt x="2" y="0"/>
                  </a:lnTo>
                  <a:lnTo>
                    <a:pt x="61" y="35"/>
                  </a:lnTo>
                  <a:lnTo>
                    <a:pt x="5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2880411" y="3932049"/>
              <a:ext cx="145033" cy="93410"/>
            </a:xfrm>
            <a:custGeom>
              <a:avLst/>
              <a:gdLst>
                <a:gd name="T0" fmla="*/ 56 w 59"/>
                <a:gd name="T1" fmla="*/ 38 h 38"/>
                <a:gd name="T2" fmla="*/ 0 w 59"/>
                <a:gd name="T3" fmla="*/ 5 h 38"/>
                <a:gd name="T4" fmla="*/ 2 w 59"/>
                <a:gd name="T5" fmla="*/ 0 h 38"/>
                <a:gd name="T6" fmla="*/ 59 w 59"/>
                <a:gd name="T7" fmla="*/ 35 h 38"/>
                <a:gd name="T8" fmla="*/ 56 w 59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38">
                  <a:moveTo>
                    <a:pt x="56" y="38"/>
                  </a:moveTo>
                  <a:lnTo>
                    <a:pt x="0" y="5"/>
                  </a:lnTo>
                  <a:lnTo>
                    <a:pt x="2" y="0"/>
                  </a:lnTo>
                  <a:lnTo>
                    <a:pt x="59" y="35"/>
                  </a:lnTo>
                  <a:lnTo>
                    <a:pt x="56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2624761" y="4180325"/>
              <a:ext cx="93410" cy="152406"/>
            </a:xfrm>
            <a:custGeom>
              <a:avLst/>
              <a:gdLst>
                <a:gd name="T0" fmla="*/ 33 w 38"/>
                <a:gd name="T1" fmla="*/ 62 h 62"/>
                <a:gd name="T2" fmla="*/ 0 w 38"/>
                <a:gd name="T3" fmla="*/ 3 h 62"/>
                <a:gd name="T4" fmla="*/ 5 w 38"/>
                <a:gd name="T5" fmla="*/ 0 h 62"/>
                <a:gd name="T6" fmla="*/ 38 w 38"/>
                <a:gd name="T7" fmla="*/ 59 h 62"/>
                <a:gd name="T8" fmla="*/ 33 w 38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62">
                  <a:moveTo>
                    <a:pt x="33" y="62"/>
                  </a:moveTo>
                  <a:lnTo>
                    <a:pt x="0" y="3"/>
                  </a:lnTo>
                  <a:lnTo>
                    <a:pt x="5" y="0"/>
                  </a:lnTo>
                  <a:lnTo>
                    <a:pt x="38" y="59"/>
                  </a:lnTo>
                  <a:lnTo>
                    <a:pt x="33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auto">
            <a:xfrm>
              <a:off x="1899602" y="2934033"/>
              <a:ext cx="98327" cy="149949"/>
            </a:xfrm>
            <a:custGeom>
              <a:avLst/>
              <a:gdLst>
                <a:gd name="T0" fmla="*/ 35 w 40"/>
                <a:gd name="T1" fmla="*/ 61 h 61"/>
                <a:gd name="T2" fmla="*/ 0 w 40"/>
                <a:gd name="T3" fmla="*/ 2 h 61"/>
                <a:gd name="T4" fmla="*/ 4 w 40"/>
                <a:gd name="T5" fmla="*/ 0 h 61"/>
                <a:gd name="T6" fmla="*/ 40 w 40"/>
                <a:gd name="T7" fmla="*/ 59 h 61"/>
                <a:gd name="T8" fmla="*/ 35 w 40"/>
                <a:gd name="T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61">
                  <a:moveTo>
                    <a:pt x="35" y="61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40" y="59"/>
                  </a:lnTo>
                  <a:lnTo>
                    <a:pt x="35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4" name="Rectangle 10"/>
            <p:cNvSpPr>
              <a:spLocks noChangeArrowheads="1"/>
            </p:cNvSpPr>
            <p:nvPr/>
          </p:nvSpPr>
          <p:spPr bwMode="auto">
            <a:xfrm>
              <a:off x="2935710" y="3612487"/>
              <a:ext cx="238443" cy="122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701995" y="2582861"/>
            <a:ext cx="652646" cy="79277"/>
            <a:chOff x="2275701" y="3565783"/>
            <a:chExt cx="870194" cy="105702"/>
          </a:xfrm>
          <a:solidFill>
            <a:srgbClr val="41514E"/>
          </a:solidFill>
        </p:grpSpPr>
        <p:sp>
          <p:nvSpPr>
            <p:cNvPr id="30" name="Rectangle 11"/>
            <p:cNvSpPr>
              <a:spLocks noChangeArrowheads="1"/>
            </p:cNvSpPr>
            <p:nvPr/>
          </p:nvSpPr>
          <p:spPr bwMode="auto">
            <a:xfrm>
              <a:off x="2897619" y="3612487"/>
              <a:ext cx="238443" cy="122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31" name="Rectangle 20"/>
            <p:cNvSpPr>
              <a:spLocks noChangeArrowheads="1"/>
            </p:cNvSpPr>
            <p:nvPr/>
          </p:nvSpPr>
          <p:spPr bwMode="auto">
            <a:xfrm>
              <a:off x="2327324" y="3612487"/>
              <a:ext cx="818571" cy="221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32" name="Oval 21"/>
            <p:cNvSpPr>
              <a:spLocks noChangeArrowheads="1"/>
            </p:cNvSpPr>
            <p:nvPr/>
          </p:nvSpPr>
          <p:spPr bwMode="auto">
            <a:xfrm>
              <a:off x="2275701" y="3565783"/>
              <a:ext cx="105702" cy="10570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grpSp>
        <p:nvGrpSpPr>
          <p:cNvPr id="33" name="组合 32"/>
          <p:cNvGrpSpPr/>
          <p:nvPr/>
        </p:nvGrpSpPr>
        <p:grpSpPr>
          <a:xfrm rot="18000000">
            <a:off x="1560993" y="2332468"/>
            <a:ext cx="652646" cy="79277"/>
            <a:chOff x="2275701" y="3565783"/>
            <a:chExt cx="870194" cy="105702"/>
          </a:xfrm>
          <a:solidFill>
            <a:srgbClr val="41514E"/>
          </a:solidFill>
        </p:grpSpPr>
        <p:sp>
          <p:nvSpPr>
            <p:cNvPr id="34" name="Rectangle 11"/>
            <p:cNvSpPr>
              <a:spLocks noChangeArrowheads="1"/>
            </p:cNvSpPr>
            <p:nvPr/>
          </p:nvSpPr>
          <p:spPr bwMode="auto">
            <a:xfrm>
              <a:off x="2897619" y="3612487"/>
              <a:ext cx="238443" cy="122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35" name="Rectangle 20"/>
            <p:cNvSpPr>
              <a:spLocks noChangeArrowheads="1"/>
            </p:cNvSpPr>
            <p:nvPr/>
          </p:nvSpPr>
          <p:spPr bwMode="auto">
            <a:xfrm>
              <a:off x="2327324" y="3612487"/>
              <a:ext cx="818571" cy="221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36" name="Oval 21"/>
            <p:cNvSpPr>
              <a:spLocks noChangeArrowheads="1"/>
            </p:cNvSpPr>
            <p:nvPr/>
          </p:nvSpPr>
          <p:spPr bwMode="auto">
            <a:xfrm>
              <a:off x="2275701" y="3565783"/>
              <a:ext cx="105702" cy="10570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grpSp>
        <p:nvGrpSpPr>
          <p:cNvPr id="37" name="组合 36"/>
          <p:cNvGrpSpPr/>
          <p:nvPr/>
        </p:nvGrpSpPr>
        <p:grpSpPr>
          <a:xfrm rot="19800000">
            <a:off x="1666231" y="2436935"/>
            <a:ext cx="652646" cy="79277"/>
            <a:chOff x="2275701" y="3565783"/>
            <a:chExt cx="870194" cy="105702"/>
          </a:xfrm>
          <a:solidFill>
            <a:srgbClr val="41514E"/>
          </a:solidFill>
        </p:grpSpPr>
        <p:sp>
          <p:nvSpPr>
            <p:cNvPr id="38" name="Rectangle 11"/>
            <p:cNvSpPr>
              <a:spLocks noChangeArrowheads="1"/>
            </p:cNvSpPr>
            <p:nvPr/>
          </p:nvSpPr>
          <p:spPr bwMode="auto">
            <a:xfrm>
              <a:off x="2897619" y="3612487"/>
              <a:ext cx="238443" cy="122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39" name="Rectangle 20"/>
            <p:cNvSpPr>
              <a:spLocks noChangeArrowheads="1"/>
            </p:cNvSpPr>
            <p:nvPr/>
          </p:nvSpPr>
          <p:spPr bwMode="auto">
            <a:xfrm>
              <a:off x="2327324" y="3612487"/>
              <a:ext cx="818571" cy="221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40" name="Oval 21"/>
            <p:cNvSpPr>
              <a:spLocks noChangeArrowheads="1"/>
            </p:cNvSpPr>
            <p:nvPr/>
          </p:nvSpPr>
          <p:spPr bwMode="auto">
            <a:xfrm>
              <a:off x="2275701" y="3565783"/>
              <a:ext cx="105702" cy="10570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cxnSp>
        <p:nvCxnSpPr>
          <p:cNvPr id="46" name="直接连接符 45"/>
          <p:cNvCxnSpPr/>
          <p:nvPr/>
        </p:nvCxnSpPr>
        <p:spPr>
          <a:xfrm flipV="1">
            <a:off x="2110185" y="1780076"/>
            <a:ext cx="237083" cy="206297"/>
          </a:xfrm>
          <a:prstGeom prst="line">
            <a:avLst/>
          </a:prstGeom>
          <a:ln>
            <a:solidFill>
              <a:srgbClr val="4151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2347266" y="1780075"/>
            <a:ext cx="1203330" cy="10"/>
          </a:xfrm>
          <a:prstGeom prst="line">
            <a:avLst/>
          </a:prstGeom>
          <a:ln>
            <a:solidFill>
              <a:srgbClr val="4151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51"/>
          <p:cNvSpPr txBox="1"/>
          <p:nvPr/>
        </p:nvSpPr>
        <p:spPr>
          <a:xfrm>
            <a:off x="4372141" y="1324219"/>
            <a:ext cx="348780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500" dirty="0">
                <a:latin typeface="微软雅黑" pitchFamily="34" charset="-122"/>
                <a:ea typeface="微软雅黑" pitchFamily="34" charset="-122"/>
              </a:rPr>
              <a:t>设计人物动作形象，背景，游戏界面。完成账号注册登录等功能。</a:t>
            </a:r>
          </a:p>
        </p:txBody>
      </p:sp>
      <p:sp>
        <p:nvSpPr>
          <p:cNvPr id="49" name="TextBox 52"/>
          <p:cNvSpPr txBox="1"/>
          <p:nvPr/>
        </p:nvSpPr>
        <p:spPr>
          <a:xfrm>
            <a:off x="3633105" y="15954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前期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2411760" y="2323023"/>
            <a:ext cx="1138836" cy="0"/>
          </a:xfrm>
          <a:prstGeom prst="line">
            <a:avLst/>
          </a:prstGeom>
          <a:ln>
            <a:solidFill>
              <a:srgbClr val="4151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7"/>
          <p:cNvSpPr txBox="1"/>
          <p:nvPr/>
        </p:nvSpPr>
        <p:spPr>
          <a:xfrm>
            <a:off x="4372141" y="2103925"/>
            <a:ext cx="3028786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500" dirty="0">
                <a:latin typeface="微软雅黑" pitchFamily="34" charset="-122"/>
                <a:ea typeface="微软雅黑" pitchFamily="34" charset="-122"/>
              </a:rPr>
              <a:t>实现游戏的三种模式。</a:t>
            </a:r>
          </a:p>
        </p:txBody>
      </p:sp>
      <p:sp>
        <p:nvSpPr>
          <p:cNvPr id="52" name="TextBox 58"/>
          <p:cNvSpPr txBox="1"/>
          <p:nvPr/>
        </p:nvSpPr>
        <p:spPr>
          <a:xfrm>
            <a:off x="3633105" y="21469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中期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2496311" y="2630496"/>
            <a:ext cx="386229" cy="262094"/>
          </a:xfrm>
          <a:prstGeom prst="line">
            <a:avLst/>
          </a:prstGeom>
          <a:ln>
            <a:solidFill>
              <a:srgbClr val="4151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2889756" y="2892420"/>
            <a:ext cx="660840" cy="0"/>
          </a:xfrm>
          <a:prstGeom prst="line">
            <a:avLst/>
          </a:prstGeom>
          <a:ln>
            <a:solidFill>
              <a:srgbClr val="4151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67"/>
          <p:cNvSpPr txBox="1"/>
          <p:nvPr/>
        </p:nvSpPr>
        <p:spPr>
          <a:xfrm>
            <a:off x="4372141" y="2582861"/>
            <a:ext cx="348780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500" dirty="0">
                <a:latin typeface="微软雅黑" pitchFamily="34" charset="-122"/>
                <a:ea typeface="微软雅黑" pitchFamily="34" charset="-122"/>
              </a:rPr>
              <a:t>加入装备和装备强化增幅等系统以达到盈利的目的。</a:t>
            </a:r>
          </a:p>
        </p:txBody>
      </p:sp>
      <p:sp>
        <p:nvSpPr>
          <p:cNvPr id="56" name="TextBox 68"/>
          <p:cNvSpPr txBox="1"/>
          <p:nvPr/>
        </p:nvSpPr>
        <p:spPr>
          <a:xfrm>
            <a:off x="3633104" y="26799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后期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2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1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1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2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1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8" grpId="0"/>
      <p:bldP spid="49" grpId="0"/>
      <p:bldP spid="51" grpId="0"/>
      <p:bldP spid="52" grpId="0"/>
      <p:bldP spid="55" grpId="0"/>
      <p:bldP spid="5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6"/>
          <p:cNvSpPr>
            <a:spLocks/>
          </p:cNvSpPr>
          <p:nvPr/>
        </p:nvSpPr>
        <p:spPr bwMode="auto">
          <a:xfrm>
            <a:off x="4276726" y="0"/>
            <a:ext cx="594122" cy="5143500"/>
          </a:xfrm>
          <a:custGeom>
            <a:avLst/>
            <a:gdLst>
              <a:gd name="T0" fmla="*/ 2147483647 w 84"/>
              <a:gd name="T1" fmla="*/ 2147483647 h 740"/>
              <a:gd name="T2" fmla="*/ 2147483647 w 84"/>
              <a:gd name="T3" fmla="*/ 2147483647 h 740"/>
              <a:gd name="T4" fmla="*/ 2147483647 w 84"/>
              <a:gd name="T5" fmla="*/ 2147483647 h 740"/>
              <a:gd name="T6" fmla="*/ 0 w 84"/>
              <a:gd name="T7" fmla="*/ 2147483647 h 740"/>
              <a:gd name="T8" fmla="*/ 0 w 84"/>
              <a:gd name="T9" fmla="*/ 2147483647 h 740"/>
              <a:gd name="T10" fmla="*/ 0 w 84"/>
              <a:gd name="T11" fmla="*/ 2147483647 h 740"/>
              <a:gd name="T12" fmla="*/ 2147483647 w 84"/>
              <a:gd name="T13" fmla="*/ 2147483647 h 740"/>
              <a:gd name="T14" fmla="*/ 2147483647 w 84"/>
              <a:gd name="T15" fmla="*/ 0 h 740"/>
              <a:gd name="T16" fmla="*/ 2147483647 w 84"/>
              <a:gd name="T17" fmla="*/ 2147483647 h 74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4"/>
              <a:gd name="T28" fmla="*/ 0 h 740"/>
              <a:gd name="T29" fmla="*/ 84 w 84"/>
              <a:gd name="T30" fmla="*/ 740 h 74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4" h="740">
                <a:moveTo>
                  <a:pt x="84" y="370"/>
                </a:moveTo>
                <a:cubicBezTo>
                  <a:pt x="84" y="740"/>
                  <a:pt x="84" y="740"/>
                  <a:pt x="84" y="740"/>
                </a:cubicBezTo>
                <a:cubicBezTo>
                  <a:pt x="13" y="630"/>
                  <a:pt x="13" y="630"/>
                  <a:pt x="13" y="630"/>
                </a:cubicBezTo>
                <a:cubicBezTo>
                  <a:pt x="4" y="617"/>
                  <a:pt x="0" y="602"/>
                  <a:pt x="0" y="587"/>
                </a:cubicBezTo>
                <a:cubicBezTo>
                  <a:pt x="0" y="370"/>
                  <a:pt x="0" y="370"/>
                  <a:pt x="0" y="370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38"/>
                  <a:pt x="4" y="123"/>
                  <a:pt x="13" y="110"/>
                </a:cubicBezTo>
                <a:cubicBezTo>
                  <a:pt x="84" y="0"/>
                  <a:pt x="84" y="0"/>
                  <a:pt x="84" y="0"/>
                </a:cubicBezTo>
                <a:lnTo>
                  <a:pt x="84" y="370"/>
                </a:lnTo>
                <a:close/>
              </a:path>
            </a:pathLst>
          </a:custGeom>
          <a:solidFill>
            <a:srgbClr val="C92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4861323" y="0"/>
            <a:ext cx="4282678" cy="5143500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8" name="Freeform 8"/>
          <p:cNvSpPr>
            <a:spLocks/>
          </p:cNvSpPr>
          <p:nvPr/>
        </p:nvSpPr>
        <p:spPr bwMode="auto">
          <a:xfrm>
            <a:off x="2" y="0"/>
            <a:ext cx="636985" cy="5143500"/>
          </a:xfrm>
          <a:custGeom>
            <a:avLst/>
            <a:gdLst>
              <a:gd name="T0" fmla="*/ 0 w 90"/>
              <a:gd name="T1" fmla="*/ 2147483647 h 684"/>
              <a:gd name="T2" fmla="*/ 0 w 90"/>
              <a:gd name="T3" fmla="*/ 0 h 684"/>
              <a:gd name="T4" fmla="*/ 2147483647 w 90"/>
              <a:gd name="T5" fmla="*/ 2147483647 h 684"/>
              <a:gd name="T6" fmla="*/ 2147483647 w 90"/>
              <a:gd name="T7" fmla="*/ 2147483647 h 684"/>
              <a:gd name="T8" fmla="*/ 2147483647 w 90"/>
              <a:gd name="T9" fmla="*/ 2147483647 h 684"/>
              <a:gd name="T10" fmla="*/ 2147483647 w 90"/>
              <a:gd name="T11" fmla="*/ 2147483647 h 684"/>
              <a:gd name="T12" fmla="*/ 2147483647 w 90"/>
              <a:gd name="T13" fmla="*/ 2147483647 h 684"/>
              <a:gd name="T14" fmla="*/ 0 w 90"/>
              <a:gd name="T15" fmla="*/ 2147483647 h 684"/>
              <a:gd name="T16" fmla="*/ 0 w 90"/>
              <a:gd name="T17" fmla="*/ 2147483647 h 68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90"/>
              <a:gd name="T28" fmla="*/ 0 h 684"/>
              <a:gd name="T29" fmla="*/ 90 w 90"/>
              <a:gd name="T30" fmla="*/ 684 h 68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90" h="684">
                <a:moveTo>
                  <a:pt x="0" y="342"/>
                </a:moveTo>
                <a:cubicBezTo>
                  <a:pt x="0" y="0"/>
                  <a:pt x="0" y="0"/>
                  <a:pt x="0" y="0"/>
                </a:cubicBezTo>
                <a:cubicBezTo>
                  <a:pt x="78" y="101"/>
                  <a:pt x="78" y="101"/>
                  <a:pt x="78" y="101"/>
                </a:cubicBezTo>
                <a:cubicBezTo>
                  <a:pt x="86" y="113"/>
                  <a:pt x="90" y="127"/>
                  <a:pt x="90" y="142"/>
                </a:cubicBezTo>
                <a:cubicBezTo>
                  <a:pt x="90" y="342"/>
                  <a:pt x="90" y="342"/>
                  <a:pt x="90" y="342"/>
                </a:cubicBezTo>
                <a:cubicBezTo>
                  <a:pt x="90" y="543"/>
                  <a:pt x="90" y="543"/>
                  <a:pt x="90" y="543"/>
                </a:cubicBezTo>
                <a:cubicBezTo>
                  <a:pt x="90" y="557"/>
                  <a:pt x="86" y="571"/>
                  <a:pt x="78" y="583"/>
                </a:cubicBezTo>
                <a:cubicBezTo>
                  <a:pt x="0" y="684"/>
                  <a:pt x="0" y="684"/>
                  <a:pt x="0" y="684"/>
                </a:cubicBezTo>
                <a:lnTo>
                  <a:pt x="0" y="342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9" name="组合 26"/>
          <p:cNvGrpSpPr>
            <a:grpSpLocks/>
          </p:cNvGrpSpPr>
          <p:nvPr/>
        </p:nvGrpSpPr>
        <p:grpSpPr bwMode="auto">
          <a:xfrm>
            <a:off x="410000" y="2232656"/>
            <a:ext cx="453970" cy="439300"/>
            <a:chOff x="0" y="0"/>
            <a:chExt cx="605367" cy="585665"/>
          </a:xfrm>
        </p:grpSpPr>
        <p:sp>
          <p:nvSpPr>
            <p:cNvPr id="30" name="Freeform 9"/>
            <p:cNvSpPr>
              <a:spLocks/>
            </p:cNvSpPr>
            <p:nvPr/>
          </p:nvSpPr>
          <p:spPr bwMode="auto">
            <a:xfrm>
              <a:off x="15562" y="0"/>
              <a:ext cx="566738" cy="566738"/>
            </a:xfrm>
            <a:custGeom>
              <a:avLst/>
              <a:gdLst>
                <a:gd name="T0" fmla="*/ 2147483647 w 60"/>
                <a:gd name="T1" fmla="*/ 2147483647 h 60"/>
                <a:gd name="T2" fmla="*/ 2147483647 w 60"/>
                <a:gd name="T3" fmla="*/ 2147483647 h 60"/>
                <a:gd name="T4" fmla="*/ 0 w 60"/>
                <a:gd name="T5" fmla="*/ 2147483647 h 60"/>
                <a:gd name="T6" fmla="*/ 0 w 60"/>
                <a:gd name="T7" fmla="*/ 2147483647 h 60"/>
                <a:gd name="T8" fmla="*/ 2147483647 w 60"/>
                <a:gd name="T9" fmla="*/ 0 h 60"/>
                <a:gd name="T10" fmla="*/ 2147483647 w 60"/>
                <a:gd name="T11" fmla="*/ 0 h 60"/>
                <a:gd name="T12" fmla="*/ 2147483647 w 60"/>
                <a:gd name="T13" fmla="*/ 2147483647 h 60"/>
                <a:gd name="T14" fmla="*/ 2147483647 w 60"/>
                <a:gd name="T15" fmla="*/ 2147483647 h 60"/>
                <a:gd name="T16" fmla="*/ 2147483647 w 60"/>
                <a:gd name="T17" fmla="*/ 2147483647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0"/>
                <a:gd name="T28" fmla="*/ 0 h 60"/>
                <a:gd name="T29" fmla="*/ 60 w 60"/>
                <a:gd name="T30" fmla="*/ 60 h 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0" h="60">
                  <a:moveTo>
                    <a:pt x="30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4"/>
                    <a:pt x="14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6" y="0"/>
                    <a:pt x="60" y="14"/>
                    <a:pt x="60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文本框 3"/>
            <p:cNvSpPr txBox="1">
              <a:spLocks noChangeArrowheads="1"/>
            </p:cNvSpPr>
            <p:nvPr/>
          </p:nvSpPr>
          <p:spPr bwMode="auto">
            <a:xfrm>
              <a:off x="0" y="31732"/>
              <a:ext cx="605367" cy="553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</a:t>
              </a:r>
              <a:endParaRPr lang="zh-CN" altLang="zh-CN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4"/>
          <p:cNvSpPr>
            <a:spLocks noChangeArrowheads="1"/>
          </p:cNvSpPr>
          <p:nvPr/>
        </p:nvSpPr>
        <p:spPr bwMode="auto">
          <a:xfrm>
            <a:off x="875640" y="2242261"/>
            <a:ext cx="188064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/>
            <a:r>
              <a:rPr lang="zh-CN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zh-CN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sz="2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735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>
            <a:grpSpLocks/>
          </p:cNvGrpSpPr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1019"/>
            <a:chOff x="1744266" y="0"/>
            <a:chExt cx="5656659" cy="531019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3440919" y="21321"/>
              <a:ext cx="2262158" cy="507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7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技术解决方案</a:t>
              </a:r>
              <a:endParaRPr lang="zh-CN" altLang="zh-CN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2454118" y="1482122"/>
            <a:ext cx="352839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sz="1800" b="1" dirty="0">
                <a:latin typeface="微软雅黑" pitchFamily="34" charset="-122"/>
                <a:ea typeface="微软雅黑" pitchFamily="34" charset="-122"/>
              </a:rPr>
              <a:t>开发环境：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Android Studio</a:t>
            </a:r>
            <a:endParaRPr lang="zh-CN" altLang="zh-CN" sz="18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 b="1" dirty="0">
                <a:latin typeface="微软雅黑" pitchFamily="34" charset="-122"/>
                <a:ea typeface="微软雅黑" pitchFamily="34" charset="-122"/>
              </a:rPr>
              <a:t>开发语言：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Java</a:t>
            </a:r>
            <a:endParaRPr lang="zh-CN" altLang="zh-CN" sz="18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 b="1" dirty="0">
                <a:latin typeface="微软雅黑" pitchFamily="34" charset="-122"/>
                <a:ea typeface="微软雅黑" pitchFamily="34" charset="-122"/>
              </a:rPr>
              <a:t>人物设计：</a:t>
            </a:r>
            <a:r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  <a:t>Photoshop</a:t>
            </a:r>
          </a:p>
          <a:p>
            <a:pPr>
              <a:lnSpc>
                <a:spcPct val="200000"/>
              </a:lnSpc>
            </a:pP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</a:rPr>
              <a:t>音乐音效设计：</a:t>
            </a:r>
            <a:r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  <a:t>FL Studio</a:t>
            </a:r>
            <a:endParaRPr lang="zh-CN" altLang="zh-CN" sz="1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9967871"/>
      </p:ext>
    </p:extLst>
  </p:cSld>
  <p:clrMapOvr>
    <a:masterClrMapping/>
  </p:clrMapOvr>
  <p:transition spd="slow" advTm="0">
    <p:fade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47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0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1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1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47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18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6"/>
          <p:cNvSpPr>
            <a:spLocks/>
          </p:cNvSpPr>
          <p:nvPr/>
        </p:nvSpPr>
        <p:spPr bwMode="auto">
          <a:xfrm>
            <a:off x="4276726" y="0"/>
            <a:ext cx="594122" cy="5143500"/>
          </a:xfrm>
          <a:custGeom>
            <a:avLst/>
            <a:gdLst>
              <a:gd name="T0" fmla="*/ 2147483647 w 84"/>
              <a:gd name="T1" fmla="*/ 2147483647 h 740"/>
              <a:gd name="T2" fmla="*/ 2147483647 w 84"/>
              <a:gd name="T3" fmla="*/ 2147483647 h 740"/>
              <a:gd name="T4" fmla="*/ 2147483647 w 84"/>
              <a:gd name="T5" fmla="*/ 2147483647 h 740"/>
              <a:gd name="T6" fmla="*/ 0 w 84"/>
              <a:gd name="T7" fmla="*/ 2147483647 h 740"/>
              <a:gd name="T8" fmla="*/ 0 w 84"/>
              <a:gd name="T9" fmla="*/ 2147483647 h 740"/>
              <a:gd name="T10" fmla="*/ 0 w 84"/>
              <a:gd name="T11" fmla="*/ 2147483647 h 740"/>
              <a:gd name="T12" fmla="*/ 2147483647 w 84"/>
              <a:gd name="T13" fmla="*/ 2147483647 h 740"/>
              <a:gd name="T14" fmla="*/ 2147483647 w 84"/>
              <a:gd name="T15" fmla="*/ 0 h 740"/>
              <a:gd name="T16" fmla="*/ 2147483647 w 84"/>
              <a:gd name="T17" fmla="*/ 2147483647 h 74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4"/>
              <a:gd name="T28" fmla="*/ 0 h 740"/>
              <a:gd name="T29" fmla="*/ 84 w 84"/>
              <a:gd name="T30" fmla="*/ 740 h 74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4" h="740">
                <a:moveTo>
                  <a:pt x="84" y="370"/>
                </a:moveTo>
                <a:cubicBezTo>
                  <a:pt x="84" y="740"/>
                  <a:pt x="84" y="740"/>
                  <a:pt x="84" y="740"/>
                </a:cubicBezTo>
                <a:cubicBezTo>
                  <a:pt x="13" y="630"/>
                  <a:pt x="13" y="630"/>
                  <a:pt x="13" y="630"/>
                </a:cubicBezTo>
                <a:cubicBezTo>
                  <a:pt x="4" y="617"/>
                  <a:pt x="0" y="602"/>
                  <a:pt x="0" y="587"/>
                </a:cubicBezTo>
                <a:cubicBezTo>
                  <a:pt x="0" y="370"/>
                  <a:pt x="0" y="370"/>
                  <a:pt x="0" y="370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38"/>
                  <a:pt x="4" y="123"/>
                  <a:pt x="13" y="110"/>
                </a:cubicBezTo>
                <a:cubicBezTo>
                  <a:pt x="84" y="0"/>
                  <a:pt x="84" y="0"/>
                  <a:pt x="84" y="0"/>
                </a:cubicBezTo>
                <a:lnTo>
                  <a:pt x="84" y="370"/>
                </a:lnTo>
                <a:close/>
              </a:path>
            </a:pathLst>
          </a:custGeom>
          <a:solidFill>
            <a:srgbClr val="C92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4861323" y="0"/>
            <a:ext cx="4282678" cy="5143500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8" name="Freeform 8"/>
          <p:cNvSpPr>
            <a:spLocks/>
          </p:cNvSpPr>
          <p:nvPr/>
        </p:nvSpPr>
        <p:spPr bwMode="auto">
          <a:xfrm>
            <a:off x="2" y="0"/>
            <a:ext cx="636985" cy="5143500"/>
          </a:xfrm>
          <a:custGeom>
            <a:avLst/>
            <a:gdLst>
              <a:gd name="T0" fmla="*/ 0 w 90"/>
              <a:gd name="T1" fmla="*/ 2147483647 h 684"/>
              <a:gd name="T2" fmla="*/ 0 w 90"/>
              <a:gd name="T3" fmla="*/ 0 h 684"/>
              <a:gd name="T4" fmla="*/ 2147483647 w 90"/>
              <a:gd name="T5" fmla="*/ 2147483647 h 684"/>
              <a:gd name="T6" fmla="*/ 2147483647 w 90"/>
              <a:gd name="T7" fmla="*/ 2147483647 h 684"/>
              <a:gd name="T8" fmla="*/ 2147483647 w 90"/>
              <a:gd name="T9" fmla="*/ 2147483647 h 684"/>
              <a:gd name="T10" fmla="*/ 2147483647 w 90"/>
              <a:gd name="T11" fmla="*/ 2147483647 h 684"/>
              <a:gd name="T12" fmla="*/ 2147483647 w 90"/>
              <a:gd name="T13" fmla="*/ 2147483647 h 684"/>
              <a:gd name="T14" fmla="*/ 0 w 90"/>
              <a:gd name="T15" fmla="*/ 2147483647 h 684"/>
              <a:gd name="T16" fmla="*/ 0 w 90"/>
              <a:gd name="T17" fmla="*/ 2147483647 h 68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90"/>
              <a:gd name="T28" fmla="*/ 0 h 684"/>
              <a:gd name="T29" fmla="*/ 90 w 90"/>
              <a:gd name="T30" fmla="*/ 684 h 68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90" h="684">
                <a:moveTo>
                  <a:pt x="0" y="342"/>
                </a:moveTo>
                <a:cubicBezTo>
                  <a:pt x="0" y="0"/>
                  <a:pt x="0" y="0"/>
                  <a:pt x="0" y="0"/>
                </a:cubicBezTo>
                <a:cubicBezTo>
                  <a:pt x="78" y="101"/>
                  <a:pt x="78" y="101"/>
                  <a:pt x="78" y="101"/>
                </a:cubicBezTo>
                <a:cubicBezTo>
                  <a:pt x="86" y="113"/>
                  <a:pt x="90" y="127"/>
                  <a:pt x="90" y="142"/>
                </a:cubicBezTo>
                <a:cubicBezTo>
                  <a:pt x="90" y="342"/>
                  <a:pt x="90" y="342"/>
                  <a:pt x="90" y="342"/>
                </a:cubicBezTo>
                <a:cubicBezTo>
                  <a:pt x="90" y="543"/>
                  <a:pt x="90" y="543"/>
                  <a:pt x="90" y="543"/>
                </a:cubicBezTo>
                <a:cubicBezTo>
                  <a:pt x="90" y="557"/>
                  <a:pt x="86" y="571"/>
                  <a:pt x="78" y="583"/>
                </a:cubicBezTo>
                <a:cubicBezTo>
                  <a:pt x="0" y="684"/>
                  <a:pt x="0" y="684"/>
                  <a:pt x="0" y="684"/>
                </a:cubicBezTo>
                <a:lnTo>
                  <a:pt x="0" y="342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9" name="组合 26"/>
          <p:cNvGrpSpPr>
            <a:grpSpLocks/>
          </p:cNvGrpSpPr>
          <p:nvPr/>
        </p:nvGrpSpPr>
        <p:grpSpPr bwMode="auto">
          <a:xfrm>
            <a:off x="410000" y="2232656"/>
            <a:ext cx="453970" cy="439300"/>
            <a:chOff x="0" y="0"/>
            <a:chExt cx="605367" cy="585665"/>
          </a:xfrm>
        </p:grpSpPr>
        <p:sp>
          <p:nvSpPr>
            <p:cNvPr id="30" name="Freeform 9"/>
            <p:cNvSpPr>
              <a:spLocks/>
            </p:cNvSpPr>
            <p:nvPr/>
          </p:nvSpPr>
          <p:spPr bwMode="auto">
            <a:xfrm>
              <a:off x="15562" y="0"/>
              <a:ext cx="566738" cy="566738"/>
            </a:xfrm>
            <a:custGeom>
              <a:avLst/>
              <a:gdLst>
                <a:gd name="T0" fmla="*/ 2147483647 w 60"/>
                <a:gd name="T1" fmla="*/ 2147483647 h 60"/>
                <a:gd name="T2" fmla="*/ 2147483647 w 60"/>
                <a:gd name="T3" fmla="*/ 2147483647 h 60"/>
                <a:gd name="T4" fmla="*/ 0 w 60"/>
                <a:gd name="T5" fmla="*/ 2147483647 h 60"/>
                <a:gd name="T6" fmla="*/ 0 w 60"/>
                <a:gd name="T7" fmla="*/ 2147483647 h 60"/>
                <a:gd name="T8" fmla="*/ 2147483647 w 60"/>
                <a:gd name="T9" fmla="*/ 0 h 60"/>
                <a:gd name="T10" fmla="*/ 2147483647 w 60"/>
                <a:gd name="T11" fmla="*/ 0 h 60"/>
                <a:gd name="T12" fmla="*/ 2147483647 w 60"/>
                <a:gd name="T13" fmla="*/ 2147483647 h 60"/>
                <a:gd name="T14" fmla="*/ 2147483647 w 60"/>
                <a:gd name="T15" fmla="*/ 2147483647 h 60"/>
                <a:gd name="T16" fmla="*/ 2147483647 w 60"/>
                <a:gd name="T17" fmla="*/ 2147483647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0"/>
                <a:gd name="T28" fmla="*/ 0 h 60"/>
                <a:gd name="T29" fmla="*/ 60 w 60"/>
                <a:gd name="T30" fmla="*/ 60 h 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0" h="60">
                  <a:moveTo>
                    <a:pt x="30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4"/>
                    <a:pt x="14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6" y="0"/>
                    <a:pt x="60" y="14"/>
                    <a:pt x="60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文本框 3"/>
            <p:cNvSpPr txBox="1">
              <a:spLocks noChangeArrowheads="1"/>
            </p:cNvSpPr>
            <p:nvPr/>
          </p:nvSpPr>
          <p:spPr bwMode="auto">
            <a:xfrm>
              <a:off x="0" y="31732"/>
              <a:ext cx="605367" cy="553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五</a:t>
              </a:r>
              <a:endParaRPr lang="zh-CN" altLang="zh-CN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4"/>
          <p:cNvSpPr>
            <a:spLocks noChangeArrowheads="1"/>
          </p:cNvSpPr>
          <p:nvPr/>
        </p:nvSpPr>
        <p:spPr bwMode="auto">
          <a:xfrm>
            <a:off x="875640" y="2242261"/>
            <a:ext cx="126188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/>
            <a:r>
              <a:rPr lang="zh-CN" altLang="en-US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推广方案</a:t>
            </a:r>
            <a:endParaRPr lang="zh-CN" altLang="zh-CN" sz="2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678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>
            <a:grpSpLocks/>
          </p:cNvGrpSpPr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4025"/>
            <a:chOff x="1744266" y="0"/>
            <a:chExt cx="5656659" cy="534025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3508040" y="26194"/>
              <a:ext cx="2129109" cy="507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7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27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、初期推广</a:t>
              </a:r>
              <a:endParaRPr lang="zh-CN" altLang="zh-CN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任意多边形 35"/>
          <p:cNvSpPr>
            <a:spLocks noChangeArrowheads="1"/>
          </p:cNvSpPr>
          <p:nvPr/>
        </p:nvSpPr>
        <p:spPr bwMode="auto">
          <a:xfrm>
            <a:off x="1796655" y="2353835"/>
            <a:ext cx="1014413" cy="1309688"/>
          </a:xfrm>
          <a:custGeom>
            <a:avLst/>
            <a:gdLst>
              <a:gd name="T0" fmla="*/ 901473 w 1352638"/>
              <a:gd name="T1" fmla="*/ 16 h 1747217"/>
              <a:gd name="T2" fmla="*/ 974192 w 1352638"/>
              <a:gd name="T3" fmla="*/ 31619 h 1747217"/>
              <a:gd name="T4" fmla="*/ 1352550 w 1352638"/>
              <a:gd name="T5" fmla="*/ 423231 h 1747217"/>
              <a:gd name="T6" fmla="*/ 948292 w 1352638"/>
              <a:gd name="T7" fmla="*/ 813428 h 1747217"/>
              <a:gd name="T8" fmla="*/ 945734 w 1352638"/>
              <a:gd name="T9" fmla="*/ 959852 h 1747217"/>
              <a:gd name="T10" fmla="*/ 1312064 w 1352638"/>
              <a:gd name="T11" fmla="*/ 1339012 h 1747217"/>
              <a:gd name="T12" fmla="*/ 920260 w 1352638"/>
              <a:gd name="T13" fmla="*/ 1717186 h 1747217"/>
              <a:gd name="T14" fmla="*/ 773764 w 1352638"/>
              <a:gd name="T15" fmla="*/ 1714631 h 1747217"/>
              <a:gd name="T16" fmla="*/ 29077 w 1352638"/>
              <a:gd name="T17" fmla="*/ 943861 h 1747217"/>
              <a:gd name="T18" fmla="*/ 15 w 1352638"/>
              <a:gd name="T19" fmla="*/ 870119 h 1747217"/>
              <a:gd name="T20" fmla="*/ 31634 w 1352638"/>
              <a:gd name="T21" fmla="*/ 797436 h 1747217"/>
              <a:gd name="T22" fmla="*/ 827695 w 1352638"/>
              <a:gd name="T23" fmla="*/ 29064 h 1747217"/>
              <a:gd name="T24" fmla="*/ 901473 w 1352638"/>
              <a:gd name="T25" fmla="*/ 16 h 17472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52638"/>
              <a:gd name="T40" fmla="*/ 0 h 1747217"/>
              <a:gd name="T41" fmla="*/ 1352638 w 1352638"/>
              <a:gd name="T42" fmla="*/ 1747217 h 17472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52638" h="1747217">
                <a:moveTo>
                  <a:pt x="901532" y="16"/>
                </a:moveTo>
                <a:cubicBezTo>
                  <a:pt x="928044" y="479"/>
                  <a:pt x="954380" y="11056"/>
                  <a:pt x="974255" y="31637"/>
                </a:cubicBezTo>
                <a:lnTo>
                  <a:pt x="1352638" y="423465"/>
                </a:lnTo>
                <a:lnTo>
                  <a:pt x="948354" y="813878"/>
                </a:lnTo>
                <a:cubicBezTo>
                  <a:pt x="907190" y="853629"/>
                  <a:pt x="906046" y="919221"/>
                  <a:pt x="945796" y="960384"/>
                </a:cubicBezTo>
                <a:lnTo>
                  <a:pt x="1312149" y="1339753"/>
                </a:lnTo>
                <a:lnTo>
                  <a:pt x="920320" y="1718137"/>
                </a:lnTo>
                <a:cubicBezTo>
                  <a:pt x="879157" y="1757888"/>
                  <a:pt x="813565" y="1756743"/>
                  <a:pt x="773814" y="1715580"/>
                </a:cubicBezTo>
                <a:lnTo>
                  <a:pt x="29079" y="944384"/>
                </a:lnTo>
                <a:cubicBezTo>
                  <a:pt x="9203" y="923802"/>
                  <a:pt x="-448" y="897114"/>
                  <a:pt x="15" y="870601"/>
                </a:cubicBezTo>
                <a:cubicBezTo>
                  <a:pt x="478" y="844089"/>
                  <a:pt x="11055" y="817753"/>
                  <a:pt x="31636" y="797878"/>
                </a:cubicBezTo>
                <a:lnTo>
                  <a:pt x="827749" y="29080"/>
                </a:lnTo>
                <a:cubicBezTo>
                  <a:pt x="848331" y="9205"/>
                  <a:pt x="875020" y="-446"/>
                  <a:pt x="901532" y="16"/>
                </a:cubicBezTo>
                <a:close/>
              </a:path>
            </a:pathLst>
          </a:custGeom>
          <a:solidFill>
            <a:srgbClr val="424A53"/>
          </a:solidFill>
          <a:ln>
            <a:noFill/>
          </a:ln>
        </p:spPr>
        <p:txBody>
          <a:bodyPr lIns="162000" tIns="0" rIns="0" bIns="0" anchor="ctr"/>
          <a:lstStyle/>
          <a:p>
            <a:pPr>
              <a:defRPr/>
            </a:pPr>
            <a:r>
              <a:rPr lang="zh-CN" altLang="en-US" sz="15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活动</a:t>
            </a:r>
            <a:endParaRPr lang="zh-CN" altLang="en-US" sz="1500" b="1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任意多边形 36"/>
          <p:cNvSpPr>
            <a:spLocks noChangeArrowheads="1"/>
          </p:cNvSpPr>
          <p:nvPr/>
        </p:nvSpPr>
        <p:spPr bwMode="auto">
          <a:xfrm>
            <a:off x="1820466" y="1633509"/>
            <a:ext cx="1312069" cy="1008459"/>
          </a:xfrm>
          <a:custGeom>
            <a:avLst/>
            <a:gdLst>
              <a:gd name="T0" fmla="*/ 861672 w 1747878"/>
              <a:gd name="T1" fmla="*/ 0 h 1344614"/>
              <a:gd name="T2" fmla="*/ 934935 w 1747878"/>
              <a:gd name="T3" fmla="*/ 30347 h 1344614"/>
              <a:gd name="T4" fmla="*/ 1717492 w 1747878"/>
              <a:gd name="T5" fmla="*/ 812921 h 1344614"/>
              <a:gd name="T6" fmla="*/ 1717492 w 1747878"/>
              <a:gd name="T7" fmla="*/ 959449 h 1344614"/>
              <a:gd name="T8" fmla="*/ 1332337 w 1747878"/>
              <a:gd name="T9" fmla="*/ 1344613 h 1344614"/>
              <a:gd name="T10" fmla="*/ 934936 w 1747878"/>
              <a:gd name="T11" fmla="*/ 947204 h 1344614"/>
              <a:gd name="T12" fmla="*/ 788411 w 1747878"/>
              <a:gd name="T13" fmla="*/ 947204 h 1344614"/>
              <a:gd name="T14" fmla="*/ 415502 w 1747878"/>
              <a:gd name="T15" fmla="*/ 1320121 h 1344614"/>
              <a:gd name="T16" fmla="*/ 30346 w 1747878"/>
              <a:gd name="T17" fmla="*/ 934956 h 1344614"/>
              <a:gd name="T18" fmla="*/ 30346 w 1747878"/>
              <a:gd name="T19" fmla="*/ 788428 h 1344614"/>
              <a:gd name="T20" fmla="*/ 788410 w 1747878"/>
              <a:gd name="T21" fmla="*/ 30347 h 1344614"/>
              <a:gd name="T22" fmla="*/ 861672 w 1747878"/>
              <a:gd name="T23" fmla="*/ 0 h 134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747878"/>
              <a:gd name="T37" fmla="*/ 0 h 1344614"/>
              <a:gd name="T38" fmla="*/ 1747878 w 1747878"/>
              <a:gd name="T39" fmla="*/ 1344614 h 134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747878" h="1344614">
                <a:moveTo>
                  <a:pt x="861692" y="0"/>
                </a:moveTo>
                <a:cubicBezTo>
                  <a:pt x="888209" y="0"/>
                  <a:pt x="914725" y="10116"/>
                  <a:pt x="934956" y="30347"/>
                </a:cubicBezTo>
                <a:lnTo>
                  <a:pt x="1717531" y="812922"/>
                </a:lnTo>
                <a:cubicBezTo>
                  <a:pt x="1757994" y="853385"/>
                  <a:pt x="1757994" y="918988"/>
                  <a:pt x="1717531" y="959450"/>
                </a:cubicBezTo>
                <a:lnTo>
                  <a:pt x="1332367" y="1344614"/>
                </a:lnTo>
                <a:lnTo>
                  <a:pt x="934957" y="947205"/>
                </a:lnTo>
                <a:cubicBezTo>
                  <a:pt x="894494" y="906741"/>
                  <a:pt x="828892" y="906742"/>
                  <a:pt x="788429" y="947205"/>
                </a:cubicBezTo>
                <a:lnTo>
                  <a:pt x="415512" y="1320122"/>
                </a:lnTo>
                <a:lnTo>
                  <a:pt x="30347" y="934957"/>
                </a:lnTo>
                <a:cubicBezTo>
                  <a:pt x="-10116" y="894494"/>
                  <a:pt x="-10116" y="828891"/>
                  <a:pt x="30347" y="788429"/>
                </a:cubicBezTo>
                <a:lnTo>
                  <a:pt x="788428" y="30347"/>
                </a:lnTo>
                <a:cubicBezTo>
                  <a:pt x="808660" y="10115"/>
                  <a:pt x="835176" y="0"/>
                  <a:pt x="861692" y="0"/>
                </a:cubicBezTo>
                <a:close/>
              </a:path>
            </a:pathLst>
          </a:custGeom>
          <a:solidFill>
            <a:srgbClr val="DD1C3E"/>
          </a:solidFill>
          <a:ln>
            <a:noFill/>
          </a:ln>
          <a:extLst/>
        </p:spPr>
        <p:txBody>
          <a:bodyPr lIns="0" tIns="0" rIns="0" bIns="162000" anchor="ctr"/>
          <a:lstStyle/>
          <a:p>
            <a:pPr algn="ctr">
              <a:defRPr/>
            </a:pPr>
            <a:r>
              <a:rPr lang="zh-CN" altLang="en-US" sz="1500" b="1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媒体</a:t>
            </a:r>
            <a:endParaRPr lang="zh-CN" altLang="en-US" sz="1500" b="1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任意多边形 37"/>
          <p:cNvSpPr>
            <a:spLocks noChangeArrowheads="1"/>
          </p:cNvSpPr>
          <p:nvPr/>
        </p:nvSpPr>
        <p:spPr bwMode="auto">
          <a:xfrm>
            <a:off x="2844405" y="1657321"/>
            <a:ext cx="1014413" cy="1310878"/>
          </a:xfrm>
          <a:custGeom>
            <a:avLst/>
            <a:gdLst>
              <a:gd name="T0" fmla="*/ 506068 w 1352638"/>
              <a:gd name="T1" fmla="*/ 15 h 1747216"/>
              <a:gd name="T2" fmla="*/ 578786 w 1352638"/>
              <a:gd name="T3" fmla="*/ 31647 h 1747216"/>
              <a:gd name="T4" fmla="*/ 1323474 w 1352638"/>
              <a:gd name="T5" fmla="*/ 803119 h 1747216"/>
              <a:gd name="T6" fmla="*/ 1352535 w 1352638"/>
              <a:gd name="T7" fmla="*/ 876927 h 1747216"/>
              <a:gd name="T8" fmla="*/ 1320917 w 1352638"/>
              <a:gd name="T9" fmla="*/ 949676 h 1747216"/>
              <a:gd name="T10" fmla="*/ 524855 w 1352638"/>
              <a:gd name="T11" fmla="*/ 1718748 h 1747216"/>
              <a:gd name="T12" fmla="*/ 378358 w 1352638"/>
              <a:gd name="T13" fmla="*/ 1716190 h 1747216"/>
              <a:gd name="T14" fmla="*/ 0 w 1352638"/>
              <a:gd name="T15" fmla="*/ 1324223 h 1747216"/>
              <a:gd name="T16" fmla="*/ 404259 w 1352638"/>
              <a:gd name="T17" fmla="*/ 933670 h 1747216"/>
              <a:gd name="T18" fmla="*/ 406816 w 1352638"/>
              <a:gd name="T19" fmla="*/ 787113 h 1747216"/>
              <a:gd name="T20" fmla="*/ 40487 w 1352638"/>
              <a:gd name="T21" fmla="*/ 407608 h 1747216"/>
              <a:gd name="T22" fmla="*/ 432290 w 1352638"/>
              <a:gd name="T23" fmla="*/ 29089 h 1747216"/>
              <a:gd name="T24" fmla="*/ 506068 w 1352638"/>
              <a:gd name="T25" fmla="*/ 15 h 174721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52638"/>
              <a:gd name="T40" fmla="*/ 0 h 1747216"/>
              <a:gd name="T41" fmla="*/ 1352638 w 1352638"/>
              <a:gd name="T42" fmla="*/ 1747216 h 174721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52638" h="1747216">
                <a:moveTo>
                  <a:pt x="506101" y="15"/>
                </a:moveTo>
                <a:cubicBezTo>
                  <a:pt x="532613" y="478"/>
                  <a:pt x="558949" y="11055"/>
                  <a:pt x="578824" y="31636"/>
                </a:cubicBezTo>
                <a:lnTo>
                  <a:pt x="1323560" y="802833"/>
                </a:lnTo>
                <a:cubicBezTo>
                  <a:pt x="1343435" y="823414"/>
                  <a:pt x="1353086" y="850103"/>
                  <a:pt x="1352623" y="876615"/>
                </a:cubicBezTo>
                <a:cubicBezTo>
                  <a:pt x="1352161" y="903128"/>
                  <a:pt x="1341584" y="929463"/>
                  <a:pt x="1321003" y="949338"/>
                </a:cubicBezTo>
                <a:lnTo>
                  <a:pt x="524889" y="1718136"/>
                </a:lnTo>
                <a:cubicBezTo>
                  <a:pt x="483726" y="1757887"/>
                  <a:pt x="418134" y="1756742"/>
                  <a:pt x="378383" y="1715579"/>
                </a:cubicBezTo>
                <a:lnTo>
                  <a:pt x="0" y="1323752"/>
                </a:lnTo>
                <a:lnTo>
                  <a:pt x="404285" y="933338"/>
                </a:lnTo>
                <a:cubicBezTo>
                  <a:pt x="445448" y="893587"/>
                  <a:pt x="446593" y="827995"/>
                  <a:pt x="406842" y="786833"/>
                </a:cubicBezTo>
                <a:lnTo>
                  <a:pt x="40490" y="407463"/>
                </a:lnTo>
                <a:lnTo>
                  <a:pt x="432318" y="29079"/>
                </a:lnTo>
                <a:cubicBezTo>
                  <a:pt x="452900" y="9204"/>
                  <a:pt x="479589" y="-448"/>
                  <a:pt x="506101" y="15"/>
                </a:cubicBezTo>
                <a:close/>
              </a:path>
            </a:pathLst>
          </a:custGeom>
          <a:solidFill>
            <a:srgbClr val="424A53"/>
          </a:solidFill>
          <a:ln>
            <a:noFill/>
          </a:ln>
        </p:spPr>
        <p:txBody>
          <a:bodyPr lIns="0" tIns="0" rIns="162000" bIns="0" anchor="ctr"/>
          <a:lstStyle/>
          <a:p>
            <a:pPr algn="r">
              <a:defRPr/>
            </a:pPr>
            <a:r>
              <a:rPr lang="zh-CN" altLang="en-US" sz="15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广告</a:t>
            </a:r>
            <a:endParaRPr lang="zh-CN" altLang="en-US" sz="1500" b="1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任意多边形 38"/>
          <p:cNvSpPr>
            <a:spLocks noChangeArrowheads="1"/>
          </p:cNvSpPr>
          <p:nvPr/>
        </p:nvSpPr>
        <p:spPr bwMode="auto">
          <a:xfrm>
            <a:off x="2518173" y="2682449"/>
            <a:ext cx="1312069" cy="1014413"/>
          </a:xfrm>
          <a:custGeom>
            <a:avLst/>
            <a:gdLst>
              <a:gd name="T0" fmla="*/ 423615 w 1747216"/>
              <a:gd name="T1" fmla="*/ 0 h 1352638"/>
              <a:gd name="T2" fmla="*/ 814167 w 1747216"/>
              <a:gd name="T3" fmla="*/ 404259 h 1352638"/>
              <a:gd name="T4" fmla="*/ 960725 w 1747216"/>
              <a:gd name="T5" fmla="*/ 406816 h 1352638"/>
              <a:gd name="T6" fmla="*/ 1340229 w 1747216"/>
              <a:gd name="T7" fmla="*/ 40487 h 1352638"/>
              <a:gd name="T8" fmla="*/ 1718748 w 1747216"/>
              <a:gd name="T9" fmla="*/ 432290 h 1352638"/>
              <a:gd name="T10" fmla="*/ 1716190 w 1747216"/>
              <a:gd name="T11" fmla="*/ 578786 h 1352638"/>
              <a:gd name="T12" fmla="*/ 944719 w 1747216"/>
              <a:gd name="T13" fmla="*/ 1323474 h 1352638"/>
              <a:gd name="T14" fmla="*/ 870910 w 1747216"/>
              <a:gd name="T15" fmla="*/ 1352535 h 1352638"/>
              <a:gd name="T16" fmla="*/ 798161 w 1747216"/>
              <a:gd name="T17" fmla="*/ 1320917 h 1352638"/>
              <a:gd name="T18" fmla="*/ 29089 w 1747216"/>
              <a:gd name="T19" fmla="*/ 524855 h 1352638"/>
              <a:gd name="T20" fmla="*/ 31647 w 1747216"/>
              <a:gd name="T21" fmla="*/ 378358 h 135263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47216"/>
              <a:gd name="T34" fmla="*/ 0 h 1352638"/>
              <a:gd name="T35" fmla="*/ 1747216 w 1747216"/>
              <a:gd name="T36" fmla="*/ 1352638 h 135263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47216" h="1352638">
                <a:moveTo>
                  <a:pt x="423464" y="0"/>
                </a:moveTo>
                <a:lnTo>
                  <a:pt x="813877" y="404285"/>
                </a:lnTo>
                <a:cubicBezTo>
                  <a:pt x="853628" y="445448"/>
                  <a:pt x="919220" y="446592"/>
                  <a:pt x="960383" y="406842"/>
                </a:cubicBezTo>
                <a:lnTo>
                  <a:pt x="1339752" y="40490"/>
                </a:lnTo>
                <a:lnTo>
                  <a:pt x="1718136" y="432318"/>
                </a:lnTo>
                <a:cubicBezTo>
                  <a:pt x="1757887" y="473481"/>
                  <a:pt x="1756742" y="539074"/>
                  <a:pt x="1715579" y="578824"/>
                </a:cubicBezTo>
                <a:lnTo>
                  <a:pt x="944383" y="1323560"/>
                </a:lnTo>
                <a:cubicBezTo>
                  <a:pt x="923801" y="1343435"/>
                  <a:pt x="897113" y="1353086"/>
                  <a:pt x="870600" y="1352623"/>
                </a:cubicBezTo>
                <a:cubicBezTo>
                  <a:pt x="844088" y="1352161"/>
                  <a:pt x="817752" y="1341584"/>
                  <a:pt x="797877" y="1321003"/>
                </a:cubicBezTo>
                <a:lnTo>
                  <a:pt x="29079" y="524889"/>
                </a:lnTo>
                <a:cubicBezTo>
                  <a:pt x="-10671" y="483726"/>
                  <a:pt x="-9526" y="418134"/>
                  <a:pt x="31636" y="378383"/>
                </a:cubicBezTo>
                <a:lnTo>
                  <a:pt x="423464" y="0"/>
                </a:lnTo>
                <a:close/>
              </a:path>
            </a:pathLst>
          </a:custGeom>
          <a:solidFill>
            <a:srgbClr val="DD1C3E"/>
          </a:solidFill>
          <a:ln>
            <a:noFill/>
          </a:ln>
          <a:extLst/>
        </p:spPr>
        <p:txBody>
          <a:bodyPr lIns="0" tIns="162000" rIns="0" bIns="0" anchor="ctr"/>
          <a:lstStyle/>
          <a:p>
            <a:pPr algn="ctr">
              <a:defRPr/>
            </a:pPr>
            <a:r>
              <a:rPr lang="zh-CN" altLang="en-US" sz="1500" b="1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测试</a:t>
            </a:r>
            <a:endParaRPr lang="zh-CN" altLang="en-US" sz="1500" b="1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4748668" y="1087140"/>
            <a:ext cx="3271403" cy="726183"/>
            <a:chOff x="-940126" y="346940"/>
            <a:chExt cx="4362792" cy="969639"/>
          </a:xfrm>
        </p:grpSpPr>
        <p:sp>
          <p:nvSpPr>
            <p:cNvPr id="20" name="文本框 44"/>
            <p:cNvSpPr txBox="1">
              <a:spLocks noChangeArrowheads="1"/>
            </p:cNvSpPr>
            <p:nvPr/>
          </p:nvSpPr>
          <p:spPr bwMode="auto">
            <a:xfrm>
              <a:off x="-940125" y="346940"/>
              <a:ext cx="2674843" cy="452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>
                <a:defRPr/>
              </a:pPr>
              <a:r>
                <a:rPr lang="zh-CN" altLang="en-US" sz="1600" b="1" kern="0" dirty="0">
                  <a:latin typeface="微软雅黑" pitchFamily="34" charset="-122"/>
                  <a:ea typeface="微软雅黑" pitchFamily="34" charset="-122"/>
                </a:rPr>
                <a:t>原则：</a:t>
              </a:r>
              <a:endParaRPr lang="zh-CN" altLang="en-US" sz="1600" b="1" kern="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文本框 20"/>
            <p:cNvSpPr txBox="1">
              <a:spLocks noChangeArrowheads="1"/>
            </p:cNvSpPr>
            <p:nvPr/>
          </p:nvSpPr>
          <p:spPr bwMode="auto">
            <a:xfrm>
              <a:off x="-940126" y="700139"/>
              <a:ext cx="4362792" cy="616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200000"/>
                </a:lnSpc>
                <a:defRPr/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低成本高质量宣发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，优先保证游戏开发进度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4753916" y="2047793"/>
            <a:ext cx="3028212" cy="1095964"/>
            <a:chOff x="-963022" y="98091"/>
            <a:chExt cx="4038469" cy="1460916"/>
          </a:xfrm>
        </p:grpSpPr>
        <p:sp>
          <p:nvSpPr>
            <p:cNvPr id="23" name="文本框 47"/>
            <p:cNvSpPr txBox="1">
              <a:spLocks noChangeArrowheads="1"/>
            </p:cNvSpPr>
            <p:nvPr/>
          </p:nvSpPr>
          <p:spPr bwMode="auto">
            <a:xfrm>
              <a:off x="-963022" y="98091"/>
              <a:ext cx="2674843" cy="451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>
                <a:defRPr/>
              </a:pPr>
              <a:r>
                <a:rPr lang="zh-CN" altLang="en-US" sz="1600" b="1" kern="0" dirty="0" smtClean="0">
                  <a:latin typeface="微软雅黑" pitchFamily="34" charset="-122"/>
                  <a:ea typeface="微软雅黑" pitchFamily="34" charset="-122"/>
                </a:rPr>
                <a:t>方法：</a:t>
              </a:r>
              <a:endParaRPr lang="zh-CN" altLang="en-US" sz="1600" b="1" kern="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文本框 14"/>
            <p:cNvSpPr txBox="1">
              <a:spLocks noChangeArrowheads="1"/>
            </p:cNvSpPr>
            <p:nvPr/>
          </p:nvSpPr>
          <p:spPr bwMode="auto">
            <a:xfrm>
              <a:off x="-963022" y="451291"/>
              <a:ext cx="4038469" cy="1107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200000"/>
                </a:lnSpc>
                <a:defRPr/>
              </a:pP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多方面多层次地进行推广，与合作方争取互利共赢，同时建立起首批玩家群体基础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Group 21"/>
          <p:cNvGrpSpPr>
            <a:grpSpLocks/>
          </p:cNvGrpSpPr>
          <p:nvPr/>
        </p:nvGrpSpPr>
        <p:grpSpPr bwMode="auto">
          <a:xfrm>
            <a:off x="4748668" y="3345657"/>
            <a:ext cx="3028212" cy="1095964"/>
            <a:chOff x="-963022" y="98091"/>
            <a:chExt cx="4038469" cy="1460916"/>
          </a:xfrm>
        </p:grpSpPr>
        <p:sp>
          <p:nvSpPr>
            <p:cNvPr id="29" name="文本框 47"/>
            <p:cNvSpPr txBox="1">
              <a:spLocks noChangeArrowheads="1"/>
            </p:cNvSpPr>
            <p:nvPr/>
          </p:nvSpPr>
          <p:spPr bwMode="auto">
            <a:xfrm>
              <a:off x="-963022" y="98091"/>
              <a:ext cx="2674843" cy="451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>
                <a:defRPr/>
              </a:pPr>
              <a:r>
                <a:rPr lang="zh-CN" altLang="en-US" sz="1600" b="1" kern="0" dirty="0" smtClean="0">
                  <a:latin typeface="微软雅黑" pitchFamily="34" charset="-122"/>
                  <a:ea typeface="微软雅黑" pitchFamily="34" charset="-122"/>
                </a:rPr>
                <a:t>进阶推广：</a:t>
              </a:r>
              <a:endParaRPr lang="zh-CN" altLang="en-US" sz="1600" b="1" kern="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文本框 14"/>
            <p:cNvSpPr txBox="1">
              <a:spLocks noChangeArrowheads="1"/>
            </p:cNvSpPr>
            <p:nvPr/>
          </p:nvSpPr>
          <p:spPr bwMode="auto">
            <a:xfrm>
              <a:off x="-963022" y="451291"/>
              <a:ext cx="4038469" cy="1107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200000"/>
                </a:lnSpc>
                <a:defRPr/>
              </a:pP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考虑以内购的形式盈利和登录各大平台进行深度推广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031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6"/>
          <p:cNvSpPr>
            <a:spLocks/>
          </p:cNvSpPr>
          <p:nvPr/>
        </p:nvSpPr>
        <p:spPr bwMode="auto">
          <a:xfrm>
            <a:off x="4276726" y="0"/>
            <a:ext cx="594122" cy="5143500"/>
          </a:xfrm>
          <a:custGeom>
            <a:avLst/>
            <a:gdLst>
              <a:gd name="T0" fmla="*/ 2147483647 w 84"/>
              <a:gd name="T1" fmla="*/ 2147483647 h 740"/>
              <a:gd name="T2" fmla="*/ 2147483647 w 84"/>
              <a:gd name="T3" fmla="*/ 2147483647 h 740"/>
              <a:gd name="T4" fmla="*/ 2147483647 w 84"/>
              <a:gd name="T5" fmla="*/ 2147483647 h 740"/>
              <a:gd name="T6" fmla="*/ 0 w 84"/>
              <a:gd name="T7" fmla="*/ 2147483647 h 740"/>
              <a:gd name="T8" fmla="*/ 0 w 84"/>
              <a:gd name="T9" fmla="*/ 2147483647 h 740"/>
              <a:gd name="T10" fmla="*/ 0 w 84"/>
              <a:gd name="T11" fmla="*/ 2147483647 h 740"/>
              <a:gd name="T12" fmla="*/ 2147483647 w 84"/>
              <a:gd name="T13" fmla="*/ 2147483647 h 740"/>
              <a:gd name="T14" fmla="*/ 2147483647 w 84"/>
              <a:gd name="T15" fmla="*/ 0 h 740"/>
              <a:gd name="T16" fmla="*/ 2147483647 w 84"/>
              <a:gd name="T17" fmla="*/ 2147483647 h 74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4"/>
              <a:gd name="T28" fmla="*/ 0 h 740"/>
              <a:gd name="T29" fmla="*/ 84 w 84"/>
              <a:gd name="T30" fmla="*/ 740 h 74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4" h="740">
                <a:moveTo>
                  <a:pt x="84" y="370"/>
                </a:moveTo>
                <a:cubicBezTo>
                  <a:pt x="84" y="740"/>
                  <a:pt x="84" y="740"/>
                  <a:pt x="84" y="740"/>
                </a:cubicBezTo>
                <a:cubicBezTo>
                  <a:pt x="13" y="630"/>
                  <a:pt x="13" y="630"/>
                  <a:pt x="13" y="630"/>
                </a:cubicBezTo>
                <a:cubicBezTo>
                  <a:pt x="4" y="617"/>
                  <a:pt x="0" y="602"/>
                  <a:pt x="0" y="587"/>
                </a:cubicBezTo>
                <a:cubicBezTo>
                  <a:pt x="0" y="370"/>
                  <a:pt x="0" y="370"/>
                  <a:pt x="0" y="370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38"/>
                  <a:pt x="4" y="123"/>
                  <a:pt x="13" y="110"/>
                </a:cubicBezTo>
                <a:cubicBezTo>
                  <a:pt x="84" y="0"/>
                  <a:pt x="84" y="0"/>
                  <a:pt x="84" y="0"/>
                </a:cubicBezTo>
                <a:lnTo>
                  <a:pt x="84" y="370"/>
                </a:lnTo>
                <a:close/>
              </a:path>
            </a:pathLst>
          </a:custGeom>
          <a:solidFill>
            <a:srgbClr val="C92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4861323" y="0"/>
            <a:ext cx="4282678" cy="5143500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8" name="Freeform 8"/>
          <p:cNvSpPr>
            <a:spLocks/>
          </p:cNvSpPr>
          <p:nvPr/>
        </p:nvSpPr>
        <p:spPr bwMode="auto">
          <a:xfrm>
            <a:off x="2" y="0"/>
            <a:ext cx="636985" cy="5143500"/>
          </a:xfrm>
          <a:custGeom>
            <a:avLst/>
            <a:gdLst>
              <a:gd name="T0" fmla="*/ 0 w 90"/>
              <a:gd name="T1" fmla="*/ 2147483647 h 684"/>
              <a:gd name="T2" fmla="*/ 0 w 90"/>
              <a:gd name="T3" fmla="*/ 0 h 684"/>
              <a:gd name="T4" fmla="*/ 2147483647 w 90"/>
              <a:gd name="T5" fmla="*/ 2147483647 h 684"/>
              <a:gd name="T6" fmla="*/ 2147483647 w 90"/>
              <a:gd name="T7" fmla="*/ 2147483647 h 684"/>
              <a:gd name="T8" fmla="*/ 2147483647 w 90"/>
              <a:gd name="T9" fmla="*/ 2147483647 h 684"/>
              <a:gd name="T10" fmla="*/ 2147483647 w 90"/>
              <a:gd name="T11" fmla="*/ 2147483647 h 684"/>
              <a:gd name="T12" fmla="*/ 2147483647 w 90"/>
              <a:gd name="T13" fmla="*/ 2147483647 h 684"/>
              <a:gd name="T14" fmla="*/ 0 w 90"/>
              <a:gd name="T15" fmla="*/ 2147483647 h 684"/>
              <a:gd name="T16" fmla="*/ 0 w 90"/>
              <a:gd name="T17" fmla="*/ 2147483647 h 68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90"/>
              <a:gd name="T28" fmla="*/ 0 h 684"/>
              <a:gd name="T29" fmla="*/ 90 w 90"/>
              <a:gd name="T30" fmla="*/ 684 h 68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90" h="684">
                <a:moveTo>
                  <a:pt x="0" y="342"/>
                </a:moveTo>
                <a:cubicBezTo>
                  <a:pt x="0" y="0"/>
                  <a:pt x="0" y="0"/>
                  <a:pt x="0" y="0"/>
                </a:cubicBezTo>
                <a:cubicBezTo>
                  <a:pt x="78" y="101"/>
                  <a:pt x="78" y="101"/>
                  <a:pt x="78" y="101"/>
                </a:cubicBezTo>
                <a:cubicBezTo>
                  <a:pt x="86" y="113"/>
                  <a:pt x="90" y="127"/>
                  <a:pt x="90" y="142"/>
                </a:cubicBezTo>
                <a:cubicBezTo>
                  <a:pt x="90" y="342"/>
                  <a:pt x="90" y="342"/>
                  <a:pt x="90" y="342"/>
                </a:cubicBezTo>
                <a:cubicBezTo>
                  <a:pt x="90" y="543"/>
                  <a:pt x="90" y="543"/>
                  <a:pt x="90" y="543"/>
                </a:cubicBezTo>
                <a:cubicBezTo>
                  <a:pt x="90" y="557"/>
                  <a:pt x="86" y="571"/>
                  <a:pt x="78" y="583"/>
                </a:cubicBezTo>
                <a:cubicBezTo>
                  <a:pt x="0" y="684"/>
                  <a:pt x="0" y="684"/>
                  <a:pt x="0" y="684"/>
                </a:cubicBezTo>
                <a:lnTo>
                  <a:pt x="0" y="342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9" name="组合 26"/>
          <p:cNvGrpSpPr>
            <a:grpSpLocks/>
          </p:cNvGrpSpPr>
          <p:nvPr/>
        </p:nvGrpSpPr>
        <p:grpSpPr bwMode="auto">
          <a:xfrm>
            <a:off x="410000" y="2232656"/>
            <a:ext cx="453970" cy="439300"/>
            <a:chOff x="0" y="0"/>
            <a:chExt cx="605367" cy="585665"/>
          </a:xfrm>
        </p:grpSpPr>
        <p:sp>
          <p:nvSpPr>
            <p:cNvPr id="30" name="Freeform 9"/>
            <p:cNvSpPr>
              <a:spLocks/>
            </p:cNvSpPr>
            <p:nvPr/>
          </p:nvSpPr>
          <p:spPr bwMode="auto">
            <a:xfrm>
              <a:off x="15562" y="0"/>
              <a:ext cx="566738" cy="566738"/>
            </a:xfrm>
            <a:custGeom>
              <a:avLst/>
              <a:gdLst>
                <a:gd name="T0" fmla="*/ 2147483647 w 60"/>
                <a:gd name="T1" fmla="*/ 2147483647 h 60"/>
                <a:gd name="T2" fmla="*/ 2147483647 w 60"/>
                <a:gd name="T3" fmla="*/ 2147483647 h 60"/>
                <a:gd name="T4" fmla="*/ 0 w 60"/>
                <a:gd name="T5" fmla="*/ 2147483647 h 60"/>
                <a:gd name="T6" fmla="*/ 0 w 60"/>
                <a:gd name="T7" fmla="*/ 2147483647 h 60"/>
                <a:gd name="T8" fmla="*/ 2147483647 w 60"/>
                <a:gd name="T9" fmla="*/ 0 h 60"/>
                <a:gd name="T10" fmla="*/ 2147483647 w 60"/>
                <a:gd name="T11" fmla="*/ 0 h 60"/>
                <a:gd name="T12" fmla="*/ 2147483647 w 60"/>
                <a:gd name="T13" fmla="*/ 2147483647 h 60"/>
                <a:gd name="T14" fmla="*/ 2147483647 w 60"/>
                <a:gd name="T15" fmla="*/ 2147483647 h 60"/>
                <a:gd name="T16" fmla="*/ 2147483647 w 60"/>
                <a:gd name="T17" fmla="*/ 2147483647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0"/>
                <a:gd name="T28" fmla="*/ 0 h 60"/>
                <a:gd name="T29" fmla="*/ 60 w 60"/>
                <a:gd name="T30" fmla="*/ 60 h 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0" h="60">
                  <a:moveTo>
                    <a:pt x="30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4"/>
                    <a:pt x="14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6" y="0"/>
                    <a:pt x="60" y="14"/>
                    <a:pt x="60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文本框 3"/>
            <p:cNvSpPr txBox="1">
              <a:spLocks noChangeArrowheads="1"/>
            </p:cNvSpPr>
            <p:nvPr/>
          </p:nvSpPr>
          <p:spPr bwMode="auto">
            <a:xfrm>
              <a:off x="0" y="31732"/>
              <a:ext cx="605367" cy="553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1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六</a:t>
              </a:r>
              <a:endParaRPr lang="zh-CN" altLang="zh-CN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4"/>
          <p:cNvSpPr>
            <a:spLocks noChangeArrowheads="1"/>
          </p:cNvSpPr>
          <p:nvPr/>
        </p:nvSpPr>
        <p:spPr bwMode="auto">
          <a:xfrm>
            <a:off x="875640" y="2242261"/>
            <a:ext cx="153118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/>
            <a:r>
              <a:rPr lang="zh-CN" altLang="en-US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运营规划书</a:t>
            </a:r>
            <a:endParaRPr lang="zh-CN" altLang="zh-CN" sz="2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985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>
            <a:grpSpLocks/>
          </p:cNvGrpSpPr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4025"/>
            <a:chOff x="1744266" y="0"/>
            <a:chExt cx="5656659" cy="534025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3614640" y="26194"/>
              <a:ext cx="1915909" cy="507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7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运营规划书</a:t>
              </a:r>
              <a:endParaRPr lang="zh-CN" altLang="zh-CN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Freeform 6"/>
          <p:cNvSpPr>
            <a:spLocks/>
          </p:cNvSpPr>
          <p:nvPr/>
        </p:nvSpPr>
        <p:spPr bwMode="auto">
          <a:xfrm>
            <a:off x="4456706" y="1632528"/>
            <a:ext cx="1192540" cy="3510972"/>
          </a:xfrm>
          <a:custGeom>
            <a:avLst/>
            <a:gdLst>
              <a:gd name="T0" fmla="*/ 469 w 2278"/>
              <a:gd name="T1" fmla="*/ 132 h 6709"/>
              <a:gd name="T2" fmla="*/ 1800 w 2278"/>
              <a:gd name="T3" fmla="*/ 132 h 6709"/>
              <a:gd name="T4" fmla="*/ 1800 w 2278"/>
              <a:gd name="T5" fmla="*/ 0 h 6709"/>
              <a:gd name="T6" fmla="*/ 2039 w 2278"/>
              <a:gd name="T7" fmla="*/ 190 h 6709"/>
              <a:gd name="T8" fmla="*/ 2278 w 2278"/>
              <a:gd name="T9" fmla="*/ 379 h 6709"/>
              <a:gd name="T10" fmla="*/ 2039 w 2278"/>
              <a:gd name="T11" fmla="*/ 569 h 6709"/>
              <a:gd name="T12" fmla="*/ 1800 w 2278"/>
              <a:gd name="T13" fmla="*/ 758 h 6709"/>
              <a:gd name="T14" fmla="*/ 1800 w 2278"/>
              <a:gd name="T15" fmla="*/ 621 h 6709"/>
              <a:gd name="T16" fmla="*/ 797 w 2278"/>
              <a:gd name="T17" fmla="*/ 621 h 6709"/>
              <a:gd name="T18" fmla="*/ 489 w 2278"/>
              <a:gd name="T19" fmla="*/ 868 h 6709"/>
              <a:gd name="T20" fmla="*/ 489 w 2278"/>
              <a:gd name="T21" fmla="*/ 6709 h 6709"/>
              <a:gd name="T22" fmla="*/ 0 w 2278"/>
              <a:gd name="T23" fmla="*/ 6709 h 6709"/>
              <a:gd name="T24" fmla="*/ 0 w 2278"/>
              <a:gd name="T25" fmla="*/ 601 h 6709"/>
              <a:gd name="T26" fmla="*/ 469 w 2278"/>
              <a:gd name="T27" fmla="*/ 132 h 6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78" h="6709">
                <a:moveTo>
                  <a:pt x="469" y="132"/>
                </a:moveTo>
                <a:lnTo>
                  <a:pt x="1800" y="132"/>
                </a:lnTo>
                <a:lnTo>
                  <a:pt x="1800" y="0"/>
                </a:lnTo>
                <a:lnTo>
                  <a:pt x="2039" y="190"/>
                </a:lnTo>
                <a:lnTo>
                  <a:pt x="2278" y="379"/>
                </a:lnTo>
                <a:lnTo>
                  <a:pt x="2039" y="569"/>
                </a:lnTo>
                <a:lnTo>
                  <a:pt x="1800" y="758"/>
                </a:lnTo>
                <a:lnTo>
                  <a:pt x="1800" y="621"/>
                </a:lnTo>
                <a:lnTo>
                  <a:pt x="797" y="621"/>
                </a:lnTo>
                <a:cubicBezTo>
                  <a:pt x="600" y="621"/>
                  <a:pt x="489" y="670"/>
                  <a:pt x="489" y="868"/>
                </a:cubicBezTo>
                <a:lnTo>
                  <a:pt x="489" y="6709"/>
                </a:lnTo>
                <a:lnTo>
                  <a:pt x="0" y="6709"/>
                </a:lnTo>
                <a:lnTo>
                  <a:pt x="0" y="601"/>
                </a:lnTo>
                <a:cubicBezTo>
                  <a:pt x="0" y="343"/>
                  <a:pt x="211" y="132"/>
                  <a:pt x="469" y="132"/>
                </a:cubicBezTo>
                <a:close/>
              </a:path>
            </a:pathLst>
          </a:custGeom>
          <a:solidFill>
            <a:srgbClr val="424A5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4793524" y="2687010"/>
            <a:ext cx="840253" cy="2456490"/>
          </a:xfrm>
          <a:custGeom>
            <a:avLst/>
            <a:gdLst>
              <a:gd name="T0" fmla="*/ 468 w 1605"/>
              <a:gd name="T1" fmla="*/ 132 h 4693"/>
              <a:gd name="T2" fmla="*/ 1127 w 1605"/>
              <a:gd name="T3" fmla="*/ 132 h 4693"/>
              <a:gd name="T4" fmla="*/ 1127 w 1605"/>
              <a:gd name="T5" fmla="*/ 0 h 4693"/>
              <a:gd name="T6" fmla="*/ 1366 w 1605"/>
              <a:gd name="T7" fmla="*/ 189 h 4693"/>
              <a:gd name="T8" fmla="*/ 1605 w 1605"/>
              <a:gd name="T9" fmla="*/ 379 h 4693"/>
              <a:gd name="T10" fmla="*/ 1366 w 1605"/>
              <a:gd name="T11" fmla="*/ 568 h 4693"/>
              <a:gd name="T12" fmla="*/ 1127 w 1605"/>
              <a:gd name="T13" fmla="*/ 758 h 4693"/>
              <a:gd name="T14" fmla="*/ 1127 w 1605"/>
              <a:gd name="T15" fmla="*/ 620 h 4693"/>
              <a:gd name="T16" fmla="*/ 796 w 1605"/>
              <a:gd name="T17" fmla="*/ 620 h 4693"/>
              <a:gd name="T18" fmla="*/ 488 w 1605"/>
              <a:gd name="T19" fmla="*/ 867 h 4693"/>
              <a:gd name="T20" fmla="*/ 488 w 1605"/>
              <a:gd name="T21" fmla="*/ 4693 h 4693"/>
              <a:gd name="T22" fmla="*/ 0 w 1605"/>
              <a:gd name="T23" fmla="*/ 4693 h 4693"/>
              <a:gd name="T24" fmla="*/ 0 w 1605"/>
              <a:gd name="T25" fmla="*/ 600 h 4693"/>
              <a:gd name="T26" fmla="*/ 468 w 1605"/>
              <a:gd name="T27" fmla="*/ 132 h 4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05" h="4693">
                <a:moveTo>
                  <a:pt x="468" y="132"/>
                </a:moveTo>
                <a:lnTo>
                  <a:pt x="1127" y="132"/>
                </a:lnTo>
                <a:lnTo>
                  <a:pt x="1127" y="0"/>
                </a:lnTo>
                <a:lnTo>
                  <a:pt x="1366" y="189"/>
                </a:lnTo>
                <a:lnTo>
                  <a:pt x="1605" y="379"/>
                </a:lnTo>
                <a:lnTo>
                  <a:pt x="1366" y="568"/>
                </a:lnTo>
                <a:lnTo>
                  <a:pt x="1127" y="758"/>
                </a:lnTo>
                <a:lnTo>
                  <a:pt x="1127" y="620"/>
                </a:lnTo>
                <a:lnTo>
                  <a:pt x="796" y="620"/>
                </a:lnTo>
                <a:cubicBezTo>
                  <a:pt x="599" y="620"/>
                  <a:pt x="488" y="670"/>
                  <a:pt x="488" y="867"/>
                </a:cubicBezTo>
                <a:lnTo>
                  <a:pt x="488" y="4693"/>
                </a:lnTo>
                <a:lnTo>
                  <a:pt x="0" y="4693"/>
                </a:lnTo>
                <a:lnTo>
                  <a:pt x="0" y="600"/>
                </a:lnTo>
                <a:cubicBezTo>
                  <a:pt x="0" y="343"/>
                  <a:pt x="210" y="132"/>
                  <a:pt x="468" y="132"/>
                </a:cubicBezTo>
                <a:close/>
              </a:path>
            </a:pathLst>
          </a:custGeom>
          <a:solidFill>
            <a:srgbClr val="424A5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Freeform 8"/>
          <p:cNvSpPr>
            <a:spLocks/>
          </p:cNvSpPr>
          <p:nvPr/>
        </p:nvSpPr>
        <p:spPr bwMode="auto">
          <a:xfrm>
            <a:off x="3172524" y="2346624"/>
            <a:ext cx="1192540" cy="2796876"/>
          </a:xfrm>
          <a:custGeom>
            <a:avLst/>
            <a:gdLst>
              <a:gd name="T0" fmla="*/ 1809 w 2278"/>
              <a:gd name="T1" fmla="*/ 132 h 5345"/>
              <a:gd name="T2" fmla="*/ 478 w 2278"/>
              <a:gd name="T3" fmla="*/ 132 h 5345"/>
              <a:gd name="T4" fmla="*/ 478 w 2278"/>
              <a:gd name="T5" fmla="*/ 0 h 5345"/>
              <a:gd name="T6" fmla="*/ 239 w 2278"/>
              <a:gd name="T7" fmla="*/ 190 h 5345"/>
              <a:gd name="T8" fmla="*/ 0 w 2278"/>
              <a:gd name="T9" fmla="*/ 379 h 5345"/>
              <a:gd name="T10" fmla="*/ 239 w 2278"/>
              <a:gd name="T11" fmla="*/ 569 h 5345"/>
              <a:gd name="T12" fmla="*/ 478 w 2278"/>
              <a:gd name="T13" fmla="*/ 758 h 5345"/>
              <a:gd name="T14" fmla="*/ 478 w 2278"/>
              <a:gd name="T15" fmla="*/ 621 h 5345"/>
              <a:gd name="T16" fmla="*/ 1481 w 2278"/>
              <a:gd name="T17" fmla="*/ 621 h 5345"/>
              <a:gd name="T18" fmla="*/ 1789 w 2278"/>
              <a:gd name="T19" fmla="*/ 868 h 5345"/>
              <a:gd name="T20" fmla="*/ 1789 w 2278"/>
              <a:gd name="T21" fmla="*/ 5345 h 5345"/>
              <a:gd name="T22" fmla="*/ 2278 w 2278"/>
              <a:gd name="T23" fmla="*/ 5345 h 5345"/>
              <a:gd name="T24" fmla="*/ 2278 w 2278"/>
              <a:gd name="T25" fmla="*/ 601 h 5345"/>
              <a:gd name="T26" fmla="*/ 1809 w 2278"/>
              <a:gd name="T27" fmla="*/ 132 h 5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78" h="5345">
                <a:moveTo>
                  <a:pt x="1809" y="132"/>
                </a:moveTo>
                <a:lnTo>
                  <a:pt x="478" y="132"/>
                </a:lnTo>
                <a:lnTo>
                  <a:pt x="478" y="0"/>
                </a:lnTo>
                <a:lnTo>
                  <a:pt x="239" y="190"/>
                </a:lnTo>
                <a:lnTo>
                  <a:pt x="0" y="379"/>
                </a:lnTo>
                <a:lnTo>
                  <a:pt x="239" y="569"/>
                </a:lnTo>
                <a:lnTo>
                  <a:pt x="478" y="758"/>
                </a:lnTo>
                <a:lnTo>
                  <a:pt x="478" y="621"/>
                </a:lnTo>
                <a:lnTo>
                  <a:pt x="1481" y="621"/>
                </a:lnTo>
                <a:cubicBezTo>
                  <a:pt x="1678" y="621"/>
                  <a:pt x="1789" y="670"/>
                  <a:pt x="1789" y="868"/>
                </a:cubicBezTo>
                <a:lnTo>
                  <a:pt x="1789" y="5345"/>
                </a:lnTo>
                <a:lnTo>
                  <a:pt x="2278" y="5345"/>
                </a:lnTo>
                <a:lnTo>
                  <a:pt x="2278" y="601"/>
                </a:lnTo>
                <a:cubicBezTo>
                  <a:pt x="2278" y="343"/>
                  <a:pt x="2067" y="132"/>
                  <a:pt x="1809" y="132"/>
                </a:cubicBezTo>
                <a:close/>
              </a:path>
            </a:pathLst>
          </a:custGeom>
          <a:solidFill>
            <a:srgbClr val="DD1C3E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Freeform 9"/>
          <p:cNvSpPr>
            <a:spLocks/>
          </p:cNvSpPr>
          <p:nvPr/>
        </p:nvSpPr>
        <p:spPr bwMode="auto">
          <a:xfrm>
            <a:off x="3189187" y="3379684"/>
            <a:ext cx="840253" cy="1763817"/>
          </a:xfrm>
          <a:custGeom>
            <a:avLst/>
            <a:gdLst>
              <a:gd name="T0" fmla="*/ 1137 w 1605"/>
              <a:gd name="T1" fmla="*/ 132 h 3370"/>
              <a:gd name="T2" fmla="*/ 478 w 1605"/>
              <a:gd name="T3" fmla="*/ 132 h 3370"/>
              <a:gd name="T4" fmla="*/ 478 w 1605"/>
              <a:gd name="T5" fmla="*/ 0 h 3370"/>
              <a:gd name="T6" fmla="*/ 239 w 1605"/>
              <a:gd name="T7" fmla="*/ 190 h 3370"/>
              <a:gd name="T8" fmla="*/ 0 w 1605"/>
              <a:gd name="T9" fmla="*/ 379 h 3370"/>
              <a:gd name="T10" fmla="*/ 239 w 1605"/>
              <a:gd name="T11" fmla="*/ 569 h 3370"/>
              <a:gd name="T12" fmla="*/ 478 w 1605"/>
              <a:gd name="T13" fmla="*/ 758 h 3370"/>
              <a:gd name="T14" fmla="*/ 478 w 1605"/>
              <a:gd name="T15" fmla="*/ 621 h 3370"/>
              <a:gd name="T16" fmla="*/ 809 w 1605"/>
              <a:gd name="T17" fmla="*/ 621 h 3370"/>
              <a:gd name="T18" fmla="*/ 1117 w 1605"/>
              <a:gd name="T19" fmla="*/ 868 h 3370"/>
              <a:gd name="T20" fmla="*/ 1117 w 1605"/>
              <a:gd name="T21" fmla="*/ 3370 h 3370"/>
              <a:gd name="T22" fmla="*/ 1605 w 1605"/>
              <a:gd name="T23" fmla="*/ 3370 h 3370"/>
              <a:gd name="T24" fmla="*/ 1605 w 1605"/>
              <a:gd name="T25" fmla="*/ 601 h 3370"/>
              <a:gd name="T26" fmla="*/ 1137 w 1605"/>
              <a:gd name="T27" fmla="*/ 132 h 3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05" h="3370">
                <a:moveTo>
                  <a:pt x="1137" y="132"/>
                </a:moveTo>
                <a:lnTo>
                  <a:pt x="478" y="132"/>
                </a:lnTo>
                <a:lnTo>
                  <a:pt x="478" y="0"/>
                </a:lnTo>
                <a:lnTo>
                  <a:pt x="239" y="190"/>
                </a:lnTo>
                <a:lnTo>
                  <a:pt x="0" y="379"/>
                </a:lnTo>
                <a:lnTo>
                  <a:pt x="239" y="569"/>
                </a:lnTo>
                <a:lnTo>
                  <a:pt x="478" y="758"/>
                </a:lnTo>
                <a:lnTo>
                  <a:pt x="478" y="621"/>
                </a:lnTo>
                <a:lnTo>
                  <a:pt x="809" y="621"/>
                </a:lnTo>
                <a:cubicBezTo>
                  <a:pt x="1006" y="621"/>
                  <a:pt x="1117" y="670"/>
                  <a:pt x="1117" y="868"/>
                </a:cubicBezTo>
                <a:lnTo>
                  <a:pt x="1117" y="3370"/>
                </a:lnTo>
                <a:lnTo>
                  <a:pt x="1605" y="3370"/>
                </a:lnTo>
                <a:lnTo>
                  <a:pt x="1605" y="601"/>
                </a:lnTo>
                <a:cubicBezTo>
                  <a:pt x="1605" y="343"/>
                  <a:pt x="1395" y="132"/>
                  <a:pt x="1137" y="132"/>
                </a:cubicBezTo>
                <a:close/>
              </a:path>
            </a:pathLst>
          </a:custGeom>
          <a:solidFill>
            <a:srgbClr val="DD1C3E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TextBox 11"/>
          <p:cNvSpPr txBox="1">
            <a:spLocks noChangeArrowheads="1"/>
          </p:cNvSpPr>
          <p:nvPr/>
        </p:nvSpPr>
        <p:spPr bwMode="auto">
          <a:xfrm>
            <a:off x="5649246" y="2450042"/>
            <a:ext cx="1497221" cy="32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499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99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、推广期</a:t>
            </a:r>
            <a:endParaRPr lang="zh-CN" altLang="en-US" sz="1499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5843245" y="2746518"/>
            <a:ext cx="255527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开始投入推广，具体见推广方案一节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3"/>
          <p:cNvSpPr txBox="1">
            <a:spLocks noChangeArrowheads="1"/>
          </p:cNvSpPr>
          <p:nvPr/>
        </p:nvSpPr>
        <p:spPr bwMode="auto">
          <a:xfrm>
            <a:off x="5856336" y="1424251"/>
            <a:ext cx="1830935" cy="32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499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99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、预期盈利模式</a:t>
            </a:r>
            <a:endParaRPr lang="zh-CN" altLang="en-US" sz="1499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4"/>
          <p:cNvSpPr txBox="1">
            <a:spLocks noChangeArrowheads="1"/>
          </p:cNvSpPr>
          <p:nvPr/>
        </p:nvSpPr>
        <p:spPr bwMode="auto">
          <a:xfrm>
            <a:off x="5843245" y="1718220"/>
            <a:ext cx="255527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主要依靠游戏内购，玩家可以通过充值提前得到强化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5"/>
          <p:cNvSpPr txBox="1">
            <a:spLocks noChangeArrowheads="1"/>
          </p:cNvSpPr>
          <p:nvPr/>
        </p:nvSpPr>
        <p:spPr bwMode="auto">
          <a:xfrm>
            <a:off x="1332704" y="2032244"/>
            <a:ext cx="1497221" cy="32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499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99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、推广前</a:t>
            </a:r>
            <a:endParaRPr lang="zh-CN" altLang="en-US" sz="1499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6"/>
          <p:cNvSpPr txBox="1">
            <a:spLocks noChangeArrowheads="1"/>
          </p:cNvSpPr>
          <p:nvPr/>
        </p:nvSpPr>
        <p:spPr bwMode="auto">
          <a:xfrm>
            <a:off x="599399" y="2346625"/>
            <a:ext cx="255527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修复和改进代码，进行多项内部测试，完善基础玩法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17"/>
          <p:cNvSpPr txBox="1">
            <a:spLocks noChangeArrowheads="1"/>
          </p:cNvSpPr>
          <p:nvPr/>
        </p:nvSpPr>
        <p:spPr bwMode="auto">
          <a:xfrm>
            <a:off x="1332704" y="3254349"/>
            <a:ext cx="1497221" cy="32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499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99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、盈利期</a:t>
            </a:r>
            <a:endParaRPr lang="zh-CN" altLang="en-US" sz="1499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18"/>
          <p:cNvSpPr txBox="1">
            <a:spLocks noChangeArrowheads="1"/>
          </p:cNvSpPr>
          <p:nvPr/>
        </p:nvSpPr>
        <p:spPr bwMode="auto">
          <a:xfrm>
            <a:off x="599399" y="3552257"/>
            <a:ext cx="255527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更多服务，让游戏正式投入市场运作，保证更新和维护，同时借鉴业内优秀作品，改良并寻求突破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305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8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800"/>
                            </p:stCondLst>
                            <p:childTnLst>
                              <p:par>
                                <p:cTn id="3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1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100"/>
                            </p:stCondLst>
                            <p:childTnLst>
                              <p:par>
                                <p:cTn id="5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4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9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400"/>
                            </p:stCondLst>
                            <p:childTnLst>
                              <p:par>
                                <p:cTn id="6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7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 animBg="1"/>
      <p:bldP spid="14" grpId="0" animBg="1"/>
      <p:bldP spid="15" grpId="0" autoUpdateAnimBg="0"/>
      <p:bldP spid="16" grpId="0" autoUpdateAnimBg="0"/>
      <p:bldP spid="17" grpId="0" autoUpdateAnimBg="0"/>
      <p:bldP spid="18" grpId="0" autoUpdateAnimBg="0"/>
      <p:bldP spid="19" grpId="0" autoUpdateAnimBg="0"/>
      <p:bldP spid="20" grpId="0" autoUpdateAnimBg="0"/>
      <p:bldP spid="21" grpId="0" autoUpdateAnimBg="0"/>
      <p:bldP spid="2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/>
          </p:cNvSpPr>
          <p:nvPr/>
        </p:nvSpPr>
        <p:spPr bwMode="auto">
          <a:xfrm>
            <a:off x="4276726" y="0"/>
            <a:ext cx="594122" cy="5143500"/>
          </a:xfrm>
          <a:custGeom>
            <a:avLst/>
            <a:gdLst>
              <a:gd name="T0" fmla="*/ 2147483647 w 84"/>
              <a:gd name="T1" fmla="*/ 2147483647 h 740"/>
              <a:gd name="T2" fmla="*/ 2147483647 w 84"/>
              <a:gd name="T3" fmla="*/ 2147483647 h 740"/>
              <a:gd name="T4" fmla="*/ 2147483647 w 84"/>
              <a:gd name="T5" fmla="*/ 2147483647 h 740"/>
              <a:gd name="T6" fmla="*/ 0 w 84"/>
              <a:gd name="T7" fmla="*/ 2147483647 h 740"/>
              <a:gd name="T8" fmla="*/ 0 w 84"/>
              <a:gd name="T9" fmla="*/ 2147483647 h 740"/>
              <a:gd name="T10" fmla="*/ 0 w 84"/>
              <a:gd name="T11" fmla="*/ 2147483647 h 740"/>
              <a:gd name="T12" fmla="*/ 2147483647 w 84"/>
              <a:gd name="T13" fmla="*/ 2147483647 h 740"/>
              <a:gd name="T14" fmla="*/ 2147483647 w 84"/>
              <a:gd name="T15" fmla="*/ 0 h 740"/>
              <a:gd name="T16" fmla="*/ 2147483647 w 84"/>
              <a:gd name="T17" fmla="*/ 2147483647 h 74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4"/>
              <a:gd name="T28" fmla="*/ 0 h 740"/>
              <a:gd name="T29" fmla="*/ 84 w 84"/>
              <a:gd name="T30" fmla="*/ 740 h 74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4" h="740">
                <a:moveTo>
                  <a:pt x="84" y="370"/>
                </a:moveTo>
                <a:cubicBezTo>
                  <a:pt x="84" y="740"/>
                  <a:pt x="84" y="740"/>
                  <a:pt x="84" y="740"/>
                </a:cubicBezTo>
                <a:cubicBezTo>
                  <a:pt x="13" y="630"/>
                  <a:pt x="13" y="630"/>
                  <a:pt x="13" y="630"/>
                </a:cubicBezTo>
                <a:cubicBezTo>
                  <a:pt x="4" y="617"/>
                  <a:pt x="0" y="602"/>
                  <a:pt x="0" y="587"/>
                </a:cubicBezTo>
                <a:cubicBezTo>
                  <a:pt x="0" y="370"/>
                  <a:pt x="0" y="370"/>
                  <a:pt x="0" y="370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38"/>
                  <a:pt x="4" y="123"/>
                  <a:pt x="13" y="110"/>
                </a:cubicBezTo>
                <a:cubicBezTo>
                  <a:pt x="84" y="0"/>
                  <a:pt x="84" y="0"/>
                  <a:pt x="84" y="0"/>
                </a:cubicBezTo>
                <a:lnTo>
                  <a:pt x="84" y="370"/>
                </a:lnTo>
                <a:close/>
              </a:path>
            </a:pathLst>
          </a:custGeom>
          <a:solidFill>
            <a:srgbClr val="C92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4861323" y="0"/>
            <a:ext cx="4282678" cy="5143500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2" y="0"/>
            <a:ext cx="636985" cy="5143500"/>
          </a:xfrm>
          <a:custGeom>
            <a:avLst/>
            <a:gdLst>
              <a:gd name="T0" fmla="*/ 0 w 90"/>
              <a:gd name="T1" fmla="*/ 2147483647 h 684"/>
              <a:gd name="T2" fmla="*/ 0 w 90"/>
              <a:gd name="T3" fmla="*/ 0 h 684"/>
              <a:gd name="T4" fmla="*/ 2147483647 w 90"/>
              <a:gd name="T5" fmla="*/ 2147483647 h 684"/>
              <a:gd name="T6" fmla="*/ 2147483647 w 90"/>
              <a:gd name="T7" fmla="*/ 2147483647 h 684"/>
              <a:gd name="T8" fmla="*/ 2147483647 w 90"/>
              <a:gd name="T9" fmla="*/ 2147483647 h 684"/>
              <a:gd name="T10" fmla="*/ 2147483647 w 90"/>
              <a:gd name="T11" fmla="*/ 2147483647 h 684"/>
              <a:gd name="T12" fmla="*/ 2147483647 w 90"/>
              <a:gd name="T13" fmla="*/ 2147483647 h 684"/>
              <a:gd name="T14" fmla="*/ 0 w 90"/>
              <a:gd name="T15" fmla="*/ 2147483647 h 684"/>
              <a:gd name="T16" fmla="*/ 0 w 90"/>
              <a:gd name="T17" fmla="*/ 2147483647 h 68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90"/>
              <a:gd name="T28" fmla="*/ 0 h 684"/>
              <a:gd name="T29" fmla="*/ 90 w 90"/>
              <a:gd name="T30" fmla="*/ 684 h 68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90" h="684">
                <a:moveTo>
                  <a:pt x="0" y="342"/>
                </a:moveTo>
                <a:cubicBezTo>
                  <a:pt x="0" y="0"/>
                  <a:pt x="0" y="0"/>
                  <a:pt x="0" y="0"/>
                </a:cubicBezTo>
                <a:cubicBezTo>
                  <a:pt x="78" y="101"/>
                  <a:pt x="78" y="101"/>
                  <a:pt x="78" y="101"/>
                </a:cubicBezTo>
                <a:cubicBezTo>
                  <a:pt x="86" y="113"/>
                  <a:pt x="90" y="127"/>
                  <a:pt x="90" y="142"/>
                </a:cubicBezTo>
                <a:cubicBezTo>
                  <a:pt x="90" y="342"/>
                  <a:pt x="90" y="342"/>
                  <a:pt x="90" y="342"/>
                </a:cubicBezTo>
                <a:cubicBezTo>
                  <a:pt x="90" y="543"/>
                  <a:pt x="90" y="543"/>
                  <a:pt x="90" y="543"/>
                </a:cubicBezTo>
                <a:cubicBezTo>
                  <a:pt x="90" y="557"/>
                  <a:pt x="86" y="571"/>
                  <a:pt x="78" y="583"/>
                </a:cubicBezTo>
                <a:cubicBezTo>
                  <a:pt x="0" y="684"/>
                  <a:pt x="0" y="684"/>
                  <a:pt x="0" y="684"/>
                </a:cubicBezTo>
                <a:lnTo>
                  <a:pt x="0" y="342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文本框 1"/>
          <p:cNvSpPr txBox="1">
            <a:spLocks noChangeArrowheads="1"/>
          </p:cNvSpPr>
          <p:nvPr/>
        </p:nvSpPr>
        <p:spPr bwMode="auto">
          <a:xfrm>
            <a:off x="6504385" y="1846661"/>
            <a:ext cx="11079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992419" y="2466977"/>
            <a:ext cx="224529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chemeClr val="bg1"/>
                </a:solidFill>
              </a:rPr>
              <a:t>CONTENTS</a:t>
            </a:r>
          </a:p>
        </p:txBody>
      </p:sp>
      <p:grpSp>
        <p:nvGrpSpPr>
          <p:cNvPr id="31" name="组合 26"/>
          <p:cNvGrpSpPr>
            <a:grpSpLocks/>
          </p:cNvGrpSpPr>
          <p:nvPr/>
        </p:nvGrpSpPr>
        <p:grpSpPr bwMode="auto">
          <a:xfrm>
            <a:off x="386718" y="762316"/>
            <a:ext cx="453970" cy="439300"/>
            <a:chOff x="0" y="0"/>
            <a:chExt cx="605367" cy="585665"/>
          </a:xfrm>
        </p:grpSpPr>
        <p:sp>
          <p:nvSpPr>
            <p:cNvPr id="33" name="Freeform 9"/>
            <p:cNvSpPr>
              <a:spLocks/>
            </p:cNvSpPr>
            <p:nvPr/>
          </p:nvSpPr>
          <p:spPr bwMode="auto">
            <a:xfrm>
              <a:off x="15562" y="0"/>
              <a:ext cx="566738" cy="566738"/>
            </a:xfrm>
            <a:custGeom>
              <a:avLst/>
              <a:gdLst>
                <a:gd name="T0" fmla="*/ 2147483647 w 60"/>
                <a:gd name="T1" fmla="*/ 2147483647 h 60"/>
                <a:gd name="T2" fmla="*/ 2147483647 w 60"/>
                <a:gd name="T3" fmla="*/ 2147483647 h 60"/>
                <a:gd name="T4" fmla="*/ 0 w 60"/>
                <a:gd name="T5" fmla="*/ 2147483647 h 60"/>
                <a:gd name="T6" fmla="*/ 0 w 60"/>
                <a:gd name="T7" fmla="*/ 2147483647 h 60"/>
                <a:gd name="T8" fmla="*/ 2147483647 w 60"/>
                <a:gd name="T9" fmla="*/ 0 h 60"/>
                <a:gd name="T10" fmla="*/ 2147483647 w 60"/>
                <a:gd name="T11" fmla="*/ 0 h 60"/>
                <a:gd name="T12" fmla="*/ 2147483647 w 60"/>
                <a:gd name="T13" fmla="*/ 2147483647 h 60"/>
                <a:gd name="T14" fmla="*/ 2147483647 w 60"/>
                <a:gd name="T15" fmla="*/ 2147483647 h 60"/>
                <a:gd name="T16" fmla="*/ 2147483647 w 60"/>
                <a:gd name="T17" fmla="*/ 2147483647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0"/>
                <a:gd name="T28" fmla="*/ 0 h 60"/>
                <a:gd name="T29" fmla="*/ 60 w 60"/>
                <a:gd name="T30" fmla="*/ 60 h 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0" h="60">
                  <a:moveTo>
                    <a:pt x="30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4"/>
                    <a:pt x="14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6" y="0"/>
                    <a:pt x="60" y="14"/>
                    <a:pt x="60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文本框 3"/>
            <p:cNvSpPr txBox="1">
              <a:spLocks noChangeArrowheads="1"/>
            </p:cNvSpPr>
            <p:nvPr/>
          </p:nvSpPr>
          <p:spPr bwMode="auto">
            <a:xfrm>
              <a:off x="0" y="31732"/>
              <a:ext cx="605367" cy="553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</a:t>
              </a:r>
            </a:p>
          </p:txBody>
        </p:sp>
      </p:grpSp>
      <p:sp>
        <p:nvSpPr>
          <p:cNvPr id="32" name="矩形 4"/>
          <p:cNvSpPr>
            <a:spLocks noChangeArrowheads="1"/>
          </p:cNvSpPr>
          <p:nvPr/>
        </p:nvSpPr>
        <p:spPr bwMode="auto">
          <a:xfrm>
            <a:off x="877783" y="780523"/>
            <a:ext cx="206979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项目实施可行性</a:t>
            </a:r>
          </a:p>
        </p:txBody>
      </p:sp>
      <p:grpSp>
        <p:nvGrpSpPr>
          <p:cNvPr id="27" name="组合 25"/>
          <p:cNvGrpSpPr>
            <a:grpSpLocks/>
          </p:cNvGrpSpPr>
          <p:nvPr/>
        </p:nvGrpSpPr>
        <p:grpSpPr bwMode="auto">
          <a:xfrm>
            <a:off x="386718" y="1429948"/>
            <a:ext cx="453970" cy="418920"/>
            <a:chOff x="0" y="0"/>
            <a:chExt cx="605367" cy="558495"/>
          </a:xfrm>
        </p:grpSpPr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15562" y="1282"/>
              <a:ext cx="566738" cy="557213"/>
            </a:xfrm>
            <a:custGeom>
              <a:avLst/>
              <a:gdLst>
                <a:gd name="T0" fmla="*/ 2147483647 w 60"/>
                <a:gd name="T1" fmla="*/ 2147483647 h 59"/>
                <a:gd name="T2" fmla="*/ 2147483647 w 60"/>
                <a:gd name="T3" fmla="*/ 2147483647 h 59"/>
                <a:gd name="T4" fmla="*/ 0 w 60"/>
                <a:gd name="T5" fmla="*/ 2147483647 h 59"/>
                <a:gd name="T6" fmla="*/ 0 w 60"/>
                <a:gd name="T7" fmla="*/ 2147483647 h 59"/>
                <a:gd name="T8" fmla="*/ 2147483647 w 60"/>
                <a:gd name="T9" fmla="*/ 0 h 59"/>
                <a:gd name="T10" fmla="*/ 2147483647 w 60"/>
                <a:gd name="T11" fmla="*/ 0 h 59"/>
                <a:gd name="T12" fmla="*/ 2147483647 w 60"/>
                <a:gd name="T13" fmla="*/ 2147483647 h 59"/>
                <a:gd name="T14" fmla="*/ 2147483647 w 60"/>
                <a:gd name="T15" fmla="*/ 2147483647 h 59"/>
                <a:gd name="T16" fmla="*/ 2147483647 w 60"/>
                <a:gd name="T17" fmla="*/ 2147483647 h 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0"/>
                <a:gd name="T28" fmla="*/ 0 h 59"/>
                <a:gd name="T29" fmla="*/ 60 w 60"/>
                <a:gd name="T30" fmla="*/ 59 h 5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0" h="59">
                  <a:moveTo>
                    <a:pt x="30" y="59"/>
                  </a:moveTo>
                  <a:cubicBezTo>
                    <a:pt x="30" y="59"/>
                    <a:pt x="30" y="59"/>
                    <a:pt x="30" y="59"/>
                  </a:cubicBezTo>
                  <a:cubicBezTo>
                    <a:pt x="14" y="59"/>
                    <a:pt x="0" y="46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6" y="0"/>
                    <a:pt x="60" y="13"/>
                    <a:pt x="60" y="29"/>
                  </a:cubicBezTo>
                  <a:cubicBezTo>
                    <a:pt x="60" y="29"/>
                    <a:pt x="60" y="29"/>
                    <a:pt x="60" y="29"/>
                  </a:cubicBezTo>
                  <a:cubicBezTo>
                    <a:pt x="60" y="46"/>
                    <a:pt x="46" y="59"/>
                    <a:pt x="30" y="59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文本框 14"/>
            <p:cNvSpPr txBox="1">
              <a:spLocks noChangeArrowheads="1"/>
            </p:cNvSpPr>
            <p:nvPr/>
          </p:nvSpPr>
          <p:spPr bwMode="auto">
            <a:xfrm>
              <a:off x="0" y="0"/>
              <a:ext cx="605367" cy="553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1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</a:t>
              </a:r>
            </a:p>
          </p:txBody>
        </p:sp>
      </p:grpSp>
      <p:sp>
        <p:nvSpPr>
          <p:cNvPr id="28" name="矩形 17"/>
          <p:cNvSpPr>
            <a:spLocks noChangeArrowheads="1"/>
          </p:cNvSpPr>
          <p:nvPr/>
        </p:nvSpPr>
        <p:spPr bwMode="auto">
          <a:xfrm>
            <a:off x="877784" y="1424355"/>
            <a:ext cx="206979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产品定位及目标</a:t>
            </a:r>
          </a:p>
        </p:txBody>
      </p:sp>
      <p:grpSp>
        <p:nvGrpSpPr>
          <p:cNvPr id="23" name="组合 24"/>
          <p:cNvGrpSpPr>
            <a:grpSpLocks/>
          </p:cNvGrpSpPr>
          <p:nvPr/>
        </p:nvGrpSpPr>
        <p:grpSpPr bwMode="auto">
          <a:xfrm>
            <a:off x="386718" y="2048111"/>
            <a:ext cx="453970" cy="441168"/>
            <a:chOff x="0" y="0"/>
            <a:chExt cx="605367" cy="588157"/>
          </a:xfrm>
        </p:grpSpPr>
        <p:sp>
          <p:nvSpPr>
            <p:cNvPr id="25" name="Freeform 11"/>
            <p:cNvSpPr>
              <a:spLocks/>
            </p:cNvSpPr>
            <p:nvPr/>
          </p:nvSpPr>
          <p:spPr bwMode="auto">
            <a:xfrm>
              <a:off x="15562" y="0"/>
              <a:ext cx="566738" cy="565150"/>
            </a:xfrm>
            <a:custGeom>
              <a:avLst/>
              <a:gdLst>
                <a:gd name="T0" fmla="*/ 2147483647 w 60"/>
                <a:gd name="T1" fmla="*/ 2147483647 h 60"/>
                <a:gd name="T2" fmla="*/ 2147483647 w 60"/>
                <a:gd name="T3" fmla="*/ 2147483647 h 60"/>
                <a:gd name="T4" fmla="*/ 0 w 60"/>
                <a:gd name="T5" fmla="*/ 2147483647 h 60"/>
                <a:gd name="T6" fmla="*/ 0 w 60"/>
                <a:gd name="T7" fmla="*/ 2147483647 h 60"/>
                <a:gd name="T8" fmla="*/ 2147483647 w 60"/>
                <a:gd name="T9" fmla="*/ 0 h 60"/>
                <a:gd name="T10" fmla="*/ 2147483647 w 60"/>
                <a:gd name="T11" fmla="*/ 0 h 60"/>
                <a:gd name="T12" fmla="*/ 2147483647 w 60"/>
                <a:gd name="T13" fmla="*/ 2147483647 h 60"/>
                <a:gd name="T14" fmla="*/ 2147483647 w 60"/>
                <a:gd name="T15" fmla="*/ 2147483647 h 60"/>
                <a:gd name="T16" fmla="*/ 2147483647 w 60"/>
                <a:gd name="T17" fmla="*/ 2147483647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0"/>
                <a:gd name="T28" fmla="*/ 0 h 60"/>
                <a:gd name="T29" fmla="*/ 60 w 60"/>
                <a:gd name="T30" fmla="*/ 60 h 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0" h="60">
                  <a:moveTo>
                    <a:pt x="30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6" y="0"/>
                    <a:pt x="60" y="13"/>
                    <a:pt x="60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文本框 15"/>
            <p:cNvSpPr txBox="1">
              <a:spLocks noChangeArrowheads="1"/>
            </p:cNvSpPr>
            <p:nvPr/>
          </p:nvSpPr>
          <p:spPr bwMode="auto">
            <a:xfrm>
              <a:off x="0" y="34223"/>
              <a:ext cx="605367" cy="5539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1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</a:t>
              </a:r>
            </a:p>
          </p:txBody>
        </p:sp>
      </p:grpSp>
      <p:sp>
        <p:nvSpPr>
          <p:cNvPr id="24" name="矩形 18"/>
          <p:cNvSpPr>
            <a:spLocks noChangeArrowheads="1"/>
          </p:cNvSpPr>
          <p:nvPr/>
        </p:nvSpPr>
        <p:spPr bwMode="auto">
          <a:xfrm>
            <a:off x="877784" y="2068187"/>
            <a:ext cx="206979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产品内容总策划</a:t>
            </a:r>
          </a:p>
        </p:txBody>
      </p:sp>
      <p:grpSp>
        <p:nvGrpSpPr>
          <p:cNvPr id="19" name="组合 23"/>
          <p:cNvGrpSpPr>
            <a:grpSpLocks/>
          </p:cNvGrpSpPr>
          <p:nvPr/>
        </p:nvGrpSpPr>
        <p:grpSpPr bwMode="auto">
          <a:xfrm>
            <a:off x="386718" y="2704450"/>
            <a:ext cx="453970" cy="428660"/>
            <a:chOff x="0" y="0"/>
            <a:chExt cx="605367" cy="571480"/>
          </a:xfrm>
        </p:grpSpPr>
        <p:sp>
          <p:nvSpPr>
            <p:cNvPr id="21" name="Freeform 11"/>
            <p:cNvSpPr>
              <a:spLocks/>
            </p:cNvSpPr>
            <p:nvPr/>
          </p:nvSpPr>
          <p:spPr bwMode="auto">
            <a:xfrm>
              <a:off x="15562" y="0"/>
              <a:ext cx="566738" cy="565150"/>
            </a:xfrm>
            <a:custGeom>
              <a:avLst/>
              <a:gdLst>
                <a:gd name="T0" fmla="*/ 2147483647 w 60"/>
                <a:gd name="T1" fmla="*/ 2147483647 h 60"/>
                <a:gd name="T2" fmla="*/ 2147483647 w 60"/>
                <a:gd name="T3" fmla="*/ 2147483647 h 60"/>
                <a:gd name="T4" fmla="*/ 0 w 60"/>
                <a:gd name="T5" fmla="*/ 2147483647 h 60"/>
                <a:gd name="T6" fmla="*/ 0 w 60"/>
                <a:gd name="T7" fmla="*/ 2147483647 h 60"/>
                <a:gd name="T8" fmla="*/ 2147483647 w 60"/>
                <a:gd name="T9" fmla="*/ 0 h 60"/>
                <a:gd name="T10" fmla="*/ 2147483647 w 60"/>
                <a:gd name="T11" fmla="*/ 0 h 60"/>
                <a:gd name="T12" fmla="*/ 2147483647 w 60"/>
                <a:gd name="T13" fmla="*/ 2147483647 h 60"/>
                <a:gd name="T14" fmla="*/ 2147483647 w 60"/>
                <a:gd name="T15" fmla="*/ 2147483647 h 60"/>
                <a:gd name="T16" fmla="*/ 2147483647 w 60"/>
                <a:gd name="T17" fmla="*/ 2147483647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0"/>
                <a:gd name="T28" fmla="*/ 0 h 60"/>
                <a:gd name="T29" fmla="*/ 60 w 60"/>
                <a:gd name="T30" fmla="*/ 60 h 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0" h="60">
                  <a:moveTo>
                    <a:pt x="30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6" y="0"/>
                    <a:pt x="60" y="13"/>
                    <a:pt x="60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文本框 16"/>
            <p:cNvSpPr txBox="1">
              <a:spLocks noChangeArrowheads="1"/>
            </p:cNvSpPr>
            <p:nvPr/>
          </p:nvSpPr>
          <p:spPr bwMode="auto">
            <a:xfrm>
              <a:off x="0" y="17547"/>
              <a:ext cx="605367" cy="553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1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</a:t>
              </a:r>
            </a:p>
          </p:txBody>
        </p:sp>
      </p:grp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877784" y="2712018"/>
            <a:ext cx="180049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技术解决方案</a:t>
            </a:r>
          </a:p>
        </p:txBody>
      </p:sp>
      <p:grpSp>
        <p:nvGrpSpPr>
          <p:cNvPr id="15" name="组合 6"/>
          <p:cNvGrpSpPr>
            <a:grpSpLocks/>
          </p:cNvGrpSpPr>
          <p:nvPr/>
        </p:nvGrpSpPr>
        <p:grpSpPr bwMode="auto">
          <a:xfrm>
            <a:off x="386718" y="3353066"/>
            <a:ext cx="453970" cy="423912"/>
            <a:chOff x="0" y="0"/>
            <a:chExt cx="605367" cy="565150"/>
          </a:xfrm>
        </p:grpSpPr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32815" y="0"/>
              <a:ext cx="566738" cy="565150"/>
            </a:xfrm>
            <a:custGeom>
              <a:avLst/>
              <a:gdLst>
                <a:gd name="T0" fmla="*/ 2147483647 w 60"/>
                <a:gd name="T1" fmla="*/ 2147483647 h 60"/>
                <a:gd name="T2" fmla="*/ 2147483647 w 60"/>
                <a:gd name="T3" fmla="*/ 2147483647 h 60"/>
                <a:gd name="T4" fmla="*/ 0 w 60"/>
                <a:gd name="T5" fmla="*/ 2147483647 h 60"/>
                <a:gd name="T6" fmla="*/ 0 w 60"/>
                <a:gd name="T7" fmla="*/ 2147483647 h 60"/>
                <a:gd name="T8" fmla="*/ 2147483647 w 60"/>
                <a:gd name="T9" fmla="*/ 0 h 60"/>
                <a:gd name="T10" fmla="*/ 2147483647 w 60"/>
                <a:gd name="T11" fmla="*/ 0 h 60"/>
                <a:gd name="T12" fmla="*/ 2147483647 w 60"/>
                <a:gd name="T13" fmla="*/ 2147483647 h 60"/>
                <a:gd name="T14" fmla="*/ 2147483647 w 60"/>
                <a:gd name="T15" fmla="*/ 2147483647 h 60"/>
                <a:gd name="T16" fmla="*/ 2147483647 w 60"/>
                <a:gd name="T17" fmla="*/ 2147483647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0"/>
                <a:gd name="T28" fmla="*/ 0 h 60"/>
                <a:gd name="T29" fmla="*/ 60 w 60"/>
                <a:gd name="T30" fmla="*/ 60 h 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0" h="60">
                  <a:moveTo>
                    <a:pt x="30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6" y="0"/>
                    <a:pt x="60" y="13"/>
                    <a:pt x="60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文本框 21"/>
            <p:cNvSpPr txBox="1">
              <a:spLocks noChangeArrowheads="1"/>
            </p:cNvSpPr>
            <p:nvPr/>
          </p:nvSpPr>
          <p:spPr bwMode="auto">
            <a:xfrm>
              <a:off x="0" y="11169"/>
              <a:ext cx="605367" cy="553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五</a:t>
              </a:r>
            </a:p>
          </p:txBody>
        </p:sp>
      </p:grpSp>
      <p:sp>
        <p:nvSpPr>
          <p:cNvPr id="16" name="矩形 22"/>
          <p:cNvSpPr>
            <a:spLocks noChangeArrowheads="1"/>
          </p:cNvSpPr>
          <p:nvPr/>
        </p:nvSpPr>
        <p:spPr bwMode="auto">
          <a:xfrm>
            <a:off x="890722" y="3355850"/>
            <a:ext cx="126188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推广方案</a:t>
            </a:r>
          </a:p>
        </p:txBody>
      </p:sp>
      <p:grpSp>
        <p:nvGrpSpPr>
          <p:cNvPr id="35" name="组合 6"/>
          <p:cNvGrpSpPr>
            <a:grpSpLocks/>
          </p:cNvGrpSpPr>
          <p:nvPr/>
        </p:nvGrpSpPr>
        <p:grpSpPr bwMode="auto">
          <a:xfrm>
            <a:off x="386718" y="4016787"/>
            <a:ext cx="453970" cy="423912"/>
            <a:chOff x="0" y="0"/>
            <a:chExt cx="605367" cy="565150"/>
          </a:xfrm>
        </p:grpSpPr>
        <p:sp>
          <p:nvSpPr>
            <p:cNvPr id="36" name="Freeform 11"/>
            <p:cNvSpPr>
              <a:spLocks/>
            </p:cNvSpPr>
            <p:nvPr/>
          </p:nvSpPr>
          <p:spPr bwMode="auto">
            <a:xfrm>
              <a:off x="32815" y="0"/>
              <a:ext cx="566738" cy="565150"/>
            </a:xfrm>
            <a:custGeom>
              <a:avLst/>
              <a:gdLst>
                <a:gd name="T0" fmla="*/ 2147483647 w 60"/>
                <a:gd name="T1" fmla="*/ 2147483647 h 60"/>
                <a:gd name="T2" fmla="*/ 2147483647 w 60"/>
                <a:gd name="T3" fmla="*/ 2147483647 h 60"/>
                <a:gd name="T4" fmla="*/ 0 w 60"/>
                <a:gd name="T5" fmla="*/ 2147483647 h 60"/>
                <a:gd name="T6" fmla="*/ 0 w 60"/>
                <a:gd name="T7" fmla="*/ 2147483647 h 60"/>
                <a:gd name="T8" fmla="*/ 2147483647 w 60"/>
                <a:gd name="T9" fmla="*/ 0 h 60"/>
                <a:gd name="T10" fmla="*/ 2147483647 w 60"/>
                <a:gd name="T11" fmla="*/ 0 h 60"/>
                <a:gd name="T12" fmla="*/ 2147483647 w 60"/>
                <a:gd name="T13" fmla="*/ 2147483647 h 60"/>
                <a:gd name="T14" fmla="*/ 2147483647 w 60"/>
                <a:gd name="T15" fmla="*/ 2147483647 h 60"/>
                <a:gd name="T16" fmla="*/ 2147483647 w 60"/>
                <a:gd name="T17" fmla="*/ 2147483647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0"/>
                <a:gd name="T28" fmla="*/ 0 h 60"/>
                <a:gd name="T29" fmla="*/ 60 w 60"/>
                <a:gd name="T30" fmla="*/ 60 h 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0" h="60">
                  <a:moveTo>
                    <a:pt x="30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6" y="0"/>
                    <a:pt x="60" y="13"/>
                    <a:pt x="60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文本框 21"/>
            <p:cNvSpPr txBox="1">
              <a:spLocks noChangeArrowheads="1"/>
            </p:cNvSpPr>
            <p:nvPr/>
          </p:nvSpPr>
          <p:spPr bwMode="auto">
            <a:xfrm>
              <a:off x="0" y="11169"/>
              <a:ext cx="605367" cy="553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五</a:t>
              </a:r>
            </a:p>
          </p:txBody>
        </p:sp>
      </p:grpSp>
      <p:sp>
        <p:nvSpPr>
          <p:cNvPr id="38" name="矩形 22"/>
          <p:cNvSpPr>
            <a:spLocks noChangeArrowheads="1"/>
          </p:cNvSpPr>
          <p:nvPr/>
        </p:nvSpPr>
        <p:spPr bwMode="auto">
          <a:xfrm>
            <a:off x="890722" y="4019571"/>
            <a:ext cx="153118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运营策划书</a:t>
            </a:r>
          </a:p>
        </p:txBody>
      </p:sp>
    </p:spTree>
    <p:extLst>
      <p:ext uri="{BB962C8B-B14F-4D97-AF65-F5344CB8AC3E}">
        <p14:creationId xmlns:p14="http://schemas.microsoft.com/office/powerpoint/2010/main" val="276412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 tmFilter="0,0; .5, 1; 1, 1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 tmFilter="0,0; .5, 1; 1, 1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32" grpId="0"/>
      <p:bldP spid="28" grpId="0"/>
      <p:bldP spid="24" grpId="0"/>
      <p:bldP spid="20" grpId="0"/>
      <p:bldP spid="16" grpId="0"/>
      <p:bldP spid="3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4292204"/>
            <a:ext cx="9144000" cy="851297"/>
          </a:xfrm>
          <a:prstGeom prst="rect">
            <a:avLst/>
          </a:prstGeom>
          <a:solidFill>
            <a:srgbClr val="DD3C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1744268" y="1"/>
            <a:ext cx="5656659" cy="735806"/>
          </a:xfrm>
          <a:custGeom>
            <a:avLst/>
            <a:gdLst>
              <a:gd name="T0" fmla="*/ 2147483647 w 739"/>
              <a:gd name="T1" fmla="*/ 0 h 96"/>
              <a:gd name="T2" fmla="*/ 0 w 739"/>
              <a:gd name="T3" fmla="*/ 0 h 96"/>
              <a:gd name="T4" fmla="*/ 2147483647 w 739"/>
              <a:gd name="T5" fmla="*/ 2147483647 h 96"/>
              <a:gd name="T6" fmla="*/ 2147483647 w 739"/>
              <a:gd name="T7" fmla="*/ 2147483647 h 96"/>
              <a:gd name="T8" fmla="*/ 2147483647 w 739"/>
              <a:gd name="T9" fmla="*/ 2147483647 h 96"/>
              <a:gd name="T10" fmla="*/ 2147483647 w 739"/>
              <a:gd name="T11" fmla="*/ 2147483647 h 96"/>
              <a:gd name="T12" fmla="*/ 2147483647 w 739"/>
              <a:gd name="T13" fmla="*/ 2147483647 h 96"/>
              <a:gd name="T14" fmla="*/ 2147483647 w 739"/>
              <a:gd name="T15" fmla="*/ 0 h 96"/>
              <a:gd name="T16" fmla="*/ 2147483647 w 739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39"/>
              <a:gd name="T28" fmla="*/ 0 h 96"/>
              <a:gd name="T29" fmla="*/ 739 w 739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39" h="96">
                <a:moveTo>
                  <a:pt x="370" y="0"/>
                </a:moveTo>
                <a:cubicBezTo>
                  <a:pt x="0" y="0"/>
                  <a:pt x="0" y="0"/>
                  <a:pt x="0" y="0"/>
                </a:cubicBezTo>
                <a:cubicBezTo>
                  <a:pt x="109" y="83"/>
                  <a:pt x="109" y="83"/>
                  <a:pt x="109" y="83"/>
                </a:cubicBezTo>
                <a:cubicBezTo>
                  <a:pt x="122" y="92"/>
                  <a:pt x="138" y="96"/>
                  <a:pt x="153" y="96"/>
                </a:cubicBezTo>
                <a:cubicBezTo>
                  <a:pt x="370" y="96"/>
                  <a:pt x="370" y="96"/>
                  <a:pt x="370" y="96"/>
                </a:cubicBezTo>
                <a:cubicBezTo>
                  <a:pt x="586" y="96"/>
                  <a:pt x="586" y="96"/>
                  <a:pt x="586" y="96"/>
                </a:cubicBezTo>
                <a:cubicBezTo>
                  <a:pt x="602" y="96"/>
                  <a:pt x="617" y="92"/>
                  <a:pt x="630" y="83"/>
                </a:cubicBezTo>
                <a:cubicBezTo>
                  <a:pt x="739" y="0"/>
                  <a:pt x="739" y="0"/>
                  <a:pt x="739" y="0"/>
                </a:cubicBezTo>
                <a:lnTo>
                  <a:pt x="370" y="0"/>
                </a:lnTo>
                <a:close/>
              </a:path>
            </a:pathLst>
          </a:custGeom>
          <a:solidFill>
            <a:srgbClr val="4A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Freeform 8"/>
          <p:cNvSpPr>
            <a:spLocks/>
          </p:cNvSpPr>
          <p:nvPr/>
        </p:nvSpPr>
        <p:spPr bwMode="auto">
          <a:xfrm>
            <a:off x="1456137" y="4239816"/>
            <a:ext cx="6231731" cy="903684"/>
          </a:xfrm>
          <a:custGeom>
            <a:avLst/>
            <a:gdLst>
              <a:gd name="T0" fmla="*/ 2147483647 w 814"/>
              <a:gd name="T1" fmla="*/ 2147483647 h 109"/>
              <a:gd name="T2" fmla="*/ 0 w 814"/>
              <a:gd name="T3" fmla="*/ 2147483647 h 109"/>
              <a:gd name="T4" fmla="*/ 2147483647 w 814"/>
              <a:gd name="T5" fmla="*/ 2147483647 h 109"/>
              <a:gd name="T6" fmla="*/ 2147483647 w 814"/>
              <a:gd name="T7" fmla="*/ 0 h 109"/>
              <a:gd name="T8" fmla="*/ 2147483647 w 814"/>
              <a:gd name="T9" fmla="*/ 0 h 109"/>
              <a:gd name="T10" fmla="*/ 2147483647 w 814"/>
              <a:gd name="T11" fmla="*/ 0 h 109"/>
              <a:gd name="T12" fmla="*/ 2147483647 w 814"/>
              <a:gd name="T13" fmla="*/ 2147483647 h 109"/>
              <a:gd name="T14" fmla="*/ 2147483647 w 814"/>
              <a:gd name="T15" fmla="*/ 2147483647 h 109"/>
              <a:gd name="T16" fmla="*/ 2147483647 w 814"/>
              <a:gd name="T17" fmla="*/ 2147483647 h 10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14"/>
              <a:gd name="T28" fmla="*/ 0 h 109"/>
              <a:gd name="T29" fmla="*/ 814 w 814"/>
              <a:gd name="T30" fmla="*/ 109 h 10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14" h="109">
                <a:moveTo>
                  <a:pt x="407" y="109"/>
                </a:moveTo>
                <a:cubicBezTo>
                  <a:pt x="0" y="109"/>
                  <a:pt x="0" y="109"/>
                  <a:pt x="0" y="109"/>
                </a:cubicBezTo>
                <a:cubicBezTo>
                  <a:pt x="146" y="13"/>
                  <a:pt x="146" y="13"/>
                  <a:pt x="146" y="13"/>
                </a:cubicBezTo>
                <a:cubicBezTo>
                  <a:pt x="159" y="5"/>
                  <a:pt x="175" y="0"/>
                  <a:pt x="190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623" y="0"/>
                  <a:pt x="623" y="0"/>
                  <a:pt x="623" y="0"/>
                </a:cubicBezTo>
                <a:cubicBezTo>
                  <a:pt x="639" y="0"/>
                  <a:pt x="654" y="5"/>
                  <a:pt x="667" y="13"/>
                </a:cubicBezTo>
                <a:cubicBezTo>
                  <a:pt x="814" y="109"/>
                  <a:pt x="814" y="109"/>
                  <a:pt x="814" y="109"/>
                </a:cubicBezTo>
                <a:lnTo>
                  <a:pt x="407" y="109"/>
                </a:lnTo>
                <a:close/>
              </a:path>
            </a:pathLst>
          </a:custGeom>
          <a:solidFill>
            <a:srgbClr val="BE26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文本框 1"/>
          <p:cNvSpPr txBox="1">
            <a:spLocks noChangeArrowheads="1"/>
          </p:cNvSpPr>
          <p:nvPr/>
        </p:nvSpPr>
        <p:spPr bwMode="auto">
          <a:xfrm rot="21339968">
            <a:off x="2070476" y="1849339"/>
            <a:ext cx="520783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grpSp>
        <p:nvGrpSpPr>
          <p:cNvPr id="11" name="组合 20"/>
          <p:cNvGrpSpPr>
            <a:grpSpLocks/>
          </p:cNvGrpSpPr>
          <p:nvPr/>
        </p:nvGrpSpPr>
        <p:grpSpPr bwMode="auto">
          <a:xfrm>
            <a:off x="1888333" y="1125141"/>
            <a:ext cx="5239941" cy="1695450"/>
            <a:chOff x="0" y="0"/>
            <a:chExt cx="9668211" cy="2968531"/>
          </a:xfrm>
        </p:grpSpPr>
        <p:sp>
          <p:nvSpPr>
            <p:cNvPr id="12" name="任意多边形 21"/>
            <p:cNvSpPr>
              <a:spLocks/>
            </p:cNvSpPr>
            <p:nvPr/>
          </p:nvSpPr>
          <p:spPr bwMode="auto">
            <a:xfrm rot="-251305">
              <a:off x="125220" y="2795505"/>
              <a:ext cx="9402395" cy="173026"/>
            </a:xfrm>
            <a:custGeom>
              <a:avLst/>
              <a:gdLst>
                <a:gd name="T0" fmla="*/ 0 w 9402792"/>
                <a:gd name="T1" fmla="*/ 5074 h 327804"/>
                <a:gd name="T2" fmla="*/ 138004 w 9402792"/>
                <a:gd name="T3" fmla="*/ 48207 h 327804"/>
                <a:gd name="T4" fmla="*/ 9401601 w 9402792"/>
                <a:gd name="T5" fmla="*/ 0 h 327804"/>
                <a:gd name="T6" fmla="*/ 0 w 9402792"/>
                <a:gd name="T7" fmla="*/ 5074 h 3278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02792"/>
                <a:gd name="T13" fmla="*/ 0 h 327804"/>
                <a:gd name="T14" fmla="*/ 9402792 w 9402792"/>
                <a:gd name="T15" fmla="*/ 327804 h 3278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02792" h="327804">
                  <a:moveTo>
                    <a:pt x="0" y="34506"/>
                  </a:moveTo>
                  <a:lnTo>
                    <a:pt x="138022" y="327804"/>
                  </a:lnTo>
                  <a:lnTo>
                    <a:pt x="9402792" y="0"/>
                  </a:lnTo>
                  <a:lnTo>
                    <a:pt x="0" y="34506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3" name="任意多边形 22"/>
            <p:cNvSpPr>
              <a:spLocks/>
            </p:cNvSpPr>
            <p:nvPr/>
          </p:nvSpPr>
          <p:spPr bwMode="auto">
            <a:xfrm rot="21245190" flipH="1">
              <a:off x="265816" y="1192416"/>
              <a:ext cx="9402395" cy="170941"/>
            </a:xfrm>
            <a:custGeom>
              <a:avLst/>
              <a:gdLst>
                <a:gd name="T0" fmla="*/ 0 w 9402792"/>
                <a:gd name="T1" fmla="*/ 4893 h 327804"/>
                <a:gd name="T2" fmla="*/ 138004 w 9402792"/>
                <a:gd name="T3" fmla="*/ 46485 h 327804"/>
                <a:gd name="T4" fmla="*/ 9401601 w 9402792"/>
                <a:gd name="T5" fmla="*/ 0 h 327804"/>
                <a:gd name="T6" fmla="*/ 0 w 9402792"/>
                <a:gd name="T7" fmla="*/ 4893 h 3278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02792"/>
                <a:gd name="T13" fmla="*/ 0 h 327804"/>
                <a:gd name="T14" fmla="*/ 9402792 w 9402792"/>
                <a:gd name="T15" fmla="*/ 327804 h 3278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02792" h="327804">
                  <a:moveTo>
                    <a:pt x="0" y="34506"/>
                  </a:moveTo>
                  <a:lnTo>
                    <a:pt x="138022" y="327804"/>
                  </a:lnTo>
                  <a:lnTo>
                    <a:pt x="9402792" y="0"/>
                  </a:lnTo>
                  <a:lnTo>
                    <a:pt x="0" y="34506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pSp>
          <p:nvGrpSpPr>
            <p:cNvPr id="14" name="组合 23"/>
            <p:cNvGrpSpPr>
              <a:grpSpLocks/>
            </p:cNvGrpSpPr>
            <p:nvPr/>
          </p:nvGrpSpPr>
          <p:grpSpPr bwMode="auto">
            <a:xfrm rot="-3051619">
              <a:off x="-615354" y="615354"/>
              <a:ext cx="2462741" cy="1232033"/>
              <a:chOff x="0" y="0"/>
              <a:chExt cx="931661" cy="466081"/>
            </a:xfrm>
          </p:grpSpPr>
          <p:sp>
            <p:nvSpPr>
              <p:cNvPr id="15" name="任意多边形 24"/>
              <p:cNvSpPr>
                <a:spLocks/>
              </p:cNvSpPr>
              <p:nvPr/>
            </p:nvSpPr>
            <p:spPr bwMode="auto">
              <a:xfrm rot="9376970">
                <a:off x="511761" y="310698"/>
                <a:ext cx="420337" cy="154578"/>
              </a:xfrm>
              <a:custGeom>
                <a:avLst/>
                <a:gdLst>
                  <a:gd name="T0" fmla="*/ 0 w 203200"/>
                  <a:gd name="T1" fmla="*/ 0 h 74863"/>
                  <a:gd name="T2" fmla="*/ 473332 w 203200"/>
                  <a:gd name="T3" fmla="*/ 659034 h 74863"/>
                  <a:gd name="T4" fmla="*/ 1798645 w 203200"/>
                  <a:gd name="T5" fmla="*/ 659034 h 74863"/>
                  <a:gd name="T6" fmla="*/ 0 w 203200"/>
                  <a:gd name="T7" fmla="*/ 0 h 7486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03200"/>
                  <a:gd name="T13" fmla="*/ 0 h 74863"/>
                  <a:gd name="T14" fmla="*/ 203200 w 203200"/>
                  <a:gd name="T15" fmla="*/ 74863 h 7486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03200" h="74863">
                    <a:moveTo>
                      <a:pt x="0" y="0"/>
                    </a:moveTo>
                    <a:lnTo>
                      <a:pt x="53474" y="74863"/>
                    </a:lnTo>
                    <a:lnTo>
                      <a:pt x="203200" y="748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E26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6" name="任意多边形 25"/>
              <p:cNvSpPr>
                <a:spLocks/>
              </p:cNvSpPr>
              <p:nvPr/>
            </p:nvSpPr>
            <p:spPr bwMode="auto">
              <a:xfrm rot="1047066">
                <a:off x="319822" y="-784"/>
                <a:ext cx="179018" cy="359019"/>
              </a:xfrm>
              <a:custGeom>
                <a:avLst/>
                <a:gdLst>
                  <a:gd name="T0" fmla="*/ 0 w 80211"/>
                  <a:gd name="T1" fmla="*/ 0 h 160421"/>
                  <a:gd name="T2" fmla="*/ 832264 w 80211"/>
                  <a:gd name="T3" fmla="*/ 1798166 h 160421"/>
                  <a:gd name="T4" fmla="*/ 891707 w 80211"/>
                  <a:gd name="T5" fmla="*/ 539447 h 160421"/>
                  <a:gd name="T6" fmla="*/ 0 w 80211"/>
                  <a:gd name="T7" fmla="*/ 0 h 16042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0211"/>
                  <a:gd name="T13" fmla="*/ 0 h 160421"/>
                  <a:gd name="T14" fmla="*/ 80211 w 80211"/>
                  <a:gd name="T15" fmla="*/ 160421 h 16042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0211" h="160421">
                    <a:moveTo>
                      <a:pt x="0" y="0"/>
                    </a:moveTo>
                    <a:lnTo>
                      <a:pt x="74864" y="160421"/>
                    </a:lnTo>
                    <a:lnTo>
                      <a:pt x="80211" y="481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E26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7" name="任意多边形 26"/>
              <p:cNvSpPr>
                <a:spLocks/>
              </p:cNvSpPr>
              <p:nvPr/>
            </p:nvSpPr>
            <p:spPr bwMode="auto">
              <a:xfrm rot="1440260">
                <a:off x="-15" y="137716"/>
                <a:ext cx="364345" cy="177016"/>
              </a:xfrm>
              <a:custGeom>
                <a:avLst/>
                <a:gdLst>
                  <a:gd name="T0" fmla="*/ 0 w 176463"/>
                  <a:gd name="T1" fmla="*/ 142073 h 85558"/>
                  <a:gd name="T2" fmla="*/ 1553214 w 176463"/>
                  <a:gd name="T3" fmla="*/ 757734 h 85558"/>
                  <a:gd name="T4" fmla="*/ 706001 w 176463"/>
                  <a:gd name="T5" fmla="*/ 0 h 85558"/>
                  <a:gd name="T6" fmla="*/ 0 w 176463"/>
                  <a:gd name="T7" fmla="*/ 142073 h 8555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6463"/>
                  <a:gd name="T13" fmla="*/ 0 h 85558"/>
                  <a:gd name="T14" fmla="*/ 176463 w 176463"/>
                  <a:gd name="T15" fmla="*/ 85558 h 8555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6463" h="85558">
                    <a:moveTo>
                      <a:pt x="0" y="16042"/>
                    </a:moveTo>
                    <a:lnTo>
                      <a:pt x="176463" y="85558"/>
                    </a:lnTo>
                    <a:lnTo>
                      <a:pt x="80210" y="0"/>
                    </a:lnTo>
                    <a:lnTo>
                      <a:pt x="0" y="16042"/>
                    </a:lnTo>
                    <a:close/>
                  </a:path>
                </a:pathLst>
              </a:custGeom>
              <a:solidFill>
                <a:srgbClr val="BE26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74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6"/>
          <p:cNvSpPr>
            <a:spLocks/>
          </p:cNvSpPr>
          <p:nvPr/>
        </p:nvSpPr>
        <p:spPr bwMode="auto">
          <a:xfrm>
            <a:off x="4276726" y="0"/>
            <a:ext cx="594122" cy="5143500"/>
          </a:xfrm>
          <a:custGeom>
            <a:avLst/>
            <a:gdLst>
              <a:gd name="T0" fmla="*/ 2147483647 w 84"/>
              <a:gd name="T1" fmla="*/ 2147483647 h 740"/>
              <a:gd name="T2" fmla="*/ 2147483647 w 84"/>
              <a:gd name="T3" fmla="*/ 2147483647 h 740"/>
              <a:gd name="T4" fmla="*/ 2147483647 w 84"/>
              <a:gd name="T5" fmla="*/ 2147483647 h 740"/>
              <a:gd name="T6" fmla="*/ 0 w 84"/>
              <a:gd name="T7" fmla="*/ 2147483647 h 740"/>
              <a:gd name="T8" fmla="*/ 0 w 84"/>
              <a:gd name="T9" fmla="*/ 2147483647 h 740"/>
              <a:gd name="T10" fmla="*/ 0 w 84"/>
              <a:gd name="T11" fmla="*/ 2147483647 h 740"/>
              <a:gd name="T12" fmla="*/ 2147483647 w 84"/>
              <a:gd name="T13" fmla="*/ 2147483647 h 740"/>
              <a:gd name="T14" fmla="*/ 2147483647 w 84"/>
              <a:gd name="T15" fmla="*/ 0 h 740"/>
              <a:gd name="T16" fmla="*/ 2147483647 w 84"/>
              <a:gd name="T17" fmla="*/ 2147483647 h 74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4"/>
              <a:gd name="T28" fmla="*/ 0 h 740"/>
              <a:gd name="T29" fmla="*/ 84 w 84"/>
              <a:gd name="T30" fmla="*/ 740 h 74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4" h="740">
                <a:moveTo>
                  <a:pt x="84" y="370"/>
                </a:moveTo>
                <a:cubicBezTo>
                  <a:pt x="84" y="740"/>
                  <a:pt x="84" y="740"/>
                  <a:pt x="84" y="740"/>
                </a:cubicBezTo>
                <a:cubicBezTo>
                  <a:pt x="13" y="630"/>
                  <a:pt x="13" y="630"/>
                  <a:pt x="13" y="630"/>
                </a:cubicBezTo>
                <a:cubicBezTo>
                  <a:pt x="4" y="617"/>
                  <a:pt x="0" y="602"/>
                  <a:pt x="0" y="587"/>
                </a:cubicBezTo>
                <a:cubicBezTo>
                  <a:pt x="0" y="370"/>
                  <a:pt x="0" y="370"/>
                  <a:pt x="0" y="370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38"/>
                  <a:pt x="4" y="123"/>
                  <a:pt x="13" y="110"/>
                </a:cubicBezTo>
                <a:cubicBezTo>
                  <a:pt x="84" y="0"/>
                  <a:pt x="84" y="0"/>
                  <a:pt x="84" y="0"/>
                </a:cubicBezTo>
                <a:lnTo>
                  <a:pt x="84" y="370"/>
                </a:lnTo>
                <a:close/>
              </a:path>
            </a:pathLst>
          </a:custGeom>
          <a:solidFill>
            <a:srgbClr val="C92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4861323" y="0"/>
            <a:ext cx="4282678" cy="5143500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8" name="Freeform 8"/>
          <p:cNvSpPr>
            <a:spLocks/>
          </p:cNvSpPr>
          <p:nvPr/>
        </p:nvSpPr>
        <p:spPr bwMode="auto">
          <a:xfrm>
            <a:off x="2" y="0"/>
            <a:ext cx="636985" cy="5143500"/>
          </a:xfrm>
          <a:custGeom>
            <a:avLst/>
            <a:gdLst>
              <a:gd name="T0" fmla="*/ 0 w 90"/>
              <a:gd name="T1" fmla="*/ 2147483647 h 684"/>
              <a:gd name="T2" fmla="*/ 0 w 90"/>
              <a:gd name="T3" fmla="*/ 0 h 684"/>
              <a:gd name="T4" fmla="*/ 2147483647 w 90"/>
              <a:gd name="T5" fmla="*/ 2147483647 h 684"/>
              <a:gd name="T6" fmla="*/ 2147483647 w 90"/>
              <a:gd name="T7" fmla="*/ 2147483647 h 684"/>
              <a:gd name="T8" fmla="*/ 2147483647 w 90"/>
              <a:gd name="T9" fmla="*/ 2147483647 h 684"/>
              <a:gd name="T10" fmla="*/ 2147483647 w 90"/>
              <a:gd name="T11" fmla="*/ 2147483647 h 684"/>
              <a:gd name="T12" fmla="*/ 2147483647 w 90"/>
              <a:gd name="T13" fmla="*/ 2147483647 h 684"/>
              <a:gd name="T14" fmla="*/ 0 w 90"/>
              <a:gd name="T15" fmla="*/ 2147483647 h 684"/>
              <a:gd name="T16" fmla="*/ 0 w 90"/>
              <a:gd name="T17" fmla="*/ 2147483647 h 68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90"/>
              <a:gd name="T28" fmla="*/ 0 h 684"/>
              <a:gd name="T29" fmla="*/ 90 w 90"/>
              <a:gd name="T30" fmla="*/ 684 h 68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90" h="684">
                <a:moveTo>
                  <a:pt x="0" y="342"/>
                </a:moveTo>
                <a:cubicBezTo>
                  <a:pt x="0" y="0"/>
                  <a:pt x="0" y="0"/>
                  <a:pt x="0" y="0"/>
                </a:cubicBezTo>
                <a:cubicBezTo>
                  <a:pt x="78" y="101"/>
                  <a:pt x="78" y="101"/>
                  <a:pt x="78" y="101"/>
                </a:cubicBezTo>
                <a:cubicBezTo>
                  <a:pt x="86" y="113"/>
                  <a:pt x="90" y="127"/>
                  <a:pt x="90" y="142"/>
                </a:cubicBezTo>
                <a:cubicBezTo>
                  <a:pt x="90" y="342"/>
                  <a:pt x="90" y="342"/>
                  <a:pt x="90" y="342"/>
                </a:cubicBezTo>
                <a:cubicBezTo>
                  <a:pt x="90" y="543"/>
                  <a:pt x="90" y="543"/>
                  <a:pt x="90" y="543"/>
                </a:cubicBezTo>
                <a:cubicBezTo>
                  <a:pt x="90" y="557"/>
                  <a:pt x="86" y="571"/>
                  <a:pt x="78" y="583"/>
                </a:cubicBezTo>
                <a:cubicBezTo>
                  <a:pt x="0" y="684"/>
                  <a:pt x="0" y="684"/>
                  <a:pt x="0" y="684"/>
                </a:cubicBezTo>
                <a:lnTo>
                  <a:pt x="0" y="342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9" name="组合 26"/>
          <p:cNvGrpSpPr>
            <a:grpSpLocks/>
          </p:cNvGrpSpPr>
          <p:nvPr/>
        </p:nvGrpSpPr>
        <p:grpSpPr bwMode="auto">
          <a:xfrm>
            <a:off x="410000" y="2232656"/>
            <a:ext cx="453970" cy="439300"/>
            <a:chOff x="0" y="0"/>
            <a:chExt cx="605367" cy="585665"/>
          </a:xfrm>
        </p:grpSpPr>
        <p:sp>
          <p:nvSpPr>
            <p:cNvPr id="30" name="Freeform 9"/>
            <p:cNvSpPr>
              <a:spLocks/>
            </p:cNvSpPr>
            <p:nvPr/>
          </p:nvSpPr>
          <p:spPr bwMode="auto">
            <a:xfrm>
              <a:off x="15562" y="0"/>
              <a:ext cx="566738" cy="566738"/>
            </a:xfrm>
            <a:custGeom>
              <a:avLst/>
              <a:gdLst>
                <a:gd name="T0" fmla="*/ 2147483647 w 60"/>
                <a:gd name="T1" fmla="*/ 2147483647 h 60"/>
                <a:gd name="T2" fmla="*/ 2147483647 w 60"/>
                <a:gd name="T3" fmla="*/ 2147483647 h 60"/>
                <a:gd name="T4" fmla="*/ 0 w 60"/>
                <a:gd name="T5" fmla="*/ 2147483647 h 60"/>
                <a:gd name="T6" fmla="*/ 0 w 60"/>
                <a:gd name="T7" fmla="*/ 2147483647 h 60"/>
                <a:gd name="T8" fmla="*/ 2147483647 w 60"/>
                <a:gd name="T9" fmla="*/ 0 h 60"/>
                <a:gd name="T10" fmla="*/ 2147483647 w 60"/>
                <a:gd name="T11" fmla="*/ 0 h 60"/>
                <a:gd name="T12" fmla="*/ 2147483647 w 60"/>
                <a:gd name="T13" fmla="*/ 2147483647 h 60"/>
                <a:gd name="T14" fmla="*/ 2147483647 w 60"/>
                <a:gd name="T15" fmla="*/ 2147483647 h 60"/>
                <a:gd name="T16" fmla="*/ 2147483647 w 60"/>
                <a:gd name="T17" fmla="*/ 2147483647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0"/>
                <a:gd name="T28" fmla="*/ 0 h 60"/>
                <a:gd name="T29" fmla="*/ 60 w 60"/>
                <a:gd name="T30" fmla="*/ 60 h 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0" h="60">
                  <a:moveTo>
                    <a:pt x="30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4"/>
                    <a:pt x="14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6" y="0"/>
                    <a:pt x="60" y="14"/>
                    <a:pt x="60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文本框 3"/>
            <p:cNvSpPr txBox="1">
              <a:spLocks noChangeArrowheads="1"/>
            </p:cNvSpPr>
            <p:nvPr/>
          </p:nvSpPr>
          <p:spPr bwMode="auto">
            <a:xfrm>
              <a:off x="0" y="31732"/>
              <a:ext cx="605367" cy="553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</a:t>
              </a:r>
            </a:p>
          </p:txBody>
        </p:sp>
      </p:grpSp>
      <p:sp>
        <p:nvSpPr>
          <p:cNvPr id="32" name="矩形 4"/>
          <p:cNvSpPr>
            <a:spLocks noChangeArrowheads="1"/>
          </p:cNvSpPr>
          <p:nvPr/>
        </p:nvSpPr>
        <p:spPr bwMode="auto">
          <a:xfrm>
            <a:off x="875640" y="2242261"/>
            <a:ext cx="206979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项目实施可行性</a:t>
            </a:r>
          </a:p>
        </p:txBody>
      </p:sp>
    </p:spTree>
    <p:extLst>
      <p:ext uri="{BB962C8B-B14F-4D97-AF65-F5344CB8AC3E}">
        <p14:creationId xmlns:p14="http://schemas.microsoft.com/office/powerpoint/2010/main" val="38142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>
            <a:grpSpLocks/>
          </p:cNvGrpSpPr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1019"/>
            <a:chOff x="1744266" y="0"/>
            <a:chExt cx="5656659" cy="531019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3115631" y="7799"/>
              <a:ext cx="291938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/>
              <a:r>
                <a:rPr lang="en-US" altLang="zh-CN" sz="28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zh-CN" altLang="zh-CN" sz="28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行业</a:t>
              </a:r>
              <a:r>
                <a:rPr lang="zh-CN" altLang="zh-CN" sz="2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市场</a:t>
              </a:r>
              <a:r>
                <a:rPr lang="zh-CN" altLang="zh-CN" sz="28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分析</a:t>
              </a:r>
              <a:endParaRPr lang="zh-CN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617697" y="728945"/>
            <a:ext cx="7915260" cy="890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zh-CN" sz="1200" dirty="0" smtClean="0">
                <a:latin typeface="微软雅黑" pitchFamily="34" charset="-122"/>
                <a:ea typeface="微软雅黑" pitchFamily="34" charset="-122"/>
              </a:rPr>
              <a:t>近年来</a:t>
            </a:r>
            <a:r>
              <a:rPr lang="zh-CN" altLang="zh-CN" sz="1200" dirty="0">
                <a:latin typeface="微软雅黑" pitchFamily="34" charset="-122"/>
                <a:ea typeface="微软雅黑" pitchFamily="34" charset="-122"/>
              </a:rPr>
              <a:t>，由于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4G</a:t>
            </a:r>
            <a:r>
              <a:rPr lang="zh-CN" altLang="zh-CN" sz="1200" dirty="0">
                <a:latin typeface="微软雅黑" pitchFamily="34" charset="-122"/>
                <a:ea typeface="微软雅黑" pitchFamily="34" charset="-122"/>
              </a:rPr>
              <a:t>网络和智能手机的普及，手机游戏产业的发展成为了显而易见的趋势，并且在各年龄段群体中都体现出用户暴增的现象，这源于移动应用程序的多样性及其强大的功能性，加上使用手机上网的用户数量逐年高速增长的兜底，未来几年内手游行业的规模将继续扩大，形势呈现一片利好。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1963394" y="1732569"/>
            <a:ext cx="5223865" cy="3054935"/>
          </a:xfrm>
          <a:prstGeom prst="rect">
            <a:avLst/>
          </a:prstGeom>
          <a:solidFill>
            <a:srgbClr val="4B525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37166" tIns="68583" rIns="34292" bIns="34292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99000"/>
                </a:srgbClr>
              </a:solidFill>
              <a:effectLst/>
              <a:uLnTx/>
              <a:uFillTx/>
              <a:latin typeface="Segoe UI Light" pitchFamily="34" charset="0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229" y="1952005"/>
            <a:ext cx="4429586" cy="2637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245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>
            <a:grpSpLocks/>
          </p:cNvGrpSpPr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-9728"/>
            <a:ext cx="5656659" cy="540748"/>
            <a:chOff x="1744266" y="-9729"/>
            <a:chExt cx="5656659" cy="540748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2296170" y="-9729"/>
              <a:ext cx="4552849" cy="507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7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27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、竞争对手或同类产品分析</a:t>
              </a:r>
              <a:endParaRPr lang="zh-CN" altLang="zh-CN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043608" y="1475236"/>
            <a:ext cx="3528392" cy="2968722"/>
            <a:chOff x="873550" y="1447293"/>
            <a:chExt cx="3098949" cy="2582126"/>
          </a:xfrm>
          <a:effectLst/>
        </p:grpSpPr>
        <p:sp>
          <p:nvSpPr>
            <p:cNvPr id="13" name="Freeform 210"/>
            <p:cNvSpPr>
              <a:spLocks/>
            </p:cNvSpPr>
            <p:nvPr/>
          </p:nvSpPr>
          <p:spPr bwMode="auto">
            <a:xfrm>
              <a:off x="1964595" y="3554721"/>
              <a:ext cx="916860" cy="403876"/>
            </a:xfrm>
            <a:custGeom>
              <a:avLst/>
              <a:gdLst>
                <a:gd name="T0" fmla="*/ 22 w 203"/>
                <a:gd name="T1" fmla="*/ 0 h 89"/>
                <a:gd name="T2" fmla="*/ 0 w 203"/>
                <a:gd name="T3" fmla="*/ 89 h 89"/>
                <a:gd name="T4" fmla="*/ 203 w 203"/>
                <a:gd name="T5" fmla="*/ 89 h 89"/>
                <a:gd name="T6" fmla="*/ 181 w 203"/>
                <a:gd name="T7" fmla="*/ 0 h 89"/>
                <a:gd name="T8" fmla="*/ 22 w 203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89">
                  <a:moveTo>
                    <a:pt x="22" y="0"/>
                  </a:moveTo>
                  <a:cubicBezTo>
                    <a:pt x="14" y="30"/>
                    <a:pt x="7" y="60"/>
                    <a:pt x="0" y="89"/>
                  </a:cubicBezTo>
                  <a:cubicBezTo>
                    <a:pt x="67" y="89"/>
                    <a:pt x="135" y="89"/>
                    <a:pt x="203" y="89"/>
                  </a:cubicBezTo>
                  <a:cubicBezTo>
                    <a:pt x="195" y="60"/>
                    <a:pt x="188" y="30"/>
                    <a:pt x="181" y="0"/>
                  </a:cubicBezTo>
                  <a:cubicBezTo>
                    <a:pt x="128" y="0"/>
                    <a:pt x="75" y="0"/>
                    <a:pt x="22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80000"/>
              </a:scheme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4" name="Freeform 211"/>
            <p:cNvSpPr>
              <a:spLocks/>
            </p:cNvSpPr>
            <p:nvPr/>
          </p:nvSpPr>
          <p:spPr bwMode="auto">
            <a:xfrm>
              <a:off x="1859319" y="3952855"/>
              <a:ext cx="1127413" cy="76564"/>
            </a:xfrm>
            <a:custGeom>
              <a:avLst/>
              <a:gdLst>
                <a:gd name="T0" fmla="*/ 238 w 249"/>
                <a:gd name="T1" fmla="*/ 0 h 17"/>
                <a:gd name="T2" fmla="*/ 10 w 249"/>
                <a:gd name="T3" fmla="*/ 0 h 17"/>
                <a:gd name="T4" fmla="*/ 0 w 249"/>
                <a:gd name="T5" fmla="*/ 12 h 17"/>
                <a:gd name="T6" fmla="*/ 0 w 249"/>
                <a:gd name="T7" fmla="*/ 17 h 17"/>
                <a:gd name="T8" fmla="*/ 249 w 249"/>
                <a:gd name="T9" fmla="*/ 17 h 17"/>
                <a:gd name="T10" fmla="*/ 249 w 249"/>
                <a:gd name="T11" fmla="*/ 12 h 17"/>
                <a:gd name="T12" fmla="*/ 238 w 249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" h="17">
                  <a:moveTo>
                    <a:pt x="238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49" y="17"/>
                    <a:pt x="249" y="17"/>
                    <a:pt x="249" y="17"/>
                  </a:cubicBezTo>
                  <a:cubicBezTo>
                    <a:pt x="249" y="12"/>
                    <a:pt x="249" y="12"/>
                    <a:pt x="249" y="12"/>
                  </a:cubicBezTo>
                  <a:cubicBezTo>
                    <a:pt x="249" y="5"/>
                    <a:pt x="244" y="0"/>
                    <a:pt x="238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212"/>
            <p:cNvSpPr>
              <a:spLocks/>
            </p:cNvSpPr>
            <p:nvPr/>
          </p:nvSpPr>
          <p:spPr bwMode="auto">
            <a:xfrm>
              <a:off x="873550" y="3401594"/>
              <a:ext cx="3098949" cy="298600"/>
            </a:xfrm>
            <a:custGeom>
              <a:avLst/>
              <a:gdLst>
                <a:gd name="T0" fmla="*/ 0 w 685"/>
                <a:gd name="T1" fmla="*/ 0 h 66"/>
                <a:gd name="T2" fmla="*/ 0 w 685"/>
                <a:gd name="T3" fmla="*/ 49 h 66"/>
                <a:gd name="T4" fmla="*/ 17 w 685"/>
                <a:gd name="T5" fmla="*/ 66 h 66"/>
                <a:gd name="T6" fmla="*/ 668 w 685"/>
                <a:gd name="T7" fmla="*/ 66 h 66"/>
                <a:gd name="T8" fmla="*/ 685 w 685"/>
                <a:gd name="T9" fmla="*/ 49 h 66"/>
                <a:gd name="T10" fmla="*/ 685 w 685"/>
                <a:gd name="T11" fmla="*/ 0 h 66"/>
                <a:gd name="T12" fmla="*/ 0 w 685"/>
                <a:gd name="T1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5" h="66">
                  <a:moveTo>
                    <a:pt x="0" y="0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0" y="58"/>
                    <a:pt x="7" y="66"/>
                    <a:pt x="17" y="66"/>
                  </a:cubicBezTo>
                  <a:cubicBezTo>
                    <a:pt x="668" y="66"/>
                    <a:pt x="668" y="66"/>
                    <a:pt x="668" y="66"/>
                  </a:cubicBezTo>
                  <a:cubicBezTo>
                    <a:pt x="677" y="66"/>
                    <a:pt x="685" y="58"/>
                    <a:pt x="685" y="49"/>
                  </a:cubicBezTo>
                  <a:cubicBezTo>
                    <a:pt x="685" y="0"/>
                    <a:pt x="685" y="0"/>
                    <a:pt x="68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213"/>
            <p:cNvSpPr>
              <a:spLocks/>
            </p:cNvSpPr>
            <p:nvPr/>
          </p:nvSpPr>
          <p:spPr bwMode="auto">
            <a:xfrm>
              <a:off x="873550" y="1447293"/>
              <a:ext cx="3098949" cy="1954301"/>
            </a:xfrm>
            <a:prstGeom prst="frame">
              <a:avLst>
                <a:gd name="adj1" fmla="val 7301"/>
              </a:avLst>
            </a:prstGeom>
            <a:solidFill>
              <a:schemeClr val="tx2">
                <a:lumMod val="50000"/>
                <a:alpha val="80000"/>
              </a:scheme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5505343" y="1347614"/>
            <a:ext cx="1343678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sz="1600" dirty="0" smtClean="0">
                <a:solidFill>
                  <a:srgbClr val="D20000"/>
                </a:solidFill>
                <a:latin typeface="微软雅黑" pitchFamily="34" charset="-122"/>
                <a:ea typeface="微软雅黑" panose="020B0503020204020204" pitchFamily="34" charset="-122"/>
              </a:rPr>
              <a:t>平台效益</a:t>
            </a:r>
            <a:endParaRPr lang="zh-CN" altLang="en-US" sz="1600" dirty="0">
              <a:solidFill>
                <a:srgbClr val="D20000"/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505343" y="2354379"/>
            <a:ext cx="1343678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sz="1600" dirty="0" smtClean="0">
                <a:solidFill>
                  <a:srgbClr val="D20000"/>
                </a:solidFill>
                <a:latin typeface="微软雅黑" pitchFamily="34" charset="-122"/>
                <a:ea typeface="微软雅黑" panose="020B0503020204020204" pitchFamily="34" charset="-122"/>
              </a:rPr>
              <a:t>游戏内容</a:t>
            </a:r>
            <a:endParaRPr lang="zh-CN" altLang="en-US" sz="1600" dirty="0">
              <a:solidFill>
                <a:srgbClr val="D20000"/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505343" y="3350482"/>
            <a:ext cx="1642342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sz="1600" dirty="0" smtClean="0">
                <a:solidFill>
                  <a:srgbClr val="D20000"/>
                </a:solidFill>
                <a:latin typeface="微软雅黑" pitchFamily="34" charset="-122"/>
                <a:ea typeface="微软雅黑" panose="020B0503020204020204" pitchFamily="34" charset="-122"/>
              </a:rPr>
              <a:t>运营策略</a:t>
            </a:r>
            <a:endParaRPr lang="zh-CN" altLang="en-US" sz="1600" dirty="0">
              <a:solidFill>
                <a:srgbClr val="D20000"/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43608" y="791849"/>
            <a:ext cx="240602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D20000"/>
                </a:solidFill>
                <a:latin typeface="微软雅黑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b="1" dirty="0" smtClean="0">
                <a:solidFill>
                  <a:srgbClr val="D20000"/>
                </a:solidFill>
                <a:latin typeface="微软雅黑" pitchFamily="34" charset="-122"/>
                <a:ea typeface="微软雅黑" panose="020B0503020204020204" pitchFamily="34" charset="-122"/>
              </a:rPr>
              <a:t>天天酷跑</a:t>
            </a:r>
            <a:r>
              <a:rPr lang="en-US" altLang="zh-CN" sz="2400" b="1" dirty="0" smtClean="0">
                <a:solidFill>
                  <a:srgbClr val="D20000"/>
                </a:solidFill>
                <a:latin typeface="微软雅黑" pitchFamily="34" charset="-122"/>
                <a:ea typeface="微软雅黑" panose="020B0503020204020204" pitchFamily="34" charset="-122"/>
              </a:rPr>
              <a:t>》</a:t>
            </a:r>
            <a:endParaRPr lang="zh-CN" altLang="en-US" sz="2400" b="1" dirty="0">
              <a:solidFill>
                <a:srgbClr val="D20000"/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141" y="1617904"/>
            <a:ext cx="3222917" cy="1971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141" y="1617904"/>
            <a:ext cx="3223358" cy="1971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142" y="1617903"/>
            <a:ext cx="3222916" cy="1971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0077362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/>
      <p:bldP spid="20" grpId="0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>
            <a:grpSpLocks/>
          </p:cNvGrpSpPr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-9728"/>
            <a:ext cx="5656659" cy="540748"/>
            <a:chOff x="1744266" y="-9729"/>
            <a:chExt cx="5656659" cy="540748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2296170" y="-9729"/>
              <a:ext cx="4552849" cy="507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7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27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、竞争对手或同类产品分析</a:t>
              </a:r>
              <a:endParaRPr lang="zh-CN" altLang="zh-CN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043608" y="1475236"/>
            <a:ext cx="3528392" cy="2968722"/>
            <a:chOff x="873550" y="1447293"/>
            <a:chExt cx="3098949" cy="2582126"/>
          </a:xfrm>
          <a:effectLst/>
        </p:grpSpPr>
        <p:sp>
          <p:nvSpPr>
            <p:cNvPr id="13" name="Freeform 210"/>
            <p:cNvSpPr>
              <a:spLocks/>
            </p:cNvSpPr>
            <p:nvPr/>
          </p:nvSpPr>
          <p:spPr bwMode="auto">
            <a:xfrm>
              <a:off x="1964595" y="3554721"/>
              <a:ext cx="916860" cy="403876"/>
            </a:xfrm>
            <a:custGeom>
              <a:avLst/>
              <a:gdLst>
                <a:gd name="T0" fmla="*/ 22 w 203"/>
                <a:gd name="T1" fmla="*/ 0 h 89"/>
                <a:gd name="T2" fmla="*/ 0 w 203"/>
                <a:gd name="T3" fmla="*/ 89 h 89"/>
                <a:gd name="T4" fmla="*/ 203 w 203"/>
                <a:gd name="T5" fmla="*/ 89 h 89"/>
                <a:gd name="T6" fmla="*/ 181 w 203"/>
                <a:gd name="T7" fmla="*/ 0 h 89"/>
                <a:gd name="T8" fmla="*/ 22 w 203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89">
                  <a:moveTo>
                    <a:pt x="22" y="0"/>
                  </a:moveTo>
                  <a:cubicBezTo>
                    <a:pt x="14" y="30"/>
                    <a:pt x="7" y="60"/>
                    <a:pt x="0" y="89"/>
                  </a:cubicBezTo>
                  <a:cubicBezTo>
                    <a:pt x="67" y="89"/>
                    <a:pt x="135" y="89"/>
                    <a:pt x="203" y="89"/>
                  </a:cubicBezTo>
                  <a:cubicBezTo>
                    <a:pt x="195" y="60"/>
                    <a:pt x="188" y="30"/>
                    <a:pt x="181" y="0"/>
                  </a:cubicBezTo>
                  <a:cubicBezTo>
                    <a:pt x="128" y="0"/>
                    <a:pt x="75" y="0"/>
                    <a:pt x="22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80000"/>
              </a:scheme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4" name="Freeform 211"/>
            <p:cNvSpPr>
              <a:spLocks/>
            </p:cNvSpPr>
            <p:nvPr/>
          </p:nvSpPr>
          <p:spPr bwMode="auto">
            <a:xfrm>
              <a:off x="1859319" y="3952855"/>
              <a:ext cx="1127413" cy="76564"/>
            </a:xfrm>
            <a:custGeom>
              <a:avLst/>
              <a:gdLst>
                <a:gd name="T0" fmla="*/ 238 w 249"/>
                <a:gd name="T1" fmla="*/ 0 h 17"/>
                <a:gd name="T2" fmla="*/ 10 w 249"/>
                <a:gd name="T3" fmla="*/ 0 h 17"/>
                <a:gd name="T4" fmla="*/ 0 w 249"/>
                <a:gd name="T5" fmla="*/ 12 h 17"/>
                <a:gd name="T6" fmla="*/ 0 w 249"/>
                <a:gd name="T7" fmla="*/ 17 h 17"/>
                <a:gd name="T8" fmla="*/ 249 w 249"/>
                <a:gd name="T9" fmla="*/ 17 h 17"/>
                <a:gd name="T10" fmla="*/ 249 w 249"/>
                <a:gd name="T11" fmla="*/ 12 h 17"/>
                <a:gd name="T12" fmla="*/ 238 w 249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" h="17">
                  <a:moveTo>
                    <a:pt x="238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49" y="17"/>
                    <a:pt x="249" y="17"/>
                    <a:pt x="249" y="17"/>
                  </a:cubicBezTo>
                  <a:cubicBezTo>
                    <a:pt x="249" y="12"/>
                    <a:pt x="249" y="12"/>
                    <a:pt x="249" y="12"/>
                  </a:cubicBezTo>
                  <a:cubicBezTo>
                    <a:pt x="249" y="5"/>
                    <a:pt x="244" y="0"/>
                    <a:pt x="238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212"/>
            <p:cNvSpPr>
              <a:spLocks/>
            </p:cNvSpPr>
            <p:nvPr/>
          </p:nvSpPr>
          <p:spPr bwMode="auto">
            <a:xfrm>
              <a:off x="873550" y="3401594"/>
              <a:ext cx="3098949" cy="298600"/>
            </a:xfrm>
            <a:custGeom>
              <a:avLst/>
              <a:gdLst>
                <a:gd name="T0" fmla="*/ 0 w 685"/>
                <a:gd name="T1" fmla="*/ 0 h 66"/>
                <a:gd name="T2" fmla="*/ 0 w 685"/>
                <a:gd name="T3" fmla="*/ 49 h 66"/>
                <a:gd name="T4" fmla="*/ 17 w 685"/>
                <a:gd name="T5" fmla="*/ 66 h 66"/>
                <a:gd name="T6" fmla="*/ 668 w 685"/>
                <a:gd name="T7" fmla="*/ 66 h 66"/>
                <a:gd name="T8" fmla="*/ 685 w 685"/>
                <a:gd name="T9" fmla="*/ 49 h 66"/>
                <a:gd name="T10" fmla="*/ 685 w 685"/>
                <a:gd name="T11" fmla="*/ 0 h 66"/>
                <a:gd name="T12" fmla="*/ 0 w 685"/>
                <a:gd name="T1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5" h="66">
                  <a:moveTo>
                    <a:pt x="0" y="0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0" y="58"/>
                    <a:pt x="7" y="66"/>
                    <a:pt x="17" y="66"/>
                  </a:cubicBezTo>
                  <a:cubicBezTo>
                    <a:pt x="668" y="66"/>
                    <a:pt x="668" y="66"/>
                    <a:pt x="668" y="66"/>
                  </a:cubicBezTo>
                  <a:cubicBezTo>
                    <a:pt x="677" y="66"/>
                    <a:pt x="685" y="58"/>
                    <a:pt x="685" y="49"/>
                  </a:cubicBezTo>
                  <a:cubicBezTo>
                    <a:pt x="685" y="0"/>
                    <a:pt x="685" y="0"/>
                    <a:pt x="68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213"/>
            <p:cNvSpPr>
              <a:spLocks/>
            </p:cNvSpPr>
            <p:nvPr/>
          </p:nvSpPr>
          <p:spPr bwMode="auto">
            <a:xfrm>
              <a:off x="873550" y="1447293"/>
              <a:ext cx="3098949" cy="1954301"/>
            </a:xfrm>
            <a:prstGeom prst="frame">
              <a:avLst>
                <a:gd name="adj1" fmla="val 7301"/>
              </a:avLst>
            </a:prstGeom>
            <a:solidFill>
              <a:schemeClr val="tx2">
                <a:lumMod val="50000"/>
                <a:alpha val="80000"/>
              </a:scheme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5505343" y="1347614"/>
            <a:ext cx="1895584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sz="1600" dirty="0" smtClean="0">
                <a:solidFill>
                  <a:srgbClr val="D20000"/>
                </a:solidFill>
                <a:latin typeface="微软雅黑" pitchFamily="34" charset="-122"/>
                <a:ea typeface="微软雅黑" panose="020B0503020204020204" pitchFamily="34" charset="-122"/>
              </a:rPr>
              <a:t>美术主题</a:t>
            </a:r>
            <a:endParaRPr lang="zh-CN" altLang="en-US" sz="1600" dirty="0">
              <a:solidFill>
                <a:srgbClr val="D20000"/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505343" y="2354379"/>
            <a:ext cx="1343678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sz="1600" dirty="0" smtClean="0">
                <a:solidFill>
                  <a:srgbClr val="D20000"/>
                </a:solidFill>
                <a:latin typeface="微软雅黑" pitchFamily="34" charset="-122"/>
                <a:ea typeface="微软雅黑" panose="020B0503020204020204" pitchFamily="34" charset="-122"/>
              </a:rPr>
              <a:t>操作简单</a:t>
            </a:r>
            <a:endParaRPr lang="zh-CN" altLang="en-US" sz="1600" dirty="0">
              <a:solidFill>
                <a:srgbClr val="D20000"/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505343" y="3350482"/>
            <a:ext cx="1642342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sz="1600" dirty="0" smtClean="0">
                <a:solidFill>
                  <a:srgbClr val="D20000"/>
                </a:solidFill>
                <a:latin typeface="微软雅黑" pitchFamily="34" charset="-122"/>
                <a:ea typeface="微软雅黑" panose="020B0503020204020204" pitchFamily="34" charset="-122"/>
              </a:rPr>
              <a:t>转场设计</a:t>
            </a:r>
            <a:endParaRPr lang="zh-CN" altLang="en-US" sz="1600" dirty="0">
              <a:solidFill>
                <a:srgbClr val="D20000"/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43608" y="791849"/>
            <a:ext cx="240602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D20000"/>
                </a:solidFill>
                <a:latin typeface="微软雅黑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b="1" dirty="0" smtClean="0">
                <a:solidFill>
                  <a:srgbClr val="D20000"/>
                </a:solidFill>
                <a:latin typeface="微软雅黑" pitchFamily="34" charset="-122"/>
                <a:ea typeface="微软雅黑" panose="020B0503020204020204" pitchFamily="34" charset="-122"/>
              </a:rPr>
              <a:t>神庙逃亡</a:t>
            </a:r>
            <a:r>
              <a:rPr lang="en-US" altLang="zh-CN" sz="2400" b="1" dirty="0" smtClean="0">
                <a:solidFill>
                  <a:srgbClr val="D20000"/>
                </a:solidFill>
                <a:latin typeface="微软雅黑" pitchFamily="34" charset="-122"/>
                <a:ea typeface="微软雅黑" panose="020B0503020204020204" pitchFamily="34" charset="-122"/>
              </a:rPr>
              <a:t>》</a:t>
            </a:r>
            <a:endParaRPr lang="zh-CN" altLang="en-US" sz="2400" b="1" dirty="0">
              <a:solidFill>
                <a:srgbClr val="D20000"/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488" y="1603326"/>
            <a:ext cx="3200141" cy="1986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488" y="1605595"/>
            <a:ext cx="1324121" cy="1986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735" y="1605595"/>
            <a:ext cx="3200140" cy="1986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735" y="1605595"/>
            <a:ext cx="3200141" cy="1986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1763639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/>
      <p:bldP spid="20" grpId="0"/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>
            <a:grpSpLocks/>
          </p:cNvGrpSpPr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1019"/>
            <a:chOff x="1744266" y="0"/>
            <a:chExt cx="5656659" cy="531019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3161792" y="11593"/>
              <a:ext cx="2821606" cy="507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7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27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、自身条件分析</a:t>
              </a:r>
              <a:endParaRPr lang="zh-CN" altLang="zh-CN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358413" y="906683"/>
            <a:ext cx="532511" cy="578507"/>
            <a:chOff x="3185939" y="1739094"/>
            <a:chExt cx="710200" cy="771543"/>
          </a:xfrm>
        </p:grpSpPr>
        <p:sp>
          <p:nvSpPr>
            <p:cNvPr id="12" name="任意多边形 11"/>
            <p:cNvSpPr/>
            <p:nvPr/>
          </p:nvSpPr>
          <p:spPr>
            <a:xfrm rot="18875383">
              <a:off x="3153448" y="2140008"/>
              <a:ext cx="403120" cy="338138"/>
            </a:xfrm>
            <a:custGeom>
              <a:avLst/>
              <a:gdLst>
                <a:gd name="connsiteX0" fmla="*/ 0 w 284318"/>
                <a:gd name="connsiteY0" fmla="*/ 0 h 164768"/>
                <a:gd name="connsiteX1" fmla="*/ 7916 w 284318"/>
                <a:gd name="connsiteY1" fmla="*/ 0 h 164768"/>
                <a:gd name="connsiteX2" fmla="*/ 36481 w 284318"/>
                <a:gd name="connsiteY2" fmla="*/ 19259 h 164768"/>
                <a:gd name="connsiteX3" fmla="*/ 142159 w 284318"/>
                <a:gd name="connsiteY3" fmla="*/ 40594 h 164768"/>
                <a:gd name="connsiteX4" fmla="*/ 247838 w 284318"/>
                <a:gd name="connsiteY4" fmla="*/ 19259 h 164768"/>
                <a:gd name="connsiteX5" fmla="*/ 276402 w 284318"/>
                <a:gd name="connsiteY5" fmla="*/ 0 h 164768"/>
                <a:gd name="connsiteX6" fmla="*/ 284318 w 284318"/>
                <a:gd name="connsiteY6" fmla="*/ 0 h 164768"/>
                <a:gd name="connsiteX7" fmla="*/ 284318 w 284318"/>
                <a:gd name="connsiteY7" fmla="*/ 164768 h 164768"/>
                <a:gd name="connsiteX8" fmla="*/ 271691 w 284318"/>
                <a:gd name="connsiteY8" fmla="*/ 164768 h 164768"/>
                <a:gd name="connsiteX9" fmla="*/ 247838 w 284318"/>
                <a:gd name="connsiteY9" fmla="*/ 148686 h 164768"/>
                <a:gd name="connsiteX10" fmla="*/ 142159 w 284318"/>
                <a:gd name="connsiteY10" fmla="*/ 127350 h 164768"/>
                <a:gd name="connsiteX11" fmla="*/ 36481 w 284318"/>
                <a:gd name="connsiteY11" fmla="*/ 148686 h 164768"/>
                <a:gd name="connsiteX12" fmla="*/ 12627 w 284318"/>
                <a:gd name="connsiteY12" fmla="*/ 164768 h 164768"/>
                <a:gd name="connsiteX13" fmla="*/ 0 w 284318"/>
                <a:gd name="connsiteY13" fmla="*/ 164768 h 164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4318" h="164768">
                  <a:moveTo>
                    <a:pt x="0" y="0"/>
                  </a:moveTo>
                  <a:lnTo>
                    <a:pt x="7916" y="0"/>
                  </a:lnTo>
                  <a:lnTo>
                    <a:pt x="36481" y="19259"/>
                  </a:lnTo>
                  <a:cubicBezTo>
                    <a:pt x="68962" y="32997"/>
                    <a:pt x="104673" y="40594"/>
                    <a:pt x="142159" y="40594"/>
                  </a:cubicBezTo>
                  <a:cubicBezTo>
                    <a:pt x="179645" y="40594"/>
                    <a:pt x="215356" y="32997"/>
                    <a:pt x="247838" y="19259"/>
                  </a:cubicBezTo>
                  <a:lnTo>
                    <a:pt x="276402" y="0"/>
                  </a:lnTo>
                  <a:lnTo>
                    <a:pt x="284318" y="0"/>
                  </a:lnTo>
                  <a:lnTo>
                    <a:pt x="284318" y="164768"/>
                  </a:lnTo>
                  <a:lnTo>
                    <a:pt x="271691" y="164768"/>
                  </a:lnTo>
                  <a:lnTo>
                    <a:pt x="247838" y="148686"/>
                  </a:lnTo>
                  <a:cubicBezTo>
                    <a:pt x="215356" y="134947"/>
                    <a:pt x="179645" y="127350"/>
                    <a:pt x="142159" y="127350"/>
                  </a:cubicBezTo>
                  <a:cubicBezTo>
                    <a:pt x="104673" y="127350"/>
                    <a:pt x="68962" y="134947"/>
                    <a:pt x="36481" y="148686"/>
                  </a:cubicBezTo>
                  <a:lnTo>
                    <a:pt x="12627" y="164768"/>
                  </a:lnTo>
                  <a:lnTo>
                    <a:pt x="0" y="164768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sz="1012" b="1" dirty="0">
                <a:solidFill>
                  <a:srgbClr val="FF0000"/>
                </a:solidFill>
                <a:latin typeface="DIN-BoldItalic" pitchFamily="50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343511" y="1739094"/>
              <a:ext cx="552628" cy="552628"/>
            </a:xfrm>
            <a:prstGeom prst="ellipse">
              <a:avLst/>
            </a:prstGeom>
            <a:solidFill>
              <a:srgbClr val="4B525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>
                <a:solidFill>
                  <a:srgbClr val="FF0000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393790" y="1789373"/>
              <a:ext cx="452071" cy="45207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>
                <a:solidFill>
                  <a:srgbClr val="FF0000"/>
                </a:solidFill>
              </a:endParaRPr>
            </a:p>
          </p:txBody>
        </p:sp>
        <p:sp>
          <p:nvSpPr>
            <p:cNvPr id="15" name="Rectangle 215"/>
            <p:cNvSpPr>
              <a:spLocks noChangeArrowheads="1"/>
            </p:cNvSpPr>
            <p:nvPr/>
          </p:nvSpPr>
          <p:spPr bwMode="auto">
            <a:xfrm>
              <a:off x="3581800" y="2000772"/>
              <a:ext cx="645" cy="645"/>
            </a:xfrm>
            <a:prstGeom prst="rect">
              <a:avLst/>
            </a:prstGeom>
            <a:solidFill>
              <a:srgbClr val="DF53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2">
                <a:solidFill>
                  <a:srgbClr val="FF0000"/>
                </a:solidFill>
              </a:endParaRPr>
            </a:p>
          </p:txBody>
        </p:sp>
      </p:grpSp>
      <p:sp>
        <p:nvSpPr>
          <p:cNvPr id="16" name="Oval 21"/>
          <p:cNvSpPr/>
          <p:nvPr/>
        </p:nvSpPr>
        <p:spPr>
          <a:xfrm>
            <a:off x="1224502" y="1248016"/>
            <a:ext cx="1449083" cy="1449083"/>
          </a:xfrm>
          <a:prstGeom prst="ellipse">
            <a:avLst/>
          </a:prstGeom>
          <a:solidFill>
            <a:srgbClr val="F43838"/>
          </a:solidFill>
          <a:ln>
            <a:solidFill>
              <a:srgbClr val="FFC000"/>
            </a:solidFill>
          </a:ln>
          <a:effectLst/>
          <a:scene3d>
            <a:camera prst="orthographicFront"/>
            <a:lightRig rig="threePt" dir="t"/>
          </a:scene3d>
          <a:sp3d prstMaterial="softEdge">
            <a:bevelT w="3810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99" dirty="0">
              <a:solidFill>
                <a:srgbClr val="F16D63"/>
              </a:solidFill>
              <a:latin typeface="DIN-BoldItalic" pitchFamily="50" charset="0"/>
            </a:endParaRPr>
          </a:p>
        </p:txBody>
      </p:sp>
      <p:sp>
        <p:nvSpPr>
          <p:cNvPr id="18" name="标题 11"/>
          <p:cNvSpPr txBox="1">
            <a:spLocks/>
          </p:cNvSpPr>
          <p:nvPr/>
        </p:nvSpPr>
        <p:spPr>
          <a:xfrm>
            <a:off x="2485182" y="935390"/>
            <a:ext cx="453699" cy="34795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dirty="0">
                <a:solidFill>
                  <a:srgbClr val="D20000"/>
                </a:solidFill>
                <a:latin typeface="Impact MT Std" pitchFamily="34" charset="0"/>
                <a:ea typeface="微软雅黑" panose="020B0503020204020204" pitchFamily="34" charset="-122"/>
              </a:rPr>
              <a:t>01</a:t>
            </a:r>
            <a:endParaRPr lang="zh-CN" altLang="en-US" sz="1800" dirty="0">
              <a:solidFill>
                <a:srgbClr val="D2000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494459" y="2796401"/>
            <a:ext cx="0" cy="19724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1"/>
          <p:cNvSpPr txBox="1">
            <a:spLocks/>
          </p:cNvSpPr>
          <p:nvPr/>
        </p:nvSpPr>
        <p:spPr>
          <a:xfrm>
            <a:off x="1611934" y="1751329"/>
            <a:ext cx="902327" cy="21254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题材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标题 11"/>
          <p:cNvSpPr txBox="1">
            <a:spLocks/>
          </p:cNvSpPr>
          <p:nvPr/>
        </p:nvSpPr>
        <p:spPr>
          <a:xfrm>
            <a:off x="1563984" y="2825107"/>
            <a:ext cx="1289242" cy="21254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CN" altLang="en-US" sz="15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以猫和老鼠动画为背景</a:t>
            </a:r>
            <a:endParaRPr lang="zh-CN" altLang="en-US" sz="15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4125491" y="906683"/>
            <a:ext cx="532511" cy="578507"/>
            <a:chOff x="3185939" y="1739094"/>
            <a:chExt cx="710200" cy="771543"/>
          </a:xfrm>
        </p:grpSpPr>
        <p:sp>
          <p:nvSpPr>
            <p:cNvPr id="29" name="任意多边形 28"/>
            <p:cNvSpPr/>
            <p:nvPr/>
          </p:nvSpPr>
          <p:spPr>
            <a:xfrm rot="18875383">
              <a:off x="3153448" y="2140008"/>
              <a:ext cx="403120" cy="338138"/>
            </a:xfrm>
            <a:custGeom>
              <a:avLst/>
              <a:gdLst>
                <a:gd name="connsiteX0" fmla="*/ 0 w 284318"/>
                <a:gd name="connsiteY0" fmla="*/ 0 h 164768"/>
                <a:gd name="connsiteX1" fmla="*/ 7916 w 284318"/>
                <a:gd name="connsiteY1" fmla="*/ 0 h 164768"/>
                <a:gd name="connsiteX2" fmla="*/ 36481 w 284318"/>
                <a:gd name="connsiteY2" fmla="*/ 19259 h 164768"/>
                <a:gd name="connsiteX3" fmla="*/ 142159 w 284318"/>
                <a:gd name="connsiteY3" fmla="*/ 40594 h 164768"/>
                <a:gd name="connsiteX4" fmla="*/ 247838 w 284318"/>
                <a:gd name="connsiteY4" fmla="*/ 19259 h 164768"/>
                <a:gd name="connsiteX5" fmla="*/ 276402 w 284318"/>
                <a:gd name="connsiteY5" fmla="*/ 0 h 164768"/>
                <a:gd name="connsiteX6" fmla="*/ 284318 w 284318"/>
                <a:gd name="connsiteY6" fmla="*/ 0 h 164768"/>
                <a:gd name="connsiteX7" fmla="*/ 284318 w 284318"/>
                <a:gd name="connsiteY7" fmla="*/ 164768 h 164768"/>
                <a:gd name="connsiteX8" fmla="*/ 271691 w 284318"/>
                <a:gd name="connsiteY8" fmla="*/ 164768 h 164768"/>
                <a:gd name="connsiteX9" fmla="*/ 247838 w 284318"/>
                <a:gd name="connsiteY9" fmla="*/ 148686 h 164768"/>
                <a:gd name="connsiteX10" fmla="*/ 142159 w 284318"/>
                <a:gd name="connsiteY10" fmla="*/ 127350 h 164768"/>
                <a:gd name="connsiteX11" fmla="*/ 36481 w 284318"/>
                <a:gd name="connsiteY11" fmla="*/ 148686 h 164768"/>
                <a:gd name="connsiteX12" fmla="*/ 12627 w 284318"/>
                <a:gd name="connsiteY12" fmla="*/ 164768 h 164768"/>
                <a:gd name="connsiteX13" fmla="*/ 0 w 284318"/>
                <a:gd name="connsiteY13" fmla="*/ 164768 h 164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4318" h="164768">
                  <a:moveTo>
                    <a:pt x="0" y="0"/>
                  </a:moveTo>
                  <a:lnTo>
                    <a:pt x="7916" y="0"/>
                  </a:lnTo>
                  <a:lnTo>
                    <a:pt x="36481" y="19259"/>
                  </a:lnTo>
                  <a:cubicBezTo>
                    <a:pt x="68962" y="32997"/>
                    <a:pt x="104673" y="40594"/>
                    <a:pt x="142159" y="40594"/>
                  </a:cubicBezTo>
                  <a:cubicBezTo>
                    <a:pt x="179645" y="40594"/>
                    <a:pt x="215356" y="32997"/>
                    <a:pt x="247838" y="19259"/>
                  </a:cubicBezTo>
                  <a:lnTo>
                    <a:pt x="276402" y="0"/>
                  </a:lnTo>
                  <a:lnTo>
                    <a:pt x="284318" y="0"/>
                  </a:lnTo>
                  <a:lnTo>
                    <a:pt x="284318" y="164768"/>
                  </a:lnTo>
                  <a:lnTo>
                    <a:pt x="271691" y="164768"/>
                  </a:lnTo>
                  <a:lnTo>
                    <a:pt x="247838" y="148686"/>
                  </a:lnTo>
                  <a:cubicBezTo>
                    <a:pt x="215356" y="134947"/>
                    <a:pt x="179645" y="127350"/>
                    <a:pt x="142159" y="127350"/>
                  </a:cubicBezTo>
                  <a:cubicBezTo>
                    <a:pt x="104673" y="127350"/>
                    <a:pt x="68962" y="134947"/>
                    <a:pt x="36481" y="148686"/>
                  </a:cubicBezTo>
                  <a:lnTo>
                    <a:pt x="12627" y="164768"/>
                  </a:lnTo>
                  <a:lnTo>
                    <a:pt x="0" y="164768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sz="1012" b="1" dirty="0">
                <a:solidFill>
                  <a:schemeClr val="bg1">
                    <a:lumMod val="50000"/>
                  </a:schemeClr>
                </a:solidFill>
                <a:latin typeface="DIN-BoldItalic" pitchFamily="50" charset="0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3343511" y="1739094"/>
              <a:ext cx="552628" cy="552628"/>
            </a:xfrm>
            <a:prstGeom prst="ellipse">
              <a:avLst/>
            </a:prstGeom>
            <a:solidFill>
              <a:srgbClr val="4B525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393790" y="1789373"/>
              <a:ext cx="452071" cy="45207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" name="Rectangle 215"/>
            <p:cNvSpPr>
              <a:spLocks noChangeArrowheads="1"/>
            </p:cNvSpPr>
            <p:nvPr/>
          </p:nvSpPr>
          <p:spPr bwMode="auto">
            <a:xfrm>
              <a:off x="3581800" y="2000772"/>
              <a:ext cx="645" cy="645"/>
            </a:xfrm>
            <a:prstGeom prst="rect">
              <a:avLst/>
            </a:prstGeom>
            <a:solidFill>
              <a:srgbClr val="DF53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2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33" name="Oval 21"/>
          <p:cNvSpPr/>
          <p:nvPr/>
        </p:nvSpPr>
        <p:spPr>
          <a:xfrm>
            <a:off x="2991580" y="1248016"/>
            <a:ext cx="1449083" cy="1449083"/>
          </a:xfrm>
          <a:prstGeom prst="ellipse">
            <a:avLst/>
          </a:prstGeom>
          <a:solidFill>
            <a:srgbClr val="F43838"/>
          </a:solidFill>
          <a:ln>
            <a:solidFill>
              <a:srgbClr val="FFC000"/>
            </a:solidFill>
          </a:ln>
          <a:effectLst/>
          <a:scene3d>
            <a:camera prst="orthographicFront"/>
            <a:lightRig rig="threePt" dir="t"/>
          </a:scene3d>
          <a:sp3d prstMaterial="softEdge">
            <a:bevelT w="3810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99" dirty="0">
              <a:solidFill>
                <a:srgbClr val="F16D63"/>
              </a:solidFill>
              <a:latin typeface="DIN-BoldItalic" pitchFamily="50" charset="0"/>
            </a:endParaRPr>
          </a:p>
        </p:txBody>
      </p:sp>
      <p:sp>
        <p:nvSpPr>
          <p:cNvPr id="35" name="标题 11"/>
          <p:cNvSpPr txBox="1">
            <a:spLocks/>
          </p:cNvSpPr>
          <p:nvPr/>
        </p:nvSpPr>
        <p:spPr>
          <a:xfrm>
            <a:off x="4252258" y="935390"/>
            <a:ext cx="445078" cy="34795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dirty="0">
                <a:solidFill>
                  <a:srgbClr val="D20000"/>
                </a:solidFill>
                <a:latin typeface="Impact MT Std" pitchFamily="34" charset="0"/>
                <a:ea typeface="微软雅黑" panose="020B0503020204020204" pitchFamily="34" charset="-122"/>
              </a:rPr>
              <a:t>02</a:t>
            </a:r>
            <a:endParaRPr lang="zh-CN" altLang="en-US" sz="1800" dirty="0">
              <a:solidFill>
                <a:srgbClr val="D2000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3268866" y="2796401"/>
            <a:ext cx="0" cy="19724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标题 11"/>
          <p:cNvSpPr txBox="1">
            <a:spLocks/>
          </p:cNvSpPr>
          <p:nvPr/>
        </p:nvSpPr>
        <p:spPr>
          <a:xfrm>
            <a:off x="3338395" y="2825107"/>
            <a:ext cx="1319607" cy="106273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CN" altLang="en-US" sz="15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左手操控左右按钮，右手操控上下按钮的跑酷玩法</a:t>
            </a:r>
            <a:endParaRPr lang="zh-CN" altLang="en-US" sz="15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5892570" y="906683"/>
            <a:ext cx="532511" cy="578507"/>
            <a:chOff x="3185939" y="1739094"/>
            <a:chExt cx="710200" cy="771543"/>
          </a:xfrm>
        </p:grpSpPr>
        <p:sp>
          <p:nvSpPr>
            <p:cNvPr id="46" name="任意多边形 45"/>
            <p:cNvSpPr/>
            <p:nvPr/>
          </p:nvSpPr>
          <p:spPr>
            <a:xfrm rot="18875383">
              <a:off x="3153448" y="2140008"/>
              <a:ext cx="403120" cy="338138"/>
            </a:xfrm>
            <a:custGeom>
              <a:avLst/>
              <a:gdLst>
                <a:gd name="connsiteX0" fmla="*/ 0 w 284318"/>
                <a:gd name="connsiteY0" fmla="*/ 0 h 164768"/>
                <a:gd name="connsiteX1" fmla="*/ 7916 w 284318"/>
                <a:gd name="connsiteY1" fmla="*/ 0 h 164768"/>
                <a:gd name="connsiteX2" fmla="*/ 36481 w 284318"/>
                <a:gd name="connsiteY2" fmla="*/ 19259 h 164768"/>
                <a:gd name="connsiteX3" fmla="*/ 142159 w 284318"/>
                <a:gd name="connsiteY3" fmla="*/ 40594 h 164768"/>
                <a:gd name="connsiteX4" fmla="*/ 247838 w 284318"/>
                <a:gd name="connsiteY4" fmla="*/ 19259 h 164768"/>
                <a:gd name="connsiteX5" fmla="*/ 276402 w 284318"/>
                <a:gd name="connsiteY5" fmla="*/ 0 h 164768"/>
                <a:gd name="connsiteX6" fmla="*/ 284318 w 284318"/>
                <a:gd name="connsiteY6" fmla="*/ 0 h 164768"/>
                <a:gd name="connsiteX7" fmla="*/ 284318 w 284318"/>
                <a:gd name="connsiteY7" fmla="*/ 164768 h 164768"/>
                <a:gd name="connsiteX8" fmla="*/ 271691 w 284318"/>
                <a:gd name="connsiteY8" fmla="*/ 164768 h 164768"/>
                <a:gd name="connsiteX9" fmla="*/ 247838 w 284318"/>
                <a:gd name="connsiteY9" fmla="*/ 148686 h 164768"/>
                <a:gd name="connsiteX10" fmla="*/ 142159 w 284318"/>
                <a:gd name="connsiteY10" fmla="*/ 127350 h 164768"/>
                <a:gd name="connsiteX11" fmla="*/ 36481 w 284318"/>
                <a:gd name="connsiteY11" fmla="*/ 148686 h 164768"/>
                <a:gd name="connsiteX12" fmla="*/ 12627 w 284318"/>
                <a:gd name="connsiteY12" fmla="*/ 164768 h 164768"/>
                <a:gd name="connsiteX13" fmla="*/ 0 w 284318"/>
                <a:gd name="connsiteY13" fmla="*/ 164768 h 164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4318" h="164768">
                  <a:moveTo>
                    <a:pt x="0" y="0"/>
                  </a:moveTo>
                  <a:lnTo>
                    <a:pt x="7916" y="0"/>
                  </a:lnTo>
                  <a:lnTo>
                    <a:pt x="36481" y="19259"/>
                  </a:lnTo>
                  <a:cubicBezTo>
                    <a:pt x="68962" y="32997"/>
                    <a:pt x="104673" y="40594"/>
                    <a:pt x="142159" y="40594"/>
                  </a:cubicBezTo>
                  <a:cubicBezTo>
                    <a:pt x="179645" y="40594"/>
                    <a:pt x="215356" y="32997"/>
                    <a:pt x="247838" y="19259"/>
                  </a:cubicBezTo>
                  <a:lnTo>
                    <a:pt x="276402" y="0"/>
                  </a:lnTo>
                  <a:lnTo>
                    <a:pt x="284318" y="0"/>
                  </a:lnTo>
                  <a:lnTo>
                    <a:pt x="284318" y="164768"/>
                  </a:lnTo>
                  <a:lnTo>
                    <a:pt x="271691" y="164768"/>
                  </a:lnTo>
                  <a:lnTo>
                    <a:pt x="247838" y="148686"/>
                  </a:lnTo>
                  <a:cubicBezTo>
                    <a:pt x="215356" y="134947"/>
                    <a:pt x="179645" y="127350"/>
                    <a:pt x="142159" y="127350"/>
                  </a:cubicBezTo>
                  <a:cubicBezTo>
                    <a:pt x="104673" y="127350"/>
                    <a:pt x="68962" y="134947"/>
                    <a:pt x="36481" y="148686"/>
                  </a:cubicBezTo>
                  <a:lnTo>
                    <a:pt x="12627" y="164768"/>
                  </a:lnTo>
                  <a:lnTo>
                    <a:pt x="0" y="164768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sz="1012" b="1" dirty="0">
                <a:solidFill>
                  <a:schemeClr val="bg1">
                    <a:lumMod val="50000"/>
                  </a:schemeClr>
                </a:solidFill>
                <a:latin typeface="DIN-BoldItalic" pitchFamily="50" charset="0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3343511" y="1739094"/>
              <a:ext cx="552628" cy="552628"/>
            </a:xfrm>
            <a:prstGeom prst="ellipse">
              <a:avLst/>
            </a:prstGeom>
            <a:solidFill>
              <a:srgbClr val="4B525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3393790" y="1789373"/>
              <a:ext cx="452071" cy="45207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9" name="Rectangle 215"/>
            <p:cNvSpPr>
              <a:spLocks noChangeArrowheads="1"/>
            </p:cNvSpPr>
            <p:nvPr/>
          </p:nvSpPr>
          <p:spPr bwMode="auto">
            <a:xfrm>
              <a:off x="3581800" y="2000772"/>
              <a:ext cx="645" cy="645"/>
            </a:xfrm>
            <a:prstGeom prst="rect">
              <a:avLst/>
            </a:prstGeom>
            <a:solidFill>
              <a:srgbClr val="DF53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2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0" name="Oval 21"/>
          <p:cNvSpPr/>
          <p:nvPr/>
        </p:nvSpPr>
        <p:spPr>
          <a:xfrm>
            <a:off x="4758658" y="1248016"/>
            <a:ext cx="1449083" cy="1449083"/>
          </a:xfrm>
          <a:prstGeom prst="ellipse">
            <a:avLst/>
          </a:prstGeom>
          <a:solidFill>
            <a:srgbClr val="F43838"/>
          </a:solidFill>
          <a:ln>
            <a:solidFill>
              <a:srgbClr val="FFC000"/>
            </a:solidFill>
          </a:ln>
          <a:effectLst/>
          <a:scene3d>
            <a:camera prst="orthographicFront"/>
            <a:lightRig rig="threePt" dir="t"/>
          </a:scene3d>
          <a:sp3d prstMaterial="softEdge">
            <a:bevelT w="3810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99" dirty="0">
              <a:solidFill>
                <a:srgbClr val="F16D63"/>
              </a:solidFill>
              <a:latin typeface="DIN-BoldItalic" pitchFamily="50" charset="0"/>
            </a:endParaRPr>
          </a:p>
        </p:txBody>
      </p:sp>
      <p:sp>
        <p:nvSpPr>
          <p:cNvPr id="52" name="标题 11"/>
          <p:cNvSpPr txBox="1">
            <a:spLocks/>
          </p:cNvSpPr>
          <p:nvPr/>
        </p:nvSpPr>
        <p:spPr>
          <a:xfrm>
            <a:off x="6000154" y="935390"/>
            <a:ext cx="474390" cy="34795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dirty="0">
                <a:solidFill>
                  <a:srgbClr val="D20000"/>
                </a:solidFill>
                <a:latin typeface="Impact MT Std" pitchFamily="34" charset="0"/>
                <a:ea typeface="微软雅黑" panose="020B0503020204020204" pitchFamily="34" charset="-122"/>
              </a:rPr>
              <a:t>03</a:t>
            </a:r>
            <a:endParaRPr lang="zh-CN" altLang="en-US" sz="1800" dirty="0">
              <a:solidFill>
                <a:srgbClr val="D2000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5035944" y="2796401"/>
            <a:ext cx="0" cy="19724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标题 11"/>
          <p:cNvSpPr txBox="1">
            <a:spLocks/>
          </p:cNvSpPr>
          <p:nvPr/>
        </p:nvSpPr>
        <p:spPr>
          <a:xfrm>
            <a:off x="5105473" y="2825106"/>
            <a:ext cx="1319607" cy="77412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CN" altLang="en-US" sz="15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多种类型结合，小巧精致</a:t>
            </a:r>
            <a:endParaRPr lang="zh-CN" altLang="en-US" sz="15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7620312" y="898001"/>
            <a:ext cx="532511" cy="578507"/>
            <a:chOff x="3185939" y="1739094"/>
            <a:chExt cx="710200" cy="771543"/>
          </a:xfrm>
        </p:grpSpPr>
        <p:sp>
          <p:nvSpPr>
            <p:cNvPr id="63" name="任意多边形 62"/>
            <p:cNvSpPr/>
            <p:nvPr/>
          </p:nvSpPr>
          <p:spPr>
            <a:xfrm rot="18875383">
              <a:off x="3153448" y="2140008"/>
              <a:ext cx="403120" cy="338138"/>
            </a:xfrm>
            <a:custGeom>
              <a:avLst/>
              <a:gdLst>
                <a:gd name="connsiteX0" fmla="*/ 0 w 284318"/>
                <a:gd name="connsiteY0" fmla="*/ 0 h 164768"/>
                <a:gd name="connsiteX1" fmla="*/ 7916 w 284318"/>
                <a:gd name="connsiteY1" fmla="*/ 0 h 164768"/>
                <a:gd name="connsiteX2" fmla="*/ 36481 w 284318"/>
                <a:gd name="connsiteY2" fmla="*/ 19259 h 164768"/>
                <a:gd name="connsiteX3" fmla="*/ 142159 w 284318"/>
                <a:gd name="connsiteY3" fmla="*/ 40594 h 164768"/>
                <a:gd name="connsiteX4" fmla="*/ 247838 w 284318"/>
                <a:gd name="connsiteY4" fmla="*/ 19259 h 164768"/>
                <a:gd name="connsiteX5" fmla="*/ 276402 w 284318"/>
                <a:gd name="connsiteY5" fmla="*/ 0 h 164768"/>
                <a:gd name="connsiteX6" fmla="*/ 284318 w 284318"/>
                <a:gd name="connsiteY6" fmla="*/ 0 h 164768"/>
                <a:gd name="connsiteX7" fmla="*/ 284318 w 284318"/>
                <a:gd name="connsiteY7" fmla="*/ 164768 h 164768"/>
                <a:gd name="connsiteX8" fmla="*/ 271691 w 284318"/>
                <a:gd name="connsiteY8" fmla="*/ 164768 h 164768"/>
                <a:gd name="connsiteX9" fmla="*/ 247838 w 284318"/>
                <a:gd name="connsiteY9" fmla="*/ 148686 h 164768"/>
                <a:gd name="connsiteX10" fmla="*/ 142159 w 284318"/>
                <a:gd name="connsiteY10" fmla="*/ 127350 h 164768"/>
                <a:gd name="connsiteX11" fmla="*/ 36481 w 284318"/>
                <a:gd name="connsiteY11" fmla="*/ 148686 h 164768"/>
                <a:gd name="connsiteX12" fmla="*/ 12627 w 284318"/>
                <a:gd name="connsiteY12" fmla="*/ 164768 h 164768"/>
                <a:gd name="connsiteX13" fmla="*/ 0 w 284318"/>
                <a:gd name="connsiteY13" fmla="*/ 164768 h 164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4318" h="164768">
                  <a:moveTo>
                    <a:pt x="0" y="0"/>
                  </a:moveTo>
                  <a:lnTo>
                    <a:pt x="7916" y="0"/>
                  </a:lnTo>
                  <a:lnTo>
                    <a:pt x="36481" y="19259"/>
                  </a:lnTo>
                  <a:cubicBezTo>
                    <a:pt x="68962" y="32997"/>
                    <a:pt x="104673" y="40594"/>
                    <a:pt x="142159" y="40594"/>
                  </a:cubicBezTo>
                  <a:cubicBezTo>
                    <a:pt x="179645" y="40594"/>
                    <a:pt x="215356" y="32997"/>
                    <a:pt x="247838" y="19259"/>
                  </a:cubicBezTo>
                  <a:lnTo>
                    <a:pt x="276402" y="0"/>
                  </a:lnTo>
                  <a:lnTo>
                    <a:pt x="284318" y="0"/>
                  </a:lnTo>
                  <a:lnTo>
                    <a:pt x="284318" y="164768"/>
                  </a:lnTo>
                  <a:lnTo>
                    <a:pt x="271691" y="164768"/>
                  </a:lnTo>
                  <a:lnTo>
                    <a:pt x="247838" y="148686"/>
                  </a:lnTo>
                  <a:cubicBezTo>
                    <a:pt x="215356" y="134947"/>
                    <a:pt x="179645" y="127350"/>
                    <a:pt x="142159" y="127350"/>
                  </a:cubicBezTo>
                  <a:cubicBezTo>
                    <a:pt x="104673" y="127350"/>
                    <a:pt x="68962" y="134947"/>
                    <a:pt x="36481" y="148686"/>
                  </a:cubicBezTo>
                  <a:lnTo>
                    <a:pt x="12627" y="164768"/>
                  </a:lnTo>
                  <a:lnTo>
                    <a:pt x="0" y="164768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sz="1012" b="1" dirty="0">
                <a:solidFill>
                  <a:schemeClr val="bg1">
                    <a:lumMod val="50000"/>
                  </a:schemeClr>
                </a:solidFill>
                <a:latin typeface="DIN-BoldItalic" pitchFamily="50" charset="0"/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3343511" y="1739094"/>
              <a:ext cx="552628" cy="552628"/>
            </a:xfrm>
            <a:prstGeom prst="ellipse">
              <a:avLst/>
            </a:prstGeom>
            <a:solidFill>
              <a:srgbClr val="4B525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3393790" y="1789373"/>
              <a:ext cx="452071" cy="45207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6" name="Rectangle 215"/>
            <p:cNvSpPr>
              <a:spLocks noChangeArrowheads="1"/>
            </p:cNvSpPr>
            <p:nvPr/>
          </p:nvSpPr>
          <p:spPr bwMode="auto">
            <a:xfrm>
              <a:off x="3581800" y="2000772"/>
              <a:ext cx="645" cy="645"/>
            </a:xfrm>
            <a:prstGeom prst="rect">
              <a:avLst/>
            </a:prstGeom>
            <a:solidFill>
              <a:srgbClr val="DF53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2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67" name="Oval 21"/>
          <p:cNvSpPr/>
          <p:nvPr/>
        </p:nvSpPr>
        <p:spPr>
          <a:xfrm>
            <a:off x="6486401" y="1239334"/>
            <a:ext cx="1449083" cy="1449083"/>
          </a:xfrm>
          <a:prstGeom prst="ellipse">
            <a:avLst/>
          </a:prstGeom>
          <a:solidFill>
            <a:srgbClr val="F43838"/>
          </a:solidFill>
          <a:ln>
            <a:solidFill>
              <a:srgbClr val="FFC000"/>
            </a:solidFill>
          </a:ln>
          <a:effectLst/>
          <a:scene3d>
            <a:camera prst="orthographicFront"/>
            <a:lightRig rig="threePt" dir="t"/>
          </a:scene3d>
          <a:sp3d prstMaterial="softEdge">
            <a:bevelT w="3810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99" dirty="0">
              <a:solidFill>
                <a:srgbClr val="F16D63"/>
              </a:solidFill>
              <a:latin typeface="DIN-BoldItalic" pitchFamily="50" charset="0"/>
            </a:endParaRPr>
          </a:p>
        </p:txBody>
      </p:sp>
      <p:sp>
        <p:nvSpPr>
          <p:cNvPr id="69" name="标题 11"/>
          <p:cNvSpPr txBox="1">
            <a:spLocks/>
          </p:cNvSpPr>
          <p:nvPr/>
        </p:nvSpPr>
        <p:spPr>
          <a:xfrm>
            <a:off x="7727896" y="926708"/>
            <a:ext cx="467064" cy="34795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dirty="0">
                <a:solidFill>
                  <a:srgbClr val="D20000"/>
                </a:solidFill>
                <a:latin typeface="Impact MT Std" pitchFamily="34" charset="0"/>
                <a:ea typeface="微软雅黑" panose="020B0503020204020204" pitchFamily="34" charset="-122"/>
              </a:rPr>
              <a:t>04</a:t>
            </a:r>
            <a:endParaRPr lang="zh-CN" altLang="en-US" sz="1800" dirty="0">
              <a:solidFill>
                <a:srgbClr val="D2000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70" name="直接连接符 69"/>
          <p:cNvCxnSpPr/>
          <p:nvPr/>
        </p:nvCxnSpPr>
        <p:spPr>
          <a:xfrm>
            <a:off x="6763686" y="2796401"/>
            <a:ext cx="0" cy="19724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标题 11"/>
          <p:cNvSpPr txBox="1">
            <a:spLocks/>
          </p:cNvSpPr>
          <p:nvPr/>
        </p:nvSpPr>
        <p:spPr>
          <a:xfrm>
            <a:off x="6873833" y="2796401"/>
            <a:ext cx="1278990" cy="24125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CN" altLang="en-US" sz="15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开放性的玩家编辑工具</a:t>
            </a:r>
            <a:endParaRPr lang="zh-CN" altLang="en-US" sz="15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标题 11"/>
          <p:cNvSpPr txBox="1">
            <a:spLocks/>
          </p:cNvSpPr>
          <p:nvPr/>
        </p:nvSpPr>
        <p:spPr>
          <a:xfrm>
            <a:off x="3349932" y="1751329"/>
            <a:ext cx="902327" cy="21254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玩法</a:t>
            </a:r>
          </a:p>
        </p:txBody>
      </p:sp>
      <p:sp>
        <p:nvSpPr>
          <p:cNvPr id="80" name="标题 11"/>
          <p:cNvSpPr txBox="1">
            <a:spLocks/>
          </p:cNvSpPr>
          <p:nvPr/>
        </p:nvSpPr>
        <p:spPr>
          <a:xfrm>
            <a:off x="5146091" y="1760011"/>
            <a:ext cx="902327" cy="21254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风格</a:t>
            </a:r>
          </a:p>
        </p:txBody>
      </p:sp>
      <p:sp>
        <p:nvSpPr>
          <p:cNvPr id="81" name="标题 11"/>
          <p:cNvSpPr txBox="1">
            <a:spLocks/>
          </p:cNvSpPr>
          <p:nvPr/>
        </p:nvSpPr>
        <p:spPr>
          <a:xfrm>
            <a:off x="6836133" y="1760011"/>
            <a:ext cx="902327" cy="21254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特性</a:t>
            </a:r>
          </a:p>
        </p:txBody>
      </p:sp>
    </p:spTree>
    <p:extLst>
      <p:ext uri="{BB962C8B-B14F-4D97-AF65-F5344CB8AC3E}">
        <p14:creationId xmlns:p14="http://schemas.microsoft.com/office/powerpoint/2010/main" val="3670430307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18" grpId="0"/>
      <p:bldP spid="20" grpId="0"/>
      <p:bldP spid="22" grpId="0"/>
      <p:bldP spid="33" grpId="0" animBg="1"/>
      <p:bldP spid="35" grpId="0"/>
      <p:bldP spid="37" grpId="0"/>
      <p:bldP spid="50" grpId="0" animBg="1"/>
      <p:bldP spid="52" grpId="0"/>
      <p:bldP spid="54" grpId="0"/>
      <p:bldP spid="67" grpId="0" animBg="1"/>
      <p:bldP spid="69" grpId="0"/>
      <p:bldP spid="71" grpId="0"/>
      <p:bldP spid="79" grpId="0"/>
      <p:bldP spid="80" grpId="0"/>
      <p:bldP spid="8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6"/>
          <p:cNvSpPr>
            <a:spLocks/>
          </p:cNvSpPr>
          <p:nvPr/>
        </p:nvSpPr>
        <p:spPr bwMode="auto">
          <a:xfrm>
            <a:off x="4276726" y="0"/>
            <a:ext cx="594122" cy="5143500"/>
          </a:xfrm>
          <a:custGeom>
            <a:avLst/>
            <a:gdLst>
              <a:gd name="T0" fmla="*/ 2147483647 w 84"/>
              <a:gd name="T1" fmla="*/ 2147483647 h 740"/>
              <a:gd name="T2" fmla="*/ 2147483647 w 84"/>
              <a:gd name="T3" fmla="*/ 2147483647 h 740"/>
              <a:gd name="T4" fmla="*/ 2147483647 w 84"/>
              <a:gd name="T5" fmla="*/ 2147483647 h 740"/>
              <a:gd name="T6" fmla="*/ 0 w 84"/>
              <a:gd name="T7" fmla="*/ 2147483647 h 740"/>
              <a:gd name="T8" fmla="*/ 0 w 84"/>
              <a:gd name="T9" fmla="*/ 2147483647 h 740"/>
              <a:gd name="T10" fmla="*/ 0 w 84"/>
              <a:gd name="T11" fmla="*/ 2147483647 h 740"/>
              <a:gd name="T12" fmla="*/ 2147483647 w 84"/>
              <a:gd name="T13" fmla="*/ 2147483647 h 740"/>
              <a:gd name="T14" fmla="*/ 2147483647 w 84"/>
              <a:gd name="T15" fmla="*/ 0 h 740"/>
              <a:gd name="T16" fmla="*/ 2147483647 w 84"/>
              <a:gd name="T17" fmla="*/ 2147483647 h 74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4"/>
              <a:gd name="T28" fmla="*/ 0 h 740"/>
              <a:gd name="T29" fmla="*/ 84 w 84"/>
              <a:gd name="T30" fmla="*/ 740 h 74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4" h="740">
                <a:moveTo>
                  <a:pt x="84" y="370"/>
                </a:moveTo>
                <a:cubicBezTo>
                  <a:pt x="84" y="740"/>
                  <a:pt x="84" y="740"/>
                  <a:pt x="84" y="740"/>
                </a:cubicBezTo>
                <a:cubicBezTo>
                  <a:pt x="13" y="630"/>
                  <a:pt x="13" y="630"/>
                  <a:pt x="13" y="630"/>
                </a:cubicBezTo>
                <a:cubicBezTo>
                  <a:pt x="4" y="617"/>
                  <a:pt x="0" y="602"/>
                  <a:pt x="0" y="587"/>
                </a:cubicBezTo>
                <a:cubicBezTo>
                  <a:pt x="0" y="370"/>
                  <a:pt x="0" y="370"/>
                  <a:pt x="0" y="370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38"/>
                  <a:pt x="4" y="123"/>
                  <a:pt x="13" y="110"/>
                </a:cubicBezTo>
                <a:cubicBezTo>
                  <a:pt x="84" y="0"/>
                  <a:pt x="84" y="0"/>
                  <a:pt x="84" y="0"/>
                </a:cubicBezTo>
                <a:lnTo>
                  <a:pt x="84" y="370"/>
                </a:lnTo>
                <a:close/>
              </a:path>
            </a:pathLst>
          </a:custGeom>
          <a:solidFill>
            <a:srgbClr val="C92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4861323" y="0"/>
            <a:ext cx="4282678" cy="5143500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8" name="Freeform 8"/>
          <p:cNvSpPr>
            <a:spLocks/>
          </p:cNvSpPr>
          <p:nvPr/>
        </p:nvSpPr>
        <p:spPr bwMode="auto">
          <a:xfrm>
            <a:off x="2" y="0"/>
            <a:ext cx="636985" cy="5143500"/>
          </a:xfrm>
          <a:custGeom>
            <a:avLst/>
            <a:gdLst>
              <a:gd name="T0" fmla="*/ 0 w 90"/>
              <a:gd name="T1" fmla="*/ 2147483647 h 684"/>
              <a:gd name="T2" fmla="*/ 0 w 90"/>
              <a:gd name="T3" fmla="*/ 0 h 684"/>
              <a:gd name="T4" fmla="*/ 2147483647 w 90"/>
              <a:gd name="T5" fmla="*/ 2147483647 h 684"/>
              <a:gd name="T6" fmla="*/ 2147483647 w 90"/>
              <a:gd name="T7" fmla="*/ 2147483647 h 684"/>
              <a:gd name="T8" fmla="*/ 2147483647 w 90"/>
              <a:gd name="T9" fmla="*/ 2147483647 h 684"/>
              <a:gd name="T10" fmla="*/ 2147483647 w 90"/>
              <a:gd name="T11" fmla="*/ 2147483647 h 684"/>
              <a:gd name="T12" fmla="*/ 2147483647 w 90"/>
              <a:gd name="T13" fmla="*/ 2147483647 h 684"/>
              <a:gd name="T14" fmla="*/ 0 w 90"/>
              <a:gd name="T15" fmla="*/ 2147483647 h 684"/>
              <a:gd name="T16" fmla="*/ 0 w 90"/>
              <a:gd name="T17" fmla="*/ 2147483647 h 68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90"/>
              <a:gd name="T28" fmla="*/ 0 h 684"/>
              <a:gd name="T29" fmla="*/ 90 w 90"/>
              <a:gd name="T30" fmla="*/ 684 h 68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90" h="684">
                <a:moveTo>
                  <a:pt x="0" y="342"/>
                </a:moveTo>
                <a:cubicBezTo>
                  <a:pt x="0" y="0"/>
                  <a:pt x="0" y="0"/>
                  <a:pt x="0" y="0"/>
                </a:cubicBezTo>
                <a:cubicBezTo>
                  <a:pt x="78" y="101"/>
                  <a:pt x="78" y="101"/>
                  <a:pt x="78" y="101"/>
                </a:cubicBezTo>
                <a:cubicBezTo>
                  <a:pt x="86" y="113"/>
                  <a:pt x="90" y="127"/>
                  <a:pt x="90" y="142"/>
                </a:cubicBezTo>
                <a:cubicBezTo>
                  <a:pt x="90" y="342"/>
                  <a:pt x="90" y="342"/>
                  <a:pt x="90" y="342"/>
                </a:cubicBezTo>
                <a:cubicBezTo>
                  <a:pt x="90" y="543"/>
                  <a:pt x="90" y="543"/>
                  <a:pt x="90" y="543"/>
                </a:cubicBezTo>
                <a:cubicBezTo>
                  <a:pt x="90" y="557"/>
                  <a:pt x="86" y="571"/>
                  <a:pt x="78" y="583"/>
                </a:cubicBezTo>
                <a:cubicBezTo>
                  <a:pt x="0" y="684"/>
                  <a:pt x="0" y="684"/>
                  <a:pt x="0" y="684"/>
                </a:cubicBezTo>
                <a:lnTo>
                  <a:pt x="0" y="342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9" name="组合 26"/>
          <p:cNvGrpSpPr>
            <a:grpSpLocks/>
          </p:cNvGrpSpPr>
          <p:nvPr/>
        </p:nvGrpSpPr>
        <p:grpSpPr bwMode="auto">
          <a:xfrm>
            <a:off x="410000" y="2232656"/>
            <a:ext cx="453970" cy="439300"/>
            <a:chOff x="0" y="0"/>
            <a:chExt cx="605367" cy="585665"/>
          </a:xfrm>
        </p:grpSpPr>
        <p:sp>
          <p:nvSpPr>
            <p:cNvPr id="30" name="Freeform 9"/>
            <p:cNvSpPr>
              <a:spLocks/>
            </p:cNvSpPr>
            <p:nvPr/>
          </p:nvSpPr>
          <p:spPr bwMode="auto">
            <a:xfrm>
              <a:off x="15562" y="0"/>
              <a:ext cx="566738" cy="566738"/>
            </a:xfrm>
            <a:custGeom>
              <a:avLst/>
              <a:gdLst>
                <a:gd name="T0" fmla="*/ 2147483647 w 60"/>
                <a:gd name="T1" fmla="*/ 2147483647 h 60"/>
                <a:gd name="T2" fmla="*/ 2147483647 w 60"/>
                <a:gd name="T3" fmla="*/ 2147483647 h 60"/>
                <a:gd name="T4" fmla="*/ 0 w 60"/>
                <a:gd name="T5" fmla="*/ 2147483647 h 60"/>
                <a:gd name="T6" fmla="*/ 0 w 60"/>
                <a:gd name="T7" fmla="*/ 2147483647 h 60"/>
                <a:gd name="T8" fmla="*/ 2147483647 w 60"/>
                <a:gd name="T9" fmla="*/ 0 h 60"/>
                <a:gd name="T10" fmla="*/ 2147483647 w 60"/>
                <a:gd name="T11" fmla="*/ 0 h 60"/>
                <a:gd name="T12" fmla="*/ 2147483647 w 60"/>
                <a:gd name="T13" fmla="*/ 2147483647 h 60"/>
                <a:gd name="T14" fmla="*/ 2147483647 w 60"/>
                <a:gd name="T15" fmla="*/ 2147483647 h 60"/>
                <a:gd name="T16" fmla="*/ 2147483647 w 60"/>
                <a:gd name="T17" fmla="*/ 2147483647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0"/>
                <a:gd name="T28" fmla="*/ 0 h 60"/>
                <a:gd name="T29" fmla="*/ 60 w 60"/>
                <a:gd name="T30" fmla="*/ 60 h 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0" h="60">
                  <a:moveTo>
                    <a:pt x="30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4"/>
                    <a:pt x="14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6" y="0"/>
                    <a:pt x="60" y="14"/>
                    <a:pt x="60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文本框 3"/>
            <p:cNvSpPr txBox="1">
              <a:spLocks noChangeArrowheads="1"/>
            </p:cNvSpPr>
            <p:nvPr/>
          </p:nvSpPr>
          <p:spPr bwMode="auto">
            <a:xfrm>
              <a:off x="0" y="31732"/>
              <a:ext cx="605367" cy="553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</a:t>
              </a:r>
              <a:endParaRPr lang="zh-CN" altLang="zh-CN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4"/>
          <p:cNvSpPr>
            <a:spLocks noChangeArrowheads="1"/>
          </p:cNvSpPr>
          <p:nvPr/>
        </p:nvSpPr>
        <p:spPr bwMode="auto">
          <a:xfrm>
            <a:off x="875640" y="2242261"/>
            <a:ext cx="206979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产品定位及目标</a:t>
            </a:r>
            <a:endParaRPr lang="zh-CN" altLang="en-US" sz="2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105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>
            <a:grpSpLocks/>
          </p:cNvGrpSpPr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4025"/>
            <a:chOff x="1744266" y="0"/>
            <a:chExt cx="5656659" cy="534025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3463528" y="26194"/>
              <a:ext cx="2228495" cy="507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7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27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用户群分析</a:t>
              </a:r>
              <a:endParaRPr lang="zh-CN" altLang="zh-CN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538813" y="1536445"/>
            <a:ext cx="2796076" cy="2835506"/>
            <a:chOff x="1331640" y="1707654"/>
            <a:chExt cx="2796076" cy="2835506"/>
          </a:xfrm>
          <a:solidFill>
            <a:srgbClr val="471B0E"/>
          </a:solidFill>
        </p:grpSpPr>
        <p:sp>
          <p:nvSpPr>
            <p:cNvPr id="12" name="等腰三角形 5"/>
            <p:cNvSpPr/>
            <p:nvPr/>
          </p:nvSpPr>
          <p:spPr>
            <a:xfrm>
              <a:off x="1608861" y="1707654"/>
              <a:ext cx="1247249" cy="1186339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" fmla="*/ 0 w 2405548"/>
                <a:gd name="connsiteY0" fmla="*/ 553019 h 553019"/>
                <a:gd name="connsiteX1" fmla="*/ 1937496 w 2405548"/>
                <a:gd name="connsiteY1" fmla="*/ 0 h 553019"/>
                <a:gd name="connsiteX2" fmla="*/ 2405548 w 2405548"/>
                <a:gd name="connsiteY2" fmla="*/ 432048 h 553019"/>
                <a:gd name="connsiteX3" fmla="*/ 0 w 2405548"/>
                <a:gd name="connsiteY3" fmla="*/ 553019 h 553019"/>
                <a:gd name="connsiteX0" fmla="*/ 0 w 2405548"/>
                <a:gd name="connsiteY0" fmla="*/ 1186339 h 1186339"/>
                <a:gd name="connsiteX1" fmla="*/ 1247249 w 2405548"/>
                <a:gd name="connsiteY1" fmla="*/ 0 h 1186339"/>
                <a:gd name="connsiteX2" fmla="*/ 2405548 w 2405548"/>
                <a:gd name="connsiteY2" fmla="*/ 1065368 h 1186339"/>
                <a:gd name="connsiteX3" fmla="*/ 0 w 2405548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31416 w 1247249"/>
                <a:gd name="connsiteY2" fmla="*/ 638411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31416 w 1247249"/>
                <a:gd name="connsiteY2" fmla="*/ 638411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31416 w 1247249"/>
                <a:gd name="connsiteY2" fmla="*/ 638411 h 1186339"/>
                <a:gd name="connsiteX3" fmla="*/ 0 w 1247249"/>
                <a:gd name="connsiteY3" fmla="*/ 1186339 h 1186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DD1C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等腰三角形 5"/>
            <p:cNvSpPr/>
            <p:nvPr/>
          </p:nvSpPr>
          <p:spPr>
            <a:xfrm>
              <a:off x="1619672" y="2445005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" fmla="*/ 0 w 2405548"/>
                <a:gd name="connsiteY0" fmla="*/ 553019 h 553019"/>
                <a:gd name="connsiteX1" fmla="*/ 1937496 w 2405548"/>
                <a:gd name="connsiteY1" fmla="*/ 0 h 553019"/>
                <a:gd name="connsiteX2" fmla="*/ 2405548 w 2405548"/>
                <a:gd name="connsiteY2" fmla="*/ 432048 h 553019"/>
                <a:gd name="connsiteX3" fmla="*/ 0 w 2405548"/>
                <a:gd name="connsiteY3" fmla="*/ 553019 h 553019"/>
                <a:gd name="connsiteX0" fmla="*/ 0 w 2405548"/>
                <a:gd name="connsiteY0" fmla="*/ 1186339 h 1186339"/>
                <a:gd name="connsiteX1" fmla="*/ 1247249 w 2405548"/>
                <a:gd name="connsiteY1" fmla="*/ 0 h 1186339"/>
                <a:gd name="connsiteX2" fmla="*/ 2405548 w 2405548"/>
                <a:gd name="connsiteY2" fmla="*/ 1065368 h 1186339"/>
                <a:gd name="connsiteX3" fmla="*/ 0 w 2405548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31416 w 1247249"/>
                <a:gd name="connsiteY2" fmla="*/ 638411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31416 w 1247249"/>
                <a:gd name="connsiteY2" fmla="*/ 638411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31416 w 1247249"/>
                <a:gd name="connsiteY2" fmla="*/ 638411 h 1186339"/>
                <a:gd name="connsiteX3" fmla="*/ 0 w 1247249"/>
                <a:gd name="connsiteY3" fmla="*/ 1186339 h 1186339"/>
                <a:gd name="connsiteX0" fmla="*/ 0 w 1240133"/>
                <a:gd name="connsiteY0" fmla="*/ 652643 h 652643"/>
                <a:gd name="connsiteX1" fmla="*/ 1240133 w 1240133"/>
                <a:gd name="connsiteY1" fmla="*/ 0 h 652643"/>
                <a:gd name="connsiteX2" fmla="*/ 1224300 w 1240133"/>
                <a:gd name="connsiteY2" fmla="*/ 638411 h 652643"/>
                <a:gd name="connsiteX3" fmla="*/ 0 w 1240133"/>
                <a:gd name="connsiteY3" fmla="*/ 652643 h 652643"/>
                <a:gd name="connsiteX0" fmla="*/ 0 w 1233017"/>
                <a:gd name="connsiteY0" fmla="*/ 629932 h 629932"/>
                <a:gd name="connsiteX1" fmla="*/ 1233017 w 1233017"/>
                <a:gd name="connsiteY1" fmla="*/ 9311 h 629932"/>
                <a:gd name="connsiteX2" fmla="*/ 1224300 w 1233017"/>
                <a:gd name="connsiteY2" fmla="*/ 615700 h 629932"/>
                <a:gd name="connsiteX3" fmla="*/ 0 w 1233017"/>
                <a:gd name="connsiteY3" fmla="*/ 629932 h 629932"/>
                <a:gd name="connsiteX0" fmla="*/ 0 w 1233017"/>
                <a:gd name="connsiteY0" fmla="*/ 629932 h 644164"/>
                <a:gd name="connsiteX1" fmla="*/ 1233017 w 1233017"/>
                <a:gd name="connsiteY1" fmla="*/ 9311 h 644164"/>
                <a:gd name="connsiteX2" fmla="*/ 1224300 w 1233017"/>
                <a:gd name="connsiteY2" fmla="*/ 644164 h 644164"/>
                <a:gd name="connsiteX3" fmla="*/ 0 w 1233017"/>
                <a:gd name="connsiteY3" fmla="*/ 629932 h 644164"/>
                <a:gd name="connsiteX0" fmla="*/ 0 w 1233017"/>
                <a:gd name="connsiteY0" fmla="*/ 629932 h 644164"/>
                <a:gd name="connsiteX1" fmla="*/ 1233017 w 1233017"/>
                <a:gd name="connsiteY1" fmla="*/ 9311 h 644164"/>
                <a:gd name="connsiteX2" fmla="*/ 1224300 w 1233017"/>
                <a:gd name="connsiteY2" fmla="*/ 644164 h 644164"/>
                <a:gd name="connsiteX3" fmla="*/ 0 w 1233017"/>
                <a:gd name="connsiteY3" fmla="*/ 629932 h 644164"/>
                <a:gd name="connsiteX0" fmla="*/ 0 w 1233017"/>
                <a:gd name="connsiteY0" fmla="*/ 629932 h 644164"/>
                <a:gd name="connsiteX1" fmla="*/ 1233017 w 1233017"/>
                <a:gd name="connsiteY1" fmla="*/ 9311 h 644164"/>
                <a:gd name="connsiteX2" fmla="*/ 1224300 w 1233017"/>
                <a:gd name="connsiteY2" fmla="*/ 644164 h 644164"/>
                <a:gd name="connsiteX3" fmla="*/ 0 w 1233017"/>
                <a:gd name="connsiteY3" fmla="*/ 629932 h 644164"/>
                <a:gd name="connsiteX0" fmla="*/ 0 w 1233017"/>
                <a:gd name="connsiteY0" fmla="*/ 629932 h 640606"/>
                <a:gd name="connsiteX1" fmla="*/ 1233017 w 1233017"/>
                <a:gd name="connsiteY1" fmla="*/ 9311 h 640606"/>
                <a:gd name="connsiteX2" fmla="*/ 1227858 w 1233017"/>
                <a:gd name="connsiteY2" fmla="*/ 640606 h 640606"/>
                <a:gd name="connsiteX3" fmla="*/ 0 w 1233017"/>
                <a:gd name="connsiteY3" fmla="*/ 629932 h 640606"/>
                <a:gd name="connsiteX0" fmla="*/ 0 w 1225901"/>
                <a:gd name="connsiteY0" fmla="*/ 632363 h 639479"/>
                <a:gd name="connsiteX1" fmla="*/ 1225901 w 1225901"/>
                <a:gd name="connsiteY1" fmla="*/ 8184 h 639479"/>
                <a:gd name="connsiteX2" fmla="*/ 1220742 w 1225901"/>
                <a:gd name="connsiteY2" fmla="*/ 639479 h 639479"/>
                <a:gd name="connsiteX3" fmla="*/ 0 w 1225901"/>
                <a:gd name="connsiteY3" fmla="*/ 632363 h 639479"/>
                <a:gd name="connsiteX0" fmla="*/ 0 w 1225901"/>
                <a:gd name="connsiteY0" fmla="*/ 624179 h 631295"/>
                <a:gd name="connsiteX1" fmla="*/ 1225901 w 1225901"/>
                <a:gd name="connsiteY1" fmla="*/ 0 h 631295"/>
                <a:gd name="connsiteX2" fmla="*/ 1220742 w 1225901"/>
                <a:gd name="connsiteY2" fmla="*/ 631295 h 631295"/>
                <a:gd name="connsiteX3" fmla="*/ 0 w 1225901"/>
                <a:gd name="connsiteY3" fmla="*/ 624179 h 631295"/>
                <a:gd name="connsiteX0" fmla="*/ 0 w 1225901"/>
                <a:gd name="connsiteY0" fmla="*/ 624179 h 631295"/>
                <a:gd name="connsiteX1" fmla="*/ 1225901 w 1225901"/>
                <a:gd name="connsiteY1" fmla="*/ 0 h 631295"/>
                <a:gd name="connsiteX2" fmla="*/ 1220742 w 1225901"/>
                <a:gd name="connsiteY2" fmla="*/ 631295 h 631295"/>
                <a:gd name="connsiteX3" fmla="*/ 0 w 1225901"/>
                <a:gd name="connsiteY3" fmla="*/ 624179 h 631295"/>
                <a:gd name="connsiteX0" fmla="*/ 0 w 1225901"/>
                <a:gd name="connsiteY0" fmla="*/ 624179 h 631295"/>
                <a:gd name="connsiteX1" fmla="*/ 1225901 w 1225901"/>
                <a:gd name="connsiteY1" fmla="*/ 0 h 631295"/>
                <a:gd name="connsiteX2" fmla="*/ 1220742 w 1225901"/>
                <a:gd name="connsiteY2" fmla="*/ 631295 h 631295"/>
                <a:gd name="connsiteX3" fmla="*/ 0 w 1225901"/>
                <a:gd name="connsiteY3" fmla="*/ 624179 h 631295"/>
                <a:gd name="connsiteX0" fmla="*/ 0 w 1225901"/>
                <a:gd name="connsiteY0" fmla="*/ 624179 h 631295"/>
                <a:gd name="connsiteX1" fmla="*/ 1225901 w 1225901"/>
                <a:gd name="connsiteY1" fmla="*/ 0 h 631295"/>
                <a:gd name="connsiteX2" fmla="*/ 1220742 w 1225901"/>
                <a:gd name="connsiteY2" fmla="*/ 631295 h 631295"/>
                <a:gd name="connsiteX3" fmla="*/ 0 w 1225901"/>
                <a:gd name="connsiteY3" fmla="*/ 624179 h 631295"/>
                <a:gd name="connsiteX0" fmla="*/ 0 w 1218785"/>
                <a:gd name="connsiteY0" fmla="*/ 631295 h 631295"/>
                <a:gd name="connsiteX1" fmla="*/ 1218785 w 1218785"/>
                <a:gd name="connsiteY1" fmla="*/ 0 h 631295"/>
                <a:gd name="connsiteX2" fmla="*/ 1213626 w 1218785"/>
                <a:gd name="connsiteY2" fmla="*/ 631295 h 631295"/>
                <a:gd name="connsiteX3" fmla="*/ 0 w 1218785"/>
                <a:gd name="connsiteY3" fmla="*/ 631295 h 631295"/>
                <a:gd name="connsiteX0" fmla="*/ 0 w 1229459"/>
                <a:gd name="connsiteY0" fmla="*/ 631295 h 631295"/>
                <a:gd name="connsiteX1" fmla="*/ 1229459 w 1229459"/>
                <a:gd name="connsiteY1" fmla="*/ 0 h 631295"/>
                <a:gd name="connsiteX2" fmla="*/ 1224300 w 1229459"/>
                <a:gd name="connsiteY2" fmla="*/ 631295 h 631295"/>
                <a:gd name="connsiteX3" fmla="*/ 0 w 1229459"/>
                <a:gd name="connsiteY3" fmla="*/ 631295 h 631295"/>
                <a:gd name="connsiteX0" fmla="*/ 0 w 1231416"/>
                <a:gd name="connsiteY0" fmla="*/ 631295 h 634853"/>
                <a:gd name="connsiteX1" fmla="*/ 1229459 w 1231416"/>
                <a:gd name="connsiteY1" fmla="*/ 0 h 634853"/>
                <a:gd name="connsiteX2" fmla="*/ 1231416 w 1231416"/>
                <a:gd name="connsiteY2" fmla="*/ 634853 h 634853"/>
                <a:gd name="connsiteX3" fmla="*/ 0 w 1231416"/>
                <a:gd name="connsiteY3" fmla="*/ 631295 h 634853"/>
                <a:gd name="connsiteX0" fmla="*/ 0 w 1234974"/>
                <a:gd name="connsiteY0" fmla="*/ 634853 h 634853"/>
                <a:gd name="connsiteX1" fmla="*/ 1233017 w 1234974"/>
                <a:gd name="connsiteY1" fmla="*/ 0 h 634853"/>
                <a:gd name="connsiteX2" fmla="*/ 1234974 w 1234974"/>
                <a:gd name="connsiteY2" fmla="*/ 634853 h 634853"/>
                <a:gd name="connsiteX3" fmla="*/ 0 w 1234974"/>
                <a:gd name="connsiteY3" fmla="*/ 634853 h 63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424A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等腰三角形 5"/>
            <p:cNvSpPr/>
            <p:nvPr/>
          </p:nvSpPr>
          <p:spPr>
            <a:xfrm flipV="1">
              <a:off x="1608861" y="3167482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" fmla="*/ 0 w 2405548"/>
                <a:gd name="connsiteY0" fmla="*/ 553019 h 553019"/>
                <a:gd name="connsiteX1" fmla="*/ 1937496 w 2405548"/>
                <a:gd name="connsiteY1" fmla="*/ 0 h 553019"/>
                <a:gd name="connsiteX2" fmla="*/ 2405548 w 2405548"/>
                <a:gd name="connsiteY2" fmla="*/ 432048 h 553019"/>
                <a:gd name="connsiteX3" fmla="*/ 0 w 2405548"/>
                <a:gd name="connsiteY3" fmla="*/ 553019 h 553019"/>
                <a:gd name="connsiteX0" fmla="*/ 0 w 2405548"/>
                <a:gd name="connsiteY0" fmla="*/ 1186339 h 1186339"/>
                <a:gd name="connsiteX1" fmla="*/ 1247249 w 2405548"/>
                <a:gd name="connsiteY1" fmla="*/ 0 h 1186339"/>
                <a:gd name="connsiteX2" fmla="*/ 2405548 w 2405548"/>
                <a:gd name="connsiteY2" fmla="*/ 1065368 h 1186339"/>
                <a:gd name="connsiteX3" fmla="*/ 0 w 2405548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31416 w 1247249"/>
                <a:gd name="connsiteY2" fmla="*/ 638411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31416 w 1247249"/>
                <a:gd name="connsiteY2" fmla="*/ 638411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31416 w 1247249"/>
                <a:gd name="connsiteY2" fmla="*/ 638411 h 1186339"/>
                <a:gd name="connsiteX3" fmla="*/ 0 w 1247249"/>
                <a:gd name="connsiteY3" fmla="*/ 1186339 h 1186339"/>
                <a:gd name="connsiteX0" fmla="*/ 0 w 1240133"/>
                <a:gd name="connsiteY0" fmla="*/ 652643 h 652643"/>
                <a:gd name="connsiteX1" fmla="*/ 1240133 w 1240133"/>
                <a:gd name="connsiteY1" fmla="*/ 0 h 652643"/>
                <a:gd name="connsiteX2" fmla="*/ 1224300 w 1240133"/>
                <a:gd name="connsiteY2" fmla="*/ 638411 h 652643"/>
                <a:gd name="connsiteX3" fmla="*/ 0 w 1240133"/>
                <a:gd name="connsiteY3" fmla="*/ 652643 h 652643"/>
                <a:gd name="connsiteX0" fmla="*/ 0 w 1233017"/>
                <a:gd name="connsiteY0" fmla="*/ 629932 h 629932"/>
                <a:gd name="connsiteX1" fmla="*/ 1233017 w 1233017"/>
                <a:gd name="connsiteY1" fmla="*/ 9311 h 629932"/>
                <a:gd name="connsiteX2" fmla="*/ 1224300 w 1233017"/>
                <a:gd name="connsiteY2" fmla="*/ 615700 h 629932"/>
                <a:gd name="connsiteX3" fmla="*/ 0 w 1233017"/>
                <a:gd name="connsiteY3" fmla="*/ 629932 h 629932"/>
                <a:gd name="connsiteX0" fmla="*/ 0 w 1233017"/>
                <a:gd name="connsiteY0" fmla="*/ 629932 h 644164"/>
                <a:gd name="connsiteX1" fmla="*/ 1233017 w 1233017"/>
                <a:gd name="connsiteY1" fmla="*/ 9311 h 644164"/>
                <a:gd name="connsiteX2" fmla="*/ 1224300 w 1233017"/>
                <a:gd name="connsiteY2" fmla="*/ 644164 h 644164"/>
                <a:gd name="connsiteX3" fmla="*/ 0 w 1233017"/>
                <a:gd name="connsiteY3" fmla="*/ 629932 h 644164"/>
                <a:gd name="connsiteX0" fmla="*/ 0 w 1233017"/>
                <a:gd name="connsiteY0" fmla="*/ 629932 h 644164"/>
                <a:gd name="connsiteX1" fmla="*/ 1233017 w 1233017"/>
                <a:gd name="connsiteY1" fmla="*/ 9311 h 644164"/>
                <a:gd name="connsiteX2" fmla="*/ 1224300 w 1233017"/>
                <a:gd name="connsiteY2" fmla="*/ 644164 h 644164"/>
                <a:gd name="connsiteX3" fmla="*/ 0 w 1233017"/>
                <a:gd name="connsiteY3" fmla="*/ 629932 h 644164"/>
                <a:gd name="connsiteX0" fmla="*/ 0 w 1233017"/>
                <a:gd name="connsiteY0" fmla="*/ 629932 h 644164"/>
                <a:gd name="connsiteX1" fmla="*/ 1233017 w 1233017"/>
                <a:gd name="connsiteY1" fmla="*/ 9311 h 644164"/>
                <a:gd name="connsiteX2" fmla="*/ 1224300 w 1233017"/>
                <a:gd name="connsiteY2" fmla="*/ 644164 h 644164"/>
                <a:gd name="connsiteX3" fmla="*/ 0 w 1233017"/>
                <a:gd name="connsiteY3" fmla="*/ 629932 h 644164"/>
                <a:gd name="connsiteX0" fmla="*/ 0 w 1233017"/>
                <a:gd name="connsiteY0" fmla="*/ 629932 h 640606"/>
                <a:gd name="connsiteX1" fmla="*/ 1233017 w 1233017"/>
                <a:gd name="connsiteY1" fmla="*/ 9311 h 640606"/>
                <a:gd name="connsiteX2" fmla="*/ 1227858 w 1233017"/>
                <a:gd name="connsiteY2" fmla="*/ 640606 h 640606"/>
                <a:gd name="connsiteX3" fmla="*/ 0 w 1233017"/>
                <a:gd name="connsiteY3" fmla="*/ 629932 h 640606"/>
                <a:gd name="connsiteX0" fmla="*/ 0 w 1225901"/>
                <a:gd name="connsiteY0" fmla="*/ 632363 h 639479"/>
                <a:gd name="connsiteX1" fmla="*/ 1225901 w 1225901"/>
                <a:gd name="connsiteY1" fmla="*/ 8184 h 639479"/>
                <a:gd name="connsiteX2" fmla="*/ 1220742 w 1225901"/>
                <a:gd name="connsiteY2" fmla="*/ 639479 h 639479"/>
                <a:gd name="connsiteX3" fmla="*/ 0 w 1225901"/>
                <a:gd name="connsiteY3" fmla="*/ 632363 h 639479"/>
                <a:gd name="connsiteX0" fmla="*/ 0 w 1225901"/>
                <a:gd name="connsiteY0" fmla="*/ 624179 h 631295"/>
                <a:gd name="connsiteX1" fmla="*/ 1225901 w 1225901"/>
                <a:gd name="connsiteY1" fmla="*/ 0 h 631295"/>
                <a:gd name="connsiteX2" fmla="*/ 1220742 w 1225901"/>
                <a:gd name="connsiteY2" fmla="*/ 631295 h 631295"/>
                <a:gd name="connsiteX3" fmla="*/ 0 w 1225901"/>
                <a:gd name="connsiteY3" fmla="*/ 624179 h 631295"/>
                <a:gd name="connsiteX0" fmla="*/ 0 w 1225901"/>
                <a:gd name="connsiteY0" fmla="*/ 624179 h 631295"/>
                <a:gd name="connsiteX1" fmla="*/ 1225901 w 1225901"/>
                <a:gd name="connsiteY1" fmla="*/ 0 h 631295"/>
                <a:gd name="connsiteX2" fmla="*/ 1220742 w 1225901"/>
                <a:gd name="connsiteY2" fmla="*/ 631295 h 631295"/>
                <a:gd name="connsiteX3" fmla="*/ 0 w 1225901"/>
                <a:gd name="connsiteY3" fmla="*/ 624179 h 631295"/>
                <a:gd name="connsiteX0" fmla="*/ 0 w 1225901"/>
                <a:gd name="connsiteY0" fmla="*/ 624179 h 631295"/>
                <a:gd name="connsiteX1" fmla="*/ 1225901 w 1225901"/>
                <a:gd name="connsiteY1" fmla="*/ 0 h 631295"/>
                <a:gd name="connsiteX2" fmla="*/ 1220742 w 1225901"/>
                <a:gd name="connsiteY2" fmla="*/ 631295 h 631295"/>
                <a:gd name="connsiteX3" fmla="*/ 0 w 1225901"/>
                <a:gd name="connsiteY3" fmla="*/ 624179 h 631295"/>
                <a:gd name="connsiteX0" fmla="*/ 0 w 1225901"/>
                <a:gd name="connsiteY0" fmla="*/ 624179 h 631295"/>
                <a:gd name="connsiteX1" fmla="*/ 1225901 w 1225901"/>
                <a:gd name="connsiteY1" fmla="*/ 0 h 631295"/>
                <a:gd name="connsiteX2" fmla="*/ 1220742 w 1225901"/>
                <a:gd name="connsiteY2" fmla="*/ 631295 h 631295"/>
                <a:gd name="connsiteX3" fmla="*/ 0 w 1225901"/>
                <a:gd name="connsiteY3" fmla="*/ 624179 h 631295"/>
                <a:gd name="connsiteX0" fmla="*/ 0 w 1218785"/>
                <a:gd name="connsiteY0" fmla="*/ 631295 h 631295"/>
                <a:gd name="connsiteX1" fmla="*/ 1218785 w 1218785"/>
                <a:gd name="connsiteY1" fmla="*/ 0 h 631295"/>
                <a:gd name="connsiteX2" fmla="*/ 1213626 w 1218785"/>
                <a:gd name="connsiteY2" fmla="*/ 631295 h 631295"/>
                <a:gd name="connsiteX3" fmla="*/ 0 w 1218785"/>
                <a:gd name="connsiteY3" fmla="*/ 631295 h 631295"/>
                <a:gd name="connsiteX0" fmla="*/ 0 w 1229459"/>
                <a:gd name="connsiteY0" fmla="*/ 631295 h 631295"/>
                <a:gd name="connsiteX1" fmla="*/ 1229459 w 1229459"/>
                <a:gd name="connsiteY1" fmla="*/ 0 h 631295"/>
                <a:gd name="connsiteX2" fmla="*/ 1224300 w 1229459"/>
                <a:gd name="connsiteY2" fmla="*/ 631295 h 631295"/>
                <a:gd name="connsiteX3" fmla="*/ 0 w 1229459"/>
                <a:gd name="connsiteY3" fmla="*/ 631295 h 631295"/>
                <a:gd name="connsiteX0" fmla="*/ 0 w 1231416"/>
                <a:gd name="connsiteY0" fmla="*/ 631295 h 634853"/>
                <a:gd name="connsiteX1" fmla="*/ 1229459 w 1231416"/>
                <a:gd name="connsiteY1" fmla="*/ 0 h 634853"/>
                <a:gd name="connsiteX2" fmla="*/ 1231416 w 1231416"/>
                <a:gd name="connsiteY2" fmla="*/ 634853 h 634853"/>
                <a:gd name="connsiteX3" fmla="*/ 0 w 1231416"/>
                <a:gd name="connsiteY3" fmla="*/ 631295 h 634853"/>
                <a:gd name="connsiteX0" fmla="*/ 0 w 1234974"/>
                <a:gd name="connsiteY0" fmla="*/ 634853 h 634853"/>
                <a:gd name="connsiteX1" fmla="*/ 1233017 w 1234974"/>
                <a:gd name="connsiteY1" fmla="*/ 0 h 634853"/>
                <a:gd name="connsiteX2" fmla="*/ 1234974 w 1234974"/>
                <a:gd name="connsiteY2" fmla="*/ 634853 h 634853"/>
                <a:gd name="connsiteX3" fmla="*/ 0 w 1234974"/>
                <a:gd name="connsiteY3" fmla="*/ 634853 h 63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DD1C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等腰三角形 5"/>
            <p:cNvSpPr/>
            <p:nvPr/>
          </p:nvSpPr>
          <p:spPr>
            <a:xfrm flipV="1">
              <a:off x="1619672" y="3356821"/>
              <a:ext cx="1247249" cy="1186339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" fmla="*/ 0 w 2405548"/>
                <a:gd name="connsiteY0" fmla="*/ 553019 h 553019"/>
                <a:gd name="connsiteX1" fmla="*/ 1937496 w 2405548"/>
                <a:gd name="connsiteY1" fmla="*/ 0 h 553019"/>
                <a:gd name="connsiteX2" fmla="*/ 2405548 w 2405548"/>
                <a:gd name="connsiteY2" fmla="*/ 432048 h 553019"/>
                <a:gd name="connsiteX3" fmla="*/ 0 w 2405548"/>
                <a:gd name="connsiteY3" fmla="*/ 553019 h 553019"/>
                <a:gd name="connsiteX0" fmla="*/ 0 w 2405548"/>
                <a:gd name="connsiteY0" fmla="*/ 1186339 h 1186339"/>
                <a:gd name="connsiteX1" fmla="*/ 1247249 w 2405548"/>
                <a:gd name="connsiteY1" fmla="*/ 0 h 1186339"/>
                <a:gd name="connsiteX2" fmla="*/ 2405548 w 2405548"/>
                <a:gd name="connsiteY2" fmla="*/ 1065368 h 1186339"/>
                <a:gd name="connsiteX3" fmla="*/ 0 w 2405548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31416 w 1247249"/>
                <a:gd name="connsiteY2" fmla="*/ 638411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31416 w 1247249"/>
                <a:gd name="connsiteY2" fmla="*/ 638411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31416 w 1247249"/>
                <a:gd name="connsiteY2" fmla="*/ 638411 h 1186339"/>
                <a:gd name="connsiteX3" fmla="*/ 0 w 1247249"/>
                <a:gd name="connsiteY3" fmla="*/ 1186339 h 1186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424A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圆角矩形 11"/>
            <p:cNvSpPr/>
            <p:nvPr/>
          </p:nvSpPr>
          <p:spPr>
            <a:xfrm>
              <a:off x="1331640" y="3079858"/>
              <a:ext cx="198918" cy="87624"/>
            </a:xfrm>
            <a:custGeom>
              <a:avLst/>
              <a:gdLst/>
              <a:ahLst/>
              <a:cxnLst/>
              <a:rect l="l" t="t" r="r" b="b"/>
              <a:pathLst>
                <a:path w="198918" h="87624">
                  <a:moveTo>
                    <a:pt x="43812" y="0"/>
                  </a:moveTo>
                  <a:lnTo>
                    <a:pt x="198918" y="0"/>
                  </a:lnTo>
                  <a:lnTo>
                    <a:pt x="198918" y="87624"/>
                  </a:lnTo>
                  <a:lnTo>
                    <a:pt x="43812" y="87624"/>
                  </a:lnTo>
                  <a:cubicBezTo>
                    <a:pt x="19615" y="87624"/>
                    <a:pt x="0" y="68009"/>
                    <a:pt x="0" y="43812"/>
                  </a:cubicBezTo>
                  <a:cubicBezTo>
                    <a:pt x="0" y="19615"/>
                    <a:pt x="19615" y="0"/>
                    <a:pt x="43812" y="0"/>
                  </a:cubicBezTo>
                  <a:close/>
                </a:path>
              </a:pathLst>
            </a:custGeom>
            <a:solidFill>
              <a:srgbClr val="DD1C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空心弧 15"/>
            <p:cNvSpPr/>
            <p:nvPr/>
          </p:nvSpPr>
          <p:spPr>
            <a:xfrm rot="5400000">
              <a:off x="3312321" y="2346812"/>
              <a:ext cx="509372" cy="1121419"/>
            </a:xfrm>
            <a:custGeom>
              <a:avLst/>
              <a:gdLst/>
              <a:ahLst/>
              <a:cxnLst/>
              <a:rect l="l" t="t" r="r" b="b"/>
              <a:pathLst>
                <a:path w="509372" h="1121419">
                  <a:moveTo>
                    <a:pt x="507512" y="1121419"/>
                  </a:moveTo>
                  <a:lnTo>
                    <a:pt x="509372" y="1119300"/>
                  </a:lnTo>
                  <a:lnTo>
                    <a:pt x="509372" y="1121419"/>
                  </a:lnTo>
                  <a:close/>
                  <a:moveTo>
                    <a:pt x="430106" y="1116802"/>
                  </a:moveTo>
                  <a:lnTo>
                    <a:pt x="434159" y="1121419"/>
                  </a:lnTo>
                  <a:lnTo>
                    <a:pt x="430599" y="1121419"/>
                  </a:lnTo>
                  <a:cubicBezTo>
                    <a:pt x="430325" y="1119896"/>
                    <a:pt x="430214" y="1118353"/>
                    <a:pt x="430106" y="1116802"/>
                  </a:cubicBezTo>
                  <a:close/>
                  <a:moveTo>
                    <a:pt x="0" y="259419"/>
                  </a:moveTo>
                  <a:lnTo>
                    <a:pt x="832" y="257324"/>
                  </a:lnTo>
                  <a:lnTo>
                    <a:pt x="0" y="257324"/>
                  </a:lnTo>
                  <a:cubicBezTo>
                    <a:pt x="0" y="161091"/>
                    <a:pt x="53696" y="72900"/>
                    <a:pt x="139188" y="28721"/>
                  </a:cubicBezTo>
                  <a:cubicBezTo>
                    <a:pt x="224680" y="-15459"/>
                    <a:pt x="327679" y="-8244"/>
                    <a:pt x="406177" y="47423"/>
                  </a:cubicBezTo>
                  <a:cubicBezTo>
                    <a:pt x="466571" y="90252"/>
                    <a:pt x="504696" y="156253"/>
                    <a:pt x="509372" y="227993"/>
                  </a:cubicBezTo>
                  <a:lnTo>
                    <a:pt x="509372" y="1073841"/>
                  </a:lnTo>
                  <a:cubicBezTo>
                    <a:pt x="502538" y="1059565"/>
                    <a:pt x="487753" y="1050433"/>
                    <a:pt x="470835" y="1050433"/>
                  </a:cubicBezTo>
                  <a:cubicBezTo>
                    <a:pt x="451854" y="1050433"/>
                    <a:pt x="435559" y="1061928"/>
                    <a:pt x="428567" y="1078352"/>
                  </a:cubicBezTo>
                  <a:cubicBezTo>
                    <a:pt x="427251" y="1065847"/>
                    <a:pt x="427023" y="1052948"/>
                    <a:pt x="427023" y="1039779"/>
                  </a:cubicBezTo>
                  <a:lnTo>
                    <a:pt x="427023" y="281216"/>
                  </a:lnTo>
                  <a:lnTo>
                    <a:pt x="427023" y="281216"/>
                  </a:lnTo>
                  <a:lnTo>
                    <a:pt x="427023" y="236015"/>
                  </a:lnTo>
                  <a:lnTo>
                    <a:pt x="426558" y="236015"/>
                  </a:lnTo>
                  <a:cubicBezTo>
                    <a:pt x="420904" y="189157"/>
                    <a:pt x="395728" y="146071"/>
                    <a:pt x="356132" y="117992"/>
                  </a:cubicBezTo>
                  <a:cubicBezTo>
                    <a:pt x="304025" y="81040"/>
                    <a:pt x="235655" y="76251"/>
                    <a:pt x="178905" y="105577"/>
                  </a:cubicBezTo>
                  <a:cubicBezTo>
                    <a:pt x="122253" y="134854"/>
                    <a:pt x="86634" y="193244"/>
                    <a:pt x="86558" y="256996"/>
                  </a:cubicBezTo>
                  <a:cubicBezTo>
                    <a:pt x="87499" y="257768"/>
                    <a:pt x="87520" y="258591"/>
                    <a:pt x="87520" y="259419"/>
                  </a:cubicBezTo>
                  <a:cubicBezTo>
                    <a:pt x="87520" y="284619"/>
                    <a:pt x="67928" y="305047"/>
                    <a:pt x="43760" y="305047"/>
                  </a:cubicBezTo>
                  <a:cubicBezTo>
                    <a:pt x="19592" y="305047"/>
                    <a:pt x="0" y="284619"/>
                    <a:pt x="0" y="259419"/>
                  </a:cubicBezTo>
                  <a:close/>
                </a:path>
              </a:pathLst>
            </a:custGeom>
            <a:solidFill>
              <a:srgbClr val="DD1C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1043608" y="1682322"/>
            <a:ext cx="35283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、休闲类手游的目标用户可以涉及到几乎所有手机互联网用户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"/>
          <p:cNvSpPr>
            <a:spLocks noChangeArrowheads="1"/>
          </p:cNvSpPr>
          <p:nvPr/>
        </p:nvSpPr>
        <p:spPr bwMode="auto">
          <a:xfrm>
            <a:off x="1043608" y="2414417"/>
            <a:ext cx="35283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、通过各种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培养核心玩家并回收意见来改进游戏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"/>
          <p:cNvSpPr>
            <a:spLocks noChangeArrowheads="1"/>
          </p:cNvSpPr>
          <p:nvPr/>
        </p:nvSpPr>
        <p:spPr bwMode="auto">
          <a:xfrm>
            <a:off x="1043608" y="3146512"/>
            <a:ext cx="35283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、题材和风格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吸引到年轻用户，同时也适用于各个年龄段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1043608" y="3878608"/>
            <a:ext cx="3528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、编辑工具的存在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玩家参与建设游戏内容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H="1">
            <a:off x="4662484" y="1897626"/>
            <a:ext cx="792087" cy="0"/>
          </a:xfrm>
          <a:prstGeom prst="line">
            <a:avLst/>
          </a:prstGeom>
          <a:ln w="6350">
            <a:solidFill>
              <a:srgbClr val="DD1C3E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4662484" y="2624638"/>
            <a:ext cx="792087" cy="0"/>
          </a:xfrm>
          <a:prstGeom prst="line">
            <a:avLst/>
          </a:prstGeom>
          <a:ln w="6350">
            <a:solidFill>
              <a:srgbClr val="41514E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4662484" y="3351650"/>
            <a:ext cx="792087" cy="0"/>
          </a:xfrm>
          <a:prstGeom prst="line">
            <a:avLst/>
          </a:prstGeom>
          <a:ln w="6350">
            <a:solidFill>
              <a:srgbClr val="DD1C3E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4662484" y="4078663"/>
            <a:ext cx="792087" cy="0"/>
          </a:xfrm>
          <a:prstGeom prst="line">
            <a:avLst/>
          </a:prstGeom>
          <a:ln w="6350">
            <a:solidFill>
              <a:srgbClr val="41514E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067088"/>
      </p:ext>
    </p:extLst>
  </p:cSld>
  <p:clrMapOvr>
    <a:masterClrMapping/>
  </p:clrMapOvr>
  <p:transition spd="slow" advTm="0">
    <p:fade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47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4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8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9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0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32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4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8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7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8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40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2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8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5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6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48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0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8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3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4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18" grpId="0"/>
          <p:bldP spid="19" grpId="0"/>
          <p:bldP spid="20" grpId="0"/>
          <p:bldP spid="2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47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4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32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4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40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2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48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0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18" grpId="0"/>
          <p:bldP spid="19" grpId="0"/>
          <p:bldP spid="20" grpId="0"/>
          <p:bldP spid="21" grpId="0"/>
        </p:bldLst>
      </p:timing>
    </mc:Fallback>
  </mc:AlternateContent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</TotalTime>
  <Words>820</Words>
  <Application>Microsoft Office PowerPoint</Application>
  <PresentationFormat>全屏显示(16:9)</PresentationFormat>
  <Paragraphs>112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keywords>www.1ppt.com</cp:keywords>
  <cp:lastModifiedBy>个人用户</cp:lastModifiedBy>
  <cp:revision>22</cp:revision>
  <dcterms:created xsi:type="dcterms:W3CDTF">2016-08-09T01:56:47Z</dcterms:created>
  <dcterms:modified xsi:type="dcterms:W3CDTF">2019-10-21T18:06:46Z</dcterms:modified>
</cp:coreProperties>
</file>