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64" r:id="rId3"/>
    <p:sldId id="287" r:id="rId4"/>
    <p:sldId id="290" r:id="rId5"/>
    <p:sldId id="289" r:id="rId6"/>
    <p:sldId id="291" r:id="rId7"/>
    <p:sldId id="309" r:id="rId8"/>
    <p:sldId id="310" r:id="rId9"/>
    <p:sldId id="311" r:id="rId10"/>
    <p:sldId id="315" r:id="rId11"/>
    <p:sldId id="312" r:id="rId12"/>
    <p:sldId id="313" r:id="rId13"/>
    <p:sldId id="314" r:id="rId14"/>
    <p:sldId id="307" r:id="rId15"/>
    <p:sldId id="302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308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E3E"/>
    <a:srgbClr val="70AD47"/>
    <a:srgbClr val="F7B63E"/>
    <a:srgbClr val="76A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12" autoAdjust="0"/>
    <p:restoredTop sz="94660"/>
  </p:normalViewPr>
  <p:slideViewPr>
    <p:cSldViewPr snapToGrid="0">
      <p:cViewPr>
        <p:scale>
          <a:sx n="66" d="100"/>
          <a:sy n="66" d="100"/>
        </p:scale>
        <p:origin x="-1176" y="-8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B93D7-575E-4195-A0BD-90E2C727CDE2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03FA2-A613-42FA-9687-609A920DA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193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03FA2-A613-42FA-9687-609A920DA7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646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09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011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68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018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68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400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379-79C3-48C0-9079-1DFBF469841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13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379-79C3-48C0-9079-1DFBF469841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4737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379-79C3-48C0-9079-1DFBF469841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435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84203-20BB-4E94-8778-90C0AA34F37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773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03FA2-A613-42FA-9687-609A920DA7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9157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680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6D4A97-B3A9-4347-872E-EDB9A7358FD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20920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233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0781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03FA2-A613-42FA-9687-609A920DA77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034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09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982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434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379-79C3-48C0-9079-1DFBF469841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790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09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434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379-79C3-48C0-9079-1DFBF469841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790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D43B-8A00-44B8-9B81-0C251BDB1F3E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3520-50DC-46AA-9E66-3DCD1E115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8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D43B-8A00-44B8-9B81-0C251BDB1F3E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3520-50DC-46AA-9E66-3DCD1E115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1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D43B-8A00-44B8-9B81-0C251BDB1F3E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3520-50DC-46AA-9E66-3DCD1E115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94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Off-page Connector 4"/>
          <p:cNvSpPr/>
          <p:nvPr userDrawn="1"/>
        </p:nvSpPr>
        <p:spPr>
          <a:xfrm rot="5400000">
            <a:off x="11674812" y="6247142"/>
            <a:ext cx="455692" cy="565726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4" dirty="0"/>
          </a:p>
        </p:txBody>
      </p:sp>
      <p:sp>
        <p:nvSpPr>
          <p:cNvPr id="9" name="Slide Number Placeholder 4"/>
          <p:cNvSpPr txBox="1">
            <a:spLocks/>
          </p:cNvSpPr>
          <p:nvPr userDrawn="1"/>
        </p:nvSpPr>
        <p:spPr>
          <a:xfrm>
            <a:off x="11636729" y="6340868"/>
            <a:ext cx="610241" cy="366183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1375261" rtl="0" eaLnBrk="1" latinLnBrk="0" hangingPunct="1">
              <a:defRPr sz="16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7630" algn="l" defTabSz="1375261" rtl="0" eaLnBrk="1" latinLnBrk="0" hangingPunct="1"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5261" algn="l" defTabSz="1375261" rtl="0" eaLnBrk="1" latinLnBrk="0" hangingPunct="1"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62891" algn="l" defTabSz="1375261" rtl="0" eaLnBrk="1" latinLnBrk="0" hangingPunct="1"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50521" algn="l" defTabSz="1375261" rtl="0" eaLnBrk="1" latinLnBrk="0" hangingPunct="1"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38152" algn="l" defTabSz="1375261" rtl="0" eaLnBrk="1" latinLnBrk="0" hangingPunct="1"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25782" algn="l" defTabSz="1375261" rtl="0" eaLnBrk="1" latinLnBrk="0" hangingPunct="1"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3412" algn="l" defTabSz="1375261" rtl="0" eaLnBrk="1" latinLnBrk="0" hangingPunct="1"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01042" algn="l" defTabSz="1375261" rtl="0" eaLnBrk="1" latinLnBrk="0" hangingPunct="1"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1600" smtClean="0"/>
              <a:pPr/>
              <a:t>‹#›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81827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336801" y="356629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199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1" y="825951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448" indent="0">
              <a:buNone/>
              <a:defRPr sz="1600"/>
            </a:lvl2pPr>
            <a:lvl3pPr marL="1218895" indent="0">
              <a:buNone/>
              <a:defRPr sz="1333"/>
            </a:lvl3pPr>
            <a:lvl4pPr marL="1828343" indent="0">
              <a:buNone/>
              <a:defRPr sz="1200"/>
            </a:lvl4pPr>
            <a:lvl5pPr marL="2437790" indent="0">
              <a:buNone/>
              <a:defRPr sz="1200"/>
            </a:lvl5pPr>
            <a:lvl6pPr marL="3047238" indent="0">
              <a:buNone/>
              <a:defRPr sz="1200"/>
            </a:lvl6pPr>
            <a:lvl7pPr marL="3656686" indent="0">
              <a:buNone/>
              <a:defRPr sz="1200"/>
            </a:lvl7pPr>
            <a:lvl8pPr marL="4266133" indent="0">
              <a:buNone/>
              <a:defRPr sz="1200"/>
            </a:lvl8pPr>
            <a:lvl9pPr marL="4875581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8" name="Flowchart: Off-page Connector 6"/>
          <p:cNvSpPr/>
          <p:nvPr userDrawn="1"/>
        </p:nvSpPr>
        <p:spPr>
          <a:xfrm rot="5400000">
            <a:off x="11705984" y="6244110"/>
            <a:ext cx="455692" cy="565726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4" dirty="0"/>
          </a:p>
        </p:txBody>
      </p:sp>
      <p:sp>
        <p:nvSpPr>
          <p:cNvPr id="9" name="Slide Number Placeholder 4"/>
          <p:cNvSpPr txBox="1">
            <a:spLocks/>
          </p:cNvSpPr>
          <p:nvPr userDrawn="1"/>
        </p:nvSpPr>
        <p:spPr>
          <a:xfrm>
            <a:off x="11667901" y="6337836"/>
            <a:ext cx="610241" cy="366183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1375261" rtl="0" eaLnBrk="1" latinLnBrk="0" hangingPunct="1"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7630" algn="l" defTabSz="1375261" rtl="0" eaLnBrk="1" latinLnBrk="0" hangingPunct="1"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5261" algn="l" defTabSz="1375261" rtl="0" eaLnBrk="1" latinLnBrk="0" hangingPunct="1"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62891" algn="l" defTabSz="1375261" rtl="0" eaLnBrk="1" latinLnBrk="0" hangingPunct="1"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50521" algn="l" defTabSz="1375261" rtl="0" eaLnBrk="1" latinLnBrk="0" hangingPunct="1"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38152" algn="l" defTabSz="1375261" rtl="0" eaLnBrk="1" latinLnBrk="0" hangingPunct="1"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25782" algn="l" defTabSz="1375261" rtl="0" eaLnBrk="1" latinLnBrk="0" hangingPunct="1"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3412" algn="l" defTabSz="1375261" rtl="0" eaLnBrk="1" latinLnBrk="0" hangingPunct="1"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01042" algn="l" defTabSz="1375261" rtl="0" eaLnBrk="1" latinLnBrk="0" hangingPunct="1"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1600" smtClean="0"/>
              <a:pPr/>
              <a:t>‹#›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0329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707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D43B-8A00-44B8-9B81-0C251BDB1F3E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3520-50DC-46AA-9E66-3DCD1E115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43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D43B-8A00-44B8-9B81-0C251BDB1F3E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3520-50DC-46AA-9E66-3DCD1E115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2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D43B-8A00-44B8-9B81-0C251BDB1F3E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3520-50DC-46AA-9E66-3DCD1E115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20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D43B-8A00-44B8-9B81-0C251BDB1F3E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3520-50DC-46AA-9E66-3DCD1E115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18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D43B-8A00-44B8-9B81-0C251BDB1F3E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3520-50DC-46AA-9E66-3DCD1E115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78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D43B-8A00-44B8-9B81-0C251BDB1F3E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3520-50DC-46AA-9E66-3DCD1E115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6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D43B-8A00-44B8-9B81-0C251BDB1F3E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3520-50DC-46AA-9E66-3DCD1E115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66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D43B-8A00-44B8-9B81-0C251BDB1F3E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3520-50DC-46AA-9E66-3DCD1E115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74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9D43B-8A00-44B8-9B81-0C251BDB1F3E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3520-50DC-46AA-9E66-3DCD1E115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62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13" Type="http://schemas.openxmlformats.org/officeDocument/2006/relationships/image" Target="../media/image8.png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microsoft.com/office/2007/relationships/hdphoto" Target="../media/hdphoto2.wdp"/><Relationship Id="rId5" Type="http://schemas.openxmlformats.org/officeDocument/2006/relationships/tags" Target="../tags/tag6.xml"/><Relationship Id="rId10" Type="http://schemas.openxmlformats.org/officeDocument/2006/relationships/image" Target="../media/image12.jpeg"/><Relationship Id="rId4" Type="http://schemas.openxmlformats.org/officeDocument/2006/relationships/tags" Target="../tags/tag5.xml"/><Relationship Id="rId9" Type="http://schemas.openxmlformats.org/officeDocument/2006/relationships/image" Target="../media/image11.png"/><Relationship Id="rId1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image" Target="../media/image6.pn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10.png"/><Relationship Id="rId2" Type="http://schemas.openxmlformats.org/officeDocument/2006/relationships/tags" Target="../tags/tag9.xml"/><Relationship Id="rId16" Type="http://schemas.openxmlformats.org/officeDocument/2006/relationships/image" Target="../media/image7.pn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notesSlide" Target="../notesSlides/notesSlide13.xml"/><Relationship Id="rId5" Type="http://schemas.openxmlformats.org/officeDocument/2006/relationships/tags" Target="../tags/tag12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文本框 5"/>
          <p:cNvSpPr txBox="1">
            <a:spLocks noChangeArrowheads="1"/>
          </p:cNvSpPr>
          <p:nvPr/>
        </p:nvSpPr>
        <p:spPr bwMode="auto">
          <a:xfrm>
            <a:off x="3212624" y="3903438"/>
            <a:ext cx="64620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5400" b="1" dirty="0" smtClean="0">
                <a:blipFill>
                  <a:blip r:embed="rId3"/>
                  <a:stretch>
                    <a:fillRect/>
                  </a:stretch>
                </a:blipFill>
                <a:latin typeface="幼圆" panose="02010509060101010101" pitchFamily="49" charset="-122"/>
                <a:ea typeface="幼圆" panose="02010509060101010101" pitchFamily="49" charset="-122"/>
              </a:rPr>
              <a:t>Poem Study</a:t>
            </a:r>
            <a:r>
              <a:rPr lang="zh-CN" altLang="en-US" sz="5400" b="1" dirty="0" smtClean="0">
                <a:blipFill>
                  <a:blip r:embed="rId3"/>
                  <a:stretch>
                    <a:fillRect/>
                  </a:stretch>
                </a:blipFill>
                <a:latin typeface="幼圆" panose="02010509060101010101" pitchFamily="49" charset="-122"/>
                <a:ea typeface="幼圆" panose="02010509060101010101" pitchFamily="49" charset="-122"/>
              </a:rPr>
              <a:t>设计</a:t>
            </a:r>
            <a:r>
              <a:rPr lang="zh-CN" altLang="en-US" sz="5400" b="1" dirty="0" smtClean="0">
                <a:blipFill>
                  <a:blip r:embed="rId3"/>
                  <a:stretch>
                    <a:fillRect/>
                  </a:stretch>
                </a:blipFill>
                <a:latin typeface="幼圆" panose="02010509060101010101" pitchFamily="49" charset="-122"/>
                <a:ea typeface="幼圆" panose="02010509060101010101" pitchFamily="49" charset="-122"/>
              </a:rPr>
              <a:t>汇报</a:t>
            </a:r>
            <a:endParaRPr lang="zh-CN" altLang="en-US" sz="5400" b="1" dirty="0">
              <a:blipFill>
                <a:blip r:embed="rId3"/>
                <a:stretch>
                  <a:fillRect/>
                </a:stretch>
              </a:blip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69" name="图片 168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52" y="2740235"/>
            <a:ext cx="1430484" cy="1396667"/>
          </a:xfrm>
          <a:prstGeom prst="rect">
            <a:avLst/>
          </a:prstGeom>
        </p:spPr>
      </p:pic>
      <p:sp>
        <p:nvSpPr>
          <p:cNvPr id="171" name="TextBox 76"/>
          <p:cNvSpPr txBox="1"/>
          <p:nvPr/>
        </p:nvSpPr>
        <p:spPr>
          <a:xfrm>
            <a:off x="3661578" y="5673900"/>
            <a:ext cx="5451229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accent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汇报人：</a:t>
            </a:r>
            <a:r>
              <a:rPr lang="zh-CN" altLang="en-US" sz="2400" dirty="0">
                <a:solidFill>
                  <a:schemeClr val="accent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陈景</a:t>
            </a:r>
            <a:r>
              <a:rPr lang="zh-CN" altLang="en-US" sz="2400" dirty="0" smtClean="0">
                <a:solidFill>
                  <a:schemeClr val="accent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锐 朱炜</a:t>
            </a:r>
            <a:endParaRPr lang="zh-CN" altLang="en-US" sz="2400" dirty="0">
              <a:solidFill>
                <a:schemeClr val="accent4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75" r="4867" b="17241"/>
          <a:stretch/>
        </p:blipFill>
        <p:spPr>
          <a:xfrm>
            <a:off x="950293" y="0"/>
            <a:ext cx="5436900" cy="359954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75" r="4867" b="17241"/>
          <a:stretch/>
        </p:blipFill>
        <p:spPr>
          <a:xfrm>
            <a:off x="3661578" y="0"/>
            <a:ext cx="5436900" cy="359954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75" r="4867" b="17241"/>
          <a:stretch/>
        </p:blipFill>
        <p:spPr>
          <a:xfrm>
            <a:off x="6260285" y="0"/>
            <a:ext cx="5436900" cy="359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443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Click="0" advTm="0">
        <p15:prstTrans prst="drap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tmFilter="0,0; .5, 1; 1, 1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00"/>
                            </p:stCondLst>
                            <p:childTnLst>
                              <p:par>
                                <p:cTn id="3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  <p:bldP spid="17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45" y="-341611"/>
            <a:ext cx="3473066" cy="46278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75" r="4867" b="17241"/>
          <a:stretch/>
        </p:blipFill>
        <p:spPr>
          <a:xfrm>
            <a:off x="5498285" y="0"/>
            <a:ext cx="5033999" cy="3332799"/>
          </a:xfrm>
          <a:prstGeom prst="rect">
            <a:avLst/>
          </a:prstGeom>
        </p:spPr>
      </p:pic>
      <p:sp>
        <p:nvSpPr>
          <p:cNvPr id="229" name="TextBox 76"/>
          <p:cNvSpPr txBox="1"/>
          <p:nvPr/>
        </p:nvSpPr>
        <p:spPr>
          <a:xfrm>
            <a:off x="5026840" y="3332799"/>
            <a:ext cx="201622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第三部分</a:t>
            </a:r>
            <a:endParaRPr lang="zh-CN" altLang="en-US" sz="3200" dirty="0">
              <a:solidFill>
                <a:schemeClr val="tx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31" name="TextBox 76"/>
          <p:cNvSpPr txBox="1"/>
          <p:nvPr/>
        </p:nvSpPr>
        <p:spPr>
          <a:xfrm>
            <a:off x="3309337" y="4027328"/>
            <a:ext cx="54512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accent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产品定位及目标</a:t>
            </a:r>
            <a:endParaRPr lang="zh-CN" altLang="en-US" sz="4000" dirty="0">
              <a:solidFill>
                <a:schemeClr val="accent3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88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glitter pattern="hexago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/>
      <p:bldP spid="2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7 4"/>
          <p:cNvGrpSpPr/>
          <p:nvPr>
            <p:custDataLst>
              <p:tags r:id="rId1"/>
            </p:custDataLst>
          </p:nvPr>
        </p:nvGrpSpPr>
        <p:grpSpPr>
          <a:xfrm>
            <a:off x="3848521" y="2696343"/>
            <a:ext cx="4496547" cy="3135005"/>
            <a:chOff x="3847207" y="2218004"/>
            <a:chExt cx="4497587" cy="3135731"/>
          </a:xfrm>
        </p:grpSpPr>
        <p:pic>
          <p:nvPicPr>
            <p:cNvPr id="17" name="12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878" b="16402"/>
            <a:stretch/>
          </p:blipFill>
          <p:spPr>
            <a:xfrm>
              <a:off x="3847207" y="2218004"/>
              <a:ext cx="4497587" cy="3135731"/>
            </a:xfrm>
            <a:prstGeom prst="rect">
              <a:avLst/>
            </a:prstGeom>
          </p:spPr>
        </p:pic>
        <p:pic>
          <p:nvPicPr>
            <p:cNvPr id="18" name="7 1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353"/>
            <a:stretch/>
          </p:blipFill>
          <p:spPr>
            <a:xfrm>
              <a:off x="4441371" y="2603958"/>
              <a:ext cx="3256329" cy="2011585"/>
            </a:xfrm>
            <a:prstGeom prst="rect">
              <a:avLst/>
            </a:prstGeom>
          </p:spPr>
        </p:pic>
      </p:grpSp>
      <p:sp>
        <p:nvSpPr>
          <p:cNvPr id="19" name="圆角 5"/>
          <p:cNvSpPr/>
          <p:nvPr>
            <p:custDataLst>
              <p:tags r:id="rId2"/>
            </p:custDataLst>
          </p:nvPr>
        </p:nvSpPr>
        <p:spPr>
          <a:xfrm>
            <a:off x="1112335" y="2958587"/>
            <a:ext cx="1784845" cy="478861"/>
          </a:xfrm>
          <a:prstGeom prst="roundRect">
            <a:avLst>
              <a:gd name="adj" fmla="val 50000"/>
            </a:avLst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799" dirty="0">
                <a:latin typeface="Impact" panose="020B0806030902050204" pitchFamily="34" charset="0"/>
              </a:rPr>
              <a:t>定位</a:t>
            </a:r>
          </a:p>
        </p:txBody>
      </p:sp>
      <p:sp>
        <p:nvSpPr>
          <p:cNvPr id="20" name=": 圆角 17"/>
          <p:cNvSpPr/>
          <p:nvPr>
            <p:custDataLst>
              <p:tags r:id="rId3"/>
            </p:custDataLst>
          </p:nvPr>
        </p:nvSpPr>
        <p:spPr>
          <a:xfrm>
            <a:off x="8516256" y="2912332"/>
            <a:ext cx="1784845" cy="478861"/>
          </a:xfrm>
          <a:prstGeom prst="roundRect">
            <a:avLst>
              <a:gd name="adj" fmla="val 50000"/>
            </a:avLst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799" dirty="0">
                <a:latin typeface="Impact" panose="020B0806030902050204" pitchFamily="34" charset="0"/>
              </a:rPr>
              <a:t>目标</a:t>
            </a:r>
          </a:p>
        </p:txBody>
      </p:sp>
      <p:sp>
        <p:nvSpPr>
          <p:cNvPr id="21" name="19"/>
          <p:cNvSpPr/>
          <p:nvPr>
            <p:custDataLst>
              <p:tags r:id="rId4"/>
            </p:custDataLst>
          </p:nvPr>
        </p:nvSpPr>
        <p:spPr>
          <a:xfrm>
            <a:off x="646503" y="4160553"/>
            <a:ext cx="323437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作为被教育者中的一个大范围群体，他们需要在课堂学习之余，有更多的资源帮助他们学习中国古代和近代的诗词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20"/>
          <p:cNvSpPr/>
          <p:nvPr>
            <p:custDataLst>
              <p:tags r:id="rId5"/>
            </p:custDataLst>
          </p:nvPr>
        </p:nvSpPr>
        <p:spPr>
          <a:xfrm>
            <a:off x="283733" y="3715542"/>
            <a:ext cx="35971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一年级</a:t>
            </a:r>
            <a:r>
              <a:rPr lang="en-US" altLang="zh-CN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——</a:t>
            </a:r>
            <a:r>
              <a:rPr lang="zh-CN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高三年级学生</a:t>
            </a:r>
            <a:endParaRPr lang="en-US" altLang="zh-CN" sz="2400" i="1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4" name="22"/>
          <p:cNvSpPr/>
          <p:nvPr>
            <p:custDataLst>
              <p:tags r:id="rId6"/>
            </p:custDataLst>
          </p:nvPr>
        </p:nvSpPr>
        <p:spPr>
          <a:xfrm>
            <a:off x="8516256" y="4160553"/>
            <a:ext cx="304478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初期目标：</a:t>
            </a:r>
            <a:r>
              <a:rPr lang="en-US" altLang="zh-CN" sz="2000" dirty="0"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10</a:t>
            </a:r>
            <a:r>
              <a:rPr lang="zh-CN" altLang="en-US" sz="2000" dirty="0"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万次安装量</a:t>
            </a:r>
            <a:endParaRPr lang="en-US" altLang="zh-CN" sz="2000" dirty="0">
              <a:solidFill>
                <a:srgbClr val="FFFFFF">
                  <a:lumMod val="50000"/>
                </a:srgbClr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  <a:p>
            <a:pPr lvl="0"/>
            <a:r>
              <a:rPr lang="zh-CN" altLang="en-US" sz="2000" dirty="0"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中期目标：在广州各初高中学校进行推广</a:t>
            </a:r>
            <a:endParaRPr lang="en-US" altLang="zh-CN" sz="2000" dirty="0">
              <a:solidFill>
                <a:srgbClr val="FFFFFF">
                  <a:lumMod val="50000"/>
                </a:srgbClr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  <a:p>
            <a:pPr lvl="0"/>
            <a:r>
              <a:rPr lang="zh-CN" altLang="en-US" sz="2000" dirty="0"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终极目标：</a:t>
            </a:r>
            <a:r>
              <a:rPr lang="en-US" altLang="zh-CN" sz="2000" dirty="0"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100</a:t>
            </a:r>
            <a:r>
              <a:rPr lang="zh-CN" altLang="en-US" sz="2000" dirty="0"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万次安装量</a:t>
            </a:r>
            <a:endParaRPr lang="en-US" altLang="zh-CN" sz="2000" dirty="0">
              <a:solidFill>
                <a:srgbClr val="FFFFFF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0" t="4562" r="14667" b="19390"/>
          <a:stretch/>
        </p:blipFill>
        <p:spPr>
          <a:xfrm>
            <a:off x="240629" y="43544"/>
            <a:ext cx="958827" cy="1328375"/>
          </a:xfrm>
          <a:prstGeom prst="rect">
            <a:avLst/>
          </a:prstGeom>
        </p:spPr>
      </p:pic>
      <p:sp>
        <p:nvSpPr>
          <p:cNvPr id="15" name="TextBox 76"/>
          <p:cNvSpPr txBox="1"/>
          <p:nvPr/>
        </p:nvSpPr>
        <p:spPr>
          <a:xfrm>
            <a:off x="1574633" y="161671"/>
            <a:ext cx="54512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产品定位及目标</a:t>
            </a:r>
          </a:p>
        </p:txBody>
      </p:sp>
    </p:spTree>
    <p:extLst>
      <p:ext uri="{BB962C8B-B14F-4D97-AF65-F5344CB8AC3E}">
        <p14:creationId xmlns:p14="http://schemas.microsoft.com/office/powerpoint/2010/main" val="118848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 autoUpdateAnimBg="0"/>
      <p:bldP spid="22" grpId="0"/>
      <p:bldP spid="24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45" y="-341611"/>
            <a:ext cx="3473066" cy="46278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75" r="4867" b="17241"/>
          <a:stretch/>
        </p:blipFill>
        <p:spPr>
          <a:xfrm>
            <a:off x="5498285" y="0"/>
            <a:ext cx="5033999" cy="3332799"/>
          </a:xfrm>
          <a:prstGeom prst="rect">
            <a:avLst/>
          </a:prstGeom>
        </p:spPr>
      </p:pic>
      <p:sp>
        <p:nvSpPr>
          <p:cNvPr id="229" name="TextBox 76"/>
          <p:cNvSpPr txBox="1"/>
          <p:nvPr/>
        </p:nvSpPr>
        <p:spPr>
          <a:xfrm>
            <a:off x="5026840" y="3332799"/>
            <a:ext cx="201622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第四部分</a:t>
            </a:r>
            <a:endParaRPr lang="zh-CN" altLang="en-US" sz="3200" dirty="0">
              <a:solidFill>
                <a:schemeClr val="tx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31" name="TextBox 76"/>
          <p:cNvSpPr txBox="1"/>
          <p:nvPr/>
        </p:nvSpPr>
        <p:spPr>
          <a:xfrm>
            <a:off x="3309337" y="4027328"/>
            <a:ext cx="54512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产品内容总策划</a:t>
            </a:r>
          </a:p>
        </p:txBody>
      </p:sp>
    </p:spTree>
    <p:extLst>
      <p:ext uri="{BB962C8B-B14F-4D97-AF65-F5344CB8AC3E}">
        <p14:creationId xmlns:p14="http://schemas.microsoft.com/office/powerpoint/2010/main" val="198835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glitter pattern="hexago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/>
      <p:bldP spid="2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7 4"/>
          <p:cNvGrpSpPr/>
          <p:nvPr>
            <p:custDataLst>
              <p:tags r:id="rId1"/>
            </p:custDataLst>
          </p:nvPr>
        </p:nvGrpSpPr>
        <p:grpSpPr>
          <a:xfrm>
            <a:off x="4435067" y="2428783"/>
            <a:ext cx="3323456" cy="3321869"/>
            <a:chOff x="4320074" y="2124551"/>
            <a:chExt cx="3324225" cy="3322637"/>
          </a:xfrm>
        </p:grpSpPr>
        <p:sp>
          <p:nvSpPr>
            <p:cNvPr id="29" name="3"/>
            <p:cNvSpPr>
              <a:spLocks/>
            </p:cNvSpPr>
            <p:nvPr/>
          </p:nvSpPr>
          <p:spPr bwMode="auto">
            <a:xfrm>
              <a:off x="4320074" y="2124551"/>
              <a:ext cx="1624012" cy="1624012"/>
            </a:xfrm>
            <a:custGeom>
              <a:avLst/>
              <a:gdLst>
                <a:gd name="T0" fmla="*/ 0 w 1624031"/>
                <a:gd name="T1" fmla="*/ 1623955 h 1624031"/>
                <a:gd name="T2" fmla="*/ 1623955 w 1624031"/>
                <a:gd name="T3" fmla="*/ 0 h 1624031"/>
                <a:gd name="T4" fmla="*/ 1623955 w 1624031"/>
                <a:gd name="T5" fmla="*/ 1623955 h 1624031"/>
                <a:gd name="T6" fmla="*/ 0 w 1624031"/>
                <a:gd name="T7" fmla="*/ 1623955 h 1624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24031" h="1624031">
                  <a:moveTo>
                    <a:pt x="0" y="1624031"/>
                  </a:moveTo>
                  <a:cubicBezTo>
                    <a:pt x="0" y="727103"/>
                    <a:pt x="727103" y="0"/>
                    <a:pt x="1624031" y="0"/>
                  </a:cubicBezTo>
                  <a:lnTo>
                    <a:pt x="1624031" y="1624031"/>
                  </a:lnTo>
                  <a:lnTo>
                    <a:pt x="0" y="1624031"/>
                  </a:lnTo>
                  <a:close/>
                </a:path>
              </a:pathLst>
            </a:custGeom>
            <a:blipFill>
              <a:blip r:embed="rId12"/>
              <a:stretch>
                <a:fillRect/>
              </a:stretch>
            </a:blipFill>
            <a:ln>
              <a:noFill/>
            </a:ln>
          </p:spPr>
          <p:txBody>
            <a:bodyPr lIns="546661" tIns="546661" rIns="71104" bIns="71104" anchor="ctr"/>
            <a:lstStyle/>
            <a:p>
              <a:endParaRPr lang="zh-CN" altLang="en-US"/>
            </a:p>
          </p:txBody>
        </p:sp>
        <p:sp>
          <p:nvSpPr>
            <p:cNvPr id="30" name="7 4"/>
            <p:cNvSpPr>
              <a:spLocks/>
            </p:cNvSpPr>
            <p:nvPr/>
          </p:nvSpPr>
          <p:spPr bwMode="auto">
            <a:xfrm>
              <a:off x="6020286" y="2124551"/>
              <a:ext cx="1624013" cy="1624012"/>
            </a:xfrm>
            <a:custGeom>
              <a:avLst/>
              <a:gdLst>
                <a:gd name="T0" fmla="*/ 0 w 1624031"/>
                <a:gd name="T1" fmla="*/ 0 h 1624031"/>
                <a:gd name="T2" fmla="*/ 1623959 w 1624031"/>
                <a:gd name="T3" fmla="*/ 1623955 h 1624031"/>
                <a:gd name="T4" fmla="*/ 0 w 1624031"/>
                <a:gd name="T5" fmla="*/ 1623955 h 1624031"/>
                <a:gd name="T6" fmla="*/ 0 w 1624031"/>
                <a:gd name="T7" fmla="*/ 0 h 1624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24031" h="1624031">
                  <a:moveTo>
                    <a:pt x="0" y="0"/>
                  </a:moveTo>
                  <a:cubicBezTo>
                    <a:pt x="896928" y="0"/>
                    <a:pt x="1624031" y="727103"/>
                    <a:pt x="1624031" y="1624031"/>
                  </a:cubicBezTo>
                  <a:lnTo>
                    <a:pt x="0" y="16240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/>
              </a:stretch>
            </a:blipFill>
            <a:ln>
              <a:noFill/>
            </a:ln>
          </p:spPr>
          <p:txBody>
            <a:bodyPr lIns="71104" tIns="546661" rIns="546661" bIns="71104" anchor="ctr"/>
            <a:lstStyle/>
            <a:p>
              <a:endParaRPr lang="zh-CN" altLang="en-US"/>
            </a:p>
          </p:txBody>
        </p:sp>
        <p:sp>
          <p:nvSpPr>
            <p:cNvPr id="31" name="5"/>
            <p:cNvSpPr>
              <a:spLocks/>
            </p:cNvSpPr>
            <p:nvPr/>
          </p:nvSpPr>
          <p:spPr bwMode="auto">
            <a:xfrm>
              <a:off x="6020286" y="3823176"/>
              <a:ext cx="1624013" cy="1624012"/>
            </a:xfrm>
            <a:custGeom>
              <a:avLst/>
              <a:gdLst>
                <a:gd name="T0" fmla="*/ 1623959 w 1624031"/>
                <a:gd name="T1" fmla="*/ 0 h 1624031"/>
                <a:gd name="T2" fmla="*/ 0 w 1624031"/>
                <a:gd name="T3" fmla="*/ 1623955 h 1624031"/>
                <a:gd name="T4" fmla="*/ 0 w 1624031"/>
                <a:gd name="T5" fmla="*/ 0 h 1624031"/>
                <a:gd name="T6" fmla="*/ 1623959 w 1624031"/>
                <a:gd name="T7" fmla="*/ 0 h 1624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24031" h="1624031">
                  <a:moveTo>
                    <a:pt x="1624031" y="0"/>
                  </a:moveTo>
                  <a:cubicBezTo>
                    <a:pt x="1624031" y="896928"/>
                    <a:pt x="896928" y="1624031"/>
                    <a:pt x="0" y="1624031"/>
                  </a:cubicBezTo>
                  <a:lnTo>
                    <a:pt x="0" y="0"/>
                  </a:lnTo>
                  <a:lnTo>
                    <a:pt x="1624031" y="0"/>
                  </a:lnTo>
                  <a:close/>
                </a:path>
              </a:pathLst>
            </a:custGeom>
            <a:blipFill>
              <a:blip r:embed="rId14"/>
              <a:stretch>
                <a:fillRect/>
              </a:stretch>
            </a:blipFill>
            <a:ln>
              <a:noFill/>
            </a:ln>
          </p:spPr>
          <p:txBody>
            <a:bodyPr lIns="71104" tIns="71105" rIns="546661" bIns="546661" anchor="ctr"/>
            <a:lstStyle/>
            <a:p>
              <a:endParaRPr lang="zh-CN" altLang="en-US"/>
            </a:p>
          </p:txBody>
        </p:sp>
        <p:sp>
          <p:nvSpPr>
            <p:cNvPr id="32" name="6"/>
            <p:cNvSpPr>
              <a:spLocks/>
            </p:cNvSpPr>
            <p:nvPr/>
          </p:nvSpPr>
          <p:spPr bwMode="auto">
            <a:xfrm>
              <a:off x="4320074" y="3823176"/>
              <a:ext cx="1624012" cy="1624012"/>
            </a:xfrm>
            <a:custGeom>
              <a:avLst/>
              <a:gdLst>
                <a:gd name="T0" fmla="*/ 1623955 w 1624031"/>
                <a:gd name="T1" fmla="*/ 1623955 h 1624031"/>
                <a:gd name="T2" fmla="*/ 0 w 1624031"/>
                <a:gd name="T3" fmla="*/ 0 h 1624031"/>
                <a:gd name="T4" fmla="*/ 1623955 w 1624031"/>
                <a:gd name="T5" fmla="*/ 0 h 1624031"/>
                <a:gd name="T6" fmla="*/ 1623955 w 1624031"/>
                <a:gd name="T7" fmla="*/ 1623955 h 1624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24031" h="1624031">
                  <a:moveTo>
                    <a:pt x="1624031" y="1624031"/>
                  </a:moveTo>
                  <a:cubicBezTo>
                    <a:pt x="727103" y="1624031"/>
                    <a:pt x="0" y="896928"/>
                    <a:pt x="0" y="0"/>
                  </a:cubicBezTo>
                  <a:lnTo>
                    <a:pt x="1624031" y="0"/>
                  </a:lnTo>
                  <a:lnTo>
                    <a:pt x="1624031" y="1624031"/>
                  </a:lnTo>
                  <a:close/>
                </a:path>
              </a:pathLst>
            </a:custGeom>
            <a:blipFill>
              <a:blip r:embed="rId15"/>
              <a:stretch>
                <a:fillRect/>
              </a:stretch>
            </a:blipFill>
            <a:ln>
              <a:noFill/>
            </a:ln>
          </p:spPr>
          <p:txBody>
            <a:bodyPr lIns="546661" tIns="71104" rIns="71104" bIns="546661" anchor="ctr"/>
            <a:lstStyle/>
            <a:p>
              <a:endParaRPr lang="zh-CN" altLang="en-US"/>
            </a:p>
          </p:txBody>
        </p:sp>
        <p:sp>
          <p:nvSpPr>
            <p:cNvPr id="33" name="环形箭头 7"/>
            <p:cNvSpPr>
              <a:spLocks/>
            </p:cNvSpPr>
            <p:nvPr/>
          </p:nvSpPr>
          <p:spPr bwMode="auto">
            <a:xfrm>
              <a:off x="5701199" y="3448526"/>
              <a:ext cx="561975" cy="487362"/>
            </a:xfrm>
            <a:custGeom>
              <a:avLst/>
              <a:gdLst>
                <a:gd name="T0" fmla="*/ 30747 w 560722"/>
                <a:gd name="T1" fmla="*/ 243348 h 487584"/>
                <a:gd name="T2" fmla="*/ 251893 w 560722"/>
                <a:gd name="T3" fmla="*/ 32031 h 487584"/>
                <a:gd name="T4" fmla="*/ 521061 w 560722"/>
                <a:gd name="T5" fmla="*/ 173521 h 487584"/>
                <a:gd name="T6" fmla="*/ 548907 w 560722"/>
                <a:gd name="T7" fmla="*/ 173521 h 487584"/>
                <a:gd name="T8" fmla="*/ 504256 w 560722"/>
                <a:gd name="T9" fmla="*/ 243348 h 487584"/>
                <a:gd name="T10" fmla="*/ 425918 w 560722"/>
                <a:gd name="T11" fmla="*/ 173521 h 487584"/>
                <a:gd name="T12" fmla="*/ 452230 w 560722"/>
                <a:gd name="T13" fmla="*/ 173521 h 487584"/>
                <a:gd name="T14" fmla="*/ 252514 w 560722"/>
                <a:gd name="T15" fmla="*/ 93198 h 487584"/>
                <a:gd name="T16" fmla="*/ 92242 w 560722"/>
                <a:gd name="T17" fmla="*/ 243348 h 487584"/>
                <a:gd name="T18" fmla="*/ 30747 w 560722"/>
                <a:gd name="T19" fmla="*/ 243348 h 4875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60722" h="487584">
                  <a:moveTo>
                    <a:pt x="30474" y="243792"/>
                  </a:moveTo>
                  <a:cubicBezTo>
                    <a:pt x="30474" y="136117"/>
                    <a:pt x="124476" y="45322"/>
                    <a:pt x="249654" y="32091"/>
                  </a:cubicBezTo>
                  <a:cubicBezTo>
                    <a:pt x="366608" y="19729"/>
                    <a:pt x="477783" y="78800"/>
                    <a:pt x="516429" y="173837"/>
                  </a:cubicBezTo>
                  <a:lnTo>
                    <a:pt x="544028" y="173837"/>
                  </a:lnTo>
                  <a:lnTo>
                    <a:pt x="499774" y="243792"/>
                  </a:lnTo>
                  <a:lnTo>
                    <a:pt x="422132" y="173837"/>
                  </a:lnTo>
                  <a:lnTo>
                    <a:pt x="448210" y="173837"/>
                  </a:lnTo>
                  <a:cubicBezTo>
                    <a:pt x="410722" y="115338"/>
                    <a:pt x="330879" y="82879"/>
                    <a:pt x="250269" y="93367"/>
                  </a:cubicBezTo>
                  <a:cubicBezTo>
                    <a:pt x="158720" y="105278"/>
                    <a:pt x="91422" y="169008"/>
                    <a:pt x="91422" y="243792"/>
                  </a:cubicBezTo>
                  <a:lnTo>
                    <a:pt x="30474" y="24379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环形箭头 8"/>
            <p:cNvSpPr>
              <a:spLocks/>
            </p:cNvSpPr>
            <p:nvPr/>
          </p:nvSpPr>
          <p:spPr bwMode="auto">
            <a:xfrm rot="10800000">
              <a:off x="5701199" y="3635851"/>
              <a:ext cx="561975" cy="487362"/>
            </a:xfrm>
            <a:custGeom>
              <a:avLst/>
              <a:gdLst>
                <a:gd name="T0" fmla="*/ 30747 w 560722"/>
                <a:gd name="T1" fmla="*/ 243348 h 487584"/>
                <a:gd name="T2" fmla="*/ 251893 w 560722"/>
                <a:gd name="T3" fmla="*/ 32031 h 487584"/>
                <a:gd name="T4" fmla="*/ 521061 w 560722"/>
                <a:gd name="T5" fmla="*/ 173521 h 487584"/>
                <a:gd name="T6" fmla="*/ 548907 w 560722"/>
                <a:gd name="T7" fmla="*/ 173521 h 487584"/>
                <a:gd name="T8" fmla="*/ 504256 w 560722"/>
                <a:gd name="T9" fmla="*/ 243348 h 487584"/>
                <a:gd name="T10" fmla="*/ 425918 w 560722"/>
                <a:gd name="T11" fmla="*/ 173521 h 487584"/>
                <a:gd name="T12" fmla="*/ 452230 w 560722"/>
                <a:gd name="T13" fmla="*/ 173521 h 487584"/>
                <a:gd name="T14" fmla="*/ 252514 w 560722"/>
                <a:gd name="T15" fmla="*/ 93198 h 487584"/>
                <a:gd name="T16" fmla="*/ 92242 w 560722"/>
                <a:gd name="T17" fmla="*/ 243348 h 487584"/>
                <a:gd name="T18" fmla="*/ 30747 w 560722"/>
                <a:gd name="T19" fmla="*/ 243348 h 4875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60722" h="487584">
                  <a:moveTo>
                    <a:pt x="30474" y="243792"/>
                  </a:moveTo>
                  <a:cubicBezTo>
                    <a:pt x="30474" y="136117"/>
                    <a:pt x="124476" y="45322"/>
                    <a:pt x="249654" y="32091"/>
                  </a:cubicBezTo>
                  <a:cubicBezTo>
                    <a:pt x="366608" y="19729"/>
                    <a:pt x="477783" y="78800"/>
                    <a:pt x="516429" y="173837"/>
                  </a:cubicBezTo>
                  <a:lnTo>
                    <a:pt x="544028" y="173837"/>
                  </a:lnTo>
                  <a:lnTo>
                    <a:pt x="499774" y="243792"/>
                  </a:lnTo>
                  <a:lnTo>
                    <a:pt x="422132" y="173837"/>
                  </a:lnTo>
                  <a:lnTo>
                    <a:pt x="448210" y="173837"/>
                  </a:lnTo>
                  <a:cubicBezTo>
                    <a:pt x="410722" y="115338"/>
                    <a:pt x="330879" y="82879"/>
                    <a:pt x="250269" y="93367"/>
                  </a:cubicBezTo>
                  <a:cubicBezTo>
                    <a:pt x="158720" y="105278"/>
                    <a:pt x="91422" y="169008"/>
                    <a:pt x="91422" y="243792"/>
                  </a:cubicBezTo>
                  <a:lnTo>
                    <a:pt x="30474" y="24379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1"/>
            <p:cNvSpPr txBox="1"/>
            <p:nvPr/>
          </p:nvSpPr>
          <p:spPr>
            <a:xfrm>
              <a:off x="6339374" y="2787787"/>
              <a:ext cx="737419" cy="646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599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599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6" name="51"/>
            <p:cNvSpPr txBox="1"/>
            <p:nvPr/>
          </p:nvSpPr>
          <p:spPr>
            <a:xfrm>
              <a:off x="6339374" y="4282037"/>
              <a:ext cx="737419" cy="646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599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599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7" name="52"/>
            <p:cNvSpPr txBox="1"/>
            <p:nvPr/>
          </p:nvSpPr>
          <p:spPr>
            <a:xfrm>
              <a:off x="5003595" y="2816372"/>
              <a:ext cx="737419" cy="646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599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599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8" name="53"/>
            <p:cNvSpPr txBox="1"/>
            <p:nvPr/>
          </p:nvSpPr>
          <p:spPr>
            <a:xfrm>
              <a:off x="5003595" y="4310623"/>
              <a:ext cx="737419" cy="646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599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599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9" name="54"/>
          <p:cNvSpPr/>
          <p:nvPr>
            <p:custDataLst>
              <p:tags r:id="rId2"/>
            </p:custDataLst>
          </p:nvPr>
        </p:nvSpPr>
        <p:spPr>
          <a:xfrm>
            <a:off x="7701481" y="3128140"/>
            <a:ext cx="3654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选择学习计划和诗词类别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55"/>
          <p:cNvSpPr/>
          <p:nvPr>
            <p:custDataLst>
              <p:tags r:id="rId3"/>
            </p:custDataLst>
          </p:nvPr>
        </p:nvSpPr>
        <p:spPr>
          <a:xfrm>
            <a:off x="7701481" y="2631969"/>
            <a:ext cx="24831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首页</a:t>
            </a:r>
            <a:endParaRPr lang="en-US" altLang="zh-CN" sz="2400" i="1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1" name="56"/>
          <p:cNvSpPr/>
          <p:nvPr>
            <p:custDataLst>
              <p:tags r:id="rId4"/>
            </p:custDataLst>
          </p:nvPr>
        </p:nvSpPr>
        <p:spPr>
          <a:xfrm>
            <a:off x="7701481" y="5172416"/>
            <a:ext cx="3654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巩固知识、收藏错题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57"/>
          <p:cNvSpPr/>
          <p:nvPr>
            <p:custDataLst>
              <p:tags r:id="rId5"/>
            </p:custDataLst>
          </p:nvPr>
        </p:nvSpPr>
        <p:spPr>
          <a:xfrm>
            <a:off x="7701481" y="4719778"/>
            <a:ext cx="24831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复习</a:t>
            </a:r>
            <a:endParaRPr lang="en-US" altLang="zh-CN" sz="2400" i="1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3" name="58"/>
          <p:cNvSpPr/>
          <p:nvPr>
            <p:custDataLst>
              <p:tags r:id="rId6"/>
            </p:custDataLst>
          </p:nvPr>
        </p:nvSpPr>
        <p:spPr>
          <a:xfrm>
            <a:off x="665268" y="3099118"/>
            <a:ext cx="3654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用户个人信息和个人设置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59"/>
          <p:cNvSpPr/>
          <p:nvPr>
            <p:custDataLst>
              <p:tags r:id="rId7"/>
            </p:custDataLst>
          </p:nvPr>
        </p:nvSpPr>
        <p:spPr>
          <a:xfrm>
            <a:off x="1836511" y="2631969"/>
            <a:ext cx="24831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我的</a:t>
            </a:r>
            <a:endParaRPr lang="en-US" altLang="zh-CN" sz="2400" i="1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5" name="60"/>
          <p:cNvSpPr/>
          <p:nvPr>
            <p:custDataLst>
              <p:tags r:id="rId8"/>
            </p:custDataLst>
          </p:nvPr>
        </p:nvSpPr>
        <p:spPr>
          <a:xfrm>
            <a:off x="629313" y="5172416"/>
            <a:ext cx="3654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验证学习成果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61"/>
          <p:cNvSpPr/>
          <p:nvPr>
            <p:custDataLst>
              <p:tags r:id="rId9"/>
            </p:custDataLst>
          </p:nvPr>
        </p:nvSpPr>
        <p:spPr>
          <a:xfrm>
            <a:off x="1800557" y="4719778"/>
            <a:ext cx="24831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测验</a:t>
            </a:r>
            <a:endParaRPr lang="en-US" altLang="zh-CN" sz="2400" i="1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0" t="4562" r="14667" b="19390"/>
          <a:stretch/>
        </p:blipFill>
        <p:spPr>
          <a:xfrm>
            <a:off x="240629" y="43544"/>
            <a:ext cx="958827" cy="1328375"/>
          </a:xfrm>
          <a:prstGeom prst="rect">
            <a:avLst/>
          </a:prstGeom>
        </p:spPr>
      </p:pic>
      <p:sp>
        <p:nvSpPr>
          <p:cNvPr id="23" name="TextBox 76"/>
          <p:cNvSpPr txBox="1"/>
          <p:nvPr/>
        </p:nvSpPr>
        <p:spPr>
          <a:xfrm>
            <a:off x="1574633" y="161671"/>
            <a:ext cx="54512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应用流程规划</a:t>
            </a:r>
          </a:p>
        </p:txBody>
      </p:sp>
    </p:spTree>
    <p:extLst>
      <p:ext uri="{BB962C8B-B14F-4D97-AF65-F5344CB8AC3E}">
        <p14:creationId xmlns:p14="http://schemas.microsoft.com/office/powerpoint/2010/main" val="92832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45" y="-341611"/>
            <a:ext cx="3473066" cy="46278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75" r="4867" b="17241"/>
          <a:stretch/>
        </p:blipFill>
        <p:spPr>
          <a:xfrm>
            <a:off x="5498285" y="0"/>
            <a:ext cx="5033999" cy="3332799"/>
          </a:xfrm>
          <a:prstGeom prst="rect">
            <a:avLst/>
          </a:prstGeom>
        </p:spPr>
      </p:pic>
      <p:sp>
        <p:nvSpPr>
          <p:cNvPr id="229" name="TextBox 76"/>
          <p:cNvSpPr txBox="1"/>
          <p:nvPr/>
        </p:nvSpPr>
        <p:spPr>
          <a:xfrm>
            <a:off x="5026840" y="3332799"/>
            <a:ext cx="201622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第五部分</a:t>
            </a:r>
            <a:endParaRPr lang="zh-CN" altLang="en-US" sz="3200" dirty="0">
              <a:solidFill>
                <a:schemeClr val="tx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31" name="TextBox 76"/>
          <p:cNvSpPr txBox="1"/>
          <p:nvPr/>
        </p:nvSpPr>
        <p:spPr>
          <a:xfrm>
            <a:off x="3309337" y="4027328"/>
            <a:ext cx="54512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accent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推广与运营</a:t>
            </a:r>
            <a:endParaRPr lang="zh-CN" altLang="en-US" sz="4000" dirty="0">
              <a:solidFill>
                <a:schemeClr val="accent3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520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glitter pattern="hexago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/>
      <p:bldP spid="2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: 圆角 17"/>
          <p:cNvSpPr/>
          <p:nvPr>
            <p:custDataLst>
              <p:tags r:id="rId1"/>
            </p:custDataLst>
          </p:nvPr>
        </p:nvSpPr>
        <p:spPr>
          <a:xfrm>
            <a:off x="2515402" y="1700370"/>
            <a:ext cx="1784845" cy="478861"/>
          </a:xfrm>
          <a:prstGeom prst="roundRect">
            <a:avLst>
              <a:gd name="adj" fmla="val 50000"/>
            </a:avLst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99" dirty="0">
              <a:latin typeface="Impact" panose="020B0806030902050204" pitchFamily="34" charset="0"/>
            </a:endParaRPr>
          </a:p>
        </p:txBody>
      </p:sp>
      <p:sp>
        <p:nvSpPr>
          <p:cNvPr id="25" name="7 23"/>
          <p:cNvSpPr/>
          <p:nvPr>
            <p:custDataLst>
              <p:tags r:id="rId2"/>
            </p:custDataLst>
          </p:nvPr>
        </p:nvSpPr>
        <p:spPr>
          <a:xfrm>
            <a:off x="2531983" y="2668814"/>
            <a:ext cx="50494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zh-CN" sz="2400" dirty="0"/>
              <a:t>产品运营推广战略基本定调为：线上导流量、新媒体做品牌、线下做扩展</a:t>
            </a:r>
            <a:endParaRPr lang="en-US" altLang="zh-CN" sz="2400" i="1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0" t="4562" r="14667" b="19390"/>
          <a:stretch/>
        </p:blipFill>
        <p:spPr>
          <a:xfrm>
            <a:off x="240629" y="43544"/>
            <a:ext cx="958827" cy="1328375"/>
          </a:xfrm>
          <a:prstGeom prst="rect">
            <a:avLst/>
          </a:prstGeom>
        </p:spPr>
      </p:pic>
      <p:sp>
        <p:nvSpPr>
          <p:cNvPr id="15" name="TextBox 76"/>
          <p:cNvSpPr txBox="1"/>
          <p:nvPr/>
        </p:nvSpPr>
        <p:spPr>
          <a:xfrm>
            <a:off x="1574633" y="161671"/>
            <a:ext cx="54512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推广方案</a:t>
            </a:r>
            <a:endParaRPr lang="zh-CN" altLang="en-US" sz="4000" dirty="0">
              <a:solidFill>
                <a:schemeClr val="tx2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72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610784" y="1188068"/>
            <a:ext cx="1665816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基础上线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37"/>
          <p:cNvSpPr/>
          <p:nvPr/>
        </p:nvSpPr>
        <p:spPr>
          <a:xfrm>
            <a:off x="817035" y="1526733"/>
            <a:ext cx="3155951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各大手机厂商市场、第三方应用商店、大平台、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下载站、手机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WAP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站、收录站、移动互联网应用推荐媒体等等基本可以覆盖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版本发布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渠道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最大范围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的覆盖。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o UI" panose="020B0502040204020203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24450" y="1234368"/>
            <a:ext cx="19875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zh-CN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运营商渠道推广</a:t>
            </a:r>
            <a:endParaRPr lang="zh-CN" altLang="en-US" sz="1867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37"/>
          <p:cNvSpPr/>
          <p:nvPr/>
        </p:nvSpPr>
        <p:spPr>
          <a:xfrm>
            <a:off x="4330702" y="1573033"/>
            <a:ext cx="3155951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中国移动，中国电信，中国联通的用户基数较大，可以将产品预装到运营商商店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o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59284" y="1222793"/>
            <a:ext cx="1665816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第三方商店</a:t>
            </a:r>
            <a:endParaRPr lang="zh-CN" altLang="en-US" sz="1867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37"/>
          <p:cNvSpPr/>
          <p:nvPr/>
        </p:nvSpPr>
        <p:spPr>
          <a:xfrm>
            <a:off x="7865536" y="1561458"/>
            <a:ext cx="3153833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第三方商店成为了很多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流量入口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资金充足的情况下，可以投放一些广告位及推荐等。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o UI" panose="020B0502040204020203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79927" y="3932243"/>
            <a:ext cx="20067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社交平台推广</a:t>
            </a:r>
          </a:p>
        </p:txBody>
      </p:sp>
      <p:sp>
        <p:nvSpPr>
          <p:cNvPr id="15" name="Rectangle 37"/>
          <p:cNvSpPr/>
          <p:nvPr/>
        </p:nvSpPr>
        <p:spPr>
          <a:xfrm>
            <a:off x="4684060" y="4268792"/>
            <a:ext cx="3155951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目前主流的智能手机社交平台，潜在用户明确，能很快的推广产品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o UI" panose="020B0502040204020203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38175" y="3932243"/>
            <a:ext cx="18541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手机厂商商店</a:t>
            </a:r>
          </a:p>
        </p:txBody>
      </p:sp>
      <p:sp>
        <p:nvSpPr>
          <p:cNvPr id="17" name="Rectangle 37"/>
          <p:cNvSpPr/>
          <p:nvPr/>
        </p:nvSpPr>
        <p:spPr>
          <a:xfrm>
            <a:off x="842309" y="4268792"/>
            <a:ext cx="3155949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大厂家都在自己品牌的手机里预装商店，如联想乐商店，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HTC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opponearme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魅族市场，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moto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智件园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o UI" panose="020B0502040204020203" pitchFamily="34" charset="0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0" t="4562" r="14667" b="19390"/>
          <a:stretch/>
        </p:blipFill>
        <p:spPr>
          <a:xfrm>
            <a:off x="240629" y="43544"/>
            <a:ext cx="958827" cy="1328375"/>
          </a:xfrm>
          <a:prstGeom prst="rect">
            <a:avLst/>
          </a:prstGeom>
        </p:spPr>
      </p:pic>
      <p:sp>
        <p:nvSpPr>
          <p:cNvPr id="49" name="TextBox 76"/>
          <p:cNvSpPr txBox="1"/>
          <p:nvPr/>
        </p:nvSpPr>
        <p:spPr>
          <a:xfrm>
            <a:off x="1574633" y="161671"/>
            <a:ext cx="54512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线上渠道</a:t>
            </a:r>
            <a:endParaRPr lang="zh-CN" altLang="en-US" sz="4000" dirty="0">
              <a:solidFill>
                <a:schemeClr val="tx2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7" name="文本框 13"/>
          <p:cNvSpPr txBox="1"/>
          <p:nvPr/>
        </p:nvSpPr>
        <p:spPr>
          <a:xfrm>
            <a:off x="8954352" y="3957318"/>
            <a:ext cx="16637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广告平台</a:t>
            </a:r>
            <a:endParaRPr lang="zh-CN" altLang="en-US" sz="1867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37"/>
          <p:cNvSpPr/>
          <p:nvPr/>
        </p:nvSpPr>
        <p:spPr>
          <a:xfrm>
            <a:off x="8158485" y="4293867"/>
            <a:ext cx="3155951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起量快，效果显而易见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8228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0">
        <p15:prstTrans prst="airplan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47" grpId="0"/>
      <p:bldP spid="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50"/>
          <p:cNvSpPr txBox="1"/>
          <p:nvPr/>
        </p:nvSpPr>
        <p:spPr bwMode="auto">
          <a:xfrm>
            <a:off x="1087968" y="1604784"/>
            <a:ext cx="3268133" cy="5810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手机厂商预装</a:t>
            </a:r>
            <a:endParaRPr 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51"/>
          <p:cNvSpPr txBox="1"/>
          <p:nvPr/>
        </p:nvSpPr>
        <p:spPr bwMode="auto">
          <a:xfrm>
            <a:off x="1087967" y="2185841"/>
            <a:ext cx="3124200" cy="12899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出厂就存在，用户转化率高，最直接发展用户的一种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50"/>
          <p:cNvSpPr txBox="1"/>
          <p:nvPr/>
        </p:nvSpPr>
        <p:spPr bwMode="auto">
          <a:xfrm>
            <a:off x="4294719" y="3780884"/>
            <a:ext cx="3268133" cy="5810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水货刷机</a:t>
            </a:r>
            <a:endParaRPr lang="en-US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51"/>
          <p:cNvSpPr txBox="1"/>
          <p:nvPr/>
        </p:nvSpPr>
        <p:spPr bwMode="auto">
          <a:xfrm>
            <a:off x="4347633" y="4361941"/>
            <a:ext cx="3124200" cy="8744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起量快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，数量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大，基本上一天可以刷几万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台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50"/>
          <p:cNvSpPr txBox="1"/>
          <p:nvPr/>
        </p:nvSpPr>
        <p:spPr bwMode="auto">
          <a:xfrm>
            <a:off x="7672919" y="1604784"/>
            <a:ext cx="3268133" cy="5810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zh-CN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行货店面</a:t>
            </a:r>
            <a:endParaRPr lang="en-US" sz="2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51"/>
          <p:cNvSpPr txBox="1"/>
          <p:nvPr/>
        </p:nvSpPr>
        <p:spPr bwMode="auto">
          <a:xfrm>
            <a:off x="7672917" y="2185841"/>
            <a:ext cx="3124200" cy="12899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用户质量高，粘度高，用户付费转化率高，见用户速度快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0" t="4562" r="14667" b="19390"/>
          <a:stretch/>
        </p:blipFill>
        <p:spPr>
          <a:xfrm>
            <a:off x="240629" y="43544"/>
            <a:ext cx="958827" cy="1328375"/>
          </a:xfrm>
          <a:prstGeom prst="rect">
            <a:avLst/>
          </a:prstGeom>
        </p:spPr>
      </p:pic>
      <p:sp>
        <p:nvSpPr>
          <p:cNvPr id="28" name="TextBox 76"/>
          <p:cNvSpPr txBox="1"/>
          <p:nvPr/>
        </p:nvSpPr>
        <p:spPr>
          <a:xfrm>
            <a:off x="1574633" y="161671"/>
            <a:ext cx="54512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线下渠道</a:t>
            </a:r>
            <a:endParaRPr lang="zh-CN" altLang="en-US" sz="4000" dirty="0">
              <a:solidFill>
                <a:schemeClr val="tx2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81556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1327498" y="1449669"/>
            <a:ext cx="1714153" cy="1466192"/>
            <a:chOff x="1000362" y="1020230"/>
            <a:chExt cx="1285875" cy="1099328"/>
          </a:xfrm>
        </p:grpSpPr>
        <p:sp>
          <p:nvSpPr>
            <p:cNvPr id="10" name="Content Placeholder 2"/>
            <p:cNvSpPr txBox="1">
              <a:spLocks/>
            </p:cNvSpPr>
            <p:nvPr/>
          </p:nvSpPr>
          <p:spPr bwMode="auto">
            <a:xfrm>
              <a:off x="1000362" y="1357532"/>
              <a:ext cx="1285875" cy="762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zh-CN" altLang="en-US" sz="24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内容策划</a:t>
              </a:r>
              <a:endPara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1" name="Group 4699"/>
            <p:cNvGrpSpPr>
              <a:grpSpLocks/>
            </p:cNvGrpSpPr>
            <p:nvPr/>
          </p:nvGrpSpPr>
          <p:grpSpPr bwMode="auto">
            <a:xfrm>
              <a:off x="1520226" y="1020230"/>
              <a:ext cx="241710" cy="167336"/>
              <a:chOff x="3908425" y="4124324"/>
              <a:chExt cx="546100" cy="319088"/>
            </a:xfrm>
            <a:solidFill>
              <a:schemeClr val="bg1"/>
            </a:solidFill>
          </p:grpSpPr>
          <p:sp>
            <p:nvSpPr>
              <p:cNvPr id="12" name="Freeform 413"/>
              <p:cNvSpPr>
                <a:spLocks noChangeArrowheads="1"/>
              </p:cNvSpPr>
              <p:nvPr/>
            </p:nvSpPr>
            <p:spPr bwMode="auto">
              <a:xfrm>
                <a:off x="4019550" y="4262437"/>
                <a:ext cx="36513" cy="174625"/>
              </a:xfrm>
              <a:custGeom>
                <a:avLst/>
                <a:gdLst>
                  <a:gd name="T0" fmla="*/ 83 w 101"/>
                  <a:gd name="T1" fmla="*/ 8 h 485"/>
                  <a:gd name="T2" fmla="*/ 33 w 101"/>
                  <a:gd name="T3" fmla="*/ 8 h 485"/>
                  <a:gd name="T4" fmla="*/ 16 w 101"/>
                  <a:gd name="T5" fmla="*/ 8 h 485"/>
                  <a:gd name="T6" fmla="*/ 0 w 101"/>
                  <a:gd name="T7" fmla="*/ 33 h 485"/>
                  <a:gd name="T8" fmla="*/ 50 w 101"/>
                  <a:gd name="T9" fmla="*/ 476 h 485"/>
                  <a:gd name="T10" fmla="*/ 67 w 101"/>
                  <a:gd name="T11" fmla="*/ 484 h 485"/>
                  <a:gd name="T12" fmla="*/ 75 w 101"/>
                  <a:gd name="T13" fmla="*/ 476 h 485"/>
                  <a:gd name="T14" fmla="*/ 100 w 101"/>
                  <a:gd name="T15" fmla="*/ 33 h 485"/>
                  <a:gd name="T16" fmla="*/ 83 w 101"/>
                  <a:gd name="T17" fmla="*/ 8 h 485"/>
                  <a:gd name="T18" fmla="*/ 83 w 101"/>
                  <a:gd name="T19" fmla="*/ 8 h 485"/>
                  <a:gd name="T20" fmla="*/ 83 w 101"/>
                  <a:gd name="T21" fmla="*/ 8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1" h="485">
                    <a:moveTo>
                      <a:pt x="83" y="8"/>
                    </a:moveTo>
                    <a:cubicBezTo>
                      <a:pt x="33" y="8"/>
                      <a:pt x="33" y="8"/>
                      <a:pt x="33" y="8"/>
                    </a:cubicBezTo>
                    <a:cubicBezTo>
                      <a:pt x="25" y="0"/>
                      <a:pt x="16" y="8"/>
                      <a:pt x="16" y="8"/>
                    </a:cubicBezTo>
                    <a:cubicBezTo>
                      <a:pt x="8" y="16"/>
                      <a:pt x="0" y="25"/>
                      <a:pt x="0" y="33"/>
                    </a:cubicBezTo>
                    <a:cubicBezTo>
                      <a:pt x="50" y="476"/>
                      <a:pt x="50" y="476"/>
                      <a:pt x="50" y="476"/>
                    </a:cubicBezTo>
                    <a:cubicBezTo>
                      <a:pt x="50" y="476"/>
                      <a:pt x="58" y="484"/>
                      <a:pt x="67" y="484"/>
                    </a:cubicBezTo>
                    <a:cubicBezTo>
                      <a:pt x="75" y="484"/>
                      <a:pt x="75" y="476"/>
                      <a:pt x="75" y="476"/>
                    </a:cubicBezTo>
                    <a:cubicBezTo>
                      <a:pt x="100" y="33"/>
                      <a:pt x="100" y="33"/>
                      <a:pt x="100" y="33"/>
                    </a:cubicBezTo>
                    <a:cubicBezTo>
                      <a:pt x="100" y="25"/>
                      <a:pt x="92" y="16"/>
                      <a:pt x="83" y="8"/>
                    </a:cubicBezTo>
                    <a:close/>
                    <a:moveTo>
                      <a:pt x="83" y="8"/>
                    </a:moveTo>
                    <a:lnTo>
                      <a:pt x="83" y="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16">
                  <a:defRPr/>
                </a:pPr>
                <a:endParaRPr lang="en-US" sz="2400" dirty="0">
                  <a:solidFill>
                    <a:schemeClr val="bg1"/>
                  </a:solidFill>
                  <a:ea typeface="SimSun" charset="0"/>
                </a:endParaRPr>
              </a:p>
            </p:txBody>
          </p:sp>
          <p:sp>
            <p:nvSpPr>
              <p:cNvPr id="13" name="Freeform 414"/>
              <p:cNvSpPr>
                <a:spLocks noChangeArrowheads="1"/>
              </p:cNvSpPr>
              <p:nvPr/>
            </p:nvSpPr>
            <p:spPr bwMode="auto">
              <a:xfrm>
                <a:off x="4059238" y="4271962"/>
                <a:ext cx="166687" cy="171450"/>
              </a:xfrm>
              <a:custGeom>
                <a:avLst/>
                <a:gdLst>
                  <a:gd name="T0" fmla="*/ 452 w 461"/>
                  <a:gd name="T1" fmla="*/ 67 h 477"/>
                  <a:gd name="T2" fmla="*/ 51 w 461"/>
                  <a:gd name="T3" fmla="*/ 0 h 477"/>
                  <a:gd name="T4" fmla="*/ 42 w 461"/>
                  <a:gd name="T5" fmla="*/ 8 h 477"/>
                  <a:gd name="T6" fmla="*/ 42 w 461"/>
                  <a:gd name="T7" fmla="*/ 16 h 477"/>
                  <a:gd name="T8" fmla="*/ 0 w 461"/>
                  <a:gd name="T9" fmla="*/ 459 h 477"/>
                  <a:gd name="T10" fmla="*/ 9 w 461"/>
                  <a:gd name="T11" fmla="*/ 468 h 477"/>
                  <a:gd name="T12" fmla="*/ 17 w 461"/>
                  <a:gd name="T13" fmla="*/ 476 h 477"/>
                  <a:gd name="T14" fmla="*/ 17 w 461"/>
                  <a:gd name="T15" fmla="*/ 468 h 477"/>
                  <a:gd name="T16" fmla="*/ 452 w 461"/>
                  <a:gd name="T17" fmla="*/ 83 h 477"/>
                  <a:gd name="T18" fmla="*/ 460 w 461"/>
                  <a:gd name="T19" fmla="*/ 75 h 477"/>
                  <a:gd name="T20" fmla="*/ 452 w 461"/>
                  <a:gd name="T21" fmla="*/ 67 h 477"/>
                  <a:gd name="T22" fmla="*/ 452 w 461"/>
                  <a:gd name="T23" fmla="*/ 67 h 477"/>
                  <a:gd name="T24" fmla="*/ 452 w 461"/>
                  <a:gd name="T25" fmla="*/ 6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1" h="477">
                    <a:moveTo>
                      <a:pt x="452" y="67"/>
                    </a:moveTo>
                    <a:cubicBezTo>
                      <a:pt x="51" y="0"/>
                      <a:pt x="51" y="0"/>
                      <a:pt x="51" y="0"/>
                    </a:cubicBezTo>
                    <a:lnTo>
                      <a:pt x="42" y="8"/>
                    </a:lnTo>
                    <a:lnTo>
                      <a:pt x="42" y="16"/>
                    </a:lnTo>
                    <a:cubicBezTo>
                      <a:pt x="0" y="459"/>
                      <a:pt x="0" y="459"/>
                      <a:pt x="0" y="459"/>
                    </a:cubicBezTo>
                    <a:cubicBezTo>
                      <a:pt x="0" y="468"/>
                      <a:pt x="0" y="468"/>
                      <a:pt x="9" y="468"/>
                    </a:cubicBezTo>
                    <a:cubicBezTo>
                      <a:pt x="9" y="476"/>
                      <a:pt x="9" y="476"/>
                      <a:pt x="17" y="476"/>
                    </a:cubicBezTo>
                    <a:lnTo>
                      <a:pt x="17" y="468"/>
                    </a:lnTo>
                    <a:cubicBezTo>
                      <a:pt x="452" y="83"/>
                      <a:pt x="452" y="83"/>
                      <a:pt x="452" y="83"/>
                    </a:cubicBezTo>
                    <a:cubicBezTo>
                      <a:pt x="460" y="83"/>
                      <a:pt x="460" y="75"/>
                      <a:pt x="460" y="75"/>
                    </a:cubicBezTo>
                    <a:cubicBezTo>
                      <a:pt x="460" y="67"/>
                      <a:pt x="452" y="67"/>
                      <a:pt x="452" y="67"/>
                    </a:cubicBezTo>
                    <a:close/>
                    <a:moveTo>
                      <a:pt x="452" y="67"/>
                    </a:moveTo>
                    <a:lnTo>
                      <a:pt x="452" y="6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16">
                  <a:defRPr/>
                </a:pPr>
                <a:endParaRPr lang="en-US" sz="2400" dirty="0">
                  <a:solidFill>
                    <a:schemeClr val="bg1"/>
                  </a:solidFill>
                  <a:ea typeface="SimSun" charset="0"/>
                </a:endParaRPr>
              </a:p>
            </p:txBody>
          </p:sp>
          <p:sp>
            <p:nvSpPr>
              <p:cNvPr id="14" name="Freeform 415"/>
              <p:cNvSpPr>
                <a:spLocks noChangeArrowheads="1"/>
              </p:cNvSpPr>
              <p:nvPr/>
            </p:nvSpPr>
            <p:spPr bwMode="auto">
              <a:xfrm>
                <a:off x="3908425" y="4124324"/>
                <a:ext cx="546100" cy="177800"/>
              </a:xfrm>
              <a:custGeom>
                <a:avLst/>
                <a:gdLst>
                  <a:gd name="T0" fmla="*/ 1514 w 1515"/>
                  <a:gd name="T1" fmla="*/ 0 h 494"/>
                  <a:gd name="T2" fmla="*/ 1497 w 1515"/>
                  <a:gd name="T3" fmla="*/ 0 h 494"/>
                  <a:gd name="T4" fmla="*/ 17 w 1515"/>
                  <a:gd name="T5" fmla="*/ 276 h 494"/>
                  <a:gd name="T6" fmla="*/ 0 w 1515"/>
                  <a:gd name="T7" fmla="*/ 293 h 494"/>
                  <a:gd name="T8" fmla="*/ 17 w 1515"/>
                  <a:gd name="T9" fmla="*/ 301 h 494"/>
                  <a:gd name="T10" fmla="*/ 335 w 1515"/>
                  <a:gd name="T11" fmla="*/ 359 h 494"/>
                  <a:gd name="T12" fmla="*/ 377 w 1515"/>
                  <a:gd name="T13" fmla="*/ 351 h 494"/>
                  <a:gd name="T14" fmla="*/ 1171 w 1515"/>
                  <a:gd name="T15" fmla="*/ 117 h 494"/>
                  <a:gd name="T16" fmla="*/ 502 w 1515"/>
                  <a:gd name="T17" fmla="*/ 368 h 494"/>
                  <a:gd name="T18" fmla="*/ 494 w 1515"/>
                  <a:gd name="T19" fmla="*/ 376 h 494"/>
                  <a:gd name="T20" fmla="*/ 502 w 1515"/>
                  <a:gd name="T21" fmla="*/ 385 h 494"/>
                  <a:gd name="T22" fmla="*/ 1154 w 1515"/>
                  <a:gd name="T23" fmla="*/ 493 h 494"/>
                  <a:gd name="T24" fmla="*/ 1204 w 1515"/>
                  <a:gd name="T25" fmla="*/ 468 h 494"/>
                  <a:gd name="T26" fmla="*/ 1514 w 1515"/>
                  <a:gd name="T27" fmla="*/ 17 h 494"/>
                  <a:gd name="T28" fmla="*/ 1514 w 1515"/>
                  <a:gd name="T29" fmla="*/ 0 h 494"/>
                  <a:gd name="T30" fmla="*/ 1514 w 1515"/>
                  <a:gd name="T31" fmla="*/ 0 h 494"/>
                  <a:gd name="T32" fmla="*/ 1514 w 1515"/>
                  <a:gd name="T33" fmla="*/ 0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15" h="494">
                    <a:moveTo>
                      <a:pt x="1514" y="0"/>
                    </a:moveTo>
                    <a:cubicBezTo>
                      <a:pt x="1505" y="0"/>
                      <a:pt x="1497" y="0"/>
                      <a:pt x="1497" y="0"/>
                    </a:cubicBezTo>
                    <a:cubicBezTo>
                      <a:pt x="17" y="276"/>
                      <a:pt x="17" y="276"/>
                      <a:pt x="17" y="276"/>
                    </a:cubicBezTo>
                    <a:cubicBezTo>
                      <a:pt x="9" y="276"/>
                      <a:pt x="0" y="284"/>
                      <a:pt x="0" y="293"/>
                    </a:cubicBezTo>
                    <a:cubicBezTo>
                      <a:pt x="0" y="293"/>
                      <a:pt x="9" y="301"/>
                      <a:pt x="17" y="301"/>
                    </a:cubicBezTo>
                    <a:cubicBezTo>
                      <a:pt x="335" y="359"/>
                      <a:pt x="335" y="359"/>
                      <a:pt x="335" y="359"/>
                    </a:cubicBezTo>
                    <a:cubicBezTo>
                      <a:pt x="343" y="359"/>
                      <a:pt x="360" y="359"/>
                      <a:pt x="377" y="351"/>
                    </a:cubicBezTo>
                    <a:cubicBezTo>
                      <a:pt x="1171" y="117"/>
                      <a:pt x="1171" y="117"/>
                      <a:pt x="1171" y="117"/>
                    </a:cubicBezTo>
                    <a:cubicBezTo>
                      <a:pt x="502" y="368"/>
                      <a:pt x="502" y="368"/>
                      <a:pt x="502" y="368"/>
                    </a:cubicBezTo>
                    <a:cubicBezTo>
                      <a:pt x="502" y="368"/>
                      <a:pt x="494" y="368"/>
                      <a:pt x="494" y="376"/>
                    </a:cubicBezTo>
                    <a:cubicBezTo>
                      <a:pt x="494" y="385"/>
                      <a:pt x="502" y="385"/>
                      <a:pt x="502" y="385"/>
                    </a:cubicBezTo>
                    <a:cubicBezTo>
                      <a:pt x="1154" y="493"/>
                      <a:pt x="1154" y="493"/>
                      <a:pt x="1154" y="493"/>
                    </a:cubicBezTo>
                    <a:cubicBezTo>
                      <a:pt x="1171" y="493"/>
                      <a:pt x="1188" y="485"/>
                      <a:pt x="1204" y="468"/>
                    </a:cubicBezTo>
                    <a:cubicBezTo>
                      <a:pt x="1514" y="17"/>
                      <a:pt x="1514" y="17"/>
                      <a:pt x="1514" y="17"/>
                    </a:cubicBezTo>
                    <a:cubicBezTo>
                      <a:pt x="1514" y="8"/>
                      <a:pt x="1514" y="8"/>
                      <a:pt x="1514" y="0"/>
                    </a:cubicBezTo>
                    <a:close/>
                    <a:moveTo>
                      <a:pt x="1514" y="0"/>
                    </a:moveTo>
                    <a:lnTo>
                      <a:pt x="1514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16">
                  <a:defRPr/>
                </a:pPr>
                <a:endParaRPr lang="en-US" sz="2400" dirty="0">
                  <a:solidFill>
                    <a:schemeClr val="bg1"/>
                  </a:solidFill>
                  <a:ea typeface="SimSun" charset="0"/>
                </a:endParaRPr>
              </a:p>
            </p:txBody>
          </p:sp>
        </p:grpSp>
      </p:grpSp>
      <p:grpSp>
        <p:nvGrpSpPr>
          <p:cNvPr id="15" name="Group 60"/>
          <p:cNvGrpSpPr>
            <a:grpSpLocks/>
          </p:cNvGrpSpPr>
          <p:nvPr/>
        </p:nvGrpSpPr>
        <p:grpSpPr bwMode="auto">
          <a:xfrm>
            <a:off x="8854631" y="1257101"/>
            <a:ext cx="2824224" cy="1538949"/>
            <a:chOff x="8855017" y="1293967"/>
            <a:chExt cx="2823488" cy="1538507"/>
          </a:xfrm>
        </p:grpSpPr>
        <p:sp>
          <p:nvSpPr>
            <p:cNvPr id="17" name="Content Placeholder 2"/>
            <p:cNvSpPr txBox="1">
              <a:spLocks/>
            </p:cNvSpPr>
            <p:nvPr/>
          </p:nvSpPr>
          <p:spPr bwMode="auto">
            <a:xfrm>
              <a:off x="8855017" y="1816439"/>
              <a:ext cx="2823488" cy="1016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62556" tIns="81277" rIns="162556" bIns="81277"/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zh-CN" altLang="en-US" sz="2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论坛、贴吧推广</a:t>
              </a:r>
              <a:endParaRPr lang="en-US" altLang="zh-CN" sz="2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Freeform 429"/>
            <p:cNvSpPr>
              <a:spLocks noChangeArrowheads="1"/>
            </p:cNvSpPr>
            <p:nvPr/>
          </p:nvSpPr>
          <p:spPr bwMode="auto">
            <a:xfrm>
              <a:off x="10000271" y="1293967"/>
              <a:ext cx="302205" cy="300039"/>
            </a:xfrm>
            <a:custGeom>
              <a:avLst/>
              <a:gdLst>
                <a:gd name="T0" fmla="*/ 70145466 w 1230"/>
                <a:gd name="T1" fmla="*/ 23127085 h 1221"/>
                <a:gd name="T2" fmla="*/ 67127101 w 1230"/>
                <a:gd name="T3" fmla="*/ 26146396 h 1221"/>
                <a:gd name="T4" fmla="*/ 47930696 w 1230"/>
                <a:gd name="T5" fmla="*/ 7004596 h 1221"/>
                <a:gd name="T6" fmla="*/ 50949060 w 1230"/>
                <a:gd name="T7" fmla="*/ 3441971 h 1221"/>
                <a:gd name="T8" fmla="*/ 64048541 w 1230"/>
                <a:gd name="T9" fmla="*/ 3441971 h 1221"/>
                <a:gd name="T10" fmla="*/ 70145466 w 1230"/>
                <a:gd name="T11" fmla="*/ 10023907 h 1221"/>
                <a:gd name="T12" fmla="*/ 70145466 w 1230"/>
                <a:gd name="T13" fmla="*/ 23127085 h 1221"/>
                <a:gd name="T14" fmla="*/ 25233135 w 1230"/>
                <a:gd name="T15" fmla="*/ 61531585 h 1221"/>
                <a:gd name="T16" fmla="*/ 25233135 w 1230"/>
                <a:gd name="T17" fmla="*/ 65034006 h 1221"/>
                <a:gd name="T18" fmla="*/ 28251254 w 1230"/>
                <a:gd name="T19" fmla="*/ 65034006 h 1221"/>
                <a:gd name="T20" fmla="*/ 64048541 w 1230"/>
                <a:gd name="T21" fmla="*/ 29225912 h 1221"/>
                <a:gd name="T22" fmla="*/ 60547140 w 1230"/>
                <a:gd name="T23" fmla="*/ 26146396 h 1221"/>
                <a:gd name="T24" fmla="*/ 25233135 w 1230"/>
                <a:gd name="T25" fmla="*/ 61531585 h 1221"/>
                <a:gd name="T26" fmla="*/ 9054848 w 1230"/>
                <a:gd name="T27" fmla="*/ 45348646 h 1221"/>
                <a:gd name="T28" fmla="*/ 9054848 w 1230"/>
                <a:gd name="T29" fmla="*/ 48911272 h 1221"/>
                <a:gd name="T30" fmla="*/ 12616445 w 1230"/>
                <a:gd name="T31" fmla="*/ 48911272 h 1221"/>
                <a:gd name="T32" fmla="*/ 47930696 w 1230"/>
                <a:gd name="T33" fmla="*/ 13042973 h 1221"/>
                <a:gd name="T34" fmla="*/ 44369099 w 1230"/>
                <a:gd name="T35" fmla="*/ 10023907 h 1221"/>
                <a:gd name="T36" fmla="*/ 9054848 w 1230"/>
                <a:gd name="T37" fmla="*/ 45348646 h 1221"/>
                <a:gd name="T38" fmla="*/ 50949060 w 1230"/>
                <a:gd name="T39" fmla="*/ 16605598 h 1221"/>
                <a:gd name="T40" fmla="*/ 15634809 w 1230"/>
                <a:gd name="T41" fmla="*/ 51930583 h 1221"/>
                <a:gd name="T42" fmla="*/ 15634809 w 1230"/>
                <a:gd name="T43" fmla="*/ 58512274 h 1221"/>
                <a:gd name="T44" fmla="*/ 22154329 w 1230"/>
                <a:gd name="T45" fmla="*/ 58512274 h 1221"/>
                <a:gd name="T46" fmla="*/ 57528776 w 1230"/>
                <a:gd name="T47" fmla="*/ 23127085 h 1221"/>
                <a:gd name="T48" fmla="*/ 50949060 w 1230"/>
                <a:gd name="T49" fmla="*/ 16605598 h 1221"/>
                <a:gd name="T50" fmla="*/ 22154329 w 1230"/>
                <a:gd name="T51" fmla="*/ 68053072 h 1221"/>
                <a:gd name="T52" fmla="*/ 20162233 w 1230"/>
                <a:gd name="T53" fmla="*/ 64067787 h 1221"/>
                <a:gd name="T54" fmla="*/ 18653174 w 1230"/>
                <a:gd name="T55" fmla="*/ 64067787 h 1221"/>
                <a:gd name="T56" fmla="*/ 12616445 w 1230"/>
                <a:gd name="T57" fmla="*/ 61531585 h 1221"/>
                <a:gd name="T58" fmla="*/ 9537885 w 1230"/>
                <a:gd name="T59" fmla="*/ 54949649 h 1221"/>
                <a:gd name="T60" fmla="*/ 10081117 w 1230"/>
                <a:gd name="T61" fmla="*/ 53923225 h 1221"/>
                <a:gd name="T62" fmla="*/ 6036729 w 1230"/>
                <a:gd name="T63" fmla="*/ 51930583 h 1221"/>
                <a:gd name="T64" fmla="*/ 5553693 w 1230"/>
                <a:gd name="T65" fmla="*/ 51447474 h 1221"/>
                <a:gd name="T66" fmla="*/ 0 w 1230"/>
                <a:gd name="T67" fmla="*/ 73668789 h 1221"/>
                <a:gd name="T68" fmla="*/ 22154329 w 1230"/>
                <a:gd name="T69" fmla="*/ 68053072 h 1221"/>
                <a:gd name="T70" fmla="*/ 22154329 w 1230"/>
                <a:gd name="T71" fmla="*/ 68053072 h 1221"/>
                <a:gd name="T72" fmla="*/ 22154329 w 1230"/>
                <a:gd name="T73" fmla="*/ 68053072 h 12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30" h="1221">
                  <a:moveTo>
                    <a:pt x="1162" y="383"/>
                  </a:moveTo>
                  <a:cubicBezTo>
                    <a:pt x="1112" y="433"/>
                    <a:pt x="1112" y="433"/>
                    <a:pt x="1112" y="433"/>
                  </a:cubicBezTo>
                  <a:cubicBezTo>
                    <a:pt x="794" y="116"/>
                    <a:pt x="794" y="116"/>
                    <a:pt x="794" y="116"/>
                  </a:cubicBezTo>
                  <a:cubicBezTo>
                    <a:pt x="844" y="57"/>
                    <a:pt x="844" y="57"/>
                    <a:pt x="844" y="57"/>
                  </a:cubicBezTo>
                  <a:cubicBezTo>
                    <a:pt x="903" y="0"/>
                    <a:pt x="1003" y="0"/>
                    <a:pt x="1061" y="57"/>
                  </a:cubicBezTo>
                  <a:cubicBezTo>
                    <a:pt x="1162" y="166"/>
                    <a:pt x="1162" y="166"/>
                    <a:pt x="1162" y="166"/>
                  </a:cubicBezTo>
                  <a:cubicBezTo>
                    <a:pt x="1229" y="225"/>
                    <a:pt x="1229" y="325"/>
                    <a:pt x="1162" y="383"/>
                  </a:cubicBezTo>
                  <a:close/>
                  <a:moveTo>
                    <a:pt x="418" y="1019"/>
                  </a:moveTo>
                  <a:cubicBezTo>
                    <a:pt x="401" y="1035"/>
                    <a:pt x="401" y="1061"/>
                    <a:pt x="418" y="1077"/>
                  </a:cubicBezTo>
                  <a:cubicBezTo>
                    <a:pt x="434" y="1086"/>
                    <a:pt x="459" y="1086"/>
                    <a:pt x="468" y="1077"/>
                  </a:cubicBezTo>
                  <a:cubicBezTo>
                    <a:pt x="1061" y="484"/>
                    <a:pt x="1061" y="484"/>
                    <a:pt x="1061" y="484"/>
                  </a:cubicBezTo>
                  <a:cubicBezTo>
                    <a:pt x="1003" y="433"/>
                    <a:pt x="1003" y="433"/>
                    <a:pt x="1003" y="433"/>
                  </a:cubicBezTo>
                  <a:lnTo>
                    <a:pt x="418" y="1019"/>
                  </a:lnTo>
                  <a:close/>
                  <a:moveTo>
                    <a:pt x="150" y="751"/>
                  </a:moveTo>
                  <a:cubicBezTo>
                    <a:pt x="133" y="768"/>
                    <a:pt x="133" y="793"/>
                    <a:pt x="150" y="810"/>
                  </a:cubicBezTo>
                  <a:cubicBezTo>
                    <a:pt x="167" y="818"/>
                    <a:pt x="192" y="818"/>
                    <a:pt x="209" y="810"/>
                  </a:cubicBezTo>
                  <a:cubicBezTo>
                    <a:pt x="794" y="216"/>
                    <a:pt x="794" y="216"/>
                    <a:pt x="794" y="216"/>
                  </a:cubicBezTo>
                  <a:cubicBezTo>
                    <a:pt x="735" y="166"/>
                    <a:pt x="735" y="166"/>
                    <a:pt x="735" y="166"/>
                  </a:cubicBezTo>
                  <a:lnTo>
                    <a:pt x="150" y="751"/>
                  </a:lnTo>
                  <a:close/>
                  <a:moveTo>
                    <a:pt x="844" y="275"/>
                  </a:moveTo>
                  <a:cubicBezTo>
                    <a:pt x="259" y="860"/>
                    <a:pt x="259" y="860"/>
                    <a:pt x="259" y="860"/>
                  </a:cubicBezTo>
                  <a:cubicBezTo>
                    <a:pt x="225" y="893"/>
                    <a:pt x="225" y="935"/>
                    <a:pt x="259" y="969"/>
                  </a:cubicBezTo>
                  <a:cubicBezTo>
                    <a:pt x="284" y="994"/>
                    <a:pt x="334" y="994"/>
                    <a:pt x="367" y="969"/>
                  </a:cubicBezTo>
                  <a:cubicBezTo>
                    <a:pt x="953" y="383"/>
                    <a:pt x="953" y="383"/>
                    <a:pt x="953" y="383"/>
                  </a:cubicBezTo>
                  <a:lnTo>
                    <a:pt x="844" y="275"/>
                  </a:lnTo>
                  <a:close/>
                  <a:moveTo>
                    <a:pt x="367" y="1127"/>
                  </a:moveTo>
                  <a:cubicBezTo>
                    <a:pt x="351" y="1111"/>
                    <a:pt x="343" y="1086"/>
                    <a:pt x="334" y="1061"/>
                  </a:cubicBezTo>
                  <a:cubicBezTo>
                    <a:pt x="326" y="1061"/>
                    <a:pt x="317" y="1061"/>
                    <a:pt x="309" y="1061"/>
                  </a:cubicBezTo>
                  <a:cubicBezTo>
                    <a:pt x="276" y="1061"/>
                    <a:pt x="234" y="1052"/>
                    <a:pt x="209" y="1019"/>
                  </a:cubicBezTo>
                  <a:cubicBezTo>
                    <a:pt x="175" y="994"/>
                    <a:pt x="158" y="952"/>
                    <a:pt x="158" y="910"/>
                  </a:cubicBezTo>
                  <a:cubicBezTo>
                    <a:pt x="158" y="910"/>
                    <a:pt x="158" y="902"/>
                    <a:pt x="167" y="893"/>
                  </a:cubicBezTo>
                  <a:cubicBezTo>
                    <a:pt x="142" y="885"/>
                    <a:pt x="117" y="877"/>
                    <a:pt x="100" y="860"/>
                  </a:cubicBezTo>
                  <a:lnTo>
                    <a:pt x="92" y="852"/>
                  </a:lnTo>
                  <a:cubicBezTo>
                    <a:pt x="0" y="1220"/>
                    <a:pt x="0" y="1220"/>
                    <a:pt x="0" y="1220"/>
                  </a:cubicBezTo>
                  <a:cubicBezTo>
                    <a:pt x="367" y="1127"/>
                    <a:pt x="367" y="1127"/>
                    <a:pt x="367" y="1127"/>
                  </a:cubicBezTo>
                  <a:close/>
                  <a:moveTo>
                    <a:pt x="367" y="1127"/>
                  </a:moveTo>
                  <a:lnTo>
                    <a:pt x="367" y="11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62556" tIns="81277" rIns="162556" bIns="81277" anchor="ctr"/>
            <a:lstStyle/>
            <a:p>
              <a:endParaRPr lang="zh-CN" altLang="en-US" sz="2400"/>
            </a:p>
          </p:txBody>
        </p:sp>
      </p:grpSp>
      <p:grpSp>
        <p:nvGrpSpPr>
          <p:cNvPr id="37" name="Group 64"/>
          <p:cNvGrpSpPr>
            <a:grpSpLocks/>
          </p:cNvGrpSpPr>
          <p:nvPr/>
        </p:nvGrpSpPr>
        <p:grpSpPr bwMode="auto">
          <a:xfrm>
            <a:off x="4958063" y="1257101"/>
            <a:ext cx="2196560" cy="1560939"/>
            <a:chOff x="5256521" y="4946919"/>
            <a:chExt cx="2197006" cy="1560491"/>
          </a:xfrm>
        </p:grpSpPr>
        <p:sp>
          <p:nvSpPr>
            <p:cNvPr id="39" name="Content Placeholder 2"/>
            <p:cNvSpPr txBox="1">
              <a:spLocks/>
            </p:cNvSpPr>
            <p:nvPr/>
          </p:nvSpPr>
          <p:spPr bwMode="auto">
            <a:xfrm>
              <a:off x="5256521" y="5491375"/>
              <a:ext cx="2197006" cy="1016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62556" tIns="81277" rIns="162556" bIns="81277"/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zh-CN" altLang="en-US" sz="2400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品牌基础推广</a:t>
              </a:r>
              <a:endParaRPr lang="en-US" altLang="zh-CN" sz="24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0" name="Group 30"/>
            <p:cNvGrpSpPr>
              <a:grpSpLocks/>
            </p:cNvGrpSpPr>
            <p:nvPr/>
          </p:nvGrpSpPr>
          <p:grpSpPr bwMode="auto">
            <a:xfrm>
              <a:off x="5934076" y="4946919"/>
              <a:ext cx="357669" cy="357669"/>
              <a:chOff x="1865313" y="2312988"/>
              <a:chExt cx="446087" cy="446087"/>
            </a:xfrm>
            <a:solidFill>
              <a:schemeClr val="bg1"/>
            </a:solidFill>
          </p:grpSpPr>
          <p:sp>
            <p:nvSpPr>
              <p:cNvPr id="41" name="Freeform 205"/>
              <p:cNvSpPr>
                <a:spLocks noChangeArrowheads="1"/>
              </p:cNvSpPr>
              <p:nvPr/>
            </p:nvSpPr>
            <p:spPr bwMode="auto">
              <a:xfrm>
                <a:off x="2052638" y="2455863"/>
                <a:ext cx="112712" cy="157162"/>
              </a:xfrm>
              <a:custGeom>
                <a:avLst/>
                <a:gdLst>
                  <a:gd name="T0" fmla="*/ 302 w 313"/>
                  <a:gd name="T1" fmla="*/ 196 h 437"/>
                  <a:gd name="T2" fmla="*/ 41 w 313"/>
                  <a:gd name="T3" fmla="*/ 9 h 437"/>
                  <a:gd name="T4" fmla="*/ 10 w 313"/>
                  <a:gd name="T5" fmla="*/ 9 h 437"/>
                  <a:gd name="T6" fmla="*/ 0 w 313"/>
                  <a:gd name="T7" fmla="*/ 30 h 437"/>
                  <a:gd name="T8" fmla="*/ 0 w 313"/>
                  <a:gd name="T9" fmla="*/ 405 h 437"/>
                  <a:gd name="T10" fmla="*/ 10 w 313"/>
                  <a:gd name="T11" fmla="*/ 436 h 437"/>
                  <a:gd name="T12" fmla="*/ 31 w 313"/>
                  <a:gd name="T13" fmla="*/ 436 h 437"/>
                  <a:gd name="T14" fmla="*/ 41 w 313"/>
                  <a:gd name="T15" fmla="*/ 436 h 437"/>
                  <a:gd name="T16" fmla="*/ 302 w 313"/>
                  <a:gd name="T17" fmla="*/ 249 h 437"/>
                  <a:gd name="T18" fmla="*/ 312 w 313"/>
                  <a:gd name="T19" fmla="*/ 217 h 437"/>
                  <a:gd name="T20" fmla="*/ 302 w 313"/>
                  <a:gd name="T21" fmla="*/ 196 h 437"/>
                  <a:gd name="T22" fmla="*/ 302 w 313"/>
                  <a:gd name="T23" fmla="*/ 196 h 437"/>
                  <a:gd name="T24" fmla="*/ 302 w 313"/>
                  <a:gd name="T25" fmla="*/ 196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3" h="437">
                    <a:moveTo>
                      <a:pt x="302" y="196"/>
                    </a:moveTo>
                    <a:cubicBezTo>
                      <a:pt x="41" y="9"/>
                      <a:pt x="41" y="9"/>
                      <a:pt x="41" y="9"/>
                    </a:cubicBezTo>
                    <a:cubicBezTo>
                      <a:pt x="31" y="0"/>
                      <a:pt x="20" y="0"/>
                      <a:pt x="10" y="9"/>
                    </a:cubicBezTo>
                    <a:cubicBezTo>
                      <a:pt x="0" y="9"/>
                      <a:pt x="0" y="19"/>
                      <a:pt x="0" y="30"/>
                    </a:cubicBezTo>
                    <a:cubicBezTo>
                      <a:pt x="0" y="405"/>
                      <a:pt x="0" y="405"/>
                      <a:pt x="0" y="405"/>
                    </a:cubicBezTo>
                    <a:cubicBezTo>
                      <a:pt x="0" y="426"/>
                      <a:pt x="0" y="436"/>
                      <a:pt x="10" y="436"/>
                    </a:cubicBezTo>
                    <a:cubicBezTo>
                      <a:pt x="20" y="436"/>
                      <a:pt x="20" y="436"/>
                      <a:pt x="31" y="436"/>
                    </a:cubicBezTo>
                    <a:lnTo>
                      <a:pt x="41" y="436"/>
                    </a:lnTo>
                    <a:cubicBezTo>
                      <a:pt x="302" y="249"/>
                      <a:pt x="302" y="249"/>
                      <a:pt x="302" y="249"/>
                    </a:cubicBezTo>
                    <a:cubicBezTo>
                      <a:pt x="312" y="238"/>
                      <a:pt x="312" y="228"/>
                      <a:pt x="312" y="217"/>
                    </a:cubicBezTo>
                    <a:cubicBezTo>
                      <a:pt x="312" y="207"/>
                      <a:pt x="312" y="207"/>
                      <a:pt x="302" y="196"/>
                    </a:cubicBezTo>
                    <a:close/>
                    <a:moveTo>
                      <a:pt x="302" y="196"/>
                    </a:moveTo>
                    <a:lnTo>
                      <a:pt x="302" y="19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16">
                  <a:defRPr/>
                </a:pPr>
                <a:endParaRPr lang="en-US" sz="2400" dirty="0">
                  <a:ea typeface="SimSun" charset="0"/>
                </a:endParaRPr>
              </a:p>
            </p:txBody>
          </p:sp>
          <p:sp>
            <p:nvSpPr>
              <p:cNvPr id="42" name="Freeform 206"/>
              <p:cNvSpPr>
                <a:spLocks noChangeArrowheads="1"/>
              </p:cNvSpPr>
              <p:nvPr/>
            </p:nvSpPr>
            <p:spPr bwMode="auto">
              <a:xfrm>
                <a:off x="1865313" y="2312988"/>
                <a:ext cx="446087" cy="446087"/>
              </a:xfrm>
              <a:custGeom>
                <a:avLst/>
                <a:gdLst>
                  <a:gd name="T0" fmla="*/ 614 w 1240"/>
                  <a:gd name="T1" fmla="*/ 0 h 1240"/>
                  <a:gd name="T2" fmla="*/ 0 w 1240"/>
                  <a:gd name="T3" fmla="*/ 614 h 1240"/>
                  <a:gd name="T4" fmla="*/ 614 w 1240"/>
                  <a:gd name="T5" fmla="*/ 1239 h 1240"/>
                  <a:gd name="T6" fmla="*/ 1239 w 1240"/>
                  <a:gd name="T7" fmla="*/ 614 h 1240"/>
                  <a:gd name="T8" fmla="*/ 614 w 1240"/>
                  <a:gd name="T9" fmla="*/ 0 h 1240"/>
                  <a:gd name="T10" fmla="*/ 614 w 1240"/>
                  <a:gd name="T11" fmla="*/ 1135 h 1240"/>
                  <a:gd name="T12" fmla="*/ 104 w 1240"/>
                  <a:gd name="T13" fmla="*/ 614 h 1240"/>
                  <a:gd name="T14" fmla="*/ 614 w 1240"/>
                  <a:gd name="T15" fmla="*/ 104 h 1240"/>
                  <a:gd name="T16" fmla="*/ 1135 w 1240"/>
                  <a:gd name="T17" fmla="*/ 614 h 1240"/>
                  <a:gd name="T18" fmla="*/ 614 w 1240"/>
                  <a:gd name="T19" fmla="*/ 1135 h 1240"/>
                  <a:gd name="T20" fmla="*/ 614 w 1240"/>
                  <a:gd name="T21" fmla="*/ 1135 h 1240"/>
                  <a:gd name="T22" fmla="*/ 614 w 1240"/>
                  <a:gd name="T23" fmla="*/ 1135 h 1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40" h="1240">
                    <a:moveTo>
                      <a:pt x="614" y="0"/>
                    </a:moveTo>
                    <a:cubicBezTo>
                      <a:pt x="271" y="0"/>
                      <a:pt x="0" y="271"/>
                      <a:pt x="0" y="614"/>
                    </a:cubicBezTo>
                    <a:cubicBezTo>
                      <a:pt x="0" y="958"/>
                      <a:pt x="271" y="1239"/>
                      <a:pt x="614" y="1239"/>
                    </a:cubicBezTo>
                    <a:cubicBezTo>
                      <a:pt x="969" y="1239"/>
                      <a:pt x="1239" y="958"/>
                      <a:pt x="1239" y="614"/>
                    </a:cubicBezTo>
                    <a:cubicBezTo>
                      <a:pt x="1239" y="271"/>
                      <a:pt x="969" y="0"/>
                      <a:pt x="614" y="0"/>
                    </a:cubicBezTo>
                    <a:close/>
                    <a:moveTo>
                      <a:pt x="614" y="1135"/>
                    </a:moveTo>
                    <a:cubicBezTo>
                      <a:pt x="333" y="1135"/>
                      <a:pt x="104" y="906"/>
                      <a:pt x="104" y="614"/>
                    </a:cubicBezTo>
                    <a:cubicBezTo>
                      <a:pt x="104" y="333"/>
                      <a:pt x="333" y="104"/>
                      <a:pt x="614" y="104"/>
                    </a:cubicBezTo>
                    <a:cubicBezTo>
                      <a:pt x="906" y="104"/>
                      <a:pt x="1135" y="333"/>
                      <a:pt x="1135" y="614"/>
                    </a:cubicBezTo>
                    <a:cubicBezTo>
                      <a:pt x="1135" y="906"/>
                      <a:pt x="906" y="1135"/>
                      <a:pt x="614" y="1135"/>
                    </a:cubicBezTo>
                    <a:close/>
                    <a:moveTo>
                      <a:pt x="614" y="1135"/>
                    </a:moveTo>
                    <a:lnTo>
                      <a:pt x="614" y="113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16">
                  <a:defRPr/>
                </a:pPr>
                <a:endParaRPr lang="en-US" sz="2400" dirty="0">
                  <a:ea typeface="SimSun" charset="0"/>
                </a:endParaRPr>
              </a:p>
            </p:txBody>
          </p:sp>
        </p:grpSp>
      </p:grpSp>
      <p:pic>
        <p:nvPicPr>
          <p:cNvPr id="68" name="图片 6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0" t="4562" r="14667" b="19390"/>
          <a:stretch/>
        </p:blipFill>
        <p:spPr>
          <a:xfrm>
            <a:off x="240629" y="43544"/>
            <a:ext cx="958827" cy="1328375"/>
          </a:xfrm>
          <a:prstGeom prst="rect">
            <a:avLst/>
          </a:prstGeom>
        </p:spPr>
      </p:pic>
      <p:sp>
        <p:nvSpPr>
          <p:cNvPr id="69" name="TextBox 76"/>
          <p:cNvSpPr txBox="1"/>
          <p:nvPr/>
        </p:nvSpPr>
        <p:spPr>
          <a:xfrm>
            <a:off x="1574633" y="161671"/>
            <a:ext cx="54512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新媒体营销</a:t>
            </a:r>
            <a:endParaRPr lang="zh-CN" altLang="en-US" sz="4000" dirty="0">
              <a:solidFill>
                <a:schemeClr val="tx2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99182" y="2539179"/>
            <a:ext cx="371432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百科类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垂直社区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4669" y="2625593"/>
            <a:ext cx="3048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针对受众定位与用户特征，抓住当周或当天的热点，在内容更新上保持每天三条左右有趣的内容推介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40516" y="2407697"/>
            <a:ext cx="322162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官方贴、用户贴两种方式发帖推广，同时可联系论坛管理员做一些活动推广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。应当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定期维护好自己的帖子，及时回答用户提出的问题，搜集用户反馈的信息，以便下个版本更新改进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258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6735619" y="2244541"/>
            <a:ext cx="4481406" cy="3031585"/>
          </a:xfrm>
          <a:prstGeom prst="rect">
            <a:avLst/>
          </a:prstGeom>
          <a:noFill/>
        </p:spPr>
        <p:txBody>
          <a:bodyPr wrap="square" lIns="121908" tIns="60953" rIns="121908" bIns="60953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：定位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微博特性，坚持原创内容的产出。在微博上抓住当周或当天的热点跟进，保持一定的持续创新力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互动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：关注业内相关微博账号，保持互动，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曝光率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：必要时候可以策划活动，微博转发等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729356" y="1325619"/>
            <a:ext cx="2025928" cy="556420"/>
          </a:xfrm>
          <a:prstGeom prst="rect">
            <a:avLst/>
          </a:prstGeom>
          <a:noFill/>
        </p:spPr>
        <p:txBody>
          <a:bodyPr wrap="square" lIns="121908" tIns="60953" rIns="121908" bIns="60953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</a:t>
            </a:r>
            <a:r>
              <a:rPr lang="zh-CN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推广</a:t>
            </a:r>
            <a:endParaRPr lang="zh-CN" altLang="en-US" sz="2400" dirty="0">
              <a:solidFill>
                <a:srgbClr val="0070C0"/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0" t="4562" r="14667" b="19390"/>
          <a:stretch/>
        </p:blipFill>
        <p:spPr>
          <a:xfrm>
            <a:off x="240629" y="43544"/>
            <a:ext cx="958827" cy="1328375"/>
          </a:xfrm>
          <a:prstGeom prst="rect">
            <a:avLst/>
          </a:prstGeom>
        </p:spPr>
      </p:pic>
      <p:sp>
        <p:nvSpPr>
          <p:cNvPr id="33" name="TextBox 76"/>
          <p:cNvSpPr txBox="1"/>
          <p:nvPr/>
        </p:nvSpPr>
        <p:spPr>
          <a:xfrm>
            <a:off x="1574633" y="161671"/>
            <a:ext cx="54512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新媒体营销</a:t>
            </a:r>
            <a:endParaRPr lang="zh-CN" altLang="en-US" sz="4000" dirty="0">
              <a:solidFill>
                <a:schemeClr val="tx2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0004" y="2198715"/>
            <a:ext cx="489639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内容定位：结合产品做内容聚合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种子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用户积累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个粉丝一个门槛，种子用户可以通过同事好友，合作伙伴推荐，微博引流，官网引流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小号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积累：开通微信小号，每天导入目标客户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小号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导大号：通过小号的粉丝积累推荐微信公众号，将粉丝导入到微信公众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信互推：当粉丝量达到一定预期后，可以加入一些微信互推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68436" y="144270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微博推广</a:t>
            </a:r>
            <a:endParaRPr lang="zh-CN" altLang="en-US" sz="2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5488611"/>
      </p:ext>
    </p:extLst>
  </p:cSld>
  <p:clrMapOvr>
    <a:masterClrMapping/>
  </p:clrMapOvr>
  <p:transition spd="slow" advClick="0" advTm="0">
    <p:pull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8103"/>
            <a:ext cx="3810000" cy="50768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925607" y="580386"/>
            <a:ext cx="432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dirty="0" smtClean="0">
                <a:solidFill>
                  <a:schemeClr val="accent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1.</a:t>
            </a:r>
            <a:r>
              <a:rPr lang="zh-CN" altLang="en-US" sz="2400" dirty="0" smtClean="0">
                <a:solidFill>
                  <a:schemeClr val="accent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主题设计创意及创新</a:t>
            </a:r>
            <a:endParaRPr lang="zh-CN" altLang="en-US" sz="24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11819" y="3652982"/>
            <a:ext cx="3001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rgbClr val="2E2E2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 录</a:t>
            </a:r>
            <a:r>
              <a:rPr lang="en-US" altLang="zh-CN" sz="2400" b="1" dirty="0" smtClean="0">
                <a:solidFill>
                  <a:srgbClr val="2E2E2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en-US" altLang="zh-CN" b="1" dirty="0" smtClean="0">
                <a:solidFill>
                  <a:srgbClr val="2E2E2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contents</a:t>
            </a:r>
            <a:endParaRPr lang="zh-CN" altLang="en-US" sz="9600" b="1" dirty="0">
              <a:solidFill>
                <a:srgbClr val="2E2E2E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6925607" y="1799586"/>
            <a:ext cx="432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dirty="0" smtClean="0">
                <a:solidFill>
                  <a:schemeClr val="accent2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2.</a:t>
            </a:r>
            <a:r>
              <a:rPr lang="zh-CN" altLang="en-US" sz="2400" dirty="0" smtClean="0">
                <a:solidFill>
                  <a:schemeClr val="accent2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项目实施可行性</a:t>
            </a:r>
            <a:endParaRPr lang="zh-CN" altLang="en-US" sz="2400" kern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6925607" y="3056886"/>
            <a:ext cx="432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dirty="0" smtClean="0">
                <a:solidFill>
                  <a:schemeClr val="accent3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3.</a:t>
            </a:r>
            <a:r>
              <a:rPr lang="zh-CN" altLang="en-US" sz="2400" dirty="0" smtClean="0">
                <a:solidFill>
                  <a:schemeClr val="accent3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产品定位及目标</a:t>
            </a:r>
            <a:endParaRPr lang="zh-CN" altLang="en-US" sz="2400" kern="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6925607" y="4314186"/>
            <a:ext cx="432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dirty="0" smtClean="0">
                <a:solidFill>
                  <a:schemeClr val="accent4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4.</a:t>
            </a:r>
            <a:r>
              <a:rPr lang="zh-CN" altLang="en-US" sz="2400" dirty="0" smtClean="0">
                <a:solidFill>
                  <a:schemeClr val="accent4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产品内容总策划</a:t>
            </a:r>
            <a:endParaRPr lang="zh-CN" altLang="en-US" sz="2400" kern="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7" t="19775" r="25617" b="17241"/>
          <a:stretch/>
        </p:blipFill>
        <p:spPr>
          <a:xfrm>
            <a:off x="6005861" y="409144"/>
            <a:ext cx="665390" cy="80414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7" t="19775" r="25617" b="17241"/>
          <a:stretch/>
        </p:blipFill>
        <p:spPr>
          <a:xfrm>
            <a:off x="6005861" y="1628344"/>
            <a:ext cx="665390" cy="80414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7" t="19775" r="25617" b="17241"/>
          <a:stretch/>
        </p:blipFill>
        <p:spPr>
          <a:xfrm>
            <a:off x="6005861" y="2909982"/>
            <a:ext cx="665390" cy="80414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7" t="19775" r="25617" b="17241"/>
          <a:stretch/>
        </p:blipFill>
        <p:spPr>
          <a:xfrm>
            <a:off x="6005861" y="4131357"/>
            <a:ext cx="665390" cy="804148"/>
          </a:xfrm>
          <a:prstGeom prst="rect">
            <a:avLst/>
          </a:prstGeom>
        </p:spPr>
      </p:pic>
      <p:sp>
        <p:nvSpPr>
          <p:cNvPr id="12" name="文本框 3"/>
          <p:cNvSpPr txBox="1"/>
          <p:nvPr/>
        </p:nvSpPr>
        <p:spPr>
          <a:xfrm>
            <a:off x="6927532" y="5501686"/>
            <a:ext cx="432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dirty="0" smtClean="0">
                <a:solidFill>
                  <a:schemeClr val="accent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5.</a:t>
            </a:r>
            <a:r>
              <a:rPr lang="zh-CN" altLang="en-US" sz="2400" dirty="0" smtClean="0">
                <a:solidFill>
                  <a:schemeClr val="accent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推广与运营</a:t>
            </a:r>
            <a:endParaRPr lang="zh-CN" altLang="en-US" sz="24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7" t="19775" r="25617" b="17241"/>
          <a:stretch/>
        </p:blipFill>
        <p:spPr>
          <a:xfrm>
            <a:off x="6007786" y="5330444"/>
            <a:ext cx="665390" cy="80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610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Click="0" advTm="0">
        <p15:prstTrans prst="airplan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02" grpId="0"/>
      <p:bldP spid="104" grpId="0"/>
      <p:bldP spid="106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240629" y="2112559"/>
            <a:ext cx="3265653" cy="175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940" tIns="48469" rIns="96940" bIns="48469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受众群体可观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有待分化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良莠不齐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发展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后劲不足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720042" y="1488096"/>
            <a:ext cx="30465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940" tIns="0" rIns="96940" bIns="0">
            <a:spAutoFit/>
          </a:bodyPr>
          <a:lstStyle/>
          <a:p>
            <a:pPr lvl="0"/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市场趋势、业界现状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179589" y="2104736"/>
            <a:ext cx="7452967" cy="3421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940" tIns="48469" rIns="96940" bIns="48469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诗词中国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是一款诗词鉴赏的手机阅读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，是中国最美古诗词鉴赏、传播、交流的平台。这款诗词中国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能够实现投稿参赛、投票转发、搜索诗词、欣赏作品、分享美文等诸多功能，旨在唤醒生命中的诗意，倡导一种诗意的生活方式。</a:t>
            </a:r>
          </a:p>
          <a:p>
            <a:pPr indent="457200"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古诗词典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是一款手机古诗词学习阅读软件，古诗词典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中有最全的古诗词资料、词典，对于喜欢古诗词的用户来说这里就是宝藏，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万多首诗词，还有注释和译文让你秒懂这些古诗词的内容和内函，了解中华五千年文明从古诗词典开始。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544274" y="1483058"/>
            <a:ext cx="63346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940" tIns="0" rIns="96940" bIns="0">
            <a:spAutoFit/>
          </a:bodyPr>
          <a:lstStyle/>
          <a:p>
            <a:pPr lvl="0"/>
            <a:r>
              <a:rPr lang="zh-CN" altLang="zh-CN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竞争对手的企业愿景、产品定位及发展策略</a:t>
            </a: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0" t="4562" r="14667" b="19390"/>
          <a:stretch/>
        </p:blipFill>
        <p:spPr>
          <a:xfrm>
            <a:off x="240629" y="43544"/>
            <a:ext cx="958827" cy="1328375"/>
          </a:xfrm>
          <a:prstGeom prst="rect">
            <a:avLst/>
          </a:prstGeom>
        </p:spPr>
      </p:pic>
      <p:sp>
        <p:nvSpPr>
          <p:cNvPr id="54" name="TextBox 76"/>
          <p:cNvSpPr txBox="1"/>
          <p:nvPr/>
        </p:nvSpPr>
        <p:spPr>
          <a:xfrm>
            <a:off x="1574633" y="161671"/>
            <a:ext cx="54512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运营规划</a:t>
            </a:r>
            <a:r>
              <a:rPr lang="en-US" altLang="zh-CN" sz="4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---</a:t>
            </a:r>
            <a:r>
              <a:rPr lang="zh-CN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竞品分析</a:t>
            </a:r>
            <a:endParaRPr lang="zh-CN" altLang="en-US" sz="4000" dirty="0">
              <a:solidFill>
                <a:schemeClr val="tx2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6618682"/>
      </p:ext>
    </p:extLst>
  </p:cSld>
  <p:clrMapOvr>
    <a:masterClrMapping/>
  </p:clrMapOvr>
  <p:transition spd="slow" advClick="0" advTm="0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3"/>
          <p:cNvSpPr txBox="1"/>
          <p:nvPr/>
        </p:nvSpPr>
        <p:spPr>
          <a:xfrm>
            <a:off x="3486478" y="1761204"/>
            <a:ext cx="8705522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</a:p>
          <a:p>
            <a:pPr indent="457200"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学习趣味性增加：通过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学习古诗词的方式可以大大提升人们对于诗词的兴趣性。</a:t>
            </a:r>
          </a:p>
          <a:p>
            <a:pPr indent="457200"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便捷的学习方式：互联网学习为人们提供了便捷的学习软件，提升了现在人们对于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软件的使用需求。通过诗词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软件的方式可以在互联网上获取更多丰富的诗词学习内容，加深人们对诗词的浓厚兴趣。</a:t>
            </a:r>
          </a:p>
          <a:p>
            <a:pPr indent="457200"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让更多人学习诗词。通过诗词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软件学习古诗词，就像一个咨询内容的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软件平台。通过诗词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软件可以让更多的人有更多的方式去接触诗词的精髓，促进诗词的传播。</a:t>
            </a:r>
          </a:p>
          <a:p>
            <a:pPr indent="457200">
              <a:lnSpc>
                <a:spcPct val="150000"/>
              </a:lnSpc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indent="457200">
              <a:lnSpc>
                <a:spcPct val="150000"/>
              </a:lnSpc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良莠不齐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发展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后劲不足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4"/>
          <p:cNvSpPr txBox="1"/>
          <p:nvPr/>
        </p:nvSpPr>
        <p:spPr>
          <a:xfrm>
            <a:off x="1301722" y="1408022"/>
            <a:ext cx="13824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zh-CN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目标用户</a:t>
            </a:r>
          </a:p>
        </p:txBody>
      </p:sp>
      <p:sp>
        <p:nvSpPr>
          <p:cNvPr id="12" name="TextBox 25"/>
          <p:cNvSpPr txBox="1"/>
          <p:nvPr/>
        </p:nvSpPr>
        <p:spPr>
          <a:xfrm>
            <a:off x="807360" y="1848575"/>
            <a:ext cx="2223847" cy="3665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诗词爱好者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26"/>
          <p:cNvSpPr txBox="1"/>
          <p:nvPr/>
        </p:nvSpPr>
        <p:spPr>
          <a:xfrm>
            <a:off x="6574371" y="1371919"/>
            <a:ext cx="176259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产品优缺点</a:t>
            </a:r>
          </a:p>
        </p:txBody>
      </p:sp>
      <p:sp>
        <p:nvSpPr>
          <p:cNvPr id="26" name="TextBox 58"/>
          <p:cNvSpPr txBox="1"/>
          <p:nvPr/>
        </p:nvSpPr>
        <p:spPr>
          <a:xfrm>
            <a:off x="1253970" y="2735814"/>
            <a:ext cx="13824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zh-CN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核心功能</a:t>
            </a:r>
          </a:p>
        </p:txBody>
      </p:sp>
      <p:sp>
        <p:nvSpPr>
          <p:cNvPr id="27" name="TextBox 59"/>
          <p:cNvSpPr txBox="1"/>
          <p:nvPr/>
        </p:nvSpPr>
        <p:spPr>
          <a:xfrm>
            <a:off x="759608" y="3176365"/>
            <a:ext cx="2223847" cy="3665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诗词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打卡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0" t="4562" r="14667" b="19390"/>
          <a:stretch/>
        </p:blipFill>
        <p:spPr>
          <a:xfrm>
            <a:off x="240629" y="43544"/>
            <a:ext cx="958827" cy="1328375"/>
          </a:xfrm>
          <a:prstGeom prst="rect">
            <a:avLst/>
          </a:prstGeom>
        </p:spPr>
      </p:pic>
      <p:sp>
        <p:nvSpPr>
          <p:cNvPr id="32" name="TextBox 76"/>
          <p:cNvSpPr txBox="1"/>
          <p:nvPr/>
        </p:nvSpPr>
        <p:spPr>
          <a:xfrm>
            <a:off x="1574633" y="161671"/>
            <a:ext cx="54512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运营规划</a:t>
            </a:r>
            <a:r>
              <a:rPr lang="en-US" altLang="zh-CN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---</a:t>
            </a:r>
            <a:r>
              <a:rPr lang="zh-CN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竞品分析</a:t>
            </a:r>
          </a:p>
        </p:txBody>
      </p:sp>
    </p:spTree>
    <p:extLst>
      <p:ext uri="{BB962C8B-B14F-4D97-AF65-F5344CB8AC3E}">
        <p14:creationId xmlns:p14="http://schemas.microsoft.com/office/powerpoint/2010/main" val="120642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26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29"/>
          <p:cNvSpPr txBox="1"/>
          <p:nvPr/>
        </p:nvSpPr>
        <p:spPr>
          <a:xfrm>
            <a:off x="240629" y="4274279"/>
            <a:ext cx="5489563" cy="11975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常用用户特征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一年级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高三年级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产品相关特征：学习打卡类：是否热衷诗词学习</a:t>
            </a:r>
            <a:endParaRPr lang="zh-CN" altLang="zh-CN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894714" y="3644651"/>
            <a:ext cx="186283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目标用户特征</a:t>
            </a:r>
            <a:endParaRPr lang="zh-CN" altLang="en-US" sz="24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29"/>
          <p:cNvSpPr txBox="1"/>
          <p:nvPr/>
        </p:nvSpPr>
        <p:spPr>
          <a:xfrm>
            <a:off x="1199456" y="2141657"/>
            <a:ext cx="2504443" cy="12464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457200" algn="ctr"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一款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一年级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高三年级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的诗词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打卡学习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1574633" y="1571828"/>
            <a:ext cx="186283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产品定位</a:t>
            </a:r>
            <a:endParaRPr lang="zh-CN" altLang="en-US" sz="24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29"/>
          <p:cNvSpPr txBox="1"/>
          <p:nvPr/>
        </p:nvSpPr>
        <p:spPr>
          <a:xfrm>
            <a:off x="4618300" y="2141656"/>
            <a:ext cx="26230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为用户提供随时随地轻松学习诗词的移动应用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5155034" y="1571828"/>
            <a:ext cx="186283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产品核心目标</a:t>
            </a:r>
            <a:endParaRPr lang="zh-CN" altLang="en-US" sz="2400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29"/>
          <p:cNvSpPr txBox="1"/>
          <p:nvPr/>
        </p:nvSpPr>
        <p:spPr>
          <a:xfrm>
            <a:off x="8107174" y="2190920"/>
            <a:ext cx="2290677" cy="7820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一年级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高三年级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30"/>
          <p:cNvSpPr txBox="1"/>
          <p:nvPr/>
        </p:nvSpPr>
        <p:spPr>
          <a:xfrm>
            <a:off x="8321096" y="1571828"/>
            <a:ext cx="186283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目标用户定位</a:t>
            </a:r>
            <a:endParaRPr lang="zh-CN" altLang="en-US" sz="24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29"/>
          <p:cNvSpPr txBox="1"/>
          <p:nvPr/>
        </p:nvSpPr>
        <p:spPr>
          <a:xfrm>
            <a:off x="6486163" y="4401600"/>
            <a:ext cx="5532699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假设用户现在在等车的时候、坐车的时候或者休息时，突然想要看看诗词放松放松，但是肯定不可能随身携带着一本诗词集。所以此时拿出手机，随时随地便可学习诗词，方便又快捷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30"/>
          <p:cNvSpPr txBox="1"/>
          <p:nvPr/>
        </p:nvSpPr>
        <p:spPr>
          <a:xfrm>
            <a:off x="8865864" y="3644651"/>
            <a:ext cx="186283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用户使用场景</a:t>
            </a:r>
            <a:endParaRPr lang="zh-CN" altLang="en-US" sz="24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0" t="4562" r="14667" b="19390"/>
          <a:stretch/>
        </p:blipFill>
        <p:spPr>
          <a:xfrm>
            <a:off x="240629" y="43544"/>
            <a:ext cx="958827" cy="1328375"/>
          </a:xfrm>
          <a:prstGeom prst="rect">
            <a:avLst/>
          </a:prstGeom>
        </p:spPr>
      </p:pic>
      <p:sp>
        <p:nvSpPr>
          <p:cNvPr id="47" name="TextBox 76"/>
          <p:cNvSpPr txBox="1"/>
          <p:nvPr/>
        </p:nvSpPr>
        <p:spPr>
          <a:xfrm>
            <a:off x="1574633" y="161671"/>
            <a:ext cx="54512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运营规划</a:t>
            </a:r>
            <a:r>
              <a:rPr lang="en-US" altLang="zh-CN" sz="4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---</a:t>
            </a:r>
            <a:r>
              <a:rPr lang="zh-CN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产品定位</a:t>
            </a:r>
            <a:endParaRPr lang="zh-CN" altLang="en-US" sz="4000" dirty="0">
              <a:solidFill>
                <a:schemeClr val="tx2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307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文本框 5"/>
          <p:cNvSpPr txBox="1">
            <a:spLocks noChangeArrowheads="1"/>
          </p:cNvSpPr>
          <p:nvPr/>
        </p:nvSpPr>
        <p:spPr bwMode="auto">
          <a:xfrm>
            <a:off x="3393766" y="3903438"/>
            <a:ext cx="609974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b="1" dirty="0">
                <a:blipFill>
                  <a:blip r:embed="rId3"/>
                  <a:stretch>
                    <a:fillRect/>
                  </a:stretch>
                </a:blipFill>
                <a:latin typeface="幼圆" panose="02010509060101010101" pitchFamily="49" charset="-122"/>
                <a:ea typeface="幼圆" panose="02010509060101010101" pitchFamily="49" charset="-122"/>
              </a:rPr>
              <a:t>演讲</a:t>
            </a:r>
            <a:r>
              <a:rPr lang="zh-CN" altLang="en-US" sz="5400" b="1" dirty="0" smtClean="0">
                <a:blipFill>
                  <a:blip r:embed="rId3"/>
                  <a:stretch>
                    <a:fillRect/>
                  </a:stretch>
                </a:blipFill>
                <a:latin typeface="幼圆" panose="02010509060101010101" pitchFamily="49" charset="-122"/>
                <a:ea typeface="幼圆" panose="02010509060101010101" pitchFamily="49" charset="-122"/>
              </a:rPr>
              <a:t>完毕 感谢聆听</a:t>
            </a:r>
            <a:endParaRPr lang="zh-CN" altLang="en-US" sz="5400" b="1" dirty="0">
              <a:blipFill>
                <a:blip r:embed="rId3"/>
                <a:stretch>
                  <a:fillRect/>
                </a:stretch>
              </a:blip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69" name="图片 168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52" y="2740235"/>
            <a:ext cx="1430484" cy="1396667"/>
          </a:xfrm>
          <a:prstGeom prst="rect">
            <a:avLst/>
          </a:prstGeom>
        </p:spPr>
      </p:pic>
      <p:sp>
        <p:nvSpPr>
          <p:cNvPr id="171" name="TextBox 76"/>
          <p:cNvSpPr txBox="1"/>
          <p:nvPr/>
        </p:nvSpPr>
        <p:spPr>
          <a:xfrm>
            <a:off x="3661578" y="5673900"/>
            <a:ext cx="5451229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汇报人：陈景锐 朱炜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75" r="4867" b="17241"/>
          <a:stretch/>
        </p:blipFill>
        <p:spPr>
          <a:xfrm>
            <a:off x="950293" y="0"/>
            <a:ext cx="5436900" cy="359954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75" r="4867" b="17241"/>
          <a:stretch/>
        </p:blipFill>
        <p:spPr>
          <a:xfrm>
            <a:off x="3661578" y="0"/>
            <a:ext cx="5436900" cy="359954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75" r="4867" b="17241"/>
          <a:stretch/>
        </p:blipFill>
        <p:spPr>
          <a:xfrm>
            <a:off x="6260285" y="0"/>
            <a:ext cx="5436900" cy="359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899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 advClick="0" advTm="0">
        <p15:prstTrans prst="drap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tmFilter="0,0; .5, 1; 1, 1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00"/>
                            </p:stCondLst>
                            <p:childTnLst>
                              <p:par>
                                <p:cTn id="3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  <p:bldP spid="1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45" y="-341611"/>
            <a:ext cx="3473066" cy="46278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75" r="4867" b="17241"/>
          <a:stretch/>
        </p:blipFill>
        <p:spPr>
          <a:xfrm>
            <a:off x="5498285" y="0"/>
            <a:ext cx="5033999" cy="3332799"/>
          </a:xfrm>
          <a:prstGeom prst="rect">
            <a:avLst/>
          </a:prstGeom>
        </p:spPr>
      </p:pic>
      <p:sp>
        <p:nvSpPr>
          <p:cNvPr id="229" name="TextBox 76"/>
          <p:cNvSpPr txBox="1"/>
          <p:nvPr/>
        </p:nvSpPr>
        <p:spPr>
          <a:xfrm>
            <a:off x="5026840" y="3332799"/>
            <a:ext cx="201622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第一部分</a:t>
            </a:r>
            <a:endParaRPr lang="zh-CN" altLang="en-US" sz="3200" dirty="0">
              <a:solidFill>
                <a:schemeClr val="tx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31" name="TextBox 76"/>
          <p:cNvSpPr txBox="1"/>
          <p:nvPr/>
        </p:nvSpPr>
        <p:spPr>
          <a:xfrm>
            <a:off x="3309337" y="4027328"/>
            <a:ext cx="54512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accent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主题设计创意及创新</a:t>
            </a:r>
            <a:endParaRPr lang="zh-CN" altLang="en-US" sz="4000" dirty="0">
              <a:solidFill>
                <a:schemeClr val="accent3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089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glitter pattern="hexago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/>
      <p:bldP spid="2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306168" y="1904758"/>
            <a:ext cx="785644" cy="785925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1" name="椭圆 10"/>
          <p:cNvSpPr/>
          <p:nvPr/>
        </p:nvSpPr>
        <p:spPr>
          <a:xfrm>
            <a:off x="2401683" y="2000311"/>
            <a:ext cx="594608" cy="594819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5" rIns="121829" bIns="60915"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369335" y="2199390"/>
            <a:ext cx="7221499" cy="1384962"/>
          </a:xfrm>
          <a:prstGeom prst="rect">
            <a:avLst/>
          </a:prstGeom>
          <a:noFill/>
        </p:spPr>
        <p:txBody>
          <a:bodyPr wrap="square" lIns="91409" tIns="45704" rIns="91409" bIns="45704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2800" dirty="0" smtClean="0"/>
              <a:t>用户</a:t>
            </a:r>
            <a:r>
              <a:rPr lang="zh-CN" altLang="en-US" sz="2800" dirty="0" smtClean="0"/>
              <a:t>通过</a:t>
            </a:r>
            <a:r>
              <a:rPr lang="zh-CN" altLang="zh-CN" sz="2800" dirty="0" smtClean="0"/>
              <a:t>选择</a:t>
            </a:r>
            <a:r>
              <a:rPr lang="zh-CN" altLang="en-US" sz="2800" dirty="0" smtClean="0"/>
              <a:t>诗词</a:t>
            </a:r>
            <a:r>
              <a:rPr lang="zh-CN" altLang="zh-CN" sz="2800" dirty="0" smtClean="0"/>
              <a:t>分类</a:t>
            </a:r>
            <a:r>
              <a:rPr lang="zh-CN" altLang="en-US" sz="2800" dirty="0" smtClean="0"/>
              <a:t>当</a:t>
            </a:r>
            <a:r>
              <a:rPr lang="zh-CN" altLang="zh-CN" sz="2800" dirty="0" smtClean="0"/>
              <a:t>中</a:t>
            </a:r>
            <a:r>
              <a:rPr lang="zh-CN" altLang="zh-CN" sz="2800" dirty="0"/>
              <a:t>的某</a:t>
            </a:r>
            <a:r>
              <a:rPr lang="zh-CN" altLang="zh-CN" sz="2800" dirty="0" smtClean="0"/>
              <a:t>一</a:t>
            </a:r>
            <a:r>
              <a:rPr lang="zh-CN" altLang="en-US" sz="2800" dirty="0" smtClean="0"/>
              <a:t>类</a:t>
            </a:r>
            <a:r>
              <a:rPr lang="zh-CN" altLang="en-US" sz="2800" dirty="0"/>
              <a:t>项</a:t>
            </a:r>
            <a:r>
              <a:rPr lang="zh-CN" altLang="zh-CN" sz="2800" dirty="0" smtClean="0"/>
              <a:t>，</a:t>
            </a:r>
            <a:r>
              <a:rPr lang="zh-CN" altLang="zh-CN" sz="2800" dirty="0"/>
              <a:t>便可轻松进行在线的掌上诗词学习。</a:t>
            </a: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0" t="4562" r="14667" b="19390"/>
          <a:stretch/>
        </p:blipFill>
        <p:spPr>
          <a:xfrm>
            <a:off x="240629" y="43544"/>
            <a:ext cx="958827" cy="1328375"/>
          </a:xfrm>
          <a:prstGeom prst="rect">
            <a:avLst/>
          </a:prstGeom>
        </p:spPr>
      </p:pic>
      <p:sp>
        <p:nvSpPr>
          <p:cNvPr id="47" name="TextBox 76"/>
          <p:cNvSpPr txBox="1"/>
          <p:nvPr/>
        </p:nvSpPr>
        <p:spPr>
          <a:xfrm>
            <a:off x="1574633" y="161671"/>
            <a:ext cx="54512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创意</a:t>
            </a:r>
            <a:endParaRPr lang="zh-CN" altLang="en-US" sz="4000" dirty="0">
              <a:solidFill>
                <a:schemeClr val="tx2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6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33"/>
          <p:cNvSpPr txBox="1"/>
          <p:nvPr/>
        </p:nvSpPr>
        <p:spPr>
          <a:xfrm>
            <a:off x="1740795" y="3079860"/>
            <a:ext cx="37338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33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巩固学习</a:t>
            </a:r>
            <a:endParaRPr lang="zh-CN" altLang="en-US" sz="2133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36"/>
          <p:cNvSpPr txBox="1"/>
          <p:nvPr/>
        </p:nvSpPr>
        <p:spPr>
          <a:xfrm>
            <a:off x="1976961" y="5036848"/>
            <a:ext cx="37338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33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诗词翻译</a:t>
            </a:r>
            <a:endParaRPr lang="zh-CN" altLang="en-US" sz="2133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0" t="4562" r="14667" b="19390"/>
          <a:stretch/>
        </p:blipFill>
        <p:spPr>
          <a:xfrm>
            <a:off x="240629" y="43544"/>
            <a:ext cx="958827" cy="1328375"/>
          </a:xfrm>
          <a:prstGeom prst="rect">
            <a:avLst/>
          </a:prstGeom>
        </p:spPr>
      </p:pic>
      <p:sp>
        <p:nvSpPr>
          <p:cNvPr id="37" name="TextBox 76"/>
          <p:cNvSpPr txBox="1"/>
          <p:nvPr/>
        </p:nvSpPr>
        <p:spPr>
          <a:xfrm>
            <a:off x="1574633" y="161671"/>
            <a:ext cx="54512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创新</a:t>
            </a:r>
            <a:endParaRPr lang="zh-CN" altLang="en-US" sz="4000" dirty="0">
              <a:solidFill>
                <a:schemeClr val="tx2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944161" y="1184296"/>
            <a:ext cx="3733800" cy="784270"/>
            <a:chOff x="611560" y="1846599"/>
            <a:chExt cx="2800350" cy="588203"/>
          </a:xfrm>
        </p:grpSpPr>
        <p:sp>
          <p:nvSpPr>
            <p:cNvPr id="40" name="TextBox 36"/>
            <p:cNvSpPr txBox="1"/>
            <p:nvPr/>
          </p:nvSpPr>
          <p:spPr>
            <a:xfrm>
              <a:off x="611560" y="1846599"/>
              <a:ext cx="280035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33" dirty="0" smtClean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打卡学习</a:t>
              </a:r>
              <a:endParaRPr lang="zh-CN" altLang="en-US" sz="2133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TextBox 37"/>
            <p:cNvSpPr txBox="1"/>
            <p:nvPr/>
          </p:nvSpPr>
          <p:spPr>
            <a:xfrm>
              <a:off x="830317" y="2211711"/>
              <a:ext cx="2445539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333" spc="-13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2077616" y="1800509"/>
            <a:ext cx="6096000" cy="87588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dirty="0"/>
              <a:t>设置诗词打卡功能，按照日学习量为用户推荐诗词进行学习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075726" y="3582883"/>
            <a:ext cx="6096000" cy="87588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dirty="0"/>
              <a:t>对学习过的诗词进行巩固</a:t>
            </a:r>
            <a:r>
              <a:rPr lang="zh-CN" altLang="zh-CN" dirty="0" smtClean="0"/>
              <a:t>，设置</a:t>
            </a:r>
            <a:r>
              <a:rPr lang="zh-CN" altLang="zh-CN" dirty="0"/>
              <a:t>挖空让用户进行填空的方式进行验证学习</a:t>
            </a:r>
            <a:r>
              <a:rPr lang="zh-CN" altLang="zh-CN" dirty="0" smtClean="0"/>
              <a:t>情况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235837" y="5457412"/>
            <a:ext cx="6096000" cy="87588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dirty="0"/>
              <a:t>设置诗词翻译功能，对于无法理解的诗词，用户可以点击翻译功能进行解析和理解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871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0" t="4562" r="14667" b="19390"/>
          <a:stretch/>
        </p:blipFill>
        <p:spPr>
          <a:xfrm>
            <a:off x="240629" y="43544"/>
            <a:ext cx="958827" cy="1328375"/>
          </a:xfrm>
          <a:prstGeom prst="rect">
            <a:avLst/>
          </a:prstGeom>
        </p:spPr>
      </p:pic>
      <p:sp>
        <p:nvSpPr>
          <p:cNvPr id="18" name="TextBox 76"/>
          <p:cNvSpPr txBox="1"/>
          <p:nvPr/>
        </p:nvSpPr>
        <p:spPr>
          <a:xfrm>
            <a:off x="1574633" y="161671"/>
            <a:ext cx="54512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创新性</a:t>
            </a:r>
            <a:endParaRPr lang="zh-CN" altLang="en-US" sz="4000" dirty="0">
              <a:solidFill>
                <a:schemeClr val="tx2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TextBox 41"/>
          <p:cNvSpPr txBox="1"/>
          <p:nvPr/>
        </p:nvSpPr>
        <p:spPr>
          <a:xfrm>
            <a:off x="3292062" y="1473197"/>
            <a:ext cx="37338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3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诗词测验</a:t>
            </a:r>
            <a:endParaRPr lang="zh-CN" altLang="en-US" sz="2133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44"/>
          <p:cNvSpPr txBox="1"/>
          <p:nvPr/>
        </p:nvSpPr>
        <p:spPr>
          <a:xfrm>
            <a:off x="3292062" y="4052694"/>
            <a:ext cx="37338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3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受众分层</a:t>
            </a:r>
            <a:endParaRPr lang="zh-CN" altLang="en-US" sz="2133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0962" y="2078004"/>
            <a:ext cx="6096000" cy="170687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dirty="0"/>
              <a:t>生成考试诗词，用户可选择进行限时线上作答或者线下作答，点击提交后手机给出答案，用户根据答案进行自评。有错题的话，用户可以在手机上找到该题并且收藏进错题收藏夹</a:t>
            </a:r>
          </a:p>
        </p:txBody>
      </p:sp>
      <p:sp>
        <p:nvSpPr>
          <p:cNvPr id="4" name="矩形 3"/>
          <p:cNvSpPr/>
          <p:nvPr/>
        </p:nvSpPr>
        <p:spPr>
          <a:xfrm>
            <a:off x="2110962" y="4654363"/>
            <a:ext cx="6096000" cy="129137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dirty="0"/>
              <a:t>针对不同年龄阶段用户对其进行不同的诗词推荐学习，如少儿阶段则推荐较为通俗易懂的诗词。其余年龄阶段的用户则可相对提高学习难度，如采用难度较大的诗词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8997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45" y="-341611"/>
            <a:ext cx="3473066" cy="46278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75" r="4867" b="17241"/>
          <a:stretch/>
        </p:blipFill>
        <p:spPr>
          <a:xfrm>
            <a:off x="5498285" y="0"/>
            <a:ext cx="5033999" cy="3332799"/>
          </a:xfrm>
          <a:prstGeom prst="rect">
            <a:avLst/>
          </a:prstGeom>
        </p:spPr>
      </p:pic>
      <p:sp>
        <p:nvSpPr>
          <p:cNvPr id="229" name="TextBox 76"/>
          <p:cNvSpPr txBox="1"/>
          <p:nvPr/>
        </p:nvSpPr>
        <p:spPr>
          <a:xfrm>
            <a:off x="5026840" y="3332799"/>
            <a:ext cx="201622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第二部分</a:t>
            </a:r>
            <a:endParaRPr lang="zh-CN" altLang="en-US" sz="3200" dirty="0">
              <a:solidFill>
                <a:schemeClr val="tx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31" name="TextBox 76"/>
          <p:cNvSpPr txBox="1"/>
          <p:nvPr/>
        </p:nvSpPr>
        <p:spPr>
          <a:xfrm>
            <a:off x="3309337" y="4027328"/>
            <a:ext cx="54512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项目实施可行性报告</a:t>
            </a:r>
          </a:p>
        </p:txBody>
      </p:sp>
    </p:spTree>
    <p:extLst>
      <p:ext uri="{BB962C8B-B14F-4D97-AF65-F5344CB8AC3E}">
        <p14:creationId xmlns:p14="http://schemas.microsoft.com/office/powerpoint/2010/main" val="289871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glitter pattern="hexago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/>
      <p:bldP spid="2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6"/>
          <p:cNvSpPr>
            <a:spLocks noChangeShapeType="1"/>
          </p:cNvSpPr>
          <p:nvPr/>
        </p:nvSpPr>
        <p:spPr bwMode="auto">
          <a:xfrm flipV="1">
            <a:off x="1893867" y="1371919"/>
            <a:ext cx="0" cy="1577028"/>
          </a:xfrm>
          <a:prstGeom prst="line">
            <a:avLst/>
          </a:prstGeom>
          <a:noFill/>
          <a:ln w="12700" cmpd="sng">
            <a:solidFill>
              <a:schemeClr val="accent1"/>
            </a:solidFill>
            <a:round/>
            <a:headEnd type="diamond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2400" kern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 flipV="1">
            <a:off x="5959082" y="1371919"/>
            <a:ext cx="14575" cy="1577028"/>
          </a:xfrm>
          <a:prstGeom prst="line">
            <a:avLst/>
          </a:prstGeom>
          <a:noFill/>
          <a:ln w="12700" cmpd="sng">
            <a:solidFill>
              <a:schemeClr val="accent3"/>
            </a:solidFill>
            <a:round/>
            <a:headEnd type="diamond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2400" kern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4798425" y="4241168"/>
            <a:ext cx="0" cy="1492088"/>
          </a:xfrm>
          <a:prstGeom prst="line">
            <a:avLst/>
          </a:prstGeom>
          <a:noFill/>
          <a:ln w="12700" cmpd="sng">
            <a:solidFill>
              <a:schemeClr val="accent2"/>
            </a:solidFill>
            <a:round/>
            <a:headEnd type="diamond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2400" kern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7370092" y="4241168"/>
            <a:ext cx="0" cy="1492089"/>
          </a:xfrm>
          <a:prstGeom prst="line">
            <a:avLst/>
          </a:prstGeom>
          <a:noFill/>
          <a:ln w="12700" cmpd="sng">
            <a:solidFill>
              <a:schemeClr val="accent4"/>
            </a:solidFill>
            <a:round/>
            <a:headEnd type="diamond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2400" kern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582925" y="3055857"/>
            <a:ext cx="9313608" cy="1064520"/>
            <a:chOff x="1187194" y="2291893"/>
            <a:chExt cx="6985206" cy="798390"/>
          </a:xfrm>
        </p:grpSpPr>
        <p:grpSp>
          <p:nvGrpSpPr>
            <p:cNvPr id="10" name="Group 14"/>
            <p:cNvGrpSpPr>
              <a:grpSpLocks/>
            </p:cNvGrpSpPr>
            <p:nvPr/>
          </p:nvGrpSpPr>
          <p:grpSpPr bwMode="auto">
            <a:xfrm>
              <a:off x="1187194" y="2291893"/>
              <a:ext cx="6985206" cy="798390"/>
              <a:chOff x="0" y="0"/>
              <a:chExt cx="4502" cy="749"/>
            </a:xfrm>
          </p:grpSpPr>
          <p:sp>
            <p:nvSpPr>
              <p:cNvPr id="16" name="AutoShape 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9" cy="749"/>
              </a:xfrm>
              <a:prstGeom prst="homePlate">
                <a:avLst>
                  <a:gd name="adj" fmla="val 33678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AutoShape 16"/>
              <p:cNvSpPr>
                <a:spLocks noChangeArrowheads="1"/>
              </p:cNvSpPr>
              <p:nvPr/>
            </p:nvSpPr>
            <p:spPr bwMode="auto">
              <a:xfrm>
                <a:off x="897" y="0"/>
                <a:ext cx="1009" cy="749"/>
              </a:xfrm>
              <a:prstGeom prst="chevron">
                <a:avLst>
                  <a:gd name="adj" fmla="val 33678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AutoShape 17"/>
              <p:cNvSpPr>
                <a:spLocks noChangeArrowheads="1"/>
              </p:cNvSpPr>
              <p:nvPr/>
            </p:nvSpPr>
            <p:spPr bwMode="auto">
              <a:xfrm>
                <a:off x="1770" y="0"/>
                <a:ext cx="1009" cy="749"/>
              </a:xfrm>
              <a:prstGeom prst="chevron">
                <a:avLst>
                  <a:gd name="adj" fmla="val 33678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AutoShape 18"/>
              <p:cNvSpPr>
                <a:spLocks noChangeArrowheads="1"/>
              </p:cNvSpPr>
              <p:nvPr/>
            </p:nvSpPr>
            <p:spPr bwMode="auto">
              <a:xfrm>
                <a:off x="2631" y="0"/>
                <a:ext cx="1009" cy="749"/>
              </a:xfrm>
              <a:prstGeom prst="chevron">
                <a:avLst>
                  <a:gd name="adj" fmla="val 33678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AutoShape 19"/>
              <p:cNvSpPr>
                <a:spLocks noChangeArrowheads="1"/>
              </p:cNvSpPr>
              <p:nvPr/>
            </p:nvSpPr>
            <p:spPr bwMode="auto">
              <a:xfrm>
                <a:off x="3493" y="0"/>
                <a:ext cx="1009" cy="749"/>
              </a:xfrm>
              <a:prstGeom prst="chevron">
                <a:avLst>
                  <a:gd name="adj" fmla="val 33678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" name="WordArt 20"/>
            <p:cNvSpPr>
              <a:spLocks noChangeArrowheads="1" noChangeShapeType="1"/>
            </p:cNvSpPr>
            <p:nvPr/>
          </p:nvSpPr>
          <p:spPr bwMode="auto">
            <a:xfrm>
              <a:off x="1537008" y="2595718"/>
              <a:ext cx="633772" cy="1920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endParaRPr lang="zh-CN" altLang="en-US" sz="3200" kern="0" dirty="0">
                <a:ln w="9525" cmpd="sng">
                  <a:noFill/>
                  <a:round/>
                  <a:headEnd/>
                  <a:tailEnd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775520" y="1436209"/>
            <a:ext cx="3733800" cy="1399629"/>
            <a:chOff x="611560" y="1846599"/>
            <a:chExt cx="2800350" cy="1049722"/>
          </a:xfrm>
        </p:grpSpPr>
        <p:sp>
          <p:nvSpPr>
            <p:cNvPr id="22" name="TextBox 33"/>
            <p:cNvSpPr txBox="1"/>
            <p:nvPr/>
          </p:nvSpPr>
          <p:spPr>
            <a:xfrm>
              <a:off x="611560" y="1846599"/>
              <a:ext cx="280035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33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受众群体可观</a:t>
              </a:r>
              <a:r>
                <a:rPr lang="zh-CN" altLang="en-US" sz="2133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文字</a:t>
              </a:r>
            </a:p>
          </p:txBody>
        </p:sp>
        <p:sp>
          <p:nvSpPr>
            <p:cNvPr id="23" name="TextBox 34"/>
            <p:cNvSpPr txBox="1"/>
            <p:nvPr/>
          </p:nvSpPr>
          <p:spPr>
            <a:xfrm>
              <a:off x="830317" y="2211710"/>
              <a:ext cx="2445539" cy="684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33" spc="-13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据调查，诗词类</a:t>
              </a:r>
              <a:r>
                <a:rPr lang="en-US" altLang="zh-CN" sz="1333" spc="-13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1333" spc="-13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总下载量超过</a:t>
              </a:r>
              <a:r>
                <a:rPr lang="en-US" altLang="zh-CN" sz="1333" spc="-13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333" spc="-13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亿，如“诗词中国”安装量接近</a:t>
              </a:r>
              <a:r>
                <a:rPr lang="en-US" altLang="zh-CN" sz="1333" spc="-13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500</a:t>
              </a:r>
              <a:r>
                <a:rPr lang="zh-CN" altLang="en-US" sz="1333" spc="-13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万，“古诗词典”安装量超过</a:t>
              </a:r>
              <a:r>
                <a:rPr lang="en-US" altLang="zh-CN" sz="1333" spc="-13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2000</a:t>
              </a:r>
              <a:r>
                <a:rPr lang="zh-CN" altLang="en-US" sz="1333" spc="-13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万，“为你诵读”安装量达</a:t>
              </a:r>
              <a:r>
                <a:rPr lang="en-US" altLang="zh-CN" sz="1333" spc="-13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1223</a:t>
              </a:r>
              <a:r>
                <a:rPr lang="zh-CN" altLang="en-US" sz="1333" spc="-13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万次，受众遍及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062936" y="1448598"/>
            <a:ext cx="3733800" cy="989388"/>
            <a:chOff x="611560" y="1846599"/>
            <a:chExt cx="2800350" cy="742041"/>
          </a:xfrm>
        </p:grpSpPr>
        <p:sp>
          <p:nvSpPr>
            <p:cNvPr id="25" name="TextBox 36"/>
            <p:cNvSpPr txBox="1"/>
            <p:nvPr/>
          </p:nvSpPr>
          <p:spPr>
            <a:xfrm>
              <a:off x="611560" y="1846599"/>
              <a:ext cx="280035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33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内容良莠不齐</a:t>
              </a:r>
            </a:p>
          </p:txBody>
        </p:sp>
        <p:sp>
          <p:nvSpPr>
            <p:cNvPr id="29" name="TextBox 37"/>
            <p:cNvSpPr txBox="1"/>
            <p:nvPr/>
          </p:nvSpPr>
          <p:spPr>
            <a:xfrm>
              <a:off x="830317" y="2211710"/>
              <a:ext cx="2445539" cy="37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33" spc="-13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</a:t>
              </a:r>
              <a:r>
                <a:rPr lang="en-US" altLang="zh-CN" sz="1333" spc="-13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1333" spc="-13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的发展推动了诗词的创作与传播，但内容也存在良莠不齐、古今失衡等问题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199456" y="4446291"/>
            <a:ext cx="3733800" cy="1194437"/>
            <a:chOff x="611560" y="1846653"/>
            <a:chExt cx="2800350" cy="895829"/>
          </a:xfrm>
        </p:grpSpPr>
        <p:sp>
          <p:nvSpPr>
            <p:cNvPr id="31" name="TextBox 41"/>
            <p:cNvSpPr txBox="1"/>
            <p:nvPr/>
          </p:nvSpPr>
          <p:spPr>
            <a:xfrm>
              <a:off x="611560" y="1846653"/>
              <a:ext cx="280035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33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市场有待分化</a:t>
              </a:r>
            </a:p>
          </p:txBody>
        </p:sp>
        <p:sp>
          <p:nvSpPr>
            <p:cNvPr id="32" name="TextBox 42"/>
            <p:cNvSpPr txBox="1"/>
            <p:nvPr/>
          </p:nvSpPr>
          <p:spPr>
            <a:xfrm>
              <a:off x="830317" y="2211711"/>
              <a:ext cx="2445539" cy="530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33" spc="-13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诗词</a:t>
              </a:r>
              <a:r>
                <a:rPr lang="en-US" altLang="zh-CN" sz="1333" spc="-13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1333" spc="-13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数量不断增加，，但占有较大市场份额的同时却存在很大的趋同性，针对特定受众群体研发的</a:t>
              </a:r>
              <a:r>
                <a:rPr lang="en-US" altLang="zh-CN" sz="1333" spc="-13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1333" spc="-13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非常少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162733" y="4446294"/>
            <a:ext cx="3733800" cy="989316"/>
            <a:chOff x="611560" y="1846653"/>
            <a:chExt cx="2800350" cy="741987"/>
          </a:xfrm>
        </p:grpSpPr>
        <p:sp>
          <p:nvSpPr>
            <p:cNvPr id="34" name="TextBox 44"/>
            <p:cNvSpPr txBox="1"/>
            <p:nvPr/>
          </p:nvSpPr>
          <p:spPr>
            <a:xfrm>
              <a:off x="611560" y="1846653"/>
              <a:ext cx="280035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33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发展后劲不足</a:t>
              </a:r>
            </a:p>
          </p:txBody>
        </p:sp>
        <p:sp>
          <p:nvSpPr>
            <p:cNvPr id="35" name="TextBox 45"/>
            <p:cNvSpPr txBox="1"/>
            <p:nvPr/>
          </p:nvSpPr>
          <p:spPr>
            <a:xfrm>
              <a:off x="830317" y="2211710"/>
              <a:ext cx="2445539" cy="37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33" spc="-13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盈利模式不明导致诗词</a:t>
              </a:r>
              <a:r>
                <a:rPr lang="en-US" altLang="zh-CN" sz="1333" spc="-13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1333" spc="-13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发展后劲不足，受众对付费阅读的接受程度低</a:t>
              </a:r>
            </a:p>
          </p:txBody>
        </p:sp>
      </p:grp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0" t="4562" r="14667" b="19390"/>
          <a:stretch/>
        </p:blipFill>
        <p:spPr>
          <a:xfrm>
            <a:off x="240629" y="43544"/>
            <a:ext cx="958827" cy="1328375"/>
          </a:xfrm>
          <a:prstGeom prst="rect">
            <a:avLst/>
          </a:prstGeom>
        </p:spPr>
      </p:pic>
      <p:sp>
        <p:nvSpPr>
          <p:cNvPr id="37" name="TextBox 76"/>
          <p:cNvSpPr txBox="1"/>
          <p:nvPr/>
        </p:nvSpPr>
        <p:spPr>
          <a:xfrm>
            <a:off x="1574633" y="161671"/>
            <a:ext cx="54512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行业市场分析</a:t>
            </a:r>
          </a:p>
        </p:txBody>
      </p:sp>
    </p:spTree>
    <p:extLst>
      <p:ext uri="{BB962C8B-B14F-4D97-AF65-F5344CB8AC3E}">
        <p14:creationId xmlns:p14="http://schemas.microsoft.com/office/powerpoint/2010/main" val="170903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30"/>
          <p:cNvSpPr>
            <a:spLocks noChangeArrowheads="1"/>
          </p:cNvSpPr>
          <p:nvPr/>
        </p:nvSpPr>
        <p:spPr bwMode="auto">
          <a:xfrm rot="18900000">
            <a:off x="5469468" y="2120902"/>
            <a:ext cx="1246717" cy="1782233"/>
          </a:xfrm>
          <a:custGeom>
            <a:avLst/>
            <a:gdLst>
              <a:gd name="T0" fmla="*/ 931847 w 936104"/>
              <a:gd name="T1" fmla="*/ 200204 h 1337481"/>
              <a:gd name="T2" fmla="*/ 931847 w 936104"/>
              <a:gd name="T3" fmla="*/ 491164 h 1337481"/>
              <a:gd name="T4" fmla="*/ 896006 w 936104"/>
              <a:gd name="T5" fmla="*/ 487543 h 1337481"/>
              <a:gd name="T6" fmla="*/ 716806 w 936104"/>
              <a:gd name="T7" fmla="*/ 667129 h 1337481"/>
              <a:gd name="T8" fmla="*/ 896006 w 936104"/>
              <a:gd name="T9" fmla="*/ 846716 h 1337481"/>
              <a:gd name="T10" fmla="*/ 931847 w 936104"/>
              <a:gd name="T11" fmla="*/ 843096 h 1337481"/>
              <a:gd name="T12" fmla="*/ 931847 w 936104"/>
              <a:gd name="T13" fmla="*/ 1134054 h 1337481"/>
              <a:gd name="T14" fmla="*/ 564309 w 936104"/>
              <a:gd name="T15" fmla="*/ 1134054 h 1337481"/>
              <a:gd name="T16" fmla="*/ 591365 w 936104"/>
              <a:gd name="T17" fmla="*/ 1208549 h 1337481"/>
              <a:gd name="T18" fmla="*/ 465924 w 936104"/>
              <a:gd name="T19" fmla="*/ 1334259 h 1337481"/>
              <a:gd name="T20" fmla="*/ 340483 w 936104"/>
              <a:gd name="T21" fmla="*/ 1208549 h 1337481"/>
              <a:gd name="T22" fmla="*/ 367539 w 936104"/>
              <a:gd name="T23" fmla="*/ 1134054 h 1337481"/>
              <a:gd name="T24" fmla="*/ 0 w 936104"/>
              <a:gd name="T25" fmla="*/ 1134054 h 1337481"/>
              <a:gd name="T26" fmla="*/ 0 w 936104"/>
              <a:gd name="T27" fmla="*/ 843096 h 1337481"/>
              <a:gd name="T28" fmla="*/ 35840 w 936104"/>
              <a:gd name="T29" fmla="*/ 846716 h 1337481"/>
              <a:gd name="T30" fmla="*/ 215042 w 936104"/>
              <a:gd name="T31" fmla="*/ 667129 h 1337481"/>
              <a:gd name="T32" fmla="*/ 35840 w 936104"/>
              <a:gd name="T33" fmla="*/ 487543 h 1337481"/>
              <a:gd name="T34" fmla="*/ 0 w 936104"/>
              <a:gd name="T35" fmla="*/ 491164 h 1337481"/>
              <a:gd name="T36" fmla="*/ 0 w 936104"/>
              <a:gd name="T37" fmla="*/ 200204 h 1337481"/>
              <a:gd name="T38" fmla="*/ 367538 w 936104"/>
              <a:gd name="T39" fmla="*/ 200204 h 1337481"/>
              <a:gd name="T40" fmla="*/ 340482 w 936104"/>
              <a:gd name="T41" fmla="*/ 125710 h 1337481"/>
              <a:gd name="T42" fmla="*/ 465923 w 936104"/>
              <a:gd name="T43" fmla="*/ 0 h 1337481"/>
              <a:gd name="T44" fmla="*/ 591364 w 936104"/>
              <a:gd name="T45" fmla="*/ 125710 h 1337481"/>
              <a:gd name="T46" fmla="*/ 564309 w 936104"/>
              <a:gd name="T47" fmla="*/ 200204 h 1337481"/>
              <a:gd name="T48" fmla="*/ 931847 w 936104"/>
              <a:gd name="T49" fmla="*/ 200204 h 133748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936104"/>
              <a:gd name="T76" fmla="*/ 0 h 1337481"/>
              <a:gd name="T77" fmla="*/ 936104 w 936104"/>
              <a:gd name="T78" fmla="*/ 1337481 h 1337481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936104" h="1337481">
                <a:moveTo>
                  <a:pt x="936104" y="200688"/>
                </a:moveTo>
                <a:lnTo>
                  <a:pt x="936104" y="492350"/>
                </a:lnTo>
                <a:lnTo>
                  <a:pt x="900100" y="488720"/>
                </a:lnTo>
                <a:cubicBezTo>
                  <a:pt x="800678" y="488720"/>
                  <a:pt x="720080" y="569318"/>
                  <a:pt x="720080" y="668740"/>
                </a:cubicBezTo>
                <a:cubicBezTo>
                  <a:pt x="720080" y="768162"/>
                  <a:pt x="800678" y="848760"/>
                  <a:pt x="900100" y="848760"/>
                </a:cubicBezTo>
                <a:cubicBezTo>
                  <a:pt x="912432" y="848760"/>
                  <a:pt x="924475" y="847520"/>
                  <a:pt x="936104" y="845131"/>
                </a:cubicBezTo>
                <a:lnTo>
                  <a:pt x="936104" y="1136792"/>
                </a:lnTo>
                <a:lnTo>
                  <a:pt x="566887" y="1136792"/>
                </a:lnTo>
                <a:cubicBezTo>
                  <a:pt x="584584" y="1156619"/>
                  <a:pt x="594066" y="1182936"/>
                  <a:pt x="594066" y="1211467"/>
                </a:cubicBezTo>
                <a:cubicBezTo>
                  <a:pt x="594066" y="1281063"/>
                  <a:pt x="537648" y="1337481"/>
                  <a:pt x="468052" y="1337481"/>
                </a:cubicBezTo>
                <a:cubicBezTo>
                  <a:pt x="398456" y="1337481"/>
                  <a:pt x="342038" y="1281063"/>
                  <a:pt x="342038" y="1211467"/>
                </a:cubicBezTo>
                <a:cubicBezTo>
                  <a:pt x="342038" y="1182936"/>
                  <a:pt x="351520" y="1156619"/>
                  <a:pt x="369217" y="1136792"/>
                </a:cubicBezTo>
                <a:lnTo>
                  <a:pt x="0" y="1136792"/>
                </a:lnTo>
                <a:lnTo>
                  <a:pt x="0" y="845131"/>
                </a:lnTo>
                <a:lnTo>
                  <a:pt x="36004" y="848760"/>
                </a:lnTo>
                <a:cubicBezTo>
                  <a:pt x="135426" y="848760"/>
                  <a:pt x="216024" y="768162"/>
                  <a:pt x="216024" y="668740"/>
                </a:cubicBezTo>
                <a:cubicBezTo>
                  <a:pt x="216024" y="569318"/>
                  <a:pt x="135426" y="488720"/>
                  <a:pt x="36004" y="488720"/>
                </a:cubicBezTo>
                <a:cubicBezTo>
                  <a:pt x="23672" y="488720"/>
                  <a:pt x="11630" y="489960"/>
                  <a:pt x="0" y="492350"/>
                </a:cubicBezTo>
                <a:lnTo>
                  <a:pt x="0" y="200688"/>
                </a:lnTo>
                <a:lnTo>
                  <a:pt x="369216" y="200688"/>
                </a:lnTo>
                <a:cubicBezTo>
                  <a:pt x="351519" y="180862"/>
                  <a:pt x="342037" y="154545"/>
                  <a:pt x="342037" y="126014"/>
                </a:cubicBezTo>
                <a:cubicBezTo>
                  <a:pt x="342037" y="56418"/>
                  <a:pt x="398455" y="0"/>
                  <a:pt x="468051" y="0"/>
                </a:cubicBezTo>
                <a:cubicBezTo>
                  <a:pt x="537647" y="0"/>
                  <a:pt x="594065" y="56418"/>
                  <a:pt x="594065" y="126014"/>
                </a:cubicBezTo>
                <a:cubicBezTo>
                  <a:pt x="594065" y="154545"/>
                  <a:pt x="584583" y="180862"/>
                  <a:pt x="566887" y="200688"/>
                </a:cubicBezTo>
                <a:lnTo>
                  <a:pt x="936104" y="200688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anchor="ctr"/>
          <a:lstStyle/>
          <a:p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椭圆 30"/>
          <p:cNvSpPr>
            <a:spLocks noChangeArrowheads="1"/>
          </p:cNvSpPr>
          <p:nvPr/>
        </p:nvSpPr>
        <p:spPr bwMode="auto">
          <a:xfrm rot="2700000">
            <a:off x="4544486" y="3039536"/>
            <a:ext cx="1248833" cy="1782233"/>
          </a:xfrm>
          <a:custGeom>
            <a:avLst/>
            <a:gdLst>
              <a:gd name="T0" fmla="*/ 938190 w 936104"/>
              <a:gd name="T1" fmla="*/ 200204 h 1337481"/>
              <a:gd name="T2" fmla="*/ 938190 w 936104"/>
              <a:gd name="T3" fmla="*/ 491164 h 1337481"/>
              <a:gd name="T4" fmla="*/ 902106 w 936104"/>
              <a:gd name="T5" fmla="*/ 487543 h 1337481"/>
              <a:gd name="T6" fmla="*/ 721684 w 936104"/>
              <a:gd name="T7" fmla="*/ 667129 h 1337481"/>
              <a:gd name="T8" fmla="*/ 902106 w 936104"/>
              <a:gd name="T9" fmla="*/ 846716 h 1337481"/>
              <a:gd name="T10" fmla="*/ 938190 w 936104"/>
              <a:gd name="T11" fmla="*/ 843096 h 1337481"/>
              <a:gd name="T12" fmla="*/ 938190 w 936104"/>
              <a:gd name="T13" fmla="*/ 1134054 h 1337481"/>
              <a:gd name="T14" fmla="*/ 568151 w 936104"/>
              <a:gd name="T15" fmla="*/ 1134054 h 1337481"/>
              <a:gd name="T16" fmla="*/ 595390 w 936104"/>
              <a:gd name="T17" fmla="*/ 1208549 h 1337481"/>
              <a:gd name="T18" fmla="*/ 469096 w 936104"/>
              <a:gd name="T19" fmla="*/ 1334259 h 1337481"/>
              <a:gd name="T20" fmla="*/ 342800 w 936104"/>
              <a:gd name="T21" fmla="*/ 1208549 h 1337481"/>
              <a:gd name="T22" fmla="*/ 370040 w 936104"/>
              <a:gd name="T23" fmla="*/ 1134054 h 1337481"/>
              <a:gd name="T24" fmla="*/ 0 w 936104"/>
              <a:gd name="T25" fmla="*/ 1134054 h 1337481"/>
              <a:gd name="T26" fmla="*/ 0 w 936104"/>
              <a:gd name="T27" fmla="*/ 843096 h 1337481"/>
              <a:gd name="T28" fmla="*/ 36084 w 936104"/>
              <a:gd name="T29" fmla="*/ 846716 h 1337481"/>
              <a:gd name="T30" fmla="*/ 216504 w 936104"/>
              <a:gd name="T31" fmla="*/ 667129 h 1337481"/>
              <a:gd name="T32" fmla="*/ 36084 w 936104"/>
              <a:gd name="T33" fmla="*/ 487543 h 1337481"/>
              <a:gd name="T34" fmla="*/ 0 w 936104"/>
              <a:gd name="T35" fmla="*/ 491164 h 1337481"/>
              <a:gd name="T36" fmla="*/ 0 w 936104"/>
              <a:gd name="T37" fmla="*/ 200204 h 1337481"/>
              <a:gd name="T38" fmla="*/ 370039 w 936104"/>
              <a:gd name="T39" fmla="*/ 200204 h 1337481"/>
              <a:gd name="T40" fmla="*/ 342799 w 936104"/>
              <a:gd name="T41" fmla="*/ 125710 h 1337481"/>
              <a:gd name="T42" fmla="*/ 469094 w 936104"/>
              <a:gd name="T43" fmla="*/ 0 h 1337481"/>
              <a:gd name="T44" fmla="*/ 595389 w 936104"/>
              <a:gd name="T45" fmla="*/ 125710 h 1337481"/>
              <a:gd name="T46" fmla="*/ 568151 w 936104"/>
              <a:gd name="T47" fmla="*/ 200204 h 1337481"/>
              <a:gd name="T48" fmla="*/ 938190 w 936104"/>
              <a:gd name="T49" fmla="*/ 200204 h 133748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936104"/>
              <a:gd name="T76" fmla="*/ 0 h 1337481"/>
              <a:gd name="T77" fmla="*/ 936104 w 936104"/>
              <a:gd name="T78" fmla="*/ 1337481 h 1337481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936104" h="1337481">
                <a:moveTo>
                  <a:pt x="936104" y="200688"/>
                </a:moveTo>
                <a:lnTo>
                  <a:pt x="936104" y="492350"/>
                </a:lnTo>
                <a:lnTo>
                  <a:pt x="900100" y="488720"/>
                </a:lnTo>
                <a:cubicBezTo>
                  <a:pt x="800678" y="488720"/>
                  <a:pt x="720080" y="569318"/>
                  <a:pt x="720080" y="668740"/>
                </a:cubicBezTo>
                <a:cubicBezTo>
                  <a:pt x="720080" y="768162"/>
                  <a:pt x="800678" y="848760"/>
                  <a:pt x="900100" y="848760"/>
                </a:cubicBezTo>
                <a:cubicBezTo>
                  <a:pt x="912432" y="848760"/>
                  <a:pt x="924475" y="847520"/>
                  <a:pt x="936104" y="845131"/>
                </a:cubicBezTo>
                <a:lnTo>
                  <a:pt x="936104" y="1136792"/>
                </a:lnTo>
                <a:lnTo>
                  <a:pt x="566887" y="1136792"/>
                </a:lnTo>
                <a:cubicBezTo>
                  <a:pt x="584584" y="1156619"/>
                  <a:pt x="594066" y="1182936"/>
                  <a:pt x="594066" y="1211467"/>
                </a:cubicBezTo>
                <a:cubicBezTo>
                  <a:pt x="594066" y="1281063"/>
                  <a:pt x="537648" y="1337481"/>
                  <a:pt x="468052" y="1337481"/>
                </a:cubicBezTo>
                <a:cubicBezTo>
                  <a:pt x="398456" y="1337481"/>
                  <a:pt x="342038" y="1281063"/>
                  <a:pt x="342038" y="1211467"/>
                </a:cubicBezTo>
                <a:cubicBezTo>
                  <a:pt x="342038" y="1182936"/>
                  <a:pt x="351520" y="1156619"/>
                  <a:pt x="369217" y="1136792"/>
                </a:cubicBezTo>
                <a:lnTo>
                  <a:pt x="0" y="1136792"/>
                </a:lnTo>
                <a:lnTo>
                  <a:pt x="0" y="845131"/>
                </a:lnTo>
                <a:lnTo>
                  <a:pt x="36004" y="848760"/>
                </a:lnTo>
                <a:cubicBezTo>
                  <a:pt x="135426" y="848760"/>
                  <a:pt x="216024" y="768162"/>
                  <a:pt x="216024" y="668740"/>
                </a:cubicBezTo>
                <a:cubicBezTo>
                  <a:pt x="216024" y="569318"/>
                  <a:pt x="135426" y="488720"/>
                  <a:pt x="36004" y="488720"/>
                </a:cubicBezTo>
                <a:cubicBezTo>
                  <a:pt x="23672" y="488720"/>
                  <a:pt x="11630" y="489960"/>
                  <a:pt x="0" y="492350"/>
                </a:cubicBezTo>
                <a:lnTo>
                  <a:pt x="0" y="200688"/>
                </a:lnTo>
                <a:lnTo>
                  <a:pt x="369216" y="200688"/>
                </a:lnTo>
                <a:cubicBezTo>
                  <a:pt x="351519" y="180862"/>
                  <a:pt x="342037" y="154545"/>
                  <a:pt x="342037" y="126014"/>
                </a:cubicBezTo>
                <a:cubicBezTo>
                  <a:pt x="342037" y="56418"/>
                  <a:pt x="398455" y="0"/>
                  <a:pt x="468051" y="0"/>
                </a:cubicBezTo>
                <a:cubicBezTo>
                  <a:pt x="537647" y="0"/>
                  <a:pt x="594065" y="56418"/>
                  <a:pt x="594065" y="126014"/>
                </a:cubicBezTo>
                <a:cubicBezTo>
                  <a:pt x="594065" y="154545"/>
                  <a:pt x="584583" y="180862"/>
                  <a:pt x="566887" y="200688"/>
                </a:cubicBezTo>
                <a:lnTo>
                  <a:pt x="936104" y="200688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anchor="ctr"/>
          <a:lstStyle/>
          <a:p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椭圆 30"/>
          <p:cNvSpPr>
            <a:spLocks noChangeArrowheads="1"/>
          </p:cNvSpPr>
          <p:nvPr/>
        </p:nvSpPr>
        <p:spPr bwMode="auto">
          <a:xfrm rot="18900000" flipH="1" flipV="1">
            <a:off x="5473702" y="3966636"/>
            <a:ext cx="1248833" cy="1782233"/>
          </a:xfrm>
          <a:custGeom>
            <a:avLst/>
            <a:gdLst>
              <a:gd name="T0" fmla="*/ 938190 w 936104"/>
              <a:gd name="T1" fmla="*/ 200204 h 1337481"/>
              <a:gd name="T2" fmla="*/ 938190 w 936104"/>
              <a:gd name="T3" fmla="*/ 491164 h 1337481"/>
              <a:gd name="T4" fmla="*/ 902106 w 936104"/>
              <a:gd name="T5" fmla="*/ 487543 h 1337481"/>
              <a:gd name="T6" fmla="*/ 721684 w 936104"/>
              <a:gd name="T7" fmla="*/ 667129 h 1337481"/>
              <a:gd name="T8" fmla="*/ 902106 w 936104"/>
              <a:gd name="T9" fmla="*/ 846716 h 1337481"/>
              <a:gd name="T10" fmla="*/ 938190 w 936104"/>
              <a:gd name="T11" fmla="*/ 843096 h 1337481"/>
              <a:gd name="T12" fmla="*/ 938190 w 936104"/>
              <a:gd name="T13" fmla="*/ 1134054 h 1337481"/>
              <a:gd name="T14" fmla="*/ 568151 w 936104"/>
              <a:gd name="T15" fmla="*/ 1134054 h 1337481"/>
              <a:gd name="T16" fmla="*/ 595390 w 936104"/>
              <a:gd name="T17" fmla="*/ 1208549 h 1337481"/>
              <a:gd name="T18" fmla="*/ 469096 w 936104"/>
              <a:gd name="T19" fmla="*/ 1334259 h 1337481"/>
              <a:gd name="T20" fmla="*/ 342800 w 936104"/>
              <a:gd name="T21" fmla="*/ 1208549 h 1337481"/>
              <a:gd name="T22" fmla="*/ 370040 w 936104"/>
              <a:gd name="T23" fmla="*/ 1134054 h 1337481"/>
              <a:gd name="T24" fmla="*/ 0 w 936104"/>
              <a:gd name="T25" fmla="*/ 1134054 h 1337481"/>
              <a:gd name="T26" fmla="*/ 0 w 936104"/>
              <a:gd name="T27" fmla="*/ 843096 h 1337481"/>
              <a:gd name="T28" fmla="*/ 36084 w 936104"/>
              <a:gd name="T29" fmla="*/ 846716 h 1337481"/>
              <a:gd name="T30" fmla="*/ 216504 w 936104"/>
              <a:gd name="T31" fmla="*/ 667129 h 1337481"/>
              <a:gd name="T32" fmla="*/ 36084 w 936104"/>
              <a:gd name="T33" fmla="*/ 487543 h 1337481"/>
              <a:gd name="T34" fmla="*/ 0 w 936104"/>
              <a:gd name="T35" fmla="*/ 491164 h 1337481"/>
              <a:gd name="T36" fmla="*/ 0 w 936104"/>
              <a:gd name="T37" fmla="*/ 200204 h 1337481"/>
              <a:gd name="T38" fmla="*/ 370039 w 936104"/>
              <a:gd name="T39" fmla="*/ 200204 h 1337481"/>
              <a:gd name="T40" fmla="*/ 342799 w 936104"/>
              <a:gd name="T41" fmla="*/ 125710 h 1337481"/>
              <a:gd name="T42" fmla="*/ 469094 w 936104"/>
              <a:gd name="T43" fmla="*/ 0 h 1337481"/>
              <a:gd name="T44" fmla="*/ 595389 w 936104"/>
              <a:gd name="T45" fmla="*/ 125710 h 1337481"/>
              <a:gd name="T46" fmla="*/ 568151 w 936104"/>
              <a:gd name="T47" fmla="*/ 200204 h 1337481"/>
              <a:gd name="T48" fmla="*/ 938190 w 936104"/>
              <a:gd name="T49" fmla="*/ 200204 h 133748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936104"/>
              <a:gd name="T76" fmla="*/ 0 h 1337481"/>
              <a:gd name="T77" fmla="*/ 936104 w 936104"/>
              <a:gd name="T78" fmla="*/ 1337481 h 1337481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936104" h="1337481">
                <a:moveTo>
                  <a:pt x="936104" y="200688"/>
                </a:moveTo>
                <a:lnTo>
                  <a:pt x="936104" y="492350"/>
                </a:lnTo>
                <a:lnTo>
                  <a:pt x="900100" y="488720"/>
                </a:lnTo>
                <a:cubicBezTo>
                  <a:pt x="800678" y="488720"/>
                  <a:pt x="720080" y="569318"/>
                  <a:pt x="720080" y="668740"/>
                </a:cubicBezTo>
                <a:cubicBezTo>
                  <a:pt x="720080" y="768162"/>
                  <a:pt x="800678" y="848760"/>
                  <a:pt x="900100" y="848760"/>
                </a:cubicBezTo>
                <a:cubicBezTo>
                  <a:pt x="912432" y="848760"/>
                  <a:pt x="924475" y="847520"/>
                  <a:pt x="936104" y="845131"/>
                </a:cubicBezTo>
                <a:lnTo>
                  <a:pt x="936104" y="1136792"/>
                </a:lnTo>
                <a:lnTo>
                  <a:pt x="566887" y="1136792"/>
                </a:lnTo>
                <a:cubicBezTo>
                  <a:pt x="584584" y="1156619"/>
                  <a:pt x="594066" y="1182936"/>
                  <a:pt x="594066" y="1211467"/>
                </a:cubicBezTo>
                <a:cubicBezTo>
                  <a:pt x="594066" y="1281063"/>
                  <a:pt x="537648" y="1337481"/>
                  <a:pt x="468052" y="1337481"/>
                </a:cubicBezTo>
                <a:cubicBezTo>
                  <a:pt x="398456" y="1337481"/>
                  <a:pt x="342038" y="1281063"/>
                  <a:pt x="342038" y="1211467"/>
                </a:cubicBezTo>
                <a:cubicBezTo>
                  <a:pt x="342038" y="1182936"/>
                  <a:pt x="351520" y="1156619"/>
                  <a:pt x="369217" y="1136792"/>
                </a:cubicBezTo>
                <a:lnTo>
                  <a:pt x="0" y="1136792"/>
                </a:lnTo>
                <a:lnTo>
                  <a:pt x="0" y="845131"/>
                </a:lnTo>
                <a:lnTo>
                  <a:pt x="36004" y="848760"/>
                </a:lnTo>
                <a:cubicBezTo>
                  <a:pt x="135426" y="848760"/>
                  <a:pt x="216024" y="768162"/>
                  <a:pt x="216024" y="668740"/>
                </a:cubicBezTo>
                <a:cubicBezTo>
                  <a:pt x="216024" y="569318"/>
                  <a:pt x="135426" y="488720"/>
                  <a:pt x="36004" y="488720"/>
                </a:cubicBezTo>
                <a:cubicBezTo>
                  <a:pt x="23672" y="488720"/>
                  <a:pt x="11630" y="489960"/>
                  <a:pt x="0" y="492350"/>
                </a:cubicBezTo>
                <a:lnTo>
                  <a:pt x="0" y="200688"/>
                </a:lnTo>
                <a:lnTo>
                  <a:pt x="369216" y="200688"/>
                </a:lnTo>
                <a:cubicBezTo>
                  <a:pt x="351519" y="180862"/>
                  <a:pt x="342037" y="154545"/>
                  <a:pt x="342037" y="126014"/>
                </a:cubicBezTo>
                <a:cubicBezTo>
                  <a:pt x="342037" y="56418"/>
                  <a:pt x="398455" y="0"/>
                  <a:pt x="468051" y="0"/>
                </a:cubicBezTo>
                <a:cubicBezTo>
                  <a:pt x="537647" y="0"/>
                  <a:pt x="594065" y="56418"/>
                  <a:pt x="594065" y="126014"/>
                </a:cubicBezTo>
                <a:cubicBezTo>
                  <a:pt x="594065" y="154545"/>
                  <a:pt x="584583" y="180862"/>
                  <a:pt x="566887" y="200688"/>
                </a:cubicBezTo>
                <a:lnTo>
                  <a:pt x="936104" y="200688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anchor="ctr"/>
          <a:lstStyle/>
          <a:p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椭圆 30"/>
          <p:cNvSpPr>
            <a:spLocks noChangeArrowheads="1"/>
          </p:cNvSpPr>
          <p:nvPr/>
        </p:nvSpPr>
        <p:spPr bwMode="auto">
          <a:xfrm rot="2700000" flipH="1" flipV="1">
            <a:off x="6398686" y="3043769"/>
            <a:ext cx="1248833" cy="1782233"/>
          </a:xfrm>
          <a:custGeom>
            <a:avLst/>
            <a:gdLst>
              <a:gd name="T0" fmla="*/ 938190 w 936104"/>
              <a:gd name="T1" fmla="*/ 200204 h 1337481"/>
              <a:gd name="T2" fmla="*/ 938190 w 936104"/>
              <a:gd name="T3" fmla="*/ 491164 h 1337481"/>
              <a:gd name="T4" fmla="*/ 902106 w 936104"/>
              <a:gd name="T5" fmla="*/ 487543 h 1337481"/>
              <a:gd name="T6" fmla="*/ 721684 w 936104"/>
              <a:gd name="T7" fmla="*/ 667129 h 1337481"/>
              <a:gd name="T8" fmla="*/ 902106 w 936104"/>
              <a:gd name="T9" fmla="*/ 846716 h 1337481"/>
              <a:gd name="T10" fmla="*/ 938190 w 936104"/>
              <a:gd name="T11" fmla="*/ 843096 h 1337481"/>
              <a:gd name="T12" fmla="*/ 938190 w 936104"/>
              <a:gd name="T13" fmla="*/ 1134054 h 1337481"/>
              <a:gd name="T14" fmla="*/ 568151 w 936104"/>
              <a:gd name="T15" fmla="*/ 1134054 h 1337481"/>
              <a:gd name="T16" fmla="*/ 595390 w 936104"/>
              <a:gd name="T17" fmla="*/ 1208549 h 1337481"/>
              <a:gd name="T18" fmla="*/ 469096 w 936104"/>
              <a:gd name="T19" fmla="*/ 1334259 h 1337481"/>
              <a:gd name="T20" fmla="*/ 342800 w 936104"/>
              <a:gd name="T21" fmla="*/ 1208549 h 1337481"/>
              <a:gd name="T22" fmla="*/ 370040 w 936104"/>
              <a:gd name="T23" fmla="*/ 1134054 h 1337481"/>
              <a:gd name="T24" fmla="*/ 0 w 936104"/>
              <a:gd name="T25" fmla="*/ 1134054 h 1337481"/>
              <a:gd name="T26" fmla="*/ 0 w 936104"/>
              <a:gd name="T27" fmla="*/ 843096 h 1337481"/>
              <a:gd name="T28" fmla="*/ 36084 w 936104"/>
              <a:gd name="T29" fmla="*/ 846716 h 1337481"/>
              <a:gd name="T30" fmla="*/ 216504 w 936104"/>
              <a:gd name="T31" fmla="*/ 667129 h 1337481"/>
              <a:gd name="T32" fmla="*/ 36084 w 936104"/>
              <a:gd name="T33" fmla="*/ 487543 h 1337481"/>
              <a:gd name="T34" fmla="*/ 0 w 936104"/>
              <a:gd name="T35" fmla="*/ 491164 h 1337481"/>
              <a:gd name="T36" fmla="*/ 0 w 936104"/>
              <a:gd name="T37" fmla="*/ 200204 h 1337481"/>
              <a:gd name="T38" fmla="*/ 370039 w 936104"/>
              <a:gd name="T39" fmla="*/ 200204 h 1337481"/>
              <a:gd name="T40" fmla="*/ 342799 w 936104"/>
              <a:gd name="T41" fmla="*/ 125710 h 1337481"/>
              <a:gd name="T42" fmla="*/ 469094 w 936104"/>
              <a:gd name="T43" fmla="*/ 0 h 1337481"/>
              <a:gd name="T44" fmla="*/ 595389 w 936104"/>
              <a:gd name="T45" fmla="*/ 125710 h 1337481"/>
              <a:gd name="T46" fmla="*/ 568151 w 936104"/>
              <a:gd name="T47" fmla="*/ 200204 h 1337481"/>
              <a:gd name="T48" fmla="*/ 938190 w 936104"/>
              <a:gd name="T49" fmla="*/ 200204 h 133748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936104"/>
              <a:gd name="T76" fmla="*/ 0 h 1337481"/>
              <a:gd name="T77" fmla="*/ 936104 w 936104"/>
              <a:gd name="T78" fmla="*/ 1337481 h 1337481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936104" h="1337481">
                <a:moveTo>
                  <a:pt x="936104" y="200688"/>
                </a:moveTo>
                <a:lnTo>
                  <a:pt x="936104" y="492350"/>
                </a:lnTo>
                <a:lnTo>
                  <a:pt x="900100" y="488720"/>
                </a:lnTo>
                <a:cubicBezTo>
                  <a:pt x="800678" y="488720"/>
                  <a:pt x="720080" y="569318"/>
                  <a:pt x="720080" y="668740"/>
                </a:cubicBezTo>
                <a:cubicBezTo>
                  <a:pt x="720080" y="768162"/>
                  <a:pt x="800678" y="848760"/>
                  <a:pt x="900100" y="848760"/>
                </a:cubicBezTo>
                <a:cubicBezTo>
                  <a:pt x="912432" y="848760"/>
                  <a:pt x="924475" y="847520"/>
                  <a:pt x="936104" y="845131"/>
                </a:cubicBezTo>
                <a:lnTo>
                  <a:pt x="936104" y="1136792"/>
                </a:lnTo>
                <a:lnTo>
                  <a:pt x="566887" y="1136792"/>
                </a:lnTo>
                <a:cubicBezTo>
                  <a:pt x="584584" y="1156619"/>
                  <a:pt x="594066" y="1182936"/>
                  <a:pt x="594066" y="1211467"/>
                </a:cubicBezTo>
                <a:cubicBezTo>
                  <a:pt x="594066" y="1281063"/>
                  <a:pt x="537648" y="1337481"/>
                  <a:pt x="468052" y="1337481"/>
                </a:cubicBezTo>
                <a:cubicBezTo>
                  <a:pt x="398456" y="1337481"/>
                  <a:pt x="342038" y="1281063"/>
                  <a:pt x="342038" y="1211467"/>
                </a:cubicBezTo>
                <a:cubicBezTo>
                  <a:pt x="342038" y="1182936"/>
                  <a:pt x="351520" y="1156619"/>
                  <a:pt x="369217" y="1136792"/>
                </a:cubicBezTo>
                <a:lnTo>
                  <a:pt x="0" y="1136792"/>
                </a:lnTo>
                <a:lnTo>
                  <a:pt x="0" y="845131"/>
                </a:lnTo>
                <a:lnTo>
                  <a:pt x="36004" y="848760"/>
                </a:lnTo>
                <a:cubicBezTo>
                  <a:pt x="135426" y="848760"/>
                  <a:pt x="216024" y="768162"/>
                  <a:pt x="216024" y="668740"/>
                </a:cubicBezTo>
                <a:cubicBezTo>
                  <a:pt x="216024" y="569318"/>
                  <a:pt x="135426" y="488720"/>
                  <a:pt x="36004" y="488720"/>
                </a:cubicBezTo>
                <a:cubicBezTo>
                  <a:pt x="23672" y="488720"/>
                  <a:pt x="11630" y="489960"/>
                  <a:pt x="0" y="492350"/>
                </a:cubicBezTo>
                <a:lnTo>
                  <a:pt x="0" y="200688"/>
                </a:lnTo>
                <a:lnTo>
                  <a:pt x="369216" y="200688"/>
                </a:lnTo>
                <a:cubicBezTo>
                  <a:pt x="351519" y="180862"/>
                  <a:pt x="342037" y="154545"/>
                  <a:pt x="342037" y="126014"/>
                </a:cubicBezTo>
                <a:cubicBezTo>
                  <a:pt x="342037" y="56418"/>
                  <a:pt x="398455" y="0"/>
                  <a:pt x="468051" y="0"/>
                </a:cubicBezTo>
                <a:cubicBezTo>
                  <a:pt x="537647" y="0"/>
                  <a:pt x="594065" y="56418"/>
                  <a:pt x="594065" y="126014"/>
                </a:cubicBezTo>
                <a:cubicBezTo>
                  <a:pt x="594065" y="154545"/>
                  <a:pt x="584583" y="180862"/>
                  <a:pt x="566887" y="200688"/>
                </a:cubicBezTo>
                <a:lnTo>
                  <a:pt x="936104" y="200688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>
            <a:noFill/>
          </a:ln>
        </p:spPr>
        <p:txBody>
          <a:bodyPr anchor="ctr"/>
          <a:lstStyle/>
          <a:p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Box 59"/>
          <p:cNvSpPr>
            <a:spLocks noChangeArrowheads="1"/>
          </p:cNvSpPr>
          <p:nvPr/>
        </p:nvSpPr>
        <p:spPr bwMode="auto">
          <a:xfrm>
            <a:off x="1137174" y="2563286"/>
            <a:ext cx="345651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特点：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诗词轮播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参赛平台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主题搜索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以诗会友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Box 71"/>
          <p:cNvSpPr>
            <a:spLocks noChangeArrowheads="1"/>
          </p:cNvSpPr>
          <p:nvPr/>
        </p:nvSpPr>
        <p:spPr bwMode="auto">
          <a:xfrm>
            <a:off x="8361615" y="2563286"/>
            <a:ext cx="345651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特点：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诗词同步学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分段同步学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0" t="4562" r="14667" b="19390"/>
          <a:stretch/>
        </p:blipFill>
        <p:spPr>
          <a:xfrm>
            <a:off x="240629" y="43544"/>
            <a:ext cx="958827" cy="1328375"/>
          </a:xfrm>
          <a:prstGeom prst="rect">
            <a:avLst/>
          </a:prstGeom>
        </p:spPr>
      </p:pic>
      <p:sp>
        <p:nvSpPr>
          <p:cNvPr id="18" name="TextBox 76"/>
          <p:cNvSpPr txBox="1"/>
          <p:nvPr/>
        </p:nvSpPr>
        <p:spPr>
          <a:xfrm>
            <a:off x="1574633" y="161671"/>
            <a:ext cx="54512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竞争对手产品分析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3800B8C5-DA17-4129-937C-F1F1F719F1F8}"/>
              </a:ext>
            </a:extLst>
          </p:cNvPr>
          <p:cNvGrpSpPr/>
          <p:nvPr/>
        </p:nvGrpSpPr>
        <p:grpSpPr>
          <a:xfrm>
            <a:off x="1137174" y="1495744"/>
            <a:ext cx="785644" cy="785925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19" name="同心圆 8">
              <a:extLst>
                <a:ext uri="{FF2B5EF4-FFF2-40B4-BE49-F238E27FC236}">
                  <a16:creationId xmlns="" xmlns:a16="http://schemas.microsoft.com/office/drawing/2014/main" id="{C444247F-748B-4B88-96FA-7A6CDCF9A0EC}"/>
                </a:ext>
              </a:extLst>
            </p:cNvPr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="" xmlns:a16="http://schemas.microsoft.com/office/drawing/2014/main" id="{6BAAE2FF-4E57-47F6-84B2-04B90A164A34}"/>
                </a:ext>
              </a:extLst>
            </p:cNvPr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21" name="椭圆 20">
            <a:extLst>
              <a:ext uri="{FF2B5EF4-FFF2-40B4-BE49-F238E27FC236}">
                <a16:creationId xmlns="" xmlns:a16="http://schemas.microsoft.com/office/drawing/2014/main" id="{6929E171-DBEC-47DB-BC17-300894892E98}"/>
              </a:ext>
            </a:extLst>
          </p:cNvPr>
          <p:cNvSpPr/>
          <p:nvPr/>
        </p:nvSpPr>
        <p:spPr>
          <a:xfrm>
            <a:off x="1232689" y="1591297"/>
            <a:ext cx="594608" cy="594819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5" rIns="121829" bIns="60915"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4" name="TextBox 21">
            <a:extLst>
              <a:ext uri="{FF2B5EF4-FFF2-40B4-BE49-F238E27FC236}">
                <a16:creationId xmlns="" xmlns:a16="http://schemas.microsoft.com/office/drawing/2014/main" id="{4A653A9F-1534-4400-9A19-6AB4B6E58DD9}"/>
              </a:ext>
            </a:extLst>
          </p:cNvPr>
          <p:cNvSpPr txBox="1"/>
          <p:nvPr/>
        </p:nvSpPr>
        <p:spPr>
          <a:xfrm>
            <a:off x="1997100" y="1617470"/>
            <a:ext cx="1617380" cy="565539"/>
          </a:xfrm>
          <a:prstGeom prst="rect">
            <a:avLst/>
          </a:prstGeom>
          <a:noFill/>
        </p:spPr>
        <p:txBody>
          <a:bodyPr wrap="square" lIns="91409" tIns="0" rIns="91409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诗词中国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25" name="TextBox 26">
            <a:extLst>
              <a:ext uri="{FF2B5EF4-FFF2-40B4-BE49-F238E27FC236}">
                <a16:creationId xmlns="" xmlns:a16="http://schemas.microsoft.com/office/drawing/2014/main" id="{37DE3912-B39F-4942-96A2-E0CD7D3429CB}"/>
              </a:ext>
            </a:extLst>
          </p:cNvPr>
          <p:cNvSpPr txBox="1"/>
          <p:nvPr/>
        </p:nvSpPr>
        <p:spPr>
          <a:xfrm>
            <a:off x="1232692" y="1606506"/>
            <a:ext cx="690125" cy="492352"/>
          </a:xfrm>
          <a:prstGeom prst="rect">
            <a:avLst/>
          </a:prstGeom>
          <a:noFill/>
        </p:spPr>
        <p:txBody>
          <a:bodyPr wrap="square" lIns="121829" tIns="60915" rIns="121829" bIns="60915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="" xmlns:a16="http://schemas.microsoft.com/office/drawing/2014/main" id="{FD2420D8-366A-4DF8-9DD2-011A4169A3D5}"/>
              </a:ext>
            </a:extLst>
          </p:cNvPr>
          <p:cNvGrpSpPr/>
          <p:nvPr/>
        </p:nvGrpSpPr>
        <p:grpSpPr>
          <a:xfrm>
            <a:off x="7163723" y="1456659"/>
            <a:ext cx="785644" cy="785925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7" name="同心圆 12">
              <a:extLst>
                <a:ext uri="{FF2B5EF4-FFF2-40B4-BE49-F238E27FC236}">
                  <a16:creationId xmlns="" xmlns:a16="http://schemas.microsoft.com/office/drawing/2014/main" id="{70A86F58-6125-457B-AA88-BB38C7E49D3B}"/>
                </a:ext>
              </a:extLst>
            </p:cNvPr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="" xmlns:a16="http://schemas.microsoft.com/office/drawing/2014/main" id="{1FBAA706-9F7D-4E5D-94A0-A38289C3FF9C}"/>
                </a:ext>
              </a:extLst>
            </p:cNvPr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29" name="椭圆 28">
            <a:extLst>
              <a:ext uri="{FF2B5EF4-FFF2-40B4-BE49-F238E27FC236}">
                <a16:creationId xmlns="" xmlns:a16="http://schemas.microsoft.com/office/drawing/2014/main" id="{96D24F63-BCEA-42DF-87E6-F4B28F0EAF31}"/>
              </a:ext>
            </a:extLst>
          </p:cNvPr>
          <p:cNvSpPr/>
          <p:nvPr/>
        </p:nvSpPr>
        <p:spPr>
          <a:xfrm>
            <a:off x="7259240" y="1552212"/>
            <a:ext cx="594608" cy="594819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5" rIns="121829" bIns="60915" rtlCol="0" anchor="ctr"/>
          <a:lstStyle/>
          <a:p>
            <a:pPr algn="ctr"/>
            <a:endParaRPr lang="zh-CN" altLang="en-US" sz="1400"/>
          </a:p>
        </p:txBody>
      </p:sp>
      <p:sp>
        <p:nvSpPr>
          <p:cNvPr id="33" name="TextBox 27">
            <a:extLst>
              <a:ext uri="{FF2B5EF4-FFF2-40B4-BE49-F238E27FC236}">
                <a16:creationId xmlns="" xmlns:a16="http://schemas.microsoft.com/office/drawing/2014/main" id="{623A687F-8080-44AD-9C8A-E9E036C42227}"/>
              </a:ext>
            </a:extLst>
          </p:cNvPr>
          <p:cNvSpPr txBox="1"/>
          <p:nvPr/>
        </p:nvSpPr>
        <p:spPr>
          <a:xfrm>
            <a:off x="7252972" y="1567420"/>
            <a:ext cx="690125" cy="492352"/>
          </a:xfrm>
          <a:prstGeom prst="rect">
            <a:avLst/>
          </a:prstGeom>
          <a:noFill/>
        </p:spPr>
        <p:txBody>
          <a:bodyPr wrap="square" lIns="121829" tIns="60915" rIns="121829" bIns="60915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4" name="TextBox 21">
            <a:extLst>
              <a:ext uri="{FF2B5EF4-FFF2-40B4-BE49-F238E27FC236}">
                <a16:creationId xmlns="" xmlns:a16="http://schemas.microsoft.com/office/drawing/2014/main" id="{3F218C0B-E257-4FB5-A6E7-262079A65A51}"/>
              </a:ext>
            </a:extLst>
          </p:cNvPr>
          <p:cNvSpPr txBox="1"/>
          <p:nvPr/>
        </p:nvSpPr>
        <p:spPr>
          <a:xfrm>
            <a:off x="8361615" y="1617470"/>
            <a:ext cx="1617380" cy="565539"/>
          </a:xfrm>
          <a:prstGeom prst="rect">
            <a:avLst/>
          </a:prstGeom>
          <a:noFill/>
        </p:spPr>
        <p:txBody>
          <a:bodyPr wrap="square" lIns="91409" tIns="0" rIns="91409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古诗词典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701859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bldLvl="0" autoUpdateAnimBg="0"/>
      <p:bldP spid="14" grpId="0" bldLvl="0" autoUpdateAnimBg="0"/>
      <p:bldP spid="21" grpId="0" animBg="1"/>
      <p:bldP spid="25" grpId="0"/>
      <p:bldP spid="29" grpId="0" animBg="1"/>
      <p:bldP spid="3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手绘小人答辩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">
  <a:themeElements>
    <a:clrScheme name="自定义 403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7BB256"/>
      </a:accent1>
      <a:accent2>
        <a:srgbClr val="F0993A"/>
      </a:accent2>
      <a:accent3>
        <a:srgbClr val="DE2743"/>
      </a:accent3>
      <a:accent4>
        <a:srgbClr val="2A7ABC"/>
      </a:accent4>
      <a:accent5>
        <a:srgbClr val="7BB256"/>
      </a:accent5>
      <a:accent6>
        <a:srgbClr val="F0993A"/>
      </a:accent6>
      <a:hlink>
        <a:srgbClr val="DE2743"/>
      </a:hlink>
      <a:folHlink>
        <a:srgbClr val="2A7ABC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481</TotalTime>
  <Words>1512</Words>
  <Application>Microsoft Office PowerPoint</Application>
  <PresentationFormat>自定义</PresentationFormat>
  <Paragraphs>180</Paragraphs>
  <Slides>23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手绘小人答辩</dc:title>
  <dc:creator>PC</dc:creator>
  <cp:lastModifiedBy>陈景锐</cp:lastModifiedBy>
  <cp:revision>61</cp:revision>
  <dcterms:created xsi:type="dcterms:W3CDTF">2017-04-05T03:07:45Z</dcterms:created>
  <dcterms:modified xsi:type="dcterms:W3CDTF">2019-10-16T03:07:17Z</dcterms:modified>
</cp:coreProperties>
</file>