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9.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6.xml" ContentType="application/vnd.openxmlformats-officedocument.themeOverride+xml"/>
  <Override PartName="/ppt/tags/tag107.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60" r:id="rId4"/>
    <p:sldId id="264" r:id="rId5"/>
    <p:sldId id="282" r:id="rId6"/>
    <p:sldId id="283" r:id="rId7"/>
    <p:sldId id="284" r:id="rId8"/>
    <p:sldId id="285" r:id="rId9"/>
    <p:sldId id="266" r:id="rId10"/>
    <p:sldId id="296" r:id="rId11"/>
    <p:sldId id="297" r:id="rId12"/>
    <p:sldId id="298" r:id="rId13"/>
    <p:sldId id="300" r:id="rId14"/>
    <p:sldId id="299" r:id="rId15"/>
    <p:sldId id="302" r:id="rId16"/>
    <p:sldId id="303" r:id="rId17"/>
    <p:sldId id="304" r:id="rId18"/>
    <p:sldId id="305" r:id="rId19"/>
    <p:sldId id="306" r:id="rId20"/>
    <p:sldId id="307" r:id="rId21"/>
    <p:sldId id="308" r:id="rId22"/>
    <p:sldId id="309" r:id="rId23"/>
    <p:sldId id="289" r:id="rId24"/>
    <p:sldId id="293" r:id="rId25"/>
    <p:sldId id="295" r:id="rId26"/>
    <p:sldId id="278" r:id="rId27"/>
    <p:sldId id="291" r:id="rId28"/>
    <p:sldId id="257"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86522-9C40-4B36-95C4-2CF1D6B67560}"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E60E2-8382-41CE-ADFD-9FF5ADFE5C2E}" type="slidenum">
              <a:rPr lang="zh-CN" altLang="en-US" smtClean="0"/>
              <a:t>‹#›</a:t>
            </a:fld>
            <a:endParaRPr lang="zh-CN" altLang="en-US"/>
          </a:p>
        </p:txBody>
      </p:sp>
    </p:spTree>
    <p:extLst>
      <p:ext uri="{BB962C8B-B14F-4D97-AF65-F5344CB8AC3E}">
        <p14:creationId xmlns:p14="http://schemas.microsoft.com/office/powerpoint/2010/main" val="382845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a:t>
            </a:fld>
            <a:endParaRPr lang="zh-CN" altLang="en-US"/>
          </a:p>
        </p:txBody>
      </p:sp>
    </p:spTree>
    <p:extLst>
      <p:ext uri="{BB962C8B-B14F-4D97-AF65-F5344CB8AC3E}">
        <p14:creationId xmlns:p14="http://schemas.microsoft.com/office/powerpoint/2010/main" val="202014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10</a:t>
            </a:fld>
            <a:endParaRPr lang="zh-CN" altLang="en-US"/>
          </a:p>
        </p:txBody>
      </p:sp>
    </p:spTree>
    <p:extLst>
      <p:ext uri="{BB962C8B-B14F-4D97-AF65-F5344CB8AC3E}">
        <p14:creationId xmlns:p14="http://schemas.microsoft.com/office/powerpoint/2010/main" val="361002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11</a:t>
            </a:fld>
            <a:endParaRPr lang="zh-CN" altLang="en-US"/>
          </a:p>
        </p:txBody>
      </p:sp>
    </p:spTree>
    <p:extLst>
      <p:ext uri="{BB962C8B-B14F-4D97-AF65-F5344CB8AC3E}">
        <p14:creationId xmlns:p14="http://schemas.microsoft.com/office/powerpoint/2010/main" val="375105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12</a:t>
            </a:fld>
            <a:endParaRPr lang="zh-CN" altLang="en-US"/>
          </a:p>
        </p:txBody>
      </p:sp>
    </p:spTree>
    <p:extLst>
      <p:ext uri="{BB962C8B-B14F-4D97-AF65-F5344CB8AC3E}">
        <p14:creationId xmlns:p14="http://schemas.microsoft.com/office/powerpoint/2010/main" val="381273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13</a:t>
            </a:fld>
            <a:endParaRPr lang="zh-CN" altLang="en-US"/>
          </a:p>
        </p:txBody>
      </p:sp>
    </p:spTree>
    <p:extLst>
      <p:ext uri="{BB962C8B-B14F-4D97-AF65-F5344CB8AC3E}">
        <p14:creationId xmlns:p14="http://schemas.microsoft.com/office/powerpoint/2010/main" val="1377247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14</a:t>
            </a:fld>
            <a:endParaRPr lang="zh-CN" altLang="en-US"/>
          </a:p>
        </p:txBody>
      </p:sp>
    </p:spTree>
    <p:extLst>
      <p:ext uri="{BB962C8B-B14F-4D97-AF65-F5344CB8AC3E}">
        <p14:creationId xmlns:p14="http://schemas.microsoft.com/office/powerpoint/2010/main" val="325853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15</a:t>
            </a:fld>
            <a:endParaRPr lang="zh-CN" altLang="en-US"/>
          </a:p>
        </p:txBody>
      </p:sp>
    </p:spTree>
    <p:extLst>
      <p:ext uri="{BB962C8B-B14F-4D97-AF65-F5344CB8AC3E}">
        <p14:creationId xmlns:p14="http://schemas.microsoft.com/office/powerpoint/2010/main" val="1482392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16</a:t>
            </a:fld>
            <a:endParaRPr lang="zh-CN" altLang="en-US"/>
          </a:p>
        </p:txBody>
      </p:sp>
    </p:spTree>
    <p:extLst>
      <p:ext uri="{BB962C8B-B14F-4D97-AF65-F5344CB8AC3E}">
        <p14:creationId xmlns:p14="http://schemas.microsoft.com/office/powerpoint/2010/main" val="1569420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17</a:t>
            </a:fld>
            <a:endParaRPr lang="zh-CN" altLang="en-US"/>
          </a:p>
        </p:txBody>
      </p:sp>
    </p:spTree>
    <p:extLst>
      <p:ext uri="{BB962C8B-B14F-4D97-AF65-F5344CB8AC3E}">
        <p14:creationId xmlns:p14="http://schemas.microsoft.com/office/powerpoint/2010/main" val="2580463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18</a:t>
            </a:fld>
            <a:endParaRPr lang="zh-CN" altLang="en-US"/>
          </a:p>
        </p:txBody>
      </p:sp>
    </p:spTree>
    <p:extLst>
      <p:ext uri="{BB962C8B-B14F-4D97-AF65-F5344CB8AC3E}">
        <p14:creationId xmlns:p14="http://schemas.microsoft.com/office/powerpoint/2010/main" val="3178808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19</a:t>
            </a:fld>
            <a:endParaRPr lang="zh-CN" altLang="en-US"/>
          </a:p>
        </p:txBody>
      </p:sp>
    </p:spTree>
    <p:extLst>
      <p:ext uri="{BB962C8B-B14F-4D97-AF65-F5344CB8AC3E}">
        <p14:creationId xmlns:p14="http://schemas.microsoft.com/office/powerpoint/2010/main" val="1482764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a:t>
            </a:fld>
            <a:endParaRPr lang="zh-CN" altLang="en-US"/>
          </a:p>
        </p:txBody>
      </p:sp>
    </p:spTree>
    <p:extLst>
      <p:ext uri="{BB962C8B-B14F-4D97-AF65-F5344CB8AC3E}">
        <p14:creationId xmlns:p14="http://schemas.microsoft.com/office/powerpoint/2010/main" val="2711694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20</a:t>
            </a:fld>
            <a:endParaRPr lang="zh-CN" altLang="en-US"/>
          </a:p>
        </p:txBody>
      </p:sp>
    </p:spTree>
    <p:extLst>
      <p:ext uri="{BB962C8B-B14F-4D97-AF65-F5344CB8AC3E}">
        <p14:creationId xmlns:p14="http://schemas.microsoft.com/office/powerpoint/2010/main" val="381742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21</a:t>
            </a:fld>
            <a:endParaRPr lang="zh-CN" altLang="en-US"/>
          </a:p>
        </p:txBody>
      </p:sp>
    </p:spTree>
    <p:extLst>
      <p:ext uri="{BB962C8B-B14F-4D97-AF65-F5344CB8AC3E}">
        <p14:creationId xmlns:p14="http://schemas.microsoft.com/office/powerpoint/2010/main" val="2869445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22</a:t>
            </a:fld>
            <a:endParaRPr lang="zh-CN" altLang="en-US"/>
          </a:p>
        </p:txBody>
      </p:sp>
    </p:spTree>
    <p:extLst>
      <p:ext uri="{BB962C8B-B14F-4D97-AF65-F5344CB8AC3E}">
        <p14:creationId xmlns:p14="http://schemas.microsoft.com/office/powerpoint/2010/main" val="2848362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26</a:t>
            </a:fld>
            <a:endParaRPr lang="zh-CN" altLang="en-US"/>
          </a:p>
        </p:txBody>
      </p:sp>
    </p:spTree>
    <p:extLst>
      <p:ext uri="{BB962C8B-B14F-4D97-AF65-F5344CB8AC3E}">
        <p14:creationId xmlns:p14="http://schemas.microsoft.com/office/powerpoint/2010/main" val="3151239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28</a:t>
            </a:fld>
            <a:endParaRPr lang="zh-CN" altLang="en-US"/>
          </a:p>
        </p:txBody>
      </p:sp>
    </p:spTree>
    <p:extLst>
      <p:ext uri="{BB962C8B-B14F-4D97-AF65-F5344CB8AC3E}">
        <p14:creationId xmlns:p14="http://schemas.microsoft.com/office/powerpoint/2010/main" val="3763023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3</a:t>
            </a:fld>
            <a:endParaRPr lang="zh-CN" altLang="en-US"/>
          </a:p>
        </p:txBody>
      </p:sp>
    </p:spTree>
    <p:extLst>
      <p:ext uri="{BB962C8B-B14F-4D97-AF65-F5344CB8AC3E}">
        <p14:creationId xmlns:p14="http://schemas.microsoft.com/office/powerpoint/2010/main" val="307064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4</a:t>
            </a:fld>
            <a:endParaRPr lang="zh-CN" altLang="en-US"/>
          </a:p>
        </p:txBody>
      </p:sp>
    </p:spTree>
    <p:extLst>
      <p:ext uri="{BB962C8B-B14F-4D97-AF65-F5344CB8AC3E}">
        <p14:creationId xmlns:p14="http://schemas.microsoft.com/office/powerpoint/2010/main" val="370191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5</a:t>
            </a:fld>
            <a:endParaRPr lang="zh-CN" altLang="en-US"/>
          </a:p>
        </p:txBody>
      </p:sp>
    </p:spTree>
    <p:extLst>
      <p:ext uri="{BB962C8B-B14F-4D97-AF65-F5344CB8AC3E}">
        <p14:creationId xmlns:p14="http://schemas.microsoft.com/office/powerpoint/2010/main" val="103751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6</a:t>
            </a:fld>
            <a:endParaRPr lang="zh-CN" altLang="en-US"/>
          </a:p>
        </p:txBody>
      </p:sp>
    </p:spTree>
    <p:extLst>
      <p:ext uri="{BB962C8B-B14F-4D97-AF65-F5344CB8AC3E}">
        <p14:creationId xmlns:p14="http://schemas.microsoft.com/office/powerpoint/2010/main" val="4277619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7</a:t>
            </a:fld>
            <a:endParaRPr lang="zh-CN" altLang="en-US"/>
          </a:p>
        </p:txBody>
      </p:sp>
    </p:spTree>
    <p:extLst>
      <p:ext uri="{BB962C8B-B14F-4D97-AF65-F5344CB8AC3E}">
        <p14:creationId xmlns:p14="http://schemas.microsoft.com/office/powerpoint/2010/main" val="267954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8</a:t>
            </a:fld>
            <a:endParaRPr lang="zh-CN" altLang="en-US"/>
          </a:p>
        </p:txBody>
      </p:sp>
    </p:spTree>
    <p:extLst>
      <p:ext uri="{BB962C8B-B14F-4D97-AF65-F5344CB8AC3E}">
        <p14:creationId xmlns:p14="http://schemas.microsoft.com/office/powerpoint/2010/main" val="2588134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8E60E2-8382-41CE-ADFD-9FF5ADFE5C2E}" type="slidenum">
              <a:rPr lang="zh-CN" altLang="en-US" smtClean="0"/>
              <a:t>9</a:t>
            </a:fld>
            <a:endParaRPr lang="zh-CN" altLang="en-US"/>
          </a:p>
        </p:txBody>
      </p:sp>
    </p:spTree>
    <p:extLst>
      <p:ext uri="{BB962C8B-B14F-4D97-AF65-F5344CB8AC3E}">
        <p14:creationId xmlns:p14="http://schemas.microsoft.com/office/powerpoint/2010/main" val="106187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47935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05737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40103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72875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86898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04240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42714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211530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61983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121442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6CDFC7D-BD5D-41AA-BD8D-3272251CCA69}"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323895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DFC7D-BD5D-41AA-BD8D-3272251CCA69}" type="datetimeFigureOut">
              <a:rPr lang="zh-CN" altLang="en-US" smtClean="0"/>
              <a:t>2019/10/21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08839-2BE3-4A31-B1A7-5457980CFFB3}" type="slidenum">
              <a:rPr lang="zh-CN" altLang="en-US" smtClean="0"/>
              <a:t>‹#›</a:t>
            </a:fld>
            <a:endParaRPr lang="zh-CN" altLang="en-US"/>
          </a:p>
        </p:txBody>
      </p:sp>
    </p:spTree>
    <p:extLst>
      <p:ext uri="{BB962C8B-B14F-4D97-AF65-F5344CB8AC3E}">
        <p14:creationId xmlns:p14="http://schemas.microsoft.com/office/powerpoint/2010/main" val="2734284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9.xml"/><Relationship Id="rId7" Type="http://schemas.openxmlformats.org/officeDocument/2006/relationships/image" Target="../media/image4.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50.xml"/></Relationships>
</file>

<file path=ppt/slides/_rels/slide11.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6.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54.xml"/></Relationships>
</file>

<file path=ppt/slides/_rels/slide1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7.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58.xml"/></Relationships>
</file>

<file path=ppt/slides/_rels/slide13.xml.rels><?xml version="1.0" encoding="UTF-8" standalone="yes"?>
<Relationships xmlns="http://schemas.openxmlformats.org/package/2006/relationships"><Relationship Id="rId8" Type="http://schemas.openxmlformats.org/officeDocument/2006/relationships/hyperlink" Target="https://mp.weixin.qq.com/s/iwo-pVU_g4GfSiHSTu8Jxg" TargetMode="External"/><Relationship Id="rId3" Type="http://schemas.openxmlformats.org/officeDocument/2006/relationships/tags" Target="../tags/tag61.xml"/><Relationship Id="rId7" Type="http://schemas.openxmlformats.org/officeDocument/2006/relationships/image" Target="../media/image8.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62.xml"/></Relationships>
</file>

<file path=ppt/slides/_rels/slide14.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9.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66.xml"/></Relationships>
</file>

<file path=ppt/slides/_rels/slide15.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notesSlide" Target="../notesSlides/notesSlide15.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7.xml"/><Relationship Id="rId5" Type="http://schemas.openxmlformats.org/officeDocument/2006/relationships/tags" Target="../tags/tag71.xml"/><Relationship Id="rId4" Type="http://schemas.openxmlformats.org/officeDocument/2006/relationships/tags" Target="../tags/tag70.xml"/></Relationships>
</file>

<file path=ppt/slides/_rels/slide16.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notesSlide" Target="../notesSlides/notesSlide16.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tags" Target="../tags/tag75.xml"/></Relationships>
</file>

<file path=ppt/slides/_rels/slide17.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notesSlide" Target="../notesSlides/notesSlide18.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7.xml"/><Relationship Id="rId5" Type="http://schemas.openxmlformats.org/officeDocument/2006/relationships/tags" Target="../tags/tag84.xml"/><Relationship Id="rId4" Type="http://schemas.openxmlformats.org/officeDocument/2006/relationships/tags" Target="../tags/tag83.xml"/></Relationships>
</file>

<file path=ppt/slides/_rels/slide19.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notesSlide" Target="../notesSlides/notesSlide19.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7.xml"/><Relationship Id="rId5" Type="http://schemas.openxmlformats.org/officeDocument/2006/relationships/tags" Target="../tags/tag89.xml"/><Relationship Id="rId4" Type="http://schemas.openxmlformats.org/officeDocument/2006/relationships/tags" Target="../tags/tag88.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slideLayout" Target="../slideLayouts/slideLayout7.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image" Target="../media/image1.jpg"/><Relationship Id="rId1" Type="http://schemas.openxmlformats.org/officeDocument/2006/relationships/themeOverride" Target="../theme/themeOverride2.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notesSlide" Target="../notesSlides/notesSlide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0.png"/><Relationship Id="rId5" Type="http://schemas.openxmlformats.org/officeDocument/2006/relationships/notesSlide" Target="../notesSlides/notesSlide20.xml"/><Relationship Id="rId4"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tags" Target="../tags/tag95.xml"/><Relationship Id="rId7" Type="http://schemas.openxmlformats.org/officeDocument/2006/relationships/notesSlide" Target="../notesSlides/notesSlide21.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tags" Target="../tags/tag96.xml"/></Relationships>
</file>

<file path=ppt/slides/_rels/slide22.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notesSlide" Target="../notesSlides/notesSlide2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7.xml"/><Relationship Id="rId5" Type="http://schemas.openxmlformats.org/officeDocument/2006/relationships/tags" Target="../tags/tag102.xml"/><Relationship Id="rId4" Type="http://schemas.openxmlformats.org/officeDocument/2006/relationships/tags" Target="../tags/tag10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themeOverride" Target="../theme/themeOverride6.xml"/><Relationship Id="rId5" Type="http://schemas.openxmlformats.org/officeDocument/2006/relationships/image" Target="../media/image1.jp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hemeOverride" Target="../theme/themeOverride3.xml"/><Relationship Id="rId6" Type="http://schemas.openxmlformats.org/officeDocument/2006/relationships/tags" Target="../tags/tag25.xml"/><Relationship Id="rId11" Type="http://schemas.openxmlformats.org/officeDocument/2006/relationships/image" Target="../media/image1.jpg"/><Relationship Id="rId5" Type="http://schemas.openxmlformats.org/officeDocument/2006/relationships/tags" Target="../tags/tag24.xml"/><Relationship Id="rId10" Type="http://schemas.openxmlformats.org/officeDocument/2006/relationships/notesSlide" Target="../notesSlides/notesSlide3.xml"/><Relationship Id="rId4" Type="http://schemas.openxmlformats.org/officeDocument/2006/relationships/tags" Target="../tags/tag23.xml"/><Relationship Id="rId9"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hemeOverride" Target="../theme/themeOverride4.xml"/><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notesSlide" Target="../notesSlides/notesSlide6.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7.xml"/><Relationship Id="rId5" Type="http://schemas.openxmlformats.org/officeDocument/2006/relationships/tags" Target="../tags/tag37.xml"/><Relationship Id="rId4" Type="http://schemas.openxmlformats.org/officeDocument/2006/relationships/tags" Target="../tags/tag36.xml"/></Relationships>
</file>

<file path=ppt/slides/_rels/slide7.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tags" Target="../tags/tag40.xml"/><Relationship Id="rId7" Type="http://schemas.openxmlformats.org/officeDocument/2006/relationships/image" Target="../media/image2.jp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41.xml"/></Relationships>
</file>

<file path=ppt/slides/_rels/slide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notesSlide" Target="../notesSlides/notesSlide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7.xml"/><Relationship Id="rId5" Type="http://schemas.openxmlformats.org/officeDocument/2006/relationships/tags" Target="../tags/tag46.xml"/><Relationship Id="rId4" Type="http://schemas.openxmlformats.org/officeDocument/2006/relationships/tags" Target="../tags/tag4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l="-7000" r="-7000"/>
          </a:stretch>
        </a:blipFill>
        <a:effectLst/>
      </p:bgPr>
    </p:bg>
    <p:spTree>
      <p:nvGrpSpPr>
        <p:cNvPr id="1" name=""/>
        <p:cNvGrpSpPr/>
        <p:nvPr/>
      </p:nvGrpSpPr>
      <p:grpSpPr>
        <a:xfrm>
          <a:off x="0" y="0"/>
          <a:ext cx="0" cy="0"/>
          <a:chOff x="0" y="0"/>
          <a:chExt cx="0" cy="0"/>
        </a:xfrm>
      </p:grpSpPr>
      <p:sp>
        <p:nvSpPr>
          <p:cNvPr id="4" name="PA_文本框 2"/>
          <p:cNvSpPr txBox="1"/>
          <p:nvPr>
            <p:custDataLst>
              <p:tags r:id="rId2"/>
            </p:custDataLst>
          </p:nvPr>
        </p:nvSpPr>
        <p:spPr>
          <a:xfrm>
            <a:off x="580971" y="1495278"/>
            <a:ext cx="4286592" cy="523220"/>
          </a:xfrm>
          <a:prstGeom prst="rect">
            <a:avLst/>
          </a:prstGeom>
          <a:noFill/>
        </p:spPr>
        <p:txBody>
          <a:bodyPr wrap="square" rtlCol="0">
            <a:spAutoFit/>
          </a:bodyPr>
          <a:lstStyle/>
          <a:p>
            <a:r>
              <a:rPr lang="en-US" altLang="zh-CN" sz="2800" spc="300">
                <a:solidFill>
                  <a:schemeClr val="accent1">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800" spc="300">
                <a:solidFill>
                  <a:schemeClr val="accent1">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移动智能应用开发</a:t>
            </a:r>
            <a:r>
              <a:rPr lang="en-US" altLang="zh-CN" sz="2800" spc="300">
                <a:solidFill>
                  <a:schemeClr val="accent1">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zh-CN" altLang="en-US" sz="2800" spc="300">
              <a:solidFill>
                <a:schemeClr val="accent1">
                  <a:lumMod val="7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 name="PA_文本框 4"/>
          <p:cNvSpPr txBox="1"/>
          <p:nvPr>
            <p:custDataLst>
              <p:tags r:id="rId3"/>
            </p:custDataLst>
          </p:nvPr>
        </p:nvSpPr>
        <p:spPr>
          <a:xfrm>
            <a:off x="580971" y="2358668"/>
            <a:ext cx="5636772" cy="1200329"/>
          </a:xfrm>
          <a:prstGeom prst="rect">
            <a:avLst/>
          </a:prstGeom>
          <a:noFill/>
        </p:spPr>
        <p:txBody>
          <a:bodyPr wrap="square" rtlCol="0">
            <a:spAutoFit/>
          </a:bodyPr>
          <a:lstStyle/>
          <a:p>
            <a:r>
              <a:rPr lang="zh-CN" altLang="en-US" sz="36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华师校内资源论坛</a:t>
            </a:r>
            <a:r>
              <a:rPr lang="en-US" altLang="zh-CN" sz="36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APP</a:t>
            </a:r>
            <a:r>
              <a:rPr lang="zh-CN" altLang="en-US" sz="36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产品方案设计</a:t>
            </a:r>
          </a:p>
        </p:txBody>
      </p:sp>
      <p:sp>
        <p:nvSpPr>
          <p:cNvPr id="9" name="PA_文本框 1"/>
          <p:cNvSpPr txBox="1"/>
          <p:nvPr>
            <p:custDataLst>
              <p:tags r:id="rId4"/>
            </p:custDataLst>
          </p:nvPr>
        </p:nvSpPr>
        <p:spPr>
          <a:xfrm>
            <a:off x="580971" y="542579"/>
            <a:ext cx="2396690" cy="830997"/>
          </a:xfrm>
          <a:prstGeom prst="rect">
            <a:avLst/>
          </a:prstGeom>
          <a:noFill/>
        </p:spPr>
        <p:txBody>
          <a:bodyPr wrap="square" rtlCol="0">
            <a:spAutoFit/>
          </a:bodyPr>
          <a:lstStyle/>
          <a:p>
            <a:r>
              <a:rPr lang="en-US" altLang="zh-CN" sz="4800" spc="600">
                <a:latin typeface="微软雅黑" panose="020B0503020204020204" pitchFamily="34" charset="-122"/>
                <a:ea typeface="微软雅黑" panose="020B0503020204020204" pitchFamily="34" charset="-122"/>
                <a:cs typeface="+mn-ea"/>
                <a:sym typeface="微软雅黑" panose="020B0503020204020204" pitchFamily="34" charset="-122"/>
              </a:rPr>
              <a:t>2019</a:t>
            </a:r>
            <a:endParaRPr lang="zh-CN" altLang="en-US" sz="4800" spc="6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文本框 2">
            <a:extLst>
              <a:ext uri="{FF2B5EF4-FFF2-40B4-BE49-F238E27FC236}">
                <a16:creationId xmlns:a16="http://schemas.microsoft.com/office/drawing/2014/main" id="{8E2E94CC-C8DA-4593-8CE0-BF38520C5846}"/>
              </a:ext>
            </a:extLst>
          </p:cNvPr>
          <p:cNvSpPr txBox="1"/>
          <p:nvPr/>
        </p:nvSpPr>
        <p:spPr>
          <a:xfrm>
            <a:off x="580971" y="4028473"/>
            <a:ext cx="2242304" cy="1200329"/>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sym typeface="微软雅黑" panose="020B0503020204020204" pitchFamily="34" charset="-122"/>
              </a:rPr>
              <a:t>智能科学与工程</a:t>
            </a:r>
            <a:r>
              <a:rPr lang="en-US" altLang="zh-CN">
                <a:latin typeface="微软雅黑" panose="020B0503020204020204" pitchFamily="34" charset="-122"/>
                <a:ea typeface="微软雅黑" panose="020B0503020204020204" pitchFamily="34" charset="-122"/>
                <a:sym typeface="微软雅黑" panose="020B0503020204020204" pitchFamily="34" charset="-122"/>
              </a:rPr>
              <a:t>5</a:t>
            </a:r>
            <a:r>
              <a:rPr lang="zh-CN" altLang="en-US">
                <a:latin typeface="微软雅黑" panose="020B0503020204020204" pitchFamily="34" charset="-122"/>
                <a:ea typeface="微软雅黑" panose="020B0503020204020204" pitchFamily="34" charset="-122"/>
                <a:sym typeface="微软雅黑" panose="020B0503020204020204" pitchFamily="34" charset="-122"/>
              </a:rPr>
              <a:t>班</a:t>
            </a:r>
            <a:endParaRPr lang="en-US" altLang="zh-CN">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微软雅黑" panose="020B0503020204020204" pitchFamily="34" charset="-122"/>
              </a:rPr>
              <a:t>林瑞洲</a:t>
            </a:r>
            <a:endParaRPr lang="en-US" altLang="zh-CN">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微软雅黑" panose="020B0503020204020204" pitchFamily="34" charset="-122"/>
              </a:rPr>
              <a:t>曹杰</a:t>
            </a:r>
            <a:endParaRPr lang="en-US" altLang="zh-CN">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a:latin typeface="微软雅黑" panose="020B0503020204020204" pitchFamily="34" charset="-122"/>
                <a:ea typeface="微软雅黑" panose="020B0503020204020204" pitchFamily="34" charset="-122"/>
                <a:sym typeface="微软雅黑" panose="020B0503020204020204" pitchFamily="34" charset="-122"/>
              </a:rPr>
              <a:t>黄锐涛</a:t>
            </a:r>
            <a:endParaRPr lang="en-US" altLang="zh-CN">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3014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6" y="360850"/>
            <a:ext cx="4415218" cy="1118498"/>
          </a:xfrm>
          <a:prstGeom prst="rect">
            <a:avLst/>
          </a:prstGeom>
          <a:noFill/>
        </p:spPr>
        <p:txBody>
          <a:bodyPr vert="horz" wrap="square" lIns="0" tIns="0" rIns="0" bIns="0" rtlCol="0" anchor="t" anchorCtr="0">
            <a:noAutofit/>
          </a:bodyPr>
          <a:lstStyle/>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四、产品内容总策划</a:t>
            </a:r>
            <a:b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br>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、应用流程规划</a:t>
            </a:r>
            <a:endPar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p>
            <a:endPar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pic>
        <p:nvPicPr>
          <p:cNvPr id="33" name="图片 32">
            <a:extLst>
              <a:ext uri="{FF2B5EF4-FFF2-40B4-BE49-F238E27FC236}">
                <a16:creationId xmlns:a16="http://schemas.microsoft.com/office/drawing/2014/main" id="{AE785E97-7EAC-4FC9-A5CA-412D2BA98C05}"/>
              </a:ext>
            </a:extLst>
          </p:cNvPr>
          <p:cNvPicPr/>
          <p:nvPr/>
        </p:nvPicPr>
        <p:blipFill>
          <a:blip r:embed="rId7"/>
          <a:stretch>
            <a:fillRect/>
          </a:stretch>
        </p:blipFill>
        <p:spPr>
          <a:xfrm>
            <a:off x="2179782" y="1373307"/>
            <a:ext cx="2743193" cy="5484693"/>
          </a:xfrm>
          <a:prstGeom prst="rect">
            <a:avLst/>
          </a:prstGeom>
        </p:spPr>
      </p:pic>
      <p:pic>
        <p:nvPicPr>
          <p:cNvPr id="34" name="图片 33">
            <a:extLst>
              <a:ext uri="{FF2B5EF4-FFF2-40B4-BE49-F238E27FC236}">
                <a16:creationId xmlns:a16="http://schemas.microsoft.com/office/drawing/2014/main" id="{0842A958-0A05-474F-BABB-E86B393D0976}"/>
              </a:ext>
            </a:extLst>
          </p:cNvPr>
          <p:cNvPicPr/>
          <p:nvPr/>
        </p:nvPicPr>
        <p:blipFill>
          <a:blip r:embed="rId8"/>
          <a:stretch>
            <a:fillRect/>
          </a:stretch>
        </p:blipFill>
        <p:spPr>
          <a:xfrm>
            <a:off x="6310877" y="1373307"/>
            <a:ext cx="2778775" cy="5484693"/>
          </a:xfrm>
          <a:prstGeom prst="rect">
            <a:avLst/>
          </a:prstGeom>
        </p:spPr>
      </p:pic>
      <p:sp>
        <p:nvSpPr>
          <p:cNvPr id="6" name="文本框 5">
            <a:extLst>
              <a:ext uri="{FF2B5EF4-FFF2-40B4-BE49-F238E27FC236}">
                <a16:creationId xmlns:a16="http://schemas.microsoft.com/office/drawing/2014/main" id="{B891AAB2-EFFC-4AD4-849D-9902B24CE431}"/>
              </a:ext>
            </a:extLst>
          </p:cNvPr>
          <p:cNvSpPr txBox="1"/>
          <p:nvPr/>
        </p:nvSpPr>
        <p:spPr>
          <a:xfrm>
            <a:off x="173335" y="2692476"/>
            <a:ext cx="1967346" cy="461665"/>
          </a:xfrm>
          <a:prstGeom prst="rect">
            <a:avLst/>
          </a:prstGeom>
          <a:noFill/>
        </p:spPr>
        <p:txBody>
          <a:bodyPr wrap="square" rtlCol="0">
            <a:spAutoFit/>
          </a:bodyPr>
          <a:lstStyle/>
          <a:p>
            <a:r>
              <a:rPr lang="en-US" alt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注册界面</a:t>
            </a:r>
          </a:p>
        </p:txBody>
      </p:sp>
      <p:sp>
        <p:nvSpPr>
          <p:cNvPr id="36" name="文本框 35">
            <a:extLst>
              <a:ext uri="{FF2B5EF4-FFF2-40B4-BE49-F238E27FC236}">
                <a16:creationId xmlns:a16="http://schemas.microsoft.com/office/drawing/2014/main" id="{3E49DA17-B449-470B-952E-8AC4CED4A2BE}"/>
              </a:ext>
            </a:extLst>
          </p:cNvPr>
          <p:cNvSpPr txBox="1"/>
          <p:nvPr/>
        </p:nvSpPr>
        <p:spPr>
          <a:xfrm>
            <a:off x="9074459" y="2692476"/>
            <a:ext cx="2045585" cy="461665"/>
          </a:xfrm>
          <a:prstGeom prst="rect">
            <a:avLst/>
          </a:prstGeom>
          <a:noFill/>
        </p:spPr>
        <p:txBody>
          <a:bodyPr wrap="square" rtlCol="0">
            <a:spAutoFit/>
          </a:bodyPr>
          <a:lstStyle/>
          <a:p>
            <a:r>
              <a:rPr lang="en-US" altLang="zh-CN"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登录界面</a:t>
            </a:r>
          </a:p>
        </p:txBody>
      </p:sp>
      <p:sp>
        <p:nvSpPr>
          <p:cNvPr id="37" name="MH_Others_1">
            <a:extLst>
              <a:ext uri="{FF2B5EF4-FFF2-40B4-BE49-F238E27FC236}">
                <a16:creationId xmlns:a16="http://schemas.microsoft.com/office/drawing/2014/main" id="{215DB6A5-9978-4C6C-8DE3-0E216D25441B}"/>
              </a:ext>
            </a:extLst>
          </p:cNvPr>
          <p:cNvSpPr/>
          <p:nvPr>
            <p:custDataLst>
              <p:tags r:id="rId3"/>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MH_Others_2">
            <a:extLst>
              <a:ext uri="{FF2B5EF4-FFF2-40B4-BE49-F238E27FC236}">
                <a16:creationId xmlns:a16="http://schemas.microsoft.com/office/drawing/2014/main" id="{D7F83A19-A9AA-4C8B-AE05-478D9AED6689}"/>
              </a:ext>
            </a:extLst>
          </p:cNvPr>
          <p:cNvSpPr/>
          <p:nvPr>
            <p:custDataLst>
              <p:tags r:id="rId4"/>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403207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6" y="360850"/>
            <a:ext cx="5520884" cy="627317"/>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1.3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四大功能区分区设计</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pic>
        <p:nvPicPr>
          <p:cNvPr id="10" name="图片 9">
            <a:extLst>
              <a:ext uri="{FF2B5EF4-FFF2-40B4-BE49-F238E27FC236}">
                <a16:creationId xmlns:a16="http://schemas.microsoft.com/office/drawing/2014/main" id="{5B53427A-BC0A-4D64-8E32-19D56693EE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6315" y="937846"/>
            <a:ext cx="8457363" cy="5920154"/>
          </a:xfrm>
          <a:prstGeom prst="rect">
            <a:avLst/>
          </a:prstGeom>
        </p:spPr>
      </p:pic>
      <p:sp>
        <p:nvSpPr>
          <p:cNvPr id="22" name="MH_Others_1">
            <a:extLst>
              <a:ext uri="{FF2B5EF4-FFF2-40B4-BE49-F238E27FC236}">
                <a16:creationId xmlns:a16="http://schemas.microsoft.com/office/drawing/2014/main" id="{3D507B43-2B16-41AA-B97E-11D9B5C9AAE3}"/>
              </a:ext>
            </a:extLst>
          </p:cNvPr>
          <p:cNvSpPr/>
          <p:nvPr>
            <p:custDataLst>
              <p:tags r:id="rId3"/>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MH_Others_2">
            <a:extLst>
              <a:ext uri="{FF2B5EF4-FFF2-40B4-BE49-F238E27FC236}">
                <a16:creationId xmlns:a16="http://schemas.microsoft.com/office/drawing/2014/main" id="{F743A9CC-40EE-4058-B898-9268C9CE0CEA}"/>
              </a:ext>
            </a:extLst>
          </p:cNvPr>
          <p:cNvSpPr/>
          <p:nvPr>
            <p:custDataLst>
              <p:tags r:id="rId4"/>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15380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6" y="360850"/>
            <a:ext cx="5520884" cy="627317"/>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1.3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四大功能区分区设计</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pic>
        <p:nvPicPr>
          <p:cNvPr id="2" name="图片 1">
            <a:extLst>
              <a:ext uri="{FF2B5EF4-FFF2-40B4-BE49-F238E27FC236}">
                <a16:creationId xmlns:a16="http://schemas.microsoft.com/office/drawing/2014/main" id="{8A688954-AFCA-48BA-8581-DBBD7525716F}"/>
              </a:ext>
            </a:extLst>
          </p:cNvPr>
          <p:cNvPicPr>
            <a:picLocks noChangeAspect="1"/>
          </p:cNvPicPr>
          <p:nvPr/>
        </p:nvPicPr>
        <p:blipFill>
          <a:blip r:embed="rId7"/>
          <a:stretch>
            <a:fillRect/>
          </a:stretch>
        </p:blipFill>
        <p:spPr>
          <a:xfrm>
            <a:off x="3857412" y="1057438"/>
            <a:ext cx="4477175" cy="5800562"/>
          </a:xfrm>
          <a:prstGeom prst="rect">
            <a:avLst/>
          </a:prstGeom>
        </p:spPr>
      </p:pic>
      <p:sp>
        <p:nvSpPr>
          <p:cNvPr id="15" name="MH_Others_1">
            <a:extLst>
              <a:ext uri="{FF2B5EF4-FFF2-40B4-BE49-F238E27FC236}">
                <a16:creationId xmlns:a16="http://schemas.microsoft.com/office/drawing/2014/main" id="{E327C4B3-6057-49A2-BD86-1C2BEB367EDD}"/>
              </a:ext>
            </a:extLst>
          </p:cNvPr>
          <p:cNvSpPr/>
          <p:nvPr>
            <p:custDataLst>
              <p:tags r:id="rId3"/>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MH_Others_2">
            <a:extLst>
              <a:ext uri="{FF2B5EF4-FFF2-40B4-BE49-F238E27FC236}">
                <a16:creationId xmlns:a16="http://schemas.microsoft.com/office/drawing/2014/main" id="{61CF875D-1AA0-435B-98EB-49C6F68BC09A}"/>
              </a:ext>
            </a:extLst>
          </p:cNvPr>
          <p:cNvSpPr/>
          <p:nvPr>
            <p:custDataLst>
              <p:tags r:id="rId4"/>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303432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6" y="360850"/>
            <a:ext cx="5520884" cy="627317"/>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1.3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四大功能区分区设计</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pic>
        <p:nvPicPr>
          <p:cNvPr id="2" name="图片 1">
            <a:extLst>
              <a:ext uri="{FF2B5EF4-FFF2-40B4-BE49-F238E27FC236}">
                <a16:creationId xmlns:a16="http://schemas.microsoft.com/office/drawing/2014/main" id="{2C340FD6-E6EC-45B3-A04C-8772FD1A31D2}"/>
              </a:ext>
            </a:extLst>
          </p:cNvPr>
          <p:cNvPicPr>
            <a:picLocks noChangeAspect="1"/>
          </p:cNvPicPr>
          <p:nvPr/>
        </p:nvPicPr>
        <p:blipFill>
          <a:blip r:embed="rId7"/>
          <a:stretch>
            <a:fillRect/>
          </a:stretch>
        </p:blipFill>
        <p:spPr>
          <a:xfrm>
            <a:off x="4558146" y="846406"/>
            <a:ext cx="3075708" cy="6004543"/>
          </a:xfrm>
          <a:prstGeom prst="rect">
            <a:avLst/>
          </a:prstGeom>
        </p:spPr>
      </p:pic>
      <p:sp>
        <p:nvSpPr>
          <p:cNvPr id="4" name="文本框 3">
            <a:extLst>
              <a:ext uri="{FF2B5EF4-FFF2-40B4-BE49-F238E27FC236}">
                <a16:creationId xmlns:a16="http://schemas.microsoft.com/office/drawing/2014/main" id="{CB10828A-877A-4F82-A413-FCE2C24134A7}"/>
              </a:ext>
            </a:extLst>
          </p:cNvPr>
          <p:cNvSpPr txBox="1"/>
          <p:nvPr/>
        </p:nvSpPr>
        <p:spPr>
          <a:xfrm>
            <a:off x="576386" y="1874728"/>
            <a:ext cx="3676073" cy="3539430"/>
          </a:xfrm>
          <a:prstGeom prst="rect">
            <a:avLst/>
          </a:prstGeom>
          <a:noFill/>
        </p:spPr>
        <p:txBody>
          <a:bodyPr wrap="square" rtlCol="0">
            <a:spAutoFit/>
          </a:bodyPr>
          <a:lstStyle/>
          <a:p>
            <a:r>
              <a:rPr lang="zh-CN" altLang="en-US" sz="2800">
                <a:latin typeface="微软雅黑" panose="020B0503020204020204" pitchFamily="34" charset="-122"/>
                <a:ea typeface="微软雅黑" panose="020B0503020204020204" pitchFamily="34" charset="-122"/>
                <a:sym typeface="微软雅黑" panose="020B0503020204020204" pitchFamily="34" charset="-122"/>
              </a:rPr>
              <a:t>参考自微信公众号“华南师大学生会”推送</a:t>
            </a:r>
            <a:endParaRPr lang="en-US" altLang="zh-CN" sz="2800">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800">
                <a:latin typeface="微软雅黑" panose="020B0503020204020204" pitchFamily="34" charset="-122"/>
                <a:ea typeface="微软雅黑" panose="020B0503020204020204" pitchFamily="34" charset="-122"/>
                <a:sym typeface="微软雅黑" panose="020B0503020204020204" pitchFamily="34" charset="-122"/>
                <a:hlinkClick r:id="rId8"/>
              </a:rPr>
              <a:t>https://mp.weixin.qq.com/s/iwo-pVU_g4GfSiHSTu8Jxg</a:t>
            </a:r>
            <a:endParaRPr lang="zh-CN" altLang="en-US" sz="2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MH_Others_1">
            <a:extLst>
              <a:ext uri="{FF2B5EF4-FFF2-40B4-BE49-F238E27FC236}">
                <a16:creationId xmlns:a16="http://schemas.microsoft.com/office/drawing/2014/main" id="{316F0389-ADA6-49D7-A641-AF04196FEEC2}"/>
              </a:ext>
            </a:extLst>
          </p:cNvPr>
          <p:cNvSpPr/>
          <p:nvPr>
            <p:custDataLst>
              <p:tags r:id="rId3"/>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MH_Others_2">
            <a:extLst>
              <a:ext uri="{FF2B5EF4-FFF2-40B4-BE49-F238E27FC236}">
                <a16:creationId xmlns:a16="http://schemas.microsoft.com/office/drawing/2014/main" id="{21BC3347-E8E4-4DA9-81F7-47FEA517B7B0}"/>
              </a:ext>
            </a:extLst>
          </p:cNvPr>
          <p:cNvSpPr/>
          <p:nvPr>
            <p:custDataLst>
              <p:tags r:id="rId4"/>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56498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6" y="360850"/>
            <a:ext cx="5520884" cy="627317"/>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1.3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四大功能区分区设计</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pic>
        <p:nvPicPr>
          <p:cNvPr id="3" name="图片 2">
            <a:extLst>
              <a:ext uri="{FF2B5EF4-FFF2-40B4-BE49-F238E27FC236}">
                <a16:creationId xmlns:a16="http://schemas.microsoft.com/office/drawing/2014/main" id="{69878B66-9C74-4721-B93B-A1B08DFF2983}"/>
              </a:ext>
            </a:extLst>
          </p:cNvPr>
          <p:cNvPicPr>
            <a:picLocks noChangeAspect="1"/>
          </p:cNvPicPr>
          <p:nvPr/>
        </p:nvPicPr>
        <p:blipFill>
          <a:blip r:embed="rId7"/>
          <a:stretch>
            <a:fillRect/>
          </a:stretch>
        </p:blipFill>
        <p:spPr>
          <a:xfrm>
            <a:off x="4580337" y="937846"/>
            <a:ext cx="3031325" cy="5919379"/>
          </a:xfrm>
          <a:prstGeom prst="rect">
            <a:avLst/>
          </a:prstGeom>
        </p:spPr>
      </p:pic>
      <p:sp>
        <p:nvSpPr>
          <p:cNvPr id="8" name="文本框 7">
            <a:extLst>
              <a:ext uri="{FF2B5EF4-FFF2-40B4-BE49-F238E27FC236}">
                <a16:creationId xmlns:a16="http://schemas.microsoft.com/office/drawing/2014/main" id="{F41CB62B-354E-4472-A135-90F48CED4D76}"/>
              </a:ext>
            </a:extLst>
          </p:cNvPr>
          <p:cNvSpPr txBox="1"/>
          <p:nvPr/>
        </p:nvSpPr>
        <p:spPr>
          <a:xfrm>
            <a:off x="784666" y="4839601"/>
            <a:ext cx="3676073" cy="1384995"/>
          </a:xfrm>
          <a:prstGeom prst="rect">
            <a:avLst/>
          </a:prstGeom>
          <a:noFill/>
        </p:spPr>
        <p:txBody>
          <a:bodyPr wrap="square" rtlCol="0">
            <a:spAutoFit/>
          </a:bodyPr>
          <a:lstStyle/>
          <a:p>
            <a:r>
              <a:rPr lang="zh-CN" altLang="en-US" sz="2800">
                <a:latin typeface="微软雅黑" panose="020B0503020204020204" pitchFamily="34" charset="-122"/>
                <a:ea typeface="微软雅黑" panose="020B0503020204020204" pitchFamily="34" charset="-122"/>
                <a:sym typeface="微软雅黑" panose="020B0503020204020204" pitchFamily="34" charset="-122"/>
              </a:rPr>
              <a:t>闲置交易信息发布区参考自微信公众号“华师闲置”</a:t>
            </a:r>
            <a:endParaRPr lang="en-US" altLang="zh-CN" sz="28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MH_Others_1">
            <a:extLst>
              <a:ext uri="{FF2B5EF4-FFF2-40B4-BE49-F238E27FC236}">
                <a16:creationId xmlns:a16="http://schemas.microsoft.com/office/drawing/2014/main" id="{705803E8-02E0-43F6-A280-D7742D8AAFBA}"/>
              </a:ext>
            </a:extLst>
          </p:cNvPr>
          <p:cNvSpPr/>
          <p:nvPr>
            <p:custDataLst>
              <p:tags r:id="rId3"/>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MH_Others_2">
            <a:extLst>
              <a:ext uri="{FF2B5EF4-FFF2-40B4-BE49-F238E27FC236}">
                <a16:creationId xmlns:a16="http://schemas.microsoft.com/office/drawing/2014/main" id="{F17586A0-98AA-467C-BCAB-99A697C0E111}"/>
              </a:ext>
            </a:extLst>
          </p:cNvPr>
          <p:cNvSpPr/>
          <p:nvPr>
            <p:custDataLst>
              <p:tags r:id="rId4"/>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273201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s_1"/>
          <p:cNvSpPr/>
          <p:nvPr>
            <p:custDataLst>
              <p:tags r:id="rId2"/>
            </p:custDataLst>
          </p:nvPr>
        </p:nvSpPr>
        <p:spPr>
          <a:xfrm>
            <a:off x="10410910" y="1042778"/>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MH_Others_2"/>
          <p:cNvSpPr/>
          <p:nvPr>
            <p:custDataLst>
              <p:tags r:id="rId3"/>
            </p:custDataLst>
          </p:nvPr>
        </p:nvSpPr>
        <p:spPr>
          <a:xfrm>
            <a:off x="9783594" y="343871"/>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PA_MH_Title"/>
          <p:cNvSpPr txBox="1"/>
          <p:nvPr>
            <p:custDataLst>
              <p:tags r:id="rId4"/>
            </p:custDataLst>
          </p:nvPr>
        </p:nvSpPr>
        <p:spPr>
          <a:xfrm>
            <a:off x="1286315" y="379322"/>
            <a:ext cx="6509176" cy="757954"/>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1.4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学习资源区”功能设计</a:t>
            </a:r>
          </a:p>
        </p:txBody>
      </p:sp>
      <p:sp>
        <p:nvSpPr>
          <p:cNvPr id="10" name="MH_Title"/>
          <p:cNvSpPr txBox="1">
            <a:spLocks noChangeArrowheads="1"/>
          </p:cNvSpPr>
          <p:nvPr>
            <p:custDataLst>
              <p:tags r:id="rId5"/>
            </p:custDataLst>
          </p:nvPr>
        </p:nvSpPr>
        <p:spPr bwMode="auto">
          <a:xfrm>
            <a:off x="619817" y="1662792"/>
            <a:ext cx="11239694" cy="310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just">
              <a:spcAft>
                <a:spcPct val="0"/>
              </a:spcAft>
            </a:pP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）按关键词搜索资源</a:t>
            </a:r>
          </a:p>
          <a:p>
            <a:pPr algn="just">
              <a:spcAft>
                <a:spcPct val="0"/>
              </a:spcAft>
            </a:pP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）对资源列表排序：</a:t>
            </a:r>
            <a:endPar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pPr algn="just">
              <a:spcAft>
                <a:spcPct val="0"/>
              </a:spcAft>
            </a:pP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排序类型有“最新发布、最多回复、最多点赞、最多收藏”</a:t>
            </a:r>
          </a:p>
          <a:p>
            <a:pPr algn="just">
              <a:spcAft>
                <a:spcPct val="0"/>
              </a:spcAft>
            </a:pP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a:t>
            </a: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）上传资源</a:t>
            </a:r>
          </a:p>
          <a:p>
            <a:pPr algn="just">
              <a:spcAft>
                <a:spcPct val="0"/>
              </a:spcAft>
            </a:pP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4</a:t>
            </a: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）下载资源</a:t>
            </a:r>
          </a:p>
          <a:p>
            <a:pPr algn="just">
              <a:spcAft>
                <a:spcPct val="0"/>
              </a:spcAft>
            </a:pP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5</a:t>
            </a: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）获取并复制下载链接：</a:t>
            </a:r>
            <a:endPar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pPr algn="just">
              <a:spcAft>
                <a:spcPct val="0"/>
              </a:spcAft>
            </a:pPr>
            <a:r>
              <a:rPr lang="zh-CN"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用户可能想在别的地方也下载这个资源，所以提供下载链接</a:t>
            </a:r>
          </a:p>
          <a:p>
            <a:pPr>
              <a:spcAft>
                <a:spcPct val="0"/>
              </a:spcAft>
            </a:pPr>
            <a:endParaRPr lang="zh-CN" altLang="en-US" sz="28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152298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s_1"/>
          <p:cNvSpPr/>
          <p:nvPr>
            <p:custDataLst>
              <p:tags r:id="rId2"/>
            </p:custDataLst>
          </p:nvPr>
        </p:nvSpPr>
        <p:spPr>
          <a:xfrm>
            <a:off x="10410910" y="1042778"/>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MH_Others_2"/>
          <p:cNvSpPr/>
          <p:nvPr>
            <p:custDataLst>
              <p:tags r:id="rId3"/>
            </p:custDataLst>
          </p:nvPr>
        </p:nvSpPr>
        <p:spPr>
          <a:xfrm>
            <a:off x="9783594" y="343871"/>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PA_MH_Title"/>
          <p:cNvSpPr txBox="1"/>
          <p:nvPr>
            <p:custDataLst>
              <p:tags r:id="rId4"/>
            </p:custDataLst>
          </p:nvPr>
        </p:nvSpPr>
        <p:spPr>
          <a:xfrm>
            <a:off x="1286315" y="379322"/>
            <a:ext cx="8947576" cy="1040382"/>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1.5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信息共享区、聊天交流区、</a:t>
            </a:r>
            <a:endPar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闲置交易信息发布区”功能设计</a:t>
            </a:r>
          </a:p>
        </p:txBody>
      </p:sp>
      <p:sp>
        <p:nvSpPr>
          <p:cNvPr id="10" name="MH_Title"/>
          <p:cNvSpPr txBox="1">
            <a:spLocks noChangeArrowheads="1"/>
          </p:cNvSpPr>
          <p:nvPr>
            <p:custDataLst>
              <p:tags r:id="rId5"/>
            </p:custDataLst>
          </p:nvPr>
        </p:nvSpPr>
        <p:spPr bwMode="auto">
          <a:xfrm>
            <a:off x="632209" y="1662792"/>
            <a:ext cx="11239694" cy="360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）按关键词搜索帖子</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）对帖子列表排序： </a:t>
            </a:r>
            <a:endPar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排序类型有“最新发布、最多回复、最多点赞、最多收藏”</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）发帖：包含分区、标题、正文、表情、图片、链接、资源索引、投票、保存草稿等</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）回复：类似于“百度贴吧”，可以回复“楼主、层主、楼中楼”</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5</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）点赞：类似于“百度贴吧”，可以点赞“楼主、层主”</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6</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）收藏：可以收藏帖子</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277126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5" y="379322"/>
            <a:ext cx="4366340" cy="591866"/>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1.6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社交功能设计</a:t>
            </a:r>
          </a:p>
        </p:txBody>
      </p:sp>
      <p:sp>
        <p:nvSpPr>
          <p:cNvPr id="10" name="MH_Title"/>
          <p:cNvSpPr txBox="1">
            <a:spLocks noChangeArrowheads="1"/>
          </p:cNvSpPr>
          <p:nvPr>
            <p:custDataLst>
              <p:tags r:id="rId3"/>
            </p:custDataLst>
          </p:nvPr>
        </p:nvSpPr>
        <p:spPr bwMode="auto">
          <a:xfrm>
            <a:off x="619817" y="1057790"/>
            <a:ext cx="11239694" cy="3603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）新消息提醒：</a:t>
            </a:r>
            <a:endPar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每当有人对你进行操作（回复、点赞、收藏、添加好友、好友聊天、陌生人私信、举报等）时，在右上角以红点的方式提醒你</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）添加好友：</a:t>
            </a:r>
            <a:endPar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点击他人的头像进入他的个人主页，即有“添加好友”按钮</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）好友聊天：类似于“微信、</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QQ”</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，好友之间可以互相发消息</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）陌生人私信：陌生人之间可以私信对方，但只能发送文字</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5</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）举报：如果见到不良内容（广告、低俗色情、政治有害、误导、血腥暴力、侵犯版权、内容与分区不符、挂人引战、人身攻击言论、谣言、欺诈、无意义内容、被陌生人骚扰等），可以进行举报</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1367899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5" y="379322"/>
            <a:ext cx="5640958" cy="591866"/>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1.7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个人信息功能设计</a:t>
            </a:r>
          </a:p>
        </p:txBody>
      </p:sp>
      <p:sp>
        <p:nvSpPr>
          <p:cNvPr id="10" name="MH_Title"/>
          <p:cNvSpPr txBox="1">
            <a:spLocks noChangeArrowheads="1"/>
          </p:cNvSpPr>
          <p:nvPr>
            <p:custDataLst>
              <p:tags r:id="rId3"/>
            </p:custDataLst>
          </p:nvPr>
        </p:nvSpPr>
        <p:spPr bwMode="auto">
          <a:xfrm>
            <a:off x="718205" y="1987778"/>
            <a:ext cx="11239694" cy="59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查看、修改个人信息：头像、昵称、性别（男、女、保密）、学院</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
        <p:nvSpPr>
          <p:cNvPr id="35" name="MH_Others_1">
            <a:extLst>
              <a:ext uri="{FF2B5EF4-FFF2-40B4-BE49-F238E27FC236}">
                <a16:creationId xmlns:a16="http://schemas.microsoft.com/office/drawing/2014/main" id="{C658BF57-3E48-4F33-8F0D-E20F3172C14B}"/>
              </a:ext>
            </a:extLst>
          </p:cNvPr>
          <p:cNvSpPr/>
          <p:nvPr>
            <p:custDataLst>
              <p:tags r:id="rId4"/>
            </p:custDataLst>
          </p:nvPr>
        </p:nvSpPr>
        <p:spPr>
          <a:xfrm>
            <a:off x="10410910" y="950415"/>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6" name="MH_Others_2">
            <a:extLst>
              <a:ext uri="{FF2B5EF4-FFF2-40B4-BE49-F238E27FC236}">
                <a16:creationId xmlns:a16="http://schemas.microsoft.com/office/drawing/2014/main" id="{6D256FC9-67E0-4D9C-812E-D3AB52094383}"/>
              </a:ext>
            </a:extLst>
          </p:cNvPr>
          <p:cNvSpPr/>
          <p:nvPr>
            <p:custDataLst>
              <p:tags r:id="rId5"/>
            </p:custDataLst>
          </p:nvPr>
        </p:nvSpPr>
        <p:spPr>
          <a:xfrm>
            <a:off x="9783594" y="251508"/>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4070880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5" y="379322"/>
            <a:ext cx="5640958" cy="591866"/>
          </a:xfrm>
          <a:prstGeom prst="rect">
            <a:avLst/>
          </a:prstGeom>
          <a:noFill/>
        </p:spPr>
        <p:txBody>
          <a:bodyPr vert="horz" wrap="square" lIns="0" tIns="0" rIns="0" bIns="0" rtlCol="0" anchor="t" anchorCtr="0">
            <a:no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1.8 </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软件设置功能设计</a:t>
            </a:r>
          </a:p>
        </p:txBody>
      </p:sp>
      <p:sp>
        <p:nvSpPr>
          <p:cNvPr id="10" name="MH_Title"/>
          <p:cNvSpPr txBox="1">
            <a:spLocks noChangeArrowheads="1"/>
          </p:cNvSpPr>
          <p:nvPr>
            <p:custDataLst>
              <p:tags r:id="rId3"/>
            </p:custDataLst>
          </p:nvPr>
        </p:nvSpPr>
        <p:spPr bwMode="auto">
          <a:xfrm>
            <a:off x="718205" y="1005015"/>
            <a:ext cx="11239694" cy="454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1.8.1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安全设置：</a:t>
            </a:r>
          </a:p>
          <a:p>
            <a:pPr algn="just"/>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）修改密码：修改时需验证原密码以及手机或电子邮箱的验证码</a:t>
            </a:r>
          </a:p>
          <a:p>
            <a:pPr algn="just"/>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）绑定、解绑、修改手机号码：操作时需验证密码和手机的验证码</a:t>
            </a:r>
          </a:p>
          <a:p>
            <a:pPr algn="just"/>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）绑定、解绑、修改电子邮箱：操作时需验证密码和电子邮箱的验证码</a:t>
            </a:r>
          </a:p>
          <a:p>
            <a:pPr algn="just"/>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）永久注销账号：提供倒计时</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5</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秒的考虑时间，才开放“注销”按钮</a:t>
            </a:r>
          </a:p>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1.8.2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推送消息与否的开关</a:t>
            </a:r>
          </a:p>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1.8.3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屏蔽陌生人私信与否的开关</a:t>
            </a:r>
          </a:p>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1.8.4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帮助中心：即“</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FAQ”</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，对用户在使用过程中可能遇到的问题提供解决方法</a:t>
            </a:r>
          </a:p>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1.8.5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问题反馈：用户可以反馈在使用过程中遇到的</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bug</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和对</a:t>
            </a:r>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APP</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的建议</a:t>
            </a:r>
          </a:p>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1.8.6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关于：主要是产品介绍、联系方式、招聘信息等</a:t>
            </a:r>
          </a:p>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1.8.7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检查更新：热更新</a:t>
            </a:r>
          </a:p>
          <a:p>
            <a:pPr algn="just"/>
            <a:r>
              <a:rPr lang="en-US" altLang="zh-CN"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1.8.8 </a:t>
            </a:r>
            <a:r>
              <a:rPr lang="zh-CN" altLang="en-US" sz="24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退出登录：也可以理解为“切换账号”</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
        <p:nvSpPr>
          <p:cNvPr id="37" name="MH_Others_1">
            <a:extLst>
              <a:ext uri="{FF2B5EF4-FFF2-40B4-BE49-F238E27FC236}">
                <a16:creationId xmlns:a16="http://schemas.microsoft.com/office/drawing/2014/main" id="{17DE20CA-9B33-48CF-8DA4-50F03B85D6BD}"/>
              </a:ext>
            </a:extLst>
          </p:cNvPr>
          <p:cNvSpPr/>
          <p:nvPr>
            <p:custDataLst>
              <p:tags r:id="rId4"/>
            </p:custDataLst>
          </p:nvPr>
        </p:nvSpPr>
        <p:spPr>
          <a:xfrm>
            <a:off x="10410910" y="1061253"/>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MH_Others_2">
            <a:extLst>
              <a:ext uri="{FF2B5EF4-FFF2-40B4-BE49-F238E27FC236}">
                <a16:creationId xmlns:a16="http://schemas.microsoft.com/office/drawing/2014/main" id="{570BDD45-A8F5-4793-AB96-4C9B250989A3}"/>
              </a:ext>
            </a:extLst>
          </p:cNvPr>
          <p:cNvSpPr/>
          <p:nvPr>
            <p:custDataLst>
              <p:tags r:id="rId5"/>
            </p:custDataLst>
          </p:nvPr>
        </p:nvSpPr>
        <p:spPr>
          <a:xfrm>
            <a:off x="9783594" y="362346"/>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269990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0">
            <a:lum/>
          </a:blip>
          <a:srcRect/>
          <a:tile tx="0" ty="0" sx="100000" sy="100000" flip="none" algn="tl"/>
        </a:blipFill>
        <a:effectLst/>
      </p:bgPr>
    </p:bg>
    <p:spTree>
      <p:nvGrpSpPr>
        <p:cNvPr id="1" name=""/>
        <p:cNvGrpSpPr/>
        <p:nvPr/>
      </p:nvGrpSpPr>
      <p:grpSpPr>
        <a:xfrm>
          <a:off x="0" y="0"/>
          <a:ext cx="0" cy="0"/>
          <a:chOff x="0" y="0"/>
          <a:chExt cx="0" cy="0"/>
        </a:xfrm>
      </p:grpSpPr>
      <p:sp>
        <p:nvSpPr>
          <p:cNvPr id="22" name="MH_Others_1"/>
          <p:cNvSpPr/>
          <p:nvPr>
            <p:custDataLst>
              <p:tags r:id="rId3"/>
            </p:custDataLst>
          </p:nvPr>
        </p:nvSpPr>
        <p:spPr>
          <a:xfrm>
            <a:off x="1190236" y="1550000"/>
            <a:ext cx="1283172" cy="1283172"/>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MH_Others_11"/>
          <p:cNvSpPr/>
          <p:nvPr>
            <p:custDataLst>
              <p:tags r:id="rId4"/>
            </p:custDataLst>
          </p:nvPr>
        </p:nvSpPr>
        <p:spPr>
          <a:xfrm>
            <a:off x="285184" y="658134"/>
            <a:ext cx="886004" cy="88600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PA_MH_Others_12"/>
          <p:cNvSpPr txBox="1"/>
          <p:nvPr>
            <p:custDataLst>
              <p:tags r:id="rId5"/>
            </p:custDataLst>
          </p:nvPr>
        </p:nvSpPr>
        <p:spPr>
          <a:xfrm>
            <a:off x="231371" y="872678"/>
            <a:ext cx="1051574" cy="4951897"/>
          </a:xfrm>
          <a:prstGeom prst="rect">
            <a:avLst/>
          </a:prstGeom>
          <a:noFill/>
        </p:spPr>
        <p:txBody>
          <a:bodyPr vert="eaVert" wrap="square" lIns="0" tIns="0" rIns="0" bIns="0" rtlCol="0" anchor="ctr" anchorCtr="0">
            <a:noAutofit/>
          </a:bodyPr>
          <a:lstStyle/>
          <a:p>
            <a:r>
              <a:rPr lang="en-US" altLang="zh-CN" sz="6000" b="1" spc="100">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C</a:t>
            </a:r>
            <a:r>
              <a:rPr lang="en-US" altLang="zh-CN" sz="3200" b="1" spc="100">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ONTENTS</a:t>
            </a:r>
            <a:endParaRPr lang="zh-CN" altLang="en-US" sz="3200" b="1" spc="100">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PA_MH_Others_13"/>
          <p:cNvSpPr txBox="1"/>
          <p:nvPr>
            <p:custDataLst>
              <p:tags r:id="rId6"/>
            </p:custDataLst>
          </p:nvPr>
        </p:nvSpPr>
        <p:spPr>
          <a:xfrm>
            <a:off x="978220" y="379560"/>
            <a:ext cx="1434492" cy="2336043"/>
          </a:xfrm>
          <a:prstGeom prst="rect">
            <a:avLst/>
          </a:prstGeom>
          <a:noFill/>
        </p:spPr>
        <p:txBody>
          <a:bodyPr vert="eaVert" wrap="square" rtlCol="0" anchor="ctr" anchorCtr="0">
            <a:normAutofit/>
          </a:bodyPr>
          <a:lstStyle/>
          <a:p>
            <a:r>
              <a:rPr lang="zh-CN" altLang="en-US" sz="6600" b="1">
                <a:solidFill>
                  <a:schemeClr val="accent1"/>
                </a:solidFill>
                <a:latin typeface="微软雅黑" panose="020B0503020204020204" pitchFamily="34" charset="-122"/>
                <a:ea typeface="微软雅黑" panose="020B0503020204020204" pitchFamily="34" charset="-122"/>
                <a:cs typeface="+mn-ea"/>
                <a:sym typeface="微软雅黑" panose="020B0503020204020204" pitchFamily="34" charset="-122"/>
              </a:rPr>
              <a:t>目录</a:t>
            </a:r>
          </a:p>
        </p:txBody>
      </p:sp>
      <p:sp>
        <p:nvSpPr>
          <p:cNvPr id="17" name="MH_Number_1">
            <a:extLst>
              <a:ext uri="{FF2B5EF4-FFF2-40B4-BE49-F238E27FC236}">
                <a16:creationId xmlns:a16="http://schemas.microsoft.com/office/drawing/2014/main" id="{0AE8135A-C2EC-4208-B914-A022AF9093DA}"/>
              </a:ext>
            </a:extLst>
          </p:cNvPr>
          <p:cNvSpPr/>
          <p:nvPr>
            <p:custDataLst>
              <p:tags r:id="rId7"/>
            </p:custDataLst>
          </p:nvPr>
        </p:nvSpPr>
        <p:spPr>
          <a:xfrm>
            <a:off x="9317666" y="1540418"/>
            <a:ext cx="757588" cy="757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2400" b="1">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六</a:t>
            </a:r>
          </a:p>
        </p:txBody>
      </p:sp>
      <p:sp>
        <p:nvSpPr>
          <p:cNvPr id="2" name="文本框 1">
            <a:extLst>
              <a:ext uri="{FF2B5EF4-FFF2-40B4-BE49-F238E27FC236}">
                <a16:creationId xmlns:a16="http://schemas.microsoft.com/office/drawing/2014/main" id="{0E74D325-5ECD-44E5-9CA4-BA3124BDD27C}"/>
              </a:ext>
            </a:extLst>
          </p:cNvPr>
          <p:cNvSpPr txBox="1"/>
          <p:nvPr/>
        </p:nvSpPr>
        <p:spPr>
          <a:xfrm>
            <a:off x="8122581" y="2458087"/>
            <a:ext cx="628826" cy="2677656"/>
          </a:xfrm>
          <a:prstGeom prst="rect">
            <a:avLst/>
          </a:prstGeom>
          <a:noFill/>
        </p:spPr>
        <p:txBody>
          <a:bodyPr wrap="square" rtlCol="0">
            <a:spAutoFit/>
          </a:bodyPr>
          <a:lstStyle/>
          <a:p>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技术解决方案</a:t>
            </a:r>
          </a:p>
        </p:txBody>
      </p:sp>
      <p:sp>
        <p:nvSpPr>
          <p:cNvPr id="4" name="文本框 3">
            <a:extLst>
              <a:ext uri="{FF2B5EF4-FFF2-40B4-BE49-F238E27FC236}">
                <a16:creationId xmlns:a16="http://schemas.microsoft.com/office/drawing/2014/main" id="{25FAA32A-C1E5-4F6C-B09E-EB909FC505C8}"/>
              </a:ext>
            </a:extLst>
          </p:cNvPr>
          <p:cNvSpPr txBox="1"/>
          <p:nvPr/>
        </p:nvSpPr>
        <p:spPr>
          <a:xfrm>
            <a:off x="9434433" y="2458087"/>
            <a:ext cx="628826" cy="1815882"/>
          </a:xfrm>
          <a:prstGeom prst="rect">
            <a:avLst/>
          </a:prstGeom>
          <a:noFill/>
        </p:spPr>
        <p:txBody>
          <a:bodyPr wrap="square" rtlCol="0">
            <a:spAutoFit/>
          </a:bodyPr>
          <a:lstStyle/>
          <a:p>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推广方案</a:t>
            </a:r>
          </a:p>
        </p:txBody>
      </p:sp>
      <p:sp>
        <p:nvSpPr>
          <p:cNvPr id="5" name="文本框 4">
            <a:extLst>
              <a:ext uri="{FF2B5EF4-FFF2-40B4-BE49-F238E27FC236}">
                <a16:creationId xmlns:a16="http://schemas.microsoft.com/office/drawing/2014/main" id="{17886EB8-7BCF-4F56-8189-61241E8D9782}"/>
              </a:ext>
            </a:extLst>
          </p:cNvPr>
          <p:cNvSpPr txBox="1"/>
          <p:nvPr/>
        </p:nvSpPr>
        <p:spPr>
          <a:xfrm>
            <a:off x="10773993" y="2448851"/>
            <a:ext cx="545571" cy="2246769"/>
          </a:xfrm>
          <a:prstGeom prst="rect">
            <a:avLst/>
          </a:prstGeom>
          <a:noFill/>
        </p:spPr>
        <p:txBody>
          <a:bodyPr wrap="square" rtlCol="0">
            <a:spAutoFit/>
          </a:bodyPr>
          <a:lstStyle/>
          <a:p>
            <a:r>
              <a:rPr lang="zh-CN" altLang="en-US" sz="28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运营规划书</a:t>
            </a:r>
          </a:p>
        </p:txBody>
      </p:sp>
      <p:sp>
        <p:nvSpPr>
          <p:cNvPr id="36" name="MH_Number_4">
            <a:hlinkClick r:id="" action="ppaction://noaction"/>
            <a:extLst>
              <a:ext uri="{FF2B5EF4-FFF2-40B4-BE49-F238E27FC236}">
                <a16:creationId xmlns:a16="http://schemas.microsoft.com/office/drawing/2014/main" id="{CF046CBC-ED9F-4662-9040-64C7148286B5}"/>
              </a:ext>
            </a:extLst>
          </p:cNvPr>
          <p:cNvSpPr/>
          <p:nvPr>
            <p:custDataLst>
              <p:tags r:id="rId8"/>
            </p:custDataLst>
          </p:nvPr>
        </p:nvSpPr>
        <p:spPr>
          <a:xfrm>
            <a:off x="2784917" y="1547639"/>
            <a:ext cx="733207" cy="7332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2400" b="1">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一</a:t>
            </a:r>
          </a:p>
        </p:txBody>
      </p:sp>
      <p:sp>
        <p:nvSpPr>
          <p:cNvPr id="37" name="MH_Entry_4">
            <a:hlinkClick r:id="" action="ppaction://noaction"/>
            <a:extLst>
              <a:ext uri="{FF2B5EF4-FFF2-40B4-BE49-F238E27FC236}">
                <a16:creationId xmlns:a16="http://schemas.microsoft.com/office/drawing/2014/main" id="{8D967363-0950-4CF7-9FCA-EBBFA67DBA28}"/>
              </a:ext>
            </a:extLst>
          </p:cNvPr>
          <p:cNvSpPr txBox="1"/>
          <p:nvPr>
            <p:custDataLst>
              <p:tags r:id="rId9"/>
            </p:custDataLst>
          </p:nvPr>
        </p:nvSpPr>
        <p:spPr>
          <a:xfrm>
            <a:off x="2784917" y="2545719"/>
            <a:ext cx="738698" cy="1887736"/>
          </a:xfrm>
          <a:prstGeom prst="rect">
            <a:avLst/>
          </a:prstGeom>
          <a:noFill/>
        </p:spPr>
        <p:txBody>
          <a:bodyPr vert="eaVert" wrap="square" lIns="0" tIns="0" rIns="0" bIns="0" rtlCol="0" anchor="ctr" anchorCtr="0">
            <a:normAutofit/>
          </a:bodyPr>
          <a:lstStyle/>
          <a:p>
            <a:r>
              <a:rPr lang="zh-CN" altLang="en-US" sz="2800" b="1" spc="6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产品主题</a:t>
            </a:r>
          </a:p>
        </p:txBody>
      </p:sp>
      <p:sp>
        <p:nvSpPr>
          <p:cNvPr id="38" name="MH_Entry_3">
            <a:hlinkClick r:id="" action="ppaction://noaction"/>
            <a:extLst>
              <a:ext uri="{FF2B5EF4-FFF2-40B4-BE49-F238E27FC236}">
                <a16:creationId xmlns:a16="http://schemas.microsoft.com/office/drawing/2014/main" id="{4CA488EF-4A0E-4207-ACEA-CEB19B7F98BC}"/>
              </a:ext>
            </a:extLst>
          </p:cNvPr>
          <p:cNvSpPr txBox="1"/>
          <p:nvPr>
            <p:custDataLst>
              <p:tags r:id="rId10"/>
            </p:custDataLst>
          </p:nvPr>
        </p:nvSpPr>
        <p:spPr>
          <a:xfrm>
            <a:off x="4102346" y="2545719"/>
            <a:ext cx="738698" cy="2321846"/>
          </a:xfrm>
          <a:prstGeom prst="rect">
            <a:avLst/>
          </a:prstGeom>
          <a:noFill/>
        </p:spPr>
        <p:txBody>
          <a:bodyPr vert="eaVert" wrap="square" lIns="0" tIns="0" rIns="0" bIns="0" rtlCol="0" anchor="ctr" anchorCtr="0">
            <a:normAutofit/>
          </a:bodyPr>
          <a:lstStyle/>
          <a:p>
            <a:r>
              <a:rPr lang="zh-CN" altLang="en-US" sz="2800" b="1" spc="6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可行性分析</a:t>
            </a:r>
          </a:p>
        </p:txBody>
      </p:sp>
      <p:sp>
        <p:nvSpPr>
          <p:cNvPr id="39" name="MH_Number_3">
            <a:hlinkClick r:id="" action="ppaction://noaction"/>
            <a:extLst>
              <a:ext uri="{FF2B5EF4-FFF2-40B4-BE49-F238E27FC236}">
                <a16:creationId xmlns:a16="http://schemas.microsoft.com/office/drawing/2014/main" id="{0566656F-0E52-4BC7-9CF8-15DA46515641}"/>
              </a:ext>
            </a:extLst>
          </p:cNvPr>
          <p:cNvSpPr/>
          <p:nvPr>
            <p:custDataLst>
              <p:tags r:id="rId11"/>
            </p:custDataLst>
          </p:nvPr>
        </p:nvSpPr>
        <p:spPr>
          <a:xfrm>
            <a:off x="4103202" y="1554867"/>
            <a:ext cx="743139" cy="7431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2400" b="1">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二</a:t>
            </a:r>
          </a:p>
        </p:txBody>
      </p:sp>
      <p:sp>
        <p:nvSpPr>
          <p:cNvPr id="40" name="MH_Entry_1">
            <a:extLst>
              <a:ext uri="{FF2B5EF4-FFF2-40B4-BE49-F238E27FC236}">
                <a16:creationId xmlns:a16="http://schemas.microsoft.com/office/drawing/2014/main" id="{F81D83A8-43BC-4051-9D14-B5F326EBBE07}"/>
              </a:ext>
            </a:extLst>
          </p:cNvPr>
          <p:cNvSpPr txBox="1"/>
          <p:nvPr>
            <p:custDataLst>
              <p:tags r:id="rId12"/>
            </p:custDataLst>
          </p:nvPr>
        </p:nvSpPr>
        <p:spPr>
          <a:xfrm>
            <a:off x="6753244" y="2545718"/>
            <a:ext cx="738698" cy="3153119"/>
          </a:xfrm>
          <a:prstGeom prst="rect">
            <a:avLst/>
          </a:prstGeom>
          <a:noFill/>
        </p:spPr>
        <p:txBody>
          <a:bodyPr vert="eaVert" wrap="square" lIns="0" tIns="0" rIns="0" bIns="0" rtlCol="0" anchor="ctr" anchorCtr="0">
            <a:noAutofit/>
          </a:bodyPr>
          <a:lstStyle/>
          <a:p>
            <a:r>
              <a:rPr lang="zh-CN" altLang="en-US" sz="2800" b="1" spc="6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产品内容总策划</a:t>
            </a:r>
          </a:p>
        </p:txBody>
      </p:sp>
      <p:sp>
        <p:nvSpPr>
          <p:cNvPr id="41" name="MH_Number_1">
            <a:extLst>
              <a:ext uri="{FF2B5EF4-FFF2-40B4-BE49-F238E27FC236}">
                <a16:creationId xmlns:a16="http://schemas.microsoft.com/office/drawing/2014/main" id="{979E8F2C-B186-4832-9BE1-3DAB019188B7}"/>
              </a:ext>
            </a:extLst>
          </p:cNvPr>
          <p:cNvSpPr/>
          <p:nvPr>
            <p:custDataLst>
              <p:tags r:id="rId13"/>
            </p:custDataLst>
          </p:nvPr>
        </p:nvSpPr>
        <p:spPr>
          <a:xfrm>
            <a:off x="6717599" y="1540418"/>
            <a:ext cx="757588" cy="757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2400" b="1">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四</a:t>
            </a:r>
          </a:p>
        </p:txBody>
      </p:sp>
      <p:sp>
        <p:nvSpPr>
          <p:cNvPr id="43" name="MH_Entry_2">
            <a:hlinkClick r:id="" action="ppaction://noaction"/>
            <a:extLst>
              <a:ext uri="{FF2B5EF4-FFF2-40B4-BE49-F238E27FC236}">
                <a16:creationId xmlns:a16="http://schemas.microsoft.com/office/drawing/2014/main" id="{58ED0E65-8A7B-4D75-A0E7-1278BA45B84C}"/>
              </a:ext>
            </a:extLst>
          </p:cNvPr>
          <p:cNvSpPr txBox="1"/>
          <p:nvPr>
            <p:custDataLst>
              <p:tags r:id="rId14"/>
            </p:custDataLst>
          </p:nvPr>
        </p:nvSpPr>
        <p:spPr>
          <a:xfrm>
            <a:off x="5427795" y="2545719"/>
            <a:ext cx="738698" cy="3153118"/>
          </a:xfrm>
          <a:prstGeom prst="rect">
            <a:avLst/>
          </a:prstGeom>
          <a:noFill/>
        </p:spPr>
        <p:txBody>
          <a:bodyPr vert="eaVert" wrap="square" lIns="0" tIns="0" rIns="0" bIns="0" rtlCol="0" anchor="ctr" anchorCtr="0">
            <a:normAutofit/>
          </a:bodyPr>
          <a:lstStyle/>
          <a:p>
            <a:r>
              <a:rPr lang="zh-CN" altLang="en-US" sz="2800" b="1" spc="600">
                <a:solidFill>
                  <a:schemeClr val="tx1">
                    <a:lumMod val="65000"/>
                    <a:lumOff val="3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产品定位及目标</a:t>
            </a:r>
          </a:p>
        </p:txBody>
      </p:sp>
      <p:sp>
        <p:nvSpPr>
          <p:cNvPr id="46" name="MH_Number_4">
            <a:hlinkClick r:id="" action="ppaction://noaction"/>
            <a:extLst>
              <a:ext uri="{FF2B5EF4-FFF2-40B4-BE49-F238E27FC236}">
                <a16:creationId xmlns:a16="http://schemas.microsoft.com/office/drawing/2014/main" id="{4876B9C7-C2EF-4DCB-A7E0-EFFAA763CFB8}"/>
              </a:ext>
            </a:extLst>
          </p:cNvPr>
          <p:cNvSpPr/>
          <p:nvPr>
            <p:custDataLst>
              <p:tags r:id="rId15"/>
            </p:custDataLst>
          </p:nvPr>
        </p:nvSpPr>
        <p:spPr>
          <a:xfrm>
            <a:off x="8029823" y="1540418"/>
            <a:ext cx="733207" cy="7332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2400" b="1">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五</a:t>
            </a:r>
          </a:p>
        </p:txBody>
      </p:sp>
      <p:sp>
        <p:nvSpPr>
          <p:cNvPr id="47" name="MH_Number_4">
            <a:hlinkClick r:id="" action="ppaction://noaction"/>
            <a:extLst>
              <a:ext uri="{FF2B5EF4-FFF2-40B4-BE49-F238E27FC236}">
                <a16:creationId xmlns:a16="http://schemas.microsoft.com/office/drawing/2014/main" id="{D55B5D83-16D2-457D-8B3B-DF7FFA6DD4A8}"/>
              </a:ext>
            </a:extLst>
          </p:cNvPr>
          <p:cNvSpPr/>
          <p:nvPr>
            <p:custDataLst>
              <p:tags r:id="rId16"/>
            </p:custDataLst>
          </p:nvPr>
        </p:nvSpPr>
        <p:spPr>
          <a:xfrm>
            <a:off x="10657139" y="1547579"/>
            <a:ext cx="733207" cy="7332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2400" b="1">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七</a:t>
            </a:r>
          </a:p>
        </p:txBody>
      </p:sp>
      <p:sp>
        <p:nvSpPr>
          <p:cNvPr id="48" name="MH_Number_4">
            <a:hlinkClick r:id="" action="ppaction://noaction"/>
            <a:extLst>
              <a:ext uri="{FF2B5EF4-FFF2-40B4-BE49-F238E27FC236}">
                <a16:creationId xmlns:a16="http://schemas.microsoft.com/office/drawing/2014/main" id="{2556B830-DEF3-4F38-9840-79771A4BB2B1}"/>
              </a:ext>
            </a:extLst>
          </p:cNvPr>
          <p:cNvSpPr/>
          <p:nvPr>
            <p:custDataLst>
              <p:tags r:id="rId17"/>
            </p:custDataLst>
          </p:nvPr>
        </p:nvSpPr>
        <p:spPr>
          <a:xfrm>
            <a:off x="5430541" y="1547579"/>
            <a:ext cx="733207" cy="7332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r>
              <a:rPr lang="zh-CN" altLang="en-US" sz="2400" b="1">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三</a:t>
            </a:r>
          </a:p>
        </p:txBody>
      </p:sp>
    </p:spTree>
    <p:custDataLst>
      <p:tags r:id="rId2"/>
    </p:custDataLst>
    <p:extLst>
      <p:ext uri="{BB962C8B-B14F-4D97-AF65-F5344CB8AC3E}">
        <p14:creationId xmlns:p14="http://schemas.microsoft.com/office/powerpoint/2010/main" val="2693631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08765857-85E7-4187-B4BA-A44CD55DA03D}"/>
              </a:ext>
            </a:extLst>
          </p:cNvPr>
          <p:cNvPicPr/>
          <p:nvPr/>
        </p:nvPicPr>
        <p:blipFill>
          <a:blip r:embed="rId6" cstate="print">
            <a:extLst>
              <a:ext uri="{28A0092B-C50C-407E-A947-70E740481C1C}">
                <a14:useLocalDpi xmlns:a14="http://schemas.microsoft.com/office/drawing/2010/main" val="0"/>
              </a:ext>
            </a:extLst>
          </a:blip>
          <a:srcRect/>
          <a:stretch>
            <a:fillRect/>
          </a:stretch>
        </p:blipFill>
        <p:spPr>
          <a:xfrm>
            <a:off x="3458845" y="0"/>
            <a:ext cx="5232573" cy="6859799"/>
          </a:xfrm>
          <a:prstGeom prst="rect">
            <a:avLst/>
          </a:prstGeom>
          <a:noFill/>
          <a:ln>
            <a:noFill/>
          </a:ln>
        </p:spPr>
      </p:pic>
      <p:sp>
        <p:nvSpPr>
          <p:cNvPr id="34" name="MH_Others_1">
            <a:extLst>
              <a:ext uri="{FF2B5EF4-FFF2-40B4-BE49-F238E27FC236}">
                <a16:creationId xmlns:a16="http://schemas.microsoft.com/office/drawing/2014/main" id="{11C44349-6B55-454E-9E10-FF4ACCA02D14}"/>
              </a:ext>
            </a:extLst>
          </p:cNvPr>
          <p:cNvSpPr/>
          <p:nvPr>
            <p:custDataLst>
              <p:tags r:id="rId2"/>
            </p:custDataLst>
          </p:nvPr>
        </p:nvSpPr>
        <p:spPr>
          <a:xfrm>
            <a:off x="10410910" y="1587720"/>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5" name="MH_Others_2">
            <a:extLst>
              <a:ext uri="{FF2B5EF4-FFF2-40B4-BE49-F238E27FC236}">
                <a16:creationId xmlns:a16="http://schemas.microsoft.com/office/drawing/2014/main" id="{1BABCB9F-E05F-4C2C-8149-15872D8258AD}"/>
              </a:ext>
            </a:extLst>
          </p:cNvPr>
          <p:cNvSpPr/>
          <p:nvPr>
            <p:custDataLst>
              <p:tags r:id="rId3"/>
            </p:custDataLst>
          </p:nvPr>
        </p:nvSpPr>
        <p:spPr>
          <a:xfrm>
            <a:off x="9783594" y="888813"/>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183397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s_1"/>
          <p:cNvSpPr/>
          <p:nvPr>
            <p:custDataLst>
              <p:tags r:id="rId2"/>
            </p:custDataLst>
          </p:nvPr>
        </p:nvSpPr>
        <p:spPr>
          <a:xfrm>
            <a:off x="10410910" y="1042778"/>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MH_Others_2"/>
          <p:cNvSpPr/>
          <p:nvPr>
            <p:custDataLst>
              <p:tags r:id="rId3"/>
            </p:custDataLst>
          </p:nvPr>
        </p:nvSpPr>
        <p:spPr>
          <a:xfrm>
            <a:off x="9783594" y="343871"/>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PA_MH_Title"/>
          <p:cNvSpPr txBox="1"/>
          <p:nvPr>
            <p:custDataLst>
              <p:tags r:id="rId4"/>
            </p:custDataLst>
          </p:nvPr>
        </p:nvSpPr>
        <p:spPr>
          <a:xfrm>
            <a:off x="1286315" y="379322"/>
            <a:ext cx="8947576" cy="1040382"/>
          </a:xfrm>
          <a:prstGeom prst="rect">
            <a:avLst/>
          </a:prstGeom>
          <a:noFill/>
        </p:spPr>
        <p:txBody>
          <a:bodyPr vert="horz" wrap="square" lIns="0" tIns="0" rIns="0" bIns="0" rtlCol="0" anchor="t" anchorCtr="0">
            <a:noAutofit/>
          </a:bodyPr>
          <a:lstStyle/>
          <a:p>
            <a:pPr algn="just"/>
            <a:r>
              <a:rPr lang="en-US" altLang="zh-CN" sz="3200" b="1" kern="1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en-US" sz="3200" b="1" kern="1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、设计与测试规范</a:t>
            </a:r>
          </a:p>
        </p:txBody>
      </p:sp>
      <p:sp>
        <p:nvSpPr>
          <p:cNvPr id="10" name="MH_Title"/>
          <p:cNvSpPr txBox="1">
            <a:spLocks noChangeArrowheads="1"/>
          </p:cNvSpPr>
          <p:nvPr>
            <p:custDataLst>
              <p:tags r:id="rId5"/>
            </p:custDataLst>
          </p:nvPr>
        </p:nvSpPr>
        <p:spPr bwMode="auto">
          <a:xfrm>
            <a:off x="619817" y="1087071"/>
            <a:ext cx="11239694" cy="432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just"/>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2.1 </a:t>
            </a:r>
            <a:r>
              <a:rPr lang="zh-CN" altLang="en-US" sz="2800" b="1"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设计规范</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）界面保持简洁，不要给人花里胡哨的感觉。</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）可以采用</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Google</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的</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Material Design</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风格。</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）提供“前进到下一界面”和“后退到上一界面”的按钮。</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4</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）给予适当的提示信息。</a:t>
            </a:r>
          </a:p>
          <a:p>
            <a:pPr algn="just"/>
            <a:r>
              <a:rPr lang="en-US" altLang="zh-CN" sz="2800" b="1"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2.2 </a:t>
            </a:r>
            <a:r>
              <a:rPr lang="zh-CN" altLang="en-US" sz="2800" b="1"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测试规范</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）使用不同尺寸的虚拟机机型进行测试，保证布局不会错位；</a:t>
            </a:r>
            <a:endPar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还可以用手中现有的安卓真机进行测试。</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）在完成某个小界面和小功能后，先单独对这个小界面或小功能进行测试，达到预期的效果后再进行后续的开发。</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68515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s_1"/>
          <p:cNvSpPr/>
          <p:nvPr>
            <p:custDataLst>
              <p:tags r:id="rId2"/>
            </p:custDataLst>
          </p:nvPr>
        </p:nvSpPr>
        <p:spPr>
          <a:xfrm>
            <a:off x="10410910" y="1042778"/>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MH_Others_2"/>
          <p:cNvSpPr/>
          <p:nvPr>
            <p:custDataLst>
              <p:tags r:id="rId3"/>
            </p:custDataLst>
          </p:nvPr>
        </p:nvSpPr>
        <p:spPr>
          <a:xfrm>
            <a:off x="9783594" y="343871"/>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PA_MH_Title"/>
          <p:cNvSpPr txBox="1"/>
          <p:nvPr>
            <p:custDataLst>
              <p:tags r:id="rId4"/>
            </p:custDataLst>
          </p:nvPr>
        </p:nvSpPr>
        <p:spPr>
          <a:xfrm>
            <a:off x="1286315" y="379322"/>
            <a:ext cx="8947576" cy="1040382"/>
          </a:xfrm>
          <a:prstGeom prst="rect">
            <a:avLst/>
          </a:prstGeom>
          <a:noFill/>
        </p:spPr>
        <p:txBody>
          <a:bodyPr vert="horz" wrap="square" lIns="0" tIns="0" rIns="0" bIns="0" rtlCol="0" anchor="t" anchorCtr="0">
            <a:noAutofit/>
          </a:bodyPr>
          <a:lstStyle/>
          <a:p>
            <a:pPr algn="just"/>
            <a:r>
              <a:rPr lang="en-US" altLang="zh-CN" sz="3200" b="1" kern="1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a:t>
            </a:r>
            <a:r>
              <a:rPr lang="zh-CN" altLang="en-US" sz="3200" b="1" kern="1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、开发日程表</a:t>
            </a:r>
          </a:p>
        </p:txBody>
      </p:sp>
      <p:sp>
        <p:nvSpPr>
          <p:cNvPr id="10" name="MH_Title"/>
          <p:cNvSpPr txBox="1">
            <a:spLocks noChangeArrowheads="1"/>
          </p:cNvSpPr>
          <p:nvPr>
            <p:custDataLst>
              <p:tags r:id="rId5"/>
            </p:custDataLst>
          </p:nvPr>
        </p:nvSpPr>
        <p:spPr bwMode="auto">
          <a:xfrm>
            <a:off x="1730664" y="1899960"/>
            <a:ext cx="8571874" cy="203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1</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2019.10.??——2019.11.15</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APP</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界面的设计</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2019.11.16——2019.12.31</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APP</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功能的实现</a:t>
            </a:r>
          </a:p>
          <a:p>
            <a:pPr algn="just"/>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3</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2020.1.1——</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截止时间：</a:t>
            </a:r>
            <a:r>
              <a:rPr lang="en-US" altLang="zh-CN"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APP</a:t>
            </a:r>
            <a:r>
              <a:rPr lang="zh-CN" altLang="en-US" sz="28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的测试与修改</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23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 name="文本框 4"/>
          <p:cNvSpPr txBox="1"/>
          <p:nvPr/>
        </p:nvSpPr>
        <p:spPr>
          <a:xfrm>
            <a:off x="1097279" y="251470"/>
            <a:ext cx="4349307" cy="584775"/>
          </a:xfrm>
          <a:prstGeom prst="rect">
            <a:avLst/>
          </a:prstGeom>
          <a:noFill/>
        </p:spPr>
        <p:txBody>
          <a:bodyPr wrap="square" rtlCol="0">
            <a:spAutoFit/>
          </a:bodyPr>
          <a:lstStyle/>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五、技术解决方案</a:t>
            </a:r>
          </a:p>
        </p:txBody>
      </p:sp>
      <p:grpSp>
        <p:nvGrpSpPr>
          <p:cNvPr id="6" name="1199f0d1-69c3-4170-8aec-591e0051531c"/>
          <p:cNvGrpSpPr>
            <a:grpSpLocks noChangeAspect="1"/>
          </p:cNvGrpSpPr>
          <p:nvPr/>
        </p:nvGrpSpPr>
        <p:grpSpPr>
          <a:xfrm>
            <a:off x="314613" y="802010"/>
            <a:ext cx="11929586" cy="5063074"/>
            <a:chOff x="497493" y="1916832"/>
            <a:chExt cx="11929586" cy="5063074"/>
          </a:xfrm>
        </p:grpSpPr>
        <p:sp>
          <p:nvSpPr>
            <p:cNvPr id="7" name="íṩľíḍè-Freeform: Shape 5"/>
            <p:cNvSpPr/>
            <p:nvPr/>
          </p:nvSpPr>
          <p:spPr bwMode="auto">
            <a:xfrm>
              <a:off x="4560570" y="1916832"/>
              <a:ext cx="1729317" cy="1731434"/>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solidFill>
              <a:schemeClr val="accent1"/>
            </a:solid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íṩľíḍè-Freeform: Shape 6"/>
            <p:cNvSpPr/>
            <p:nvPr/>
          </p:nvSpPr>
          <p:spPr bwMode="auto">
            <a:xfrm>
              <a:off x="4560570" y="3648266"/>
              <a:ext cx="1729317" cy="1729317"/>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solidFill>
              <a:schemeClr val="accent3"/>
            </a:solid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íṩľíḍè-Freeform: Shape 7"/>
            <p:cNvSpPr/>
            <p:nvPr/>
          </p:nvSpPr>
          <p:spPr bwMode="auto">
            <a:xfrm>
              <a:off x="6289887" y="1916832"/>
              <a:ext cx="1731434" cy="1731434"/>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solidFill>
              <a:schemeClr val="accent2"/>
            </a:solid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íṩľíḍè-Freeform: Shape 8"/>
            <p:cNvSpPr/>
            <p:nvPr/>
          </p:nvSpPr>
          <p:spPr bwMode="auto">
            <a:xfrm>
              <a:off x="6289887" y="3648266"/>
              <a:ext cx="1731434" cy="1729317"/>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solidFill>
              <a:schemeClr val="accent4"/>
            </a:solid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1" name="Group 9"/>
            <p:cNvGrpSpPr/>
            <p:nvPr/>
          </p:nvGrpSpPr>
          <p:grpSpPr>
            <a:xfrm>
              <a:off x="5477067" y="2704232"/>
              <a:ext cx="550333" cy="533400"/>
              <a:chOff x="4113213" y="2125663"/>
              <a:chExt cx="412751" cy="400050"/>
            </a:xfrm>
            <a:solidFill>
              <a:schemeClr val="bg1"/>
            </a:solidFill>
          </p:grpSpPr>
          <p:sp>
            <p:nvSpPr>
              <p:cNvPr id="70" name="íṩľíḍè-Freeform: Shape 77"/>
              <p:cNvSpPr/>
              <p:nvPr/>
            </p:nvSpPr>
            <p:spPr bwMode="auto">
              <a:xfrm>
                <a:off x="4264026" y="2239963"/>
                <a:ext cx="93663" cy="285750"/>
              </a:xfrm>
              <a:custGeom>
                <a:avLst/>
                <a:gdLst/>
                <a:ahLst/>
                <a:cxnLst>
                  <a:cxn ang="0">
                    <a:pos x="0" y="165"/>
                  </a:cxn>
                  <a:cxn ang="0">
                    <a:pos x="54" y="165"/>
                  </a:cxn>
                  <a:cxn ang="0">
                    <a:pos x="54" y="3"/>
                  </a:cxn>
                  <a:cxn ang="0">
                    <a:pos x="46" y="0"/>
                  </a:cxn>
                  <a:cxn ang="0">
                    <a:pos x="0" y="165"/>
                  </a:cxn>
                </a:cxnLst>
                <a:rect l="0" t="0" r="r" b="b"/>
                <a:pathLst>
                  <a:path w="54" h="165">
                    <a:moveTo>
                      <a:pt x="0" y="165"/>
                    </a:moveTo>
                    <a:cubicBezTo>
                      <a:pt x="54" y="165"/>
                      <a:pt x="54" y="165"/>
                      <a:pt x="54" y="165"/>
                    </a:cubicBezTo>
                    <a:cubicBezTo>
                      <a:pt x="54" y="165"/>
                      <a:pt x="26" y="91"/>
                      <a:pt x="54" y="3"/>
                    </a:cubicBezTo>
                    <a:cubicBezTo>
                      <a:pt x="46" y="0"/>
                      <a:pt x="46" y="0"/>
                      <a:pt x="46" y="0"/>
                    </a:cubicBezTo>
                    <a:cubicBezTo>
                      <a:pt x="46" y="0"/>
                      <a:pt x="8" y="68"/>
                      <a:pt x="0" y="165"/>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1" name="íṩľíḍè-Freeform: Shape 78"/>
              <p:cNvSpPr/>
              <p:nvPr/>
            </p:nvSpPr>
            <p:spPr bwMode="auto">
              <a:xfrm>
                <a:off x="4232276" y="2263776"/>
                <a:ext cx="84138" cy="103188"/>
              </a:xfrm>
              <a:custGeom>
                <a:avLst/>
                <a:gdLst/>
                <a:ahLst/>
                <a:cxnLst>
                  <a:cxn ang="0">
                    <a:pos x="49" y="41"/>
                  </a:cxn>
                  <a:cxn ang="0">
                    <a:pos x="5" y="0"/>
                  </a:cxn>
                  <a:cxn ang="0">
                    <a:pos x="0" y="5"/>
                  </a:cxn>
                  <a:cxn ang="0">
                    <a:pos x="46" y="59"/>
                  </a:cxn>
                  <a:cxn ang="0">
                    <a:pos x="49" y="41"/>
                  </a:cxn>
                </a:cxnLst>
                <a:rect l="0" t="0" r="r" b="b"/>
                <a:pathLst>
                  <a:path w="49" h="59">
                    <a:moveTo>
                      <a:pt x="49" y="41"/>
                    </a:moveTo>
                    <a:cubicBezTo>
                      <a:pt x="49" y="41"/>
                      <a:pt x="18" y="26"/>
                      <a:pt x="5" y="0"/>
                    </a:cubicBezTo>
                    <a:cubicBezTo>
                      <a:pt x="0" y="5"/>
                      <a:pt x="0" y="5"/>
                      <a:pt x="0" y="5"/>
                    </a:cubicBezTo>
                    <a:cubicBezTo>
                      <a:pt x="0" y="5"/>
                      <a:pt x="14" y="41"/>
                      <a:pt x="46" y="59"/>
                    </a:cubicBezTo>
                    <a:cubicBezTo>
                      <a:pt x="49" y="41"/>
                      <a:pt x="49" y="41"/>
                      <a:pt x="49" y="41"/>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2" name="íṩľíḍè-Freeform: Shape 79"/>
              <p:cNvSpPr/>
              <p:nvPr/>
            </p:nvSpPr>
            <p:spPr bwMode="auto">
              <a:xfrm>
                <a:off x="4297363" y="2144713"/>
                <a:ext cx="52388" cy="95250"/>
              </a:xfrm>
              <a:custGeom>
                <a:avLst/>
                <a:gdLst/>
                <a:ahLst/>
                <a:cxnLst>
                  <a:cxn ang="0">
                    <a:pos x="1" y="29"/>
                  </a:cxn>
                  <a:cxn ang="0">
                    <a:pos x="13" y="0"/>
                  </a:cxn>
                  <a:cxn ang="0">
                    <a:pos x="29" y="27"/>
                  </a:cxn>
                  <a:cxn ang="0">
                    <a:pos x="17" y="55"/>
                  </a:cxn>
                  <a:cxn ang="0">
                    <a:pos x="1" y="29"/>
                  </a:cxn>
                </a:cxnLst>
                <a:rect l="0" t="0" r="r" b="b"/>
                <a:pathLst>
                  <a:path w="30" h="55">
                    <a:moveTo>
                      <a:pt x="1" y="29"/>
                    </a:moveTo>
                    <a:cubicBezTo>
                      <a:pt x="0" y="14"/>
                      <a:pt x="13" y="0"/>
                      <a:pt x="13" y="0"/>
                    </a:cubicBezTo>
                    <a:cubicBezTo>
                      <a:pt x="13" y="0"/>
                      <a:pt x="28" y="12"/>
                      <a:pt x="29" y="27"/>
                    </a:cubicBezTo>
                    <a:cubicBezTo>
                      <a:pt x="30" y="42"/>
                      <a:pt x="17" y="55"/>
                      <a:pt x="17" y="55"/>
                    </a:cubicBezTo>
                    <a:cubicBezTo>
                      <a:pt x="17" y="55"/>
                      <a:pt x="2" y="44"/>
                      <a:pt x="1" y="29"/>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3" name="íṩľíḍè-Freeform: Shape 80"/>
              <p:cNvSpPr/>
              <p:nvPr/>
            </p:nvSpPr>
            <p:spPr bwMode="auto">
              <a:xfrm>
                <a:off x="4359276" y="2351088"/>
                <a:ext cx="57150" cy="55563"/>
              </a:xfrm>
              <a:custGeom>
                <a:avLst/>
                <a:gdLst/>
                <a:ahLst/>
                <a:cxnLst>
                  <a:cxn ang="0">
                    <a:pos x="9" y="24"/>
                  </a:cxn>
                  <a:cxn ang="0">
                    <a:pos x="0" y="2"/>
                  </a:cxn>
                  <a:cxn ang="0">
                    <a:pos x="24" y="8"/>
                  </a:cxn>
                  <a:cxn ang="0">
                    <a:pos x="33" y="30"/>
                  </a:cxn>
                  <a:cxn ang="0">
                    <a:pos x="9" y="24"/>
                  </a:cxn>
                </a:cxnLst>
                <a:rect l="0" t="0" r="r" b="b"/>
                <a:pathLst>
                  <a:path w="33" h="32">
                    <a:moveTo>
                      <a:pt x="9" y="24"/>
                    </a:moveTo>
                    <a:cubicBezTo>
                      <a:pt x="1" y="17"/>
                      <a:pt x="0" y="2"/>
                      <a:pt x="0" y="2"/>
                    </a:cubicBezTo>
                    <a:cubicBezTo>
                      <a:pt x="0" y="2"/>
                      <a:pt x="15" y="0"/>
                      <a:pt x="24" y="8"/>
                    </a:cubicBezTo>
                    <a:cubicBezTo>
                      <a:pt x="32" y="16"/>
                      <a:pt x="33" y="30"/>
                      <a:pt x="33" y="30"/>
                    </a:cubicBezTo>
                    <a:cubicBezTo>
                      <a:pt x="33" y="30"/>
                      <a:pt x="18" y="32"/>
                      <a:pt x="9" y="24"/>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4" name="íṩľíḍè-Freeform: Shape 81"/>
              <p:cNvSpPr/>
              <p:nvPr/>
            </p:nvSpPr>
            <p:spPr bwMode="auto">
              <a:xfrm>
                <a:off x="4143376" y="2193926"/>
                <a:ext cx="55563" cy="53975"/>
              </a:xfrm>
              <a:custGeom>
                <a:avLst/>
                <a:gdLst/>
                <a:ahLst/>
                <a:cxnLst>
                  <a:cxn ang="0">
                    <a:pos x="9" y="24"/>
                  </a:cxn>
                  <a:cxn ang="0">
                    <a:pos x="0" y="2"/>
                  </a:cxn>
                  <a:cxn ang="0">
                    <a:pos x="23" y="7"/>
                  </a:cxn>
                  <a:cxn ang="0">
                    <a:pos x="32" y="29"/>
                  </a:cxn>
                  <a:cxn ang="0">
                    <a:pos x="9" y="24"/>
                  </a:cxn>
                </a:cxnLst>
                <a:rect l="0" t="0" r="r" b="b"/>
                <a:pathLst>
                  <a:path w="32" h="31">
                    <a:moveTo>
                      <a:pt x="9" y="24"/>
                    </a:moveTo>
                    <a:cubicBezTo>
                      <a:pt x="0" y="16"/>
                      <a:pt x="0" y="2"/>
                      <a:pt x="0" y="2"/>
                    </a:cubicBezTo>
                    <a:cubicBezTo>
                      <a:pt x="0" y="2"/>
                      <a:pt x="14" y="0"/>
                      <a:pt x="23" y="7"/>
                    </a:cubicBezTo>
                    <a:cubicBezTo>
                      <a:pt x="32" y="15"/>
                      <a:pt x="32" y="29"/>
                      <a:pt x="32" y="29"/>
                    </a:cubicBezTo>
                    <a:cubicBezTo>
                      <a:pt x="32" y="29"/>
                      <a:pt x="18" y="31"/>
                      <a:pt x="9" y="24"/>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5" name="íṩľíḍè-Freeform: Shape 82"/>
              <p:cNvSpPr/>
              <p:nvPr/>
            </p:nvSpPr>
            <p:spPr bwMode="auto">
              <a:xfrm>
                <a:off x="4352926" y="2154238"/>
                <a:ext cx="52388" cy="66675"/>
              </a:xfrm>
              <a:custGeom>
                <a:avLst/>
                <a:gdLst/>
                <a:ahLst/>
                <a:cxnLst>
                  <a:cxn ang="0">
                    <a:pos x="25" y="24"/>
                  </a:cxn>
                  <a:cxn ang="0">
                    <a:pos x="6" y="38"/>
                  </a:cxn>
                  <a:cxn ang="0">
                    <a:pos x="5" y="14"/>
                  </a:cxn>
                  <a:cxn ang="0">
                    <a:pos x="25" y="0"/>
                  </a:cxn>
                  <a:cxn ang="0">
                    <a:pos x="25" y="24"/>
                  </a:cxn>
                </a:cxnLst>
                <a:rect l="0" t="0" r="r" b="b"/>
                <a:pathLst>
                  <a:path w="30" h="38">
                    <a:moveTo>
                      <a:pt x="25" y="24"/>
                    </a:moveTo>
                    <a:cubicBezTo>
                      <a:pt x="20" y="34"/>
                      <a:pt x="6" y="38"/>
                      <a:pt x="6" y="38"/>
                    </a:cubicBezTo>
                    <a:cubicBezTo>
                      <a:pt x="6" y="38"/>
                      <a:pt x="0" y="24"/>
                      <a:pt x="5" y="14"/>
                    </a:cubicBezTo>
                    <a:cubicBezTo>
                      <a:pt x="11" y="3"/>
                      <a:pt x="25" y="0"/>
                      <a:pt x="25" y="0"/>
                    </a:cubicBezTo>
                    <a:cubicBezTo>
                      <a:pt x="25" y="0"/>
                      <a:pt x="30" y="13"/>
                      <a:pt x="25" y="24"/>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6" name="íṩľíḍè-Freeform: Shape 83"/>
              <p:cNvSpPr/>
              <p:nvPr/>
            </p:nvSpPr>
            <p:spPr bwMode="auto">
              <a:xfrm>
                <a:off x="4359276" y="2270126"/>
                <a:ext cx="166688" cy="96838"/>
              </a:xfrm>
              <a:custGeom>
                <a:avLst/>
                <a:gdLst/>
                <a:ahLst/>
                <a:cxnLst>
                  <a:cxn ang="0">
                    <a:pos x="46" y="3"/>
                  </a:cxn>
                  <a:cxn ang="0">
                    <a:pos x="0" y="32"/>
                  </a:cxn>
                  <a:cxn ang="0">
                    <a:pos x="51" y="52"/>
                  </a:cxn>
                  <a:cxn ang="0">
                    <a:pos x="96" y="23"/>
                  </a:cxn>
                  <a:cxn ang="0">
                    <a:pos x="46" y="3"/>
                  </a:cxn>
                  <a:cxn ang="0">
                    <a:pos x="44" y="32"/>
                  </a:cxn>
                  <a:cxn ang="0">
                    <a:pos x="45" y="37"/>
                  </a:cxn>
                  <a:cxn ang="0">
                    <a:pos x="41" y="38"/>
                  </a:cxn>
                  <a:cxn ang="0">
                    <a:pos x="40" y="32"/>
                  </a:cxn>
                  <a:cxn ang="0">
                    <a:pos x="38" y="32"/>
                  </a:cxn>
                  <a:cxn ang="0">
                    <a:pos x="39" y="38"/>
                  </a:cxn>
                  <a:cxn ang="0">
                    <a:pos x="35" y="39"/>
                  </a:cxn>
                  <a:cxn ang="0">
                    <a:pos x="34" y="33"/>
                  </a:cxn>
                  <a:cxn ang="0">
                    <a:pos x="31" y="33"/>
                  </a:cxn>
                  <a:cxn ang="0">
                    <a:pos x="30" y="26"/>
                  </a:cxn>
                  <a:cxn ang="0">
                    <a:pos x="33" y="26"/>
                  </a:cxn>
                  <a:cxn ang="0">
                    <a:pos x="32" y="20"/>
                  </a:cxn>
                  <a:cxn ang="0">
                    <a:pos x="37" y="20"/>
                  </a:cxn>
                  <a:cxn ang="0">
                    <a:pos x="37" y="25"/>
                  </a:cxn>
                  <a:cxn ang="0">
                    <a:pos x="39" y="25"/>
                  </a:cxn>
                  <a:cxn ang="0">
                    <a:pos x="38" y="20"/>
                  </a:cxn>
                  <a:cxn ang="0">
                    <a:pos x="43" y="19"/>
                  </a:cxn>
                  <a:cxn ang="0">
                    <a:pos x="43" y="24"/>
                  </a:cxn>
                  <a:cxn ang="0">
                    <a:pos x="60" y="12"/>
                  </a:cxn>
                  <a:cxn ang="0">
                    <a:pos x="61" y="20"/>
                  </a:cxn>
                  <a:cxn ang="0">
                    <a:pos x="54" y="24"/>
                  </a:cxn>
                  <a:cxn ang="0">
                    <a:pos x="49" y="28"/>
                  </a:cxn>
                  <a:cxn ang="0">
                    <a:pos x="49" y="28"/>
                  </a:cxn>
                  <a:cxn ang="0">
                    <a:pos x="55" y="29"/>
                  </a:cxn>
                  <a:cxn ang="0">
                    <a:pos x="63" y="32"/>
                  </a:cxn>
                  <a:cxn ang="0">
                    <a:pos x="64" y="40"/>
                  </a:cxn>
                  <a:cxn ang="0">
                    <a:pos x="44" y="32"/>
                  </a:cxn>
                </a:cxnLst>
                <a:rect l="0" t="0" r="r" b="b"/>
                <a:pathLst>
                  <a:path w="96" h="55">
                    <a:moveTo>
                      <a:pt x="46" y="3"/>
                    </a:moveTo>
                    <a:cubicBezTo>
                      <a:pt x="19" y="6"/>
                      <a:pt x="0" y="32"/>
                      <a:pt x="0" y="32"/>
                    </a:cubicBezTo>
                    <a:cubicBezTo>
                      <a:pt x="0" y="32"/>
                      <a:pt x="24" y="55"/>
                      <a:pt x="51" y="52"/>
                    </a:cubicBezTo>
                    <a:cubicBezTo>
                      <a:pt x="77" y="49"/>
                      <a:pt x="96" y="23"/>
                      <a:pt x="96" y="23"/>
                    </a:cubicBezTo>
                    <a:cubicBezTo>
                      <a:pt x="96" y="23"/>
                      <a:pt x="72" y="0"/>
                      <a:pt x="46" y="3"/>
                    </a:cubicBezTo>
                    <a:moveTo>
                      <a:pt x="44" y="32"/>
                    </a:moveTo>
                    <a:cubicBezTo>
                      <a:pt x="45" y="37"/>
                      <a:pt x="45" y="37"/>
                      <a:pt x="45" y="37"/>
                    </a:cubicBezTo>
                    <a:cubicBezTo>
                      <a:pt x="41" y="38"/>
                      <a:pt x="41" y="38"/>
                      <a:pt x="41" y="38"/>
                    </a:cubicBezTo>
                    <a:cubicBezTo>
                      <a:pt x="40" y="32"/>
                      <a:pt x="40" y="32"/>
                      <a:pt x="40" y="32"/>
                    </a:cubicBezTo>
                    <a:cubicBezTo>
                      <a:pt x="38" y="32"/>
                      <a:pt x="38" y="32"/>
                      <a:pt x="38" y="32"/>
                    </a:cubicBezTo>
                    <a:cubicBezTo>
                      <a:pt x="39" y="38"/>
                      <a:pt x="39" y="38"/>
                      <a:pt x="39" y="38"/>
                    </a:cubicBezTo>
                    <a:cubicBezTo>
                      <a:pt x="35" y="39"/>
                      <a:pt x="35" y="39"/>
                      <a:pt x="35" y="39"/>
                    </a:cubicBezTo>
                    <a:cubicBezTo>
                      <a:pt x="34" y="33"/>
                      <a:pt x="34" y="33"/>
                      <a:pt x="34" y="33"/>
                    </a:cubicBezTo>
                    <a:cubicBezTo>
                      <a:pt x="31" y="33"/>
                      <a:pt x="31" y="33"/>
                      <a:pt x="31" y="33"/>
                    </a:cubicBezTo>
                    <a:cubicBezTo>
                      <a:pt x="30" y="26"/>
                      <a:pt x="30" y="26"/>
                      <a:pt x="30" y="26"/>
                    </a:cubicBezTo>
                    <a:cubicBezTo>
                      <a:pt x="33" y="26"/>
                      <a:pt x="33" y="26"/>
                      <a:pt x="33" y="26"/>
                    </a:cubicBezTo>
                    <a:cubicBezTo>
                      <a:pt x="32" y="20"/>
                      <a:pt x="32" y="20"/>
                      <a:pt x="32" y="20"/>
                    </a:cubicBezTo>
                    <a:cubicBezTo>
                      <a:pt x="37" y="20"/>
                      <a:pt x="37" y="20"/>
                      <a:pt x="37" y="20"/>
                    </a:cubicBezTo>
                    <a:cubicBezTo>
                      <a:pt x="37" y="25"/>
                      <a:pt x="37" y="25"/>
                      <a:pt x="37" y="25"/>
                    </a:cubicBezTo>
                    <a:cubicBezTo>
                      <a:pt x="39" y="25"/>
                      <a:pt x="39" y="25"/>
                      <a:pt x="39" y="25"/>
                    </a:cubicBezTo>
                    <a:cubicBezTo>
                      <a:pt x="38" y="20"/>
                      <a:pt x="38" y="20"/>
                      <a:pt x="38" y="20"/>
                    </a:cubicBezTo>
                    <a:cubicBezTo>
                      <a:pt x="43" y="19"/>
                      <a:pt x="43" y="19"/>
                      <a:pt x="43" y="19"/>
                    </a:cubicBezTo>
                    <a:cubicBezTo>
                      <a:pt x="43" y="24"/>
                      <a:pt x="43" y="24"/>
                      <a:pt x="43" y="24"/>
                    </a:cubicBezTo>
                    <a:cubicBezTo>
                      <a:pt x="60" y="12"/>
                      <a:pt x="60" y="12"/>
                      <a:pt x="60" y="12"/>
                    </a:cubicBezTo>
                    <a:cubicBezTo>
                      <a:pt x="61" y="20"/>
                      <a:pt x="61" y="20"/>
                      <a:pt x="61" y="20"/>
                    </a:cubicBezTo>
                    <a:cubicBezTo>
                      <a:pt x="54" y="24"/>
                      <a:pt x="54" y="24"/>
                      <a:pt x="54" y="24"/>
                    </a:cubicBezTo>
                    <a:cubicBezTo>
                      <a:pt x="52" y="26"/>
                      <a:pt x="51" y="27"/>
                      <a:pt x="49" y="28"/>
                    </a:cubicBezTo>
                    <a:cubicBezTo>
                      <a:pt x="49" y="28"/>
                      <a:pt x="49" y="28"/>
                      <a:pt x="49" y="28"/>
                    </a:cubicBezTo>
                    <a:cubicBezTo>
                      <a:pt x="51" y="28"/>
                      <a:pt x="53" y="29"/>
                      <a:pt x="55" y="29"/>
                    </a:cubicBezTo>
                    <a:cubicBezTo>
                      <a:pt x="63" y="32"/>
                      <a:pt x="63" y="32"/>
                      <a:pt x="63" y="32"/>
                    </a:cubicBezTo>
                    <a:cubicBezTo>
                      <a:pt x="64" y="40"/>
                      <a:pt x="64" y="40"/>
                      <a:pt x="64" y="40"/>
                    </a:cubicBezTo>
                    <a:cubicBezTo>
                      <a:pt x="44" y="32"/>
                      <a:pt x="44" y="32"/>
                      <a:pt x="44" y="32"/>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7" name="íṩľíḍè-Freeform: Shape 84"/>
              <p:cNvSpPr/>
              <p:nvPr/>
            </p:nvSpPr>
            <p:spPr bwMode="auto">
              <a:xfrm>
                <a:off x="4113213" y="2247901"/>
                <a:ext cx="114300" cy="74613"/>
              </a:xfrm>
              <a:custGeom>
                <a:avLst/>
                <a:gdLst/>
                <a:ahLst/>
                <a:cxnLst>
                  <a:cxn ang="0">
                    <a:pos x="37" y="5"/>
                  </a:cxn>
                  <a:cxn ang="0">
                    <a:pos x="0" y="13"/>
                  </a:cxn>
                  <a:cxn ang="0">
                    <a:pos x="29" y="39"/>
                  </a:cxn>
                  <a:cxn ang="0">
                    <a:pos x="66" y="30"/>
                  </a:cxn>
                  <a:cxn ang="0">
                    <a:pos x="37" y="5"/>
                  </a:cxn>
                  <a:cxn ang="0">
                    <a:pos x="46" y="20"/>
                  </a:cxn>
                  <a:cxn ang="0">
                    <a:pos x="36" y="27"/>
                  </a:cxn>
                  <a:cxn ang="0">
                    <a:pos x="36" y="30"/>
                  </a:cxn>
                  <a:cxn ang="0">
                    <a:pos x="33" y="30"/>
                  </a:cxn>
                  <a:cxn ang="0">
                    <a:pos x="34" y="27"/>
                  </a:cxn>
                  <a:cxn ang="0">
                    <a:pos x="33" y="27"/>
                  </a:cxn>
                  <a:cxn ang="0">
                    <a:pos x="32" y="27"/>
                  </a:cxn>
                  <a:cxn ang="0">
                    <a:pos x="31" y="29"/>
                  </a:cxn>
                  <a:cxn ang="0">
                    <a:pos x="29" y="29"/>
                  </a:cxn>
                  <a:cxn ang="0">
                    <a:pos x="29" y="26"/>
                  </a:cxn>
                  <a:cxn ang="0">
                    <a:pos x="23" y="15"/>
                  </a:cxn>
                  <a:cxn ang="0">
                    <a:pos x="24" y="12"/>
                  </a:cxn>
                  <a:cxn ang="0">
                    <a:pos x="28" y="13"/>
                  </a:cxn>
                  <a:cxn ang="0">
                    <a:pos x="27" y="15"/>
                  </a:cxn>
                  <a:cxn ang="0">
                    <a:pos x="30" y="21"/>
                  </a:cxn>
                  <a:cxn ang="0">
                    <a:pos x="32" y="13"/>
                  </a:cxn>
                  <a:cxn ang="0">
                    <a:pos x="34" y="14"/>
                  </a:cxn>
                  <a:cxn ang="0">
                    <a:pos x="33" y="22"/>
                  </a:cxn>
                  <a:cxn ang="0">
                    <a:pos x="34" y="23"/>
                  </a:cxn>
                  <a:cxn ang="0">
                    <a:pos x="34" y="23"/>
                  </a:cxn>
                  <a:cxn ang="0">
                    <a:pos x="36" y="14"/>
                  </a:cxn>
                  <a:cxn ang="0">
                    <a:pos x="39" y="15"/>
                  </a:cxn>
                  <a:cxn ang="0">
                    <a:pos x="37" y="23"/>
                  </a:cxn>
                  <a:cxn ang="0">
                    <a:pos x="42" y="18"/>
                  </a:cxn>
                  <a:cxn ang="0">
                    <a:pos x="42" y="16"/>
                  </a:cxn>
                  <a:cxn ang="0">
                    <a:pos x="47" y="16"/>
                  </a:cxn>
                  <a:cxn ang="0">
                    <a:pos x="46" y="20"/>
                  </a:cxn>
                </a:cxnLst>
                <a:rect l="0" t="0" r="r" b="b"/>
                <a:pathLst>
                  <a:path w="66" h="43">
                    <a:moveTo>
                      <a:pt x="37" y="5"/>
                    </a:moveTo>
                    <a:cubicBezTo>
                      <a:pt x="19" y="0"/>
                      <a:pt x="0" y="13"/>
                      <a:pt x="0" y="13"/>
                    </a:cubicBezTo>
                    <a:cubicBezTo>
                      <a:pt x="0" y="13"/>
                      <a:pt x="11" y="34"/>
                      <a:pt x="29" y="39"/>
                    </a:cubicBezTo>
                    <a:cubicBezTo>
                      <a:pt x="47" y="43"/>
                      <a:pt x="66" y="30"/>
                      <a:pt x="66" y="30"/>
                    </a:cubicBezTo>
                    <a:cubicBezTo>
                      <a:pt x="66" y="30"/>
                      <a:pt x="56" y="9"/>
                      <a:pt x="37" y="5"/>
                    </a:cubicBezTo>
                    <a:moveTo>
                      <a:pt x="46" y="20"/>
                    </a:moveTo>
                    <a:cubicBezTo>
                      <a:pt x="45" y="25"/>
                      <a:pt x="41" y="27"/>
                      <a:pt x="36" y="27"/>
                    </a:cubicBezTo>
                    <a:cubicBezTo>
                      <a:pt x="36" y="30"/>
                      <a:pt x="36" y="30"/>
                      <a:pt x="36" y="30"/>
                    </a:cubicBezTo>
                    <a:cubicBezTo>
                      <a:pt x="33" y="30"/>
                      <a:pt x="33" y="30"/>
                      <a:pt x="33" y="30"/>
                    </a:cubicBezTo>
                    <a:cubicBezTo>
                      <a:pt x="34" y="27"/>
                      <a:pt x="34" y="27"/>
                      <a:pt x="34" y="27"/>
                    </a:cubicBezTo>
                    <a:cubicBezTo>
                      <a:pt x="33" y="27"/>
                      <a:pt x="33" y="27"/>
                      <a:pt x="33" y="27"/>
                    </a:cubicBezTo>
                    <a:cubicBezTo>
                      <a:pt x="33" y="27"/>
                      <a:pt x="32" y="27"/>
                      <a:pt x="32" y="27"/>
                    </a:cubicBezTo>
                    <a:cubicBezTo>
                      <a:pt x="31" y="29"/>
                      <a:pt x="31" y="29"/>
                      <a:pt x="31" y="29"/>
                    </a:cubicBezTo>
                    <a:cubicBezTo>
                      <a:pt x="29" y="29"/>
                      <a:pt x="29" y="29"/>
                      <a:pt x="29" y="29"/>
                    </a:cubicBezTo>
                    <a:cubicBezTo>
                      <a:pt x="29" y="26"/>
                      <a:pt x="29" y="26"/>
                      <a:pt x="29" y="26"/>
                    </a:cubicBezTo>
                    <a:cubicBezTo>
                      <a:pt x="24" y="23"/>
                      <a:pt x="22" y="19"/>
                      <a:pt x="23" y="15"/>
                    </a:cubicBezTo>
                    <a:cubicBezTo>
                      <a:pt x="23" y="13"/>
                      <a:pt x="23" y="13"/>
                      <a:pt x="24" y="12"/>
                    </a:cubicBezTo>
                    <a:cubicBezTo>
                      <a:pt x="28" y="13"/>
                      <a:pt x="28" y="13"/>
                      <a:pt x="28" y="13"/>
                    </a:cubicBezTo>
                    <a:cubicBezTo>
                      <a:pt x="28" y="13"/>
                      <a:pt x="27" y="14"/>
                      <a:pt x="27" y="15"/>
                    </a:cubicBezTo>
                    <a:cubicBezTo>
                      <a:pt x="27" y="18"/>
                      <a:pt x="28" y="20"/>
                      <a:pt x="30" y="21"/>
                    </a:cubicBezTo>
                    <a:cubicBezTo>
                      <a:pt x="32" y="13"/>
                      <a:pt x="32" y="13"/>
                      <a:pt x="32" y="13"/>
                    </a:cubicBezTo>
                    <a:cubicBezTo>
                      <a:pt x="34" y="14"/>
                      <a:pt x="34" y="14"/>
                      <a:pt x="34" y="14"/>
                    </a:cubicBezTo>
                    <a:cubicBezTo>
                      <a:pt x="33" y="22"/>
                      <a:pt x="33" y="22"/>
                      <a:pt x="33" y="22"/>
                    </a:cubicBezTo>
                    <a:cubicBezTo>
                      <a:pt x="34" y="23"/>
                      <a:pt x="34" y="23"/>
                      <a:pt x="34" y="23"/>
                    </a:cubicBezTo>
                    <a:cubicBezTo>
                      <a:pt x="34" y="23"/>
                      <a:pt x="34" y="23"/>
                      <a:pt x="34" y="23"/>
                    </a:cubicBezTo>
                    <a:cubicBezTo>
                      <a:pt x="36" y="14"/>
                      <a:pt x="36" y="14"/>
                      <a:pt x="36" y="14"/>
                    </a:cubicBezTo>
                    <a:cubicBezTo>
                      <a:pt x="39" y="15"/>
                      <a:pt x="39" y="15"/>
                      <a:pt x="39" y="15"/>
                    </a:cubicBezTo>
                    <a:cubicBezTo>
                      <a:pt x="37" y="23"/>
                      <a:pt x="37" y="23"/>
                      <a:pt x="37" y="23"/>
                    </a:cubicBezTo>
                    <a:cubicBezTo>
                      <a:pt x="40" y="22"/>
                      <a:pt x="42" y="21"/>
                      <a:pt x="42" y="18"/>
                    </a:cubicBezTo>
                    <a:cubicBezTo>
                      <a:pt x="42" y="17"/>
                      <a:pt x="42" y="16"/>
                      <a:pt x="42" y="16"/>
                    </a:cubicBezTo>
                    <a:cubicBezTo>
                      <a:pt x="47" y="16"/>
                      <a:pt x="47" y="16"/>
                      <a:pt x="47" y="16"/>
                    </a:cubicBezTo>
                    <a:cubicBezTo>
                      <a:pt x="47" y="17"/>
                      <a:pt x="47" y="18"/>
                      <a:pt x="46" y="20"/>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8" name="íṩľíḍè-Freeform: Shape 85"/>
              <p:cNvSpPr/>
              <p:nvPr/>
            </p:nvSpPr>
            <p:spPr bwMode="auto">
              <a:xfrm>
                <a:off x="4183063" y="2125663"/>
                <a:ext cx="123825" cy="136525"/>
              </a:xfrm>
              <a:custGeom>
                <a:avLst/>
                <a:gdLst/>
                <a:ahLst/>
                <a:cxnLst>
                  <a:cxn ang="0">
                    <a:pos x="56" y="26"/>
                  </a:cxn>
                  <a:cxn ang="0">
                    <a:pos x="8" y="0"/>
                  </a:cxn>
                  <a:cxn ang="0">
                    <a:pos x="15" y="54"/>
                  </a:cxn>
                  <a:cxn ang="0">
                    <a:pos x="62" y="79"/>
                  </a:cxn>
                  <a:cxn ang="0">
                    <a:pos x="56" y="26"/>
                  </a:cxn>
                  <a:cxn ang="0">
                    <a:pos x="50" y="54"/>
                  </a:cxn>
                  <a:cxn ang="0">
                    <a:pos x="46" y="57"/>
                  </a:cxn>
                  <a:cxn ang="0">
                    <a:pos x="43" y="53"/>
                  </a:cxn>
                  <a:cxn ang="0">
                    <a:pos x="35" y="56"/>
                  </a:cxn>
                  <a:cxn ang="0">
                    <a:pos x="33" y="50"/>
                  </a:cxn>
                  <a:cxn ang="0">
                    <a:pos x="41" y="47"/>
                  </a:cxn>
                  <a:cxn ang="0">
                    <a:pos x="43" y="42"/>
                  </a:cxn>
                  <a:cxn ang="0">
                    <a:pos x="36" y="41"/>
                  </a:cxn>
                  <a:cxn ang="0">
                    <a:pos x="23" y="39"/>
                  </a:cxn>
                  <a:cxn ang="0">
                    <a:pos x="25" y="26"/>
                  </a:cxn>
                  <a:cxn ang="0">
                    <a:pos x="22" y="22"/>
                  </a:cxn>
                  <a:cxn ang="0">
                    <a:pos x="26" y="20"/>
                  </a:cxn>
                  <a:cxn ang="0">
                    <a:pos x="29" y="23"/>
                  </a:cxn>
                  <a:cxn ang="0">
                    <a:pos x="36" y="20"/>
                  </a:cxn>
                  <a:cxn ang="0">
                    <a:pos x="38" y="26"/>
                  </a:cxn>
                  <a:cxn ang="0">
                    <a:pos x="31" y="29"/>
                  </a:cxn>
                  <a:cxn ang="0">
                    <a:pos x="29" y="34"/>
                  </a:cxn>
                  <a:cxn ang="0">
                    <a:pos x="37" y="34"/>
                  </a:cxn>
                  <a:cxn ang="0">
                    <a:pos x="49" y="37"/>
                  </a:cxn>
                  <a:cxn ang="0">
                    <a:pos x="47" y="50"/>
                  </a:cxn>
                  <a:cxn ang="0">
                    <a:pos x="50" y="54"/>
                  </a:cxn>
                </a:cxnLst>
                <a:rect l="0" t="0" r="r" b="b"/>
                <a:pathLst>
                  <a:path w="71" h="79">
                    <a:moveTo>
                      <a:pt x="56" y="26"/>
                    </a:moveTo>
                    <a:cubicBezTo>
                      <a:pt x="41" y="4"/>
                      <a:pt x="8" y="0"/>
                      <a:pt x="8" y="0"/>
                    </a:cubicBezTo>
                    <a:cubicBezTo>
                      <a:pt x="8" y="0"/>
                      <a:pt x="0" y="32"/>
                      <a:pt x="15" y="54"/>
                    </a:cubicBezTo>
                    <a:cubicBezTo>
                      <a:pt x="30" y="76"/>
                      <a:pt x="62" y="79"/>
                      <a:pt x="62" y="79"/>
                    </a:cubicBezTo>
                    <a:cubicBezTo>
                      <a:pt x="62" y="79"/>
                      <a:pt x="71" y="48"/>
                      <a:pt x="56" y="26"/>
                    </a:cubicBezTo>
                    <a:moveTo>
                      <a:pt x="50" y="54"/>
                    </a:moveTo>
                    <a:cubicBezTo>
                      <a:pt x="46" y="57"/>
                      <a:pt x="46" y="57"/>
                      <a:pt x="46" y="57"/>
                    </a:cubicBezTo>
                    <a:cubicBezTo>
                      <a:pt x="43" y="53"/>
                      <a:pt x="43" y="53"/>
                      <a:pt x="43" y="53"/>
                    </a:cubicBezTo>
                    <a:cubicBezTo>
                      <a:pt x="40" y="54"/>
                      <a:pt x="37" y="56"/>
                      <a:pt x="35" y="56"/>
                    </a:cubicBezTo>
                    <a:cubicBezTo>
                      <a:pt x="33" y="50"/>
                      <a:pt x="33" y="50"/>
                      <a:pt x="33" y="50"/>
                    </a:cubicBezTo>
                    <a:cubicBezTo>
                      <a:pt x="35" y="50"/>
                      <a:pt x="38" y="49"/>
                      <a:pt x="41" y="47"/>
                    </a:cubicBezTo>
                    <a:cubicBezTo>
                      <a:pt x="43" y="45"/>
                      <a:pt x="44" y="43"/>
                      <a:pt x="43" y="42"/>
                    </a:cubicBezTo>
                    <a:cubicBezTo>
                      <a:pt x="42" y="40"/>
                      <a:pt x="40" y="40"/>
                      <a:pt x="36" y="41"/>
                    </a:cubicBezTo>
                    <a:cubicBezTo>
                      <a:pt x="31" y="43"/>
                      <a:pt x="26" y="43"/>
                      <a:pt x="23" y="39"/>
                    </a:cubicBezTo>
                    <a:cubicBezTo>
                      <a:pt x="21" y="35"/>
                      <a:pt x="21" y="30"/>
                      <a:pt x="25" y="26"/>
                    </a:cubicBezTo>
                    <a:cubicBezTo>
                      <a:pt x="22" y="22"/>
                      <a:pt x="22" y="22"/>
                      <a:pt x="22" y="22"/>
                    </a:cubicBezTo>
                    <a:cubicBezTo>
                      <a:pt x="26" y="20"/>
                      <a:pt x="26" y="20"/>
                      <a:pt x="26" y="20"/>
                    </a:cubicBezTo>
                    <a:cubicBezTo>
                      <a:pt x="29" y="23"/>
                      <a:pt x="29" y="23"/>
                      <a:pt x="29" y="23"/>
                    </a:cubicBezTo>
                    <a:cubicBezTo>
                      <a:pt x="32" y="21"/>
                      <a:pt x="34" y="21"/>
                      <a:pt x="36" y="20"/>
                    </a:cubicBezTo>
                    <a:cubicBezTo>
                      <a:pt x="38" y="26"/>
                      <a:pt x="38" y="26"/>
                      <a:pt x="38" y="26"/>
                    </a:cubicBezTo>
                    <a:cubicBezTo>
                      <a:pt x="37" y="26"/>
                      <a:pt x="34" y="27"/>
                      <a:pt x="31" y="29"/>
                    </a:cubicBezTo>
                    <a:cubicBezTo>
                      <a:pt x="28" y="31"/>
                      <a:pt x="28" y="32"/>
                      <a:pt x="29" y="34"/>
                    </a:cubicBezTo>
                    <a:cubicBezTo>
                      <a:pt x="30" y="35"/>
                      <a:pt x="32" y="35"/>
                      <a:pt x="37" y="34"/>
                    </a:cubicBezTo>
                    <a:cubicBezTo>
                      <a:pt x="43" y="32"/>
                      <a:pt x="46" y="33"/>
                      <a:pt x="49" y="37"/>
                    </a:cubicBezTo>
                    <a:cubicBezTo>
                      <a:pt x="52" y="40"/>
                      <a:pt x="51" y="45"/>
                      <a:pt x="47" y="50"/>
                    </a:cubicBezTo>
                    <a:cubicBezTo>
                      <a:pt x="50" y="54"/>
                      <a:pt x="50" y="54"/>
                      <a:pt x="50" y="54"/>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9" name="íṩľíḍè-Freeform: Shape 86"/>
              <p:cNvSpPr/>
              <p:nvPr/>
            </p:nvSpPr>
            <p:spPr bwMode="auto">
              <a:xfrm>
                <a:off x="4371976" y="2193926"/>
                <a:ext cx="95250" cy="90488"/>
              </a:xfrm>
              <a:custGeom>
                <a:avLst/>
                <a:gdLst/>
                <a:ahLst/>
                <a:cxnLst>
                  <a:cxn ang="0">
                    <a:pos x="17" y="11"/>
                  </a:cxn>
                  <a:cxn ang="0">
                    <a:pos x="0" y="47"/>
                  </a:cxn>
                  <a:cxn ang="0">
                    <a:pos x="38" y="40"/>
                  </a:cxn>
                  <a:cxn ang="0">
                    <a:pos x="55" y="5"/>
                  </a:cxn>
                  <a:cxn ang="0">
                    <a:pos x="17" y="11"/>
                  </a:cxn>
                  <a:cxn ang="0">
                    <a:pos x="36" y="26"/>
                  </a:cxn>
                  <a:cxn ang="0">
                    <a:pos x="33" y="21"/>
                  </a:cxn>
                  <a:cxn ang="0">
                    <a:pos x="30" y="20"/>
                  </a:cxn>
                  <a:cxn ang="0">
                    <a:pos x="31" y="26"/>
                  </a:cxn>
                  <a:cxn ang="0">
                    <a:pos x="30" y="35"/>
                  </a:cxn>
                  <a:cxn ang="0">
                    <a:pos x="21" y="35"/>
                  </a:cxn>
                  <a:cxn ang="0">
                    <a:pos x="18" y="38"/>
                  </a:cxn>
                  <a:cxn ang="0">
                    <a:pos x="15" y="36"/>
                  </a:cxn>
                  <a:cxn ang="0">
                    <a:pos x="18" y="33"/>
                  </a:cxn>
                  <a:cxn ang="0">
                    <a:pos x="14" y="28"/>
                  </a:cxn>
                  <a:cxn ang="0">
                    <a:pos x="18" y="25"/>
                  </a:cxn>
                  <a:cxn ang="0">
                    <a:pos x="22" y="31"/>
                  </a:cxn>
                  <a:cxn ang="0">
                    <a:pos x="26" y="32"/>
                  </a:cxn>
                  <a:cxn ang="0">
                    <a:pos x="25" y="26"/>
                  </a:cxn>
                  <a:cxn ang="0">
                    <a:pos x="25" y="17"/>
                  </a:cxn>
                  <a:cxn ang="0">
                    <a:pos x="34" y="17"/>
                  </a:cxn>
                  <a:cxn ang="0">
                    <a:pos x="37" y="14"/>
                  </a:cxn>
                  <a:cxn ang="0">
                    <a:pos x="39" y="17"/>
                  </a:cxn>
                  <a:cxn ang="0">
                    <a:pos x="37" y="19"/>
                  </a:cxn>
                  <a:cxn ang="0">
                    <a:pos x="40" y="24"/>
                  </a:cxn>
                  <a:cxn ang="0">
                    <a:pos x="36" y="26"/>
                  </a:cxn>
                </a:cxnLst>
                <a:rect l="0" t="0" r="r" b="b"/>
                <a:pathLst>
                  <a:path w="55" h="52">
                    <a:moveTo>
                      <a:pt x="17" y="11"/>
                    </a:moveTo>
                    <a:cubicBezTo>
                      <a:pt x="2" y="23"/>
                      <a:pt x="0" y="47"/>
                      <a:pt x="0" y="47"/>
                    </a:cubicBezTo>
                    <a:cubicBezTo>
                      <a:pt x="0" y="47"/>
                      <a:pt x="23" y="52"/>
                      <a:pt x="38" y="40"/>
                    </a:cubicBezTo>
                    <a:cubicBezTo>
                      <a:pt x="54" y="28"/>
                      <a:pt x="55" y="5"/>
                      <a:pt x="55" y="5"/>
                    </a:cubicBezTo>
                    <a:cubicBezTo>
                      <a:pt x="55" y="5"/>
                      <a:pt x="32" y="0"/>
                      <a:pt x="17" y="11"/>
                    </a:cubicBezTo>
                    <a:moveTo>
                      <a:pt x="36" y="26"/>
                    </a:moveTo>
                    <a:cubicBezTo>
                      <a:pt x="36" y="25"/>
                      <a:pt x="35" y="23"/>
                      <a:pt x="33" y="21"/>
                    </a:cubicBezTo>
                    <a:cubicBezTo>
                      <a:pt x="32" y="20"/>
                      <a:pt x="30" y="20"/>
                      <a:pt x="30" y="20"/>
                    </a:cubicBezTo>
                    <a:cubicBezTo>
                      <a:pt x="29" y="21"/>
                      <a:pt x="29" y="23"/>
                      <a:pt x="31" y="26"/>
                    </a:cubicBezTo>
                    <a:cubicBezTo>
                      <a:pt x="33" y="30"/>
                      <a:pt x="32" y="33"/>
                      <a:pt x="30" y="35"/>
                    </a:cubicBezTo>
                    <a:cubicBezTo>
                      <a:pt x="28" y="38"/>
                      <a:pt x="24" y="38"/>
                      <a:pt x="21" y="35"/>
                    </a:cubicBezTo>
                    <a:cubicBezTo>
                      <a:pt x="18" y="38"/>
                      <a:pt x="18" y="38"/>
                      <a:pt x="18" y="38"/>
                    </a:cubicBezTo>
                    <a:cubicBezTo>
                      <a:pt x="15" y="36"/>
                      <a:pt x="15" y="36"/>
                      <a:pt x="15" y="36"/>
                    </a:cubicBezTo>
                    <a:cubicBezTo>
                      <a:pt x="18" y="33"/>
                      <a:pt x="18" y="33"/>
                      <a:pt x="18" y="33"/>
                    </a:cubicBezTo>
                    <a:cubicBezTo>
                      <a:pt x="16" y="31"/>
                      <a:pt x="15" y="29"/>
                      <a:pt x="14" y="28"/>
                    </a:cubicBezTo>
                    <a:cubicBezTo>
                      <a:pt x="18" y="25"/>
                      <a:pt x="18" y="25"/>
                      <a:pt x="18" y="25"/>
                    </a:cubicBezTo>
                    <a:cubicBezTo>
                      <a:pt x="19" y="27"/>
                      <a:pt x="20" y="29"/>
                      <a:pt x="22" y="31"/>
                    </a:cubicBezTo>
                    <a:cubicBezTo>
                      <a:pt x="23" y="32"/>
                      <a:pt x="25" y="33"/>
                      <a:pt x="26" y="32"/>
                    </a:cubicBezTo>
                    <a:cubicBezTo>
                      <a:pt x="27" y="31"/>
                      <a:pt x="26" y="29"/>
                      <a:pt x="25" y="26"/>
                    </a:cubicBezTo>
                    <a:cubicBezTo>
                      <a:pt x="23" y="23"/>
                      <a:pt x="23" y="20"/>
                      <a:pt x="25" y="17"/>
                    </a:cubicBezTo>
                    <a:cubicBezTo>
                      <a:pt x="27" y="15"/>
                      <a:pt x="31" y="14"/>
                      <a:pt x="34" y="17"/>
                    </a:cubicBezTo>
                    <a:cubicBezTo>
                      <a:pt x="37" y="14"/>
                      <a:pt x="37" y="14"/>
                      <a:pt x="37" y="14"/>
                    </a:cubicBezTo>
                    <a:cubicBezTo>
                      <a:pt x="39" y="17"/>
                      <a:pt x="39" y="17"/>
                      <a:pt x="39" y="17"/>
                    </a:cubicBezTo>
                    <a:cubicBezTo>
                      <a:pt x="37" y="19"/>
                      <a:pt x="37" y="19"/>
                      <a:pt x="37" y="19"/>
                    </a:cubicBezTo>
                    <a:cubicBezTo>
                      <a:pt x="39" y="21"/>
                      <a:pt x="40" y="22"/>
                      <a:pt x="40" y="24"/>
                    </a:cubicBezTo>
                    <a:cubicBezTo>
                      <a:pt x="36" y="26"/>
                      <a:pt x="36" y="26"/>
                      <a:pt x="36" y="26"/>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0" name="íṩľíḍè-Freeform: Shape 87"/>
              <p:cNvSpPr/>
              <p:nvPr/>
            </p:nvSpPr>
            <p:spPr bwMode="auto">
              <a:xfrm>
                <a:off x="4132263" y="2324101"/>
                <a:ext cx="133350" cy="85725"/>
              </a:xfrm>
              <a:custGeom>
                <a:avLst/>
                <a:gdLst/>
                <a:ahLst/>
                <a:cxnLst>
                  <a:cxn ang="0">
                    <a:pos x="34" y="5"/>
                  </a:cxn>
                  <a:cxn ang="0">
                    <a:pos x="0" y="33"/>
                  </a:cxn>
                  <a:cxn ang="0">
                    <a:pos x="43" y="44"/>
                  </a:cxn>
                  <a:cxn ang="0">
                    <a:pos x="77" y="16"/>
                  </a:cxn>
                  <a:cxn ang="0">
                    <a:pos x="34" y="5"/>
                  </a:cxn>
                  <a:cxn ang="0">
                    <a:pos x="52" y="30"/>
                  </a:cxn>
                  <a:cxn ang="0">
                    <a:pos x="47" y="31"/>
                  </a:cxn>
                  <a:cxn ang="0">
                    <a:pos x="46" y="23"/>
                  </a:cxn>
                  <a:cxn ang="0">
                    <a:pos x="42" y="20"/>
                  </a:cxn>
                  <a:cxn ang="0">
                    <a:pos x="40" y="26"/>
                  </a:cxn>
                  <a:cxn ang="0">
                    <a:pos x="35" y="36"/>
                  </a:cxn>
                  <a:cxn ang="0">
                    <a:pos x="25" y="32"/>
                  </a:cxn>
                  <a:cxn ang="0">
                    <a:pos x="21" y="33"/>
                  </a:cxn>
                  <a:cxn ang="0">
                    <a:pos x="19" y="29"/>
                  </a:cxn>
                  <a:cxn ang="0">
                    <a:pos x="23" y="28"/>
                  </a:cxn>
                  <a:cxn ang="0">
                    <a:pos x="22" y="21"/>
                  </a:cxn>
                  <a:cxn ang="0">
                    <a:pos x="28" y="21"/>
                  </a:cxn>
                  <a:cxn ang="0">
                    <a:pos x="28" y="27"/>
                  </a:cxn>
                  <a:cxn ang="0">
                    <a:pos x="32" y="30"/>
                  </a:cxn>
                  <a:cxn ang="0">
                    <a:pos x="34" y="24"/>
                  </a:cxn>
                  <a:cxn ang="0">
                    <a:pos x="39" y="14"/>
                  </a:cxn>
                  <a:cxn ang="0">
                    <a:pos x="50" y="18"/>
                  </a:cxn>
                  <a:cxn ang="0">
                    <a:pos x="54" y="17"/>
                  </a:cxn>
                  <a:cxn ang="0">
                    <a:pos x="56" y="21"/>
                  </a:cxn>
                  <a:cxn ang="0">
                    <a:pos x="52" y="22"/>
                  </a:cxn>
                  <a:cxn ang="0">
                    <a:pos x="52" y="30"/>
                  </a:cxn>
                </a:cxnLst>
                <a:rect l="0" t="0" r="r" b="b"/>
                <a:pathLst>
                  <a:path w="77" h="49">
                    <a:moveTo>
                      <a:pt x="34" y="5"/>
                    </a:moveTo>
                    <a:cubicBezTo>
                      <a:pt x="13" y="10"/>
                      <a:pt x="0" y="33"/>
                      <a:pt x="0" y="33"/>
                    </a:cubicBezTo>
                    <a:cubicBezTo>
                      <a:pt x="0" y="33"/>
                      <a:pt x="22" y="49"/>
                      <a:pt x="43" y="44"/>
                    </a:cubicBezTo>
                    <a:cubicBezTo>
                      <a:pt x="64" y="39"/>
                      <a:pt x="77" y="16"/>
                      <a:pt x="77" y="16"/>
                    </a:cubicBezTo>
                    <a:cubicBezTo>
                      <a:pt x="77" y="16"/>
                      <a:pt x="55" y="0"/>
                      <a:pt x="34" y="5"/>
                    </a:cubicBezTo>
                    <a:moveTo>
                      <a:pt x="52" y="30"/>
                    </a:moveTo>
                    <a:cubicBezTo>
                      <a:pt x="47" y="31"/>
                      <a:pt x="47" y="31"/>
                      <a:pt x="47" y="31"/>
                    </a:cubicBezTo>
                    <a:cubicBezTo>
                      <a:pt x="47" y="29"/>
                      <a:pt x="47" y="26"/>
                      <a:pt x="46" y="23"/>
                    </a:cubicBezTo>
                    <a:cubicBezTo>
                      <a:pt x="45" y="21"/>
                      <a:pt x="44" y="19"/>
                      <a:pt x="42" y="20"/>
                    </a:cubicBezTo>
                    <a:cubicBezTo>
                      <a:pt x="41" y="21"/>
                      <a:pt x="40" y="22"/>
                      <a:pt x="40" y="26"/>
                    </a:cubicBezTo>
                    <a:cubicBezTo>
                      <a:pt x="40" y="31"/>
                      <a:pt x="39" y="35"/>
                      <a:pt x="35" y="36"/>
                    </a:cubicBezTo>
                    <a:cubicBezTo>
                      <a:pt x="31" y="38"/>
                      <a:pt x="28" y="36"/>
                      <a:pt x="25" y="32"/>
                    </a:cubicBezTo>
                    <a:cubicBezTo>
                      <a:pt x="21" y="33"/>
                      <a:pt x="21" y="33"/>
                      <a:pt x="21" y="33"/>
                    </a:cubicBezTo>
                    <a:cubicBezTo>
                      <a:pt x="19" y="29"/>
                      <a:pt x="19" y="29"/>
                      <a:pt x="19" y="29"/>
                    </a:cubicBezTo>
                    <a:cubicBezTo>
                      <a:pt x="23" y="28"/>
                      <a:pt x="23" y="28"/>
                      <a:pt x="23" y="28"/>
                    </a:cubicBezTo>
                    <a:cubicBezTo>
                      <a:pt x="22" y="25"/>
                      <a:pt x="22" y="23"/>
                      <a:pt x="22" y="21"/>
                    </a:cubicBezTo>
                    <a:cubicBezTo>
                      <a:pt x="28" y="21"/>
                      <a:pt x="28" y="21"/>
                      <a:pt x="28" y="21"/>
                    </a:cubicBezTo>
                    <a:cubicBezTo>
                      <a:pt x="28" y="22"/>
                      <a:pt x="27" y="24"/>
                      <a:pt x="28" y="27"/>
                    </a:cubicBezTo>
                    <a:cubicBezTo>
                      <a:pt x="29" y="30"/>
                      <a:pt x="31" y="30"/>
                      <a:pt x="32" y="30"/>
                    </a:cubicBezTo>
                    <a:cubicBezTo>
                      <a:pt x="33" y="29"/>
                      <a:pt x="34" y="28"/>
                      <a:pt x="34" y="24"/>
                    </a:cubicBezTo>
                    <a:cubicBezTo>
                      <a:pt x="34" y="18"/>
                      <a:pt x="35" y="15"/>
                      <a:pt x="39" y="14"/>
                    </a:cubicBezTo>
                    <a:cubicBezTo>
                      <a:pt x="43" y="12"/>
                      <a:pt x="47" y="14"/>
                      <a:pt x="50" y="18"/>
                    </a:cubicBezTo>
                    <a:cubicBezTo>
                      <a:pt x="54" y="17"/>
                      <a:pt x="54" y="17"/>
                      <a:pt x="54" y="17"/>
                    </a:cubicBezTo>
                    <a:cubicBezTo>
                      <a:pt x="56" y="21"/>
                      <a:pt x="56" y="21"/>
                      <a:pt x="56" y="21"/>
                    </a:cubicBezTo>
                    <a:cubicBezTo>
                      <a:pt x="52" y="22"/>
                      <a:pt x="52" y="22"/>
                      <a:pt x="52" y="22"/>
                    </a:cubicBezTo>
                    <a:cubicBezTo>
                      <a:pt x="53" y="25"/>
                      <a:pt x="53" y="28"/>
                      <a:pt x="52" y="30"/>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2" name="Group 11"/>
            <p:cNvGrpSpPr/>
            <p:nvPr/>
          </p:nvGrpSpPr>
          <p:grpSpPr>
            <a:xfrm>
              <a:off x="6594727" y="2729636"/>
              <a:ext cx="518587" cy="425452"/>
              <a:chOff x="5102226" y="1265238"/>
              <a:chExt cx="388938" cy="319088"/>
            </a:xfrm>
            <a:solidFill>
              <a:schemeClr val="bg1"/>
            </a:solidFill>
          </p:grpSpPr>
          <p:sp>
            <p:nvSpPr>
              <p:cNvPr id="35" name="íṩľíḍè-Freeform: Shape 13"/>
              <p:cNvSpPr/>
              <p:nvPr/>
            </p:nvSpPr>
            <p:spPr bwMode="auto">
              <a:xfrm>
                <a:off x="5238751" y="1381126"/>
                <a:ext cx="34925" cy="109538"/>
              </a:xfrm>
              <a:custGeom>
                <a:avLst/>
                <a:gdLst/>
                <a:ahLst/>
                <a:cxnLst>
                  <a:cxn ang="0">
                    <a:pos x="6" y="63"/>
                  </a:cxn>
                  <a:cxn ang="0">
                    <a:pos x="4" y="62"/>
                  </a:cxn>
                  <a:cxn ang="0">
                    <a:pos x="1" y="55"/>
                  </a:cxn>
                  <a:cxn ang="0">
                    <a:pos x="10" y="32"/>
                  </a:cxn>
                  <a:cxn ang="0">
                    <a:pos x="8" y="6"/>
                  </a:cxn>
                  <a:cxn ang="0">
                    <a:pos x="13" y="0"/>
                  </a:cxn>
                  <a:cxn ang="0">
                    <a:pos x="19" y="5"/>
                  </a:cxn>
                  <a:cxn ang="0">
                    <a:pos x="21" y="32"/>
                  </a:cxn>
                  <a:cxn ang="0">
                    <a:pos x="21" y="34"/>
                  </a:cxn>
                  <a:cxn ang="0">
                    <a:pos x="12" y="59"/>
                  </a:cxn>
                  <a:cxn ang="0">
                    <a:pos x="6" y="63"/>
                  </a:cxn>
                </a:cxnLst>
                <a:rect l="0" t="0" r="r" b="b"/>
                <a:pathLst>
                  <a:path w="21" h="63">
                    <a:moveTo>
                      <a:pt x="6" y="63"/>
                    </a:moveTo>
                    <a:cubicBezTo>
                      <a:pt x="6" y="63"/>
                      <a:pt x="5" y="63"/>
                      <a:pt x="4" y="62"/>
                    </a:cubicBezTo>
                    <a:cubicBezTo>
                      <a:pt x="1" y="61"/>
                      <a:pt x="0" y="58"/>
                      <a:pt x="1" y="55"/>
                    </a:cubicBezTo>
                    <a:cubicBezTo>
                      <a:pt x="10" y="32"/>
                      <a:pt x="10" y="32"/>
                      <a:pt x="10" y="32"/>
                    </a:cubicBezTo>
                    <a:cubicBezTo>
                      <a:pt x="8" y="6"/>
                      <a:pt x="8" y="6"/>
                      <a:pt x="8" y="6"/>
                    </a:cubicBezTo>
                    <a:cubicBezTo>
                      <a:pt x="7" y="3"/>
                      <a:pt x="10" y="0"/>
                      <a:pt x="13" y="0"/>
                    </a:cubicBezTo>
                    <a:cubicBezTo>
                      <a:pt x="16" y="0"/>
                      <a:pt x="19" y="2"/>
                      <a:pt x="19" y="5"/>
                    </a:cubicBezTo>
                    <a:cubicBezTo>
                      <a:pt x="21" y="32"/>
                      <a:pt x="21" y="32"/>
                      <a:pt x="21" y="32"/>
                    </a:cubicBezTo>
                    <a:cubicBezTo>
                      <a:pt x="21" y="33"/>
                      <a:pt x="21" y="34"/>
                      <a:pt x="21" y="34"/>
                    </a:cubicBezTo>
                    <a:cubicBezTo>
                      <a:pt x="12" y="59"/>
                      <a:pt x="12" y="59"/>
                      <a:pt x="12" y="59"/>
                    </a:cubicBezTo>
                    <a:cubicBezTo>
                      <a:pt x="11" y="61"/>
                      <a:pt x="9" y="63"/>
                      <a:pt x="6" y="63"/>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6" name="íṩľíḍè-Freeform: Shape 14"/>
              <p:cNvSpPr/>
              <p:nvPr/>
            </p:nvSpPr>
            <p:spPr bwMode="auto">
              <a:xfrm>
                <a:off x="5202238" y="1319213"/>
                <a:ext cx="157163" cy="69850"/>
              </a:xfrm>
              <a:custGeom>
                <a:avLst/>
                <a:gdLst/>
                <a:ahLst/>
                <a:cxnLst>
                  <a:cxn ang="0">
                    <a:pos x="85" y="15"/>
                  </a:cxn>
                  <a:cxn ang="0">
                    <a:pos x="69" y="15"/>
                  </a:cxn>
                  <a:cxn ang="0">
                    <a:pos x="58" y="2"/>
                  </a:cxn>
                  <a:cxn ang="0">
                    <a:pos x="57" y="1"/>
                  </a:cxn>
                  <a:cxn ang="0">
                    <a:pos x="46" y="25"/>
                  </a:cxn>
                  <a:cxn ang="0">
                    <a:pos x="46" y="0"/>
                  </a:cxn>
                  <a:cxn ang="0">
                    <a:pos x="39" y="0"/>
                  </a:cxn>
                  <a:cxn ang="0">
                    <a:pos x="37" y="0"/>
                  </a:cxn>
                  <a:cxn ang="0">
                    <a:pos x="18" y="0"/>
                  </a:cxn>
                  <a:cxn ang="0">
                    <a:pos x="14" y="2"/>
                  </a:cxn>
                  <a:cxn ang="0">
                    <a:pos x="2" y="16"/>
                  </a:cxn>
                  <a:cxn ang="0">
                    <a:pos x="3" y="24"/>
                  </a:cxn>
                  <a:cxn ang="0">
                    <a:pos x="6" y="25"/>
                  </a:cxn>
                  <a:cxn ang="0">
                    <a:pos x="11" y="23"/>
                  </a:cxn>
                  <a:cxn ang="0">
                    <a:pos x="21" y="11"/>
                  </a:cxn>
                  <a:cxn ang="0">
                    <a:pos x="33" y="11"/>
                  </a:cxn>
                  <a:cxn ang="0">
                    <a:pos x="24" y="40"/>
                  </a:cxn>
                  <a:cxn ang="0">
                    <a:pos x="51" y="40"/>
                  </a:cxn>
                  <a:cxn ang="0">
                    <a:pos x="58" y="20"/>
                  </a:cxn>
                  <a:cxn ang="0">
                    <a:pos x="62" y="25"/>
                  </a:cxn>
                  <a:cxn ang="0">
                    <a:pos x="67" y="27"/>
                  </a:cxn>
                  <a:cxn ang="0">
                    <a:pos x="67" y="27"/>
                  </a:cxn>
                  <a:cxn ang="0">
                    <a:pos x="85" y="27"/>
                  </a:cxn>
                  <a:cxn ang="0">
                    <a:pos x="91" y="21"/>
                  </a:cxn>
                  <a:cxn ang="0">
                    <a:pos x="85" y="15"/>
                  </a:cxn>
                </a:cxnLst>
                <a:rect l="0" t="0" r="r" b="b"/>
                <a:pathLst>
                  <a:path w="91" h="40">
                    <a:moveTo>
                      <a:pt x="85" y="15"/>
                    </a:moveTo>
                    <a:cubicBezTo>
                      <a:pt x="69" y="15"/>
                      <a:pt x="69" y="15"/>
                      <a:pt x="69" y="15"/>
                    </a:cubicBezTo>
                    <a:cubicBezTo>
                      <a:pt x="58" y="2"/>
                      <a:pt x="58" y="2"/>
                      <a:pt x="58" y="2"/>
                    </a:cubicBezTo>
                    <a:cubicBezTo>
                      <a:pt x="57" y="1"/>
                      <a:pt x="57" y="1"/>
                      <a:pt x="57" y="1"/>
                    </a:cubicBezTo>
                    <a:cubicBezTo>
                      <a:pt x="46" y="25"/>
                      <a:pt x="46" y="25"/>
                      <a:pt x="46" y="25"/>
                    </a:cubicBezTo>
                    <a:cubicBezTo>
                      <a:pt x="46" y="0"/>
                      <a:pt x="46" y="0"/>
                      <a:pt x="46" y="0"/>
                    </a:cubicBezTo>
                    <a:cubicBezTo>
                      <a:pt x="39" y="0"/>
                      <a:pt x="39" y="0"/>
                      <a:pt x="39" y="0"/>
                    </a:cubicBezTo>
                    <a:cubicBezTo>
                      <a:pt x="37" y="0"/>
                      <a:pt x="37" y="0"/>
                      <a:pt x="37" y="0"/>
                    </a:cubicBezTo>
                    <a:cubicBezTo>
                      <a:pt x="18" y="0"/>
                      <a:pt x="18" y="0"/>
                      <a:pt x="18" y="0"/>
                    </a:cubicBezTo>
                    <a:cubicBezTo>
                      <a:pt x="16" y="0"/>
                      <a:pt x="15" y="0"/>
                      <a:pt x="14" y="2"/>
                    </a:cubicBezTo>
                    <a:cubicBezTo>
                      <a:pt x="2" y="16"/>
                      <a:pt x="2" y="16"/>
                      <a:pt x="2" y="16"/>
                    </a:cubicBezTo>
                    <a:cubicBezTo>
                      <a:pt x="0" y="18"/>
                      <a:pt x="0" y="22"/>
                      <a:pt x="3" y="24"/>
                    </a:cubicBezTo>
                    <a:cubicBezTo>
                      <a:pt x="4" y="25"/>
                      <a:pt x="5" y="25"/>
                      <a:pt x="6" y="25"/>
                    </a:cubicBezTo>
                    <a:cubicBezTo>
                      <a:pt x="8" y="25"/>
                      <a:pt x="10" y="25"/>
                      <a:pt x="11" y="23"/>
                    </a:cubicBezTo>
                    <a:cubicBezTo>
                      <a:pt x="21" y="11"/>
                      <a:pt x="21" y="11"/>
                      <a:pt x="21" y="11"/>
                    </a:cubicBezTo>
                    <a:cubicBezTo>
                      <a:pt x="33" y="11"/>
                      <a:pt x="33" y="11"/>
                      <a:pt x="33" y="11"/>
                    </a:cubicBezTo>
                    <a:cubicBezTo>
                      <a:pt x="24" y="40"/>
                      <a:pt x="24" y="40"/>
                      <a:pt x="24" y="40"/>
                    </a:cubicBezTo>
                    <a:cubicBezTo>
                      <a:pt x="51" y="40"/>
                      <a:pt x="51" y="40"/>
                      <a:pt x="51" y="40"/>
                    </a:cubicBezTo>
                    <a:cubicBezTo>
                      <a:pt x="58" y="20"/>
                      <a:pt x="58" y="20"/>
                      <a:pt x="58" y="20"/>
                    </a:cubicBezTo>
                    <a:cubicBezTo>
                      <a:pt x="62" y="25"/>
                      <a:pt x="62" y="25"/>
                      <a:pt x="62" y="25"/>
                    </a:cubicBezTo>
                    <a:cubicBezTo>
                      <a:pt x="63" y="26"/>
                      <a:pt x="65" y="27"/>
                      <a:pt x="67" y="27"/>
                    </a:cubicBezTo>
                    <a:cubicBezTo>
                      <a:pt x="67" y="27"/>
                      <a:pt x="67" y="27"/>
                      <a:pt x="67" y="27"/>
                    </a:cubicBezTo>
                    <a:cubicBezTo>
                      <a:pt x="85" y="27"/>
                      <a:pt x="85" y="27"/>
                      <a:pt x="85" y="27"/>
                    </a:cubicBezTo>
                    <a:cubicBezTo>
                      <a:pt x="88" y="27"/>
                      <a:pt x="91" y="24"/>
                      <a:pt x="91" y="21"/>
                    </a:cubicBezTo>
                    <a:cubicBezTo>
                      <a:pt x="91" y="18"/>
                      <a:pt x="88" y="15"/>
                      <a:pt x="85" y="15"/>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íṩľíḍè-Freeform: Shape 15"/>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close/>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íṩľíḍè-Freeform: Shape 16"/>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9" name="íṩľíḍè-Freeform: Shape 17"/>
              <p:cNvSpPr/>
              <p:nvPr/>
            </p:nvSpPr>
            <p:spPr bwMode="auto">
              <a:xfrm>
                <a:off x="5283201" y="1323976"/>
                <a:ext cx="12700" cy="7938"/>
              </a:xfrm>
              <a:custGeom>
                <a:avLst/>
                <a:gdLst/>
                <a:ahLst/>
                <a:cxnLst>
                  <a:cxn ang="0">
                    <a:pos x="6" y="1"/>
                  </a:cxn>
                  <a:cxn ang="0">
                    <a:pos x="6" y="2"/>
                  </a:cxn>
                  <a:cxn ang="0">
                    <a:pos x="3" y="4"/>
                  </a:cxn>
                  <a:cxn ang="0">
                    <a:pos x="2" y="4"/>
                  </a:cxn>
                  <a:cxn ang="0">
                    <a:pos x="1" y="1"/>
                  </a:cxn>
                  <a:cxn ang="0">
                    <a:pos x="1" y="0"/>
                  </a:cxn>
                  <a:cxn ang="0">
                    <a:pos x="6" y="1"/>
                  </a:cxn>
                </a:cxnLst>
                <a:rect l="0" t="0" r="r" b="b"/>
                <a:pathLst>
                  <a:path w="7" h="5">
                    <a:moveTo>
                      <a:pt x="6" y="1"/>
                    </a:moveTo>
                    <a:cubicBezTo>
                      <a:pt x="7" y="1"/>
                      <a:pt x="7" y="1"/>
                      <a:pt x="6" y="2"/>
                    </a:cubicBezTo>
                    <a:cubicBezTo>
                      <a:pt x="3" y="4"/>
                      <a:pt x="3" y="4"/>
                      <a:pt x="3" y="4"/>
                    </a:cubicBezTo>
                    <a:cubicBezTo>
                      <a:pt x="3" y="5"/>
                      <a:pt x="2" y="5"/>
                      <a:pt x="2" y="4"/>
                    </a:cubicBezTo>
                    <a:cubicBezTo>
                      <a:pt x="1" y="1"/>
                      <a:pt x="1" y="1"/>
                      <a:pt x="1" y="1"/>
                    </a:cubicBezTo>
                    <a:cubicBezTo>
                      <a:pt x="0" y="0"/>
                      <a:pt x="1" y="0"/>
                      <a:pt x="1" y="0"/>
                    </a:cubicBezTo>
                    <a:cubicBezTo>
                      <a:pt x="6" y="1"/>
                      <a:pt x="6" y="1"/>
                      <a:pt x="6" y="1"/>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0" name="íṩľíḍè-Freeform: Shape 18"/>
              <p:cNvSpPr/>
              <p:nvPr/>
            </p:nvSpPr>
            <p:spPr bwMode="auto">
              <a:xfrm>
                <a:off x="5273676" y="1271588"/>
                <a:ext cx="39688" cy="47625"/>
              </a:xfrm>
              <a:custGeom>
                <a:avLst/>
                <a:gdLst/>
                <a:ahLst/>
                <a:cxnLst>
                  <a:cxn ang="0">
                    <a:pos x="21" y="15"/>
                  </a:cxn>
                  <a:cxn ang="0">
                    <a:pos x="10" y="27"/>
                  </a:cxn>
                  <a:cxn ang="0">
                    <a:pos x="1" y="13"/>
                  </a:cxn>
                  <a:cxn ang="0">
                    <a:pos x="12" y="1"/>
                  </a:cxn>
                  <a:cxn ang="0">
                    <a:pos x="21" y="15"/>
                  </a:cxn>
                </a:cxnLst>
                <a:rect l="0" t="0" r="r" b="b"/>
                <a:pathLst>
                  <a:path w="22" h="28">
                    <a:moveTo>
                      <a:pt x="21" y="15"/>
                    </a:moveTo>
                    <a:cubicBezTo>
                      <a:pt x="20" y="22"/>
                      <a:pt x="13" y="28"/>
                      <a:pt x="10" y="27"/>
                    </a:cubicBezTo>
                    <a:cubicBezTo>
                      <a:pt x="6" y="27"/>
                      <a:pt x="0" y="20"/>
                      <a:pt x="1" y="13"/>
                    </a:cubicBezTo>
                    <a:cubicBezTo>
                      <a:pt x="2" y="6"/>
                      <a:pt x="4" y="0"/>
                      <a:pt x="12" y="1"/>
                    </a:cubicBezTo>
                    <a:cubicBezTo>
                      <a:pt x="21" y="2"/>
                      <a:pt x="22" y="8"/>
                      <a:pt x="21" y="15"/>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1" name="íṩľíḍè-Freeform: Shape 19"/>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close/>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2" name="íṩľíḍè-Freeform: Shape 20"/>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3" name="íṩľíḍè-Freeform: Shape 21"/>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close/>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íṩľíḍè-Freeform: Shape 22"/>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íṩľíḍè-Freeform: Shape 23"/>
              <p:cNvSpPr/>
              <p:nvPr/>
            </p:nvSpPr>
            <p:spPr bwMode="auto">
              <a:xfrm>
                <a:off x="5159376" y="1360488"/>
                <a:ext cx="71438" cy="57150"/>
              </a:xfrm>
              <a:custGeom>
                <a:avLst/>
                <a:gdLst/>
                <a:ahLst/>
                <a:cxnLst>
                  <a:cxn ang="0">
                    <a:pos x="35" y="30"/>
                  </a:cxn>
                  <a:cxn ang="0">
                    <a:pos x="29" y="32"/>
                  </a:cxn>
                  <a:cxn ang="0">
                    <a:pos x="3" y="22"/>
                  </a:cxn>
                  <a:cxn ang="0">
                    <a:pos x="0" y="17"/>
                  </a:cxn>
                  <a:cxn ang="0">
                    <a:pos x="6" y="3"/>
                  </a:cxn>
                  <a:cxn ang="0">
                    <a:pos x="11" y="0"/>
                  </a:cxn>
                  <a:cxn ang="0">
                    <a:pos x="38" y="11"/>
                  </a:cxn>
                  <a:cxn ang="0">
                    <a:pos x="40" y="16"/>
                  </a:cxn>
                  <a:cxn ang="0">
                    <a:pos x="35" y="30"/>
                  </a:cxn>
                </a:cxnLst>
                <a:rect l="0" t="0" r="r" b="b"/>
                <a:pathLst>
                  <a:path w="41" h="33">
                    <a:moveTo>
                      <a:pt x="35" y="30"/>
                    </a:moveTo>
                    <a:cubicBezTo>
                      <a:pt x="34" y="32"/>
                      <a:pt x="31" y="33"/>
                      <a:pt x="29" y="32"/>
                    </a:cubicBezTo>
                    <a:cubicBezTo>
                      <a:pt x="3" y="22"/>
                      <a:pt x="3" y="22"/>
                      <a:pt x="3" y="22"/>
                    </a:cubicBezTo>
                    <a:cubicBezTo>
                      <a:pt x="1" y="21"/>
                      <a:pt x="0" y="19"/>
                      <a:pt x="0" y="17"/>
                    </a:cubicBezTo>
                    <a:cubicBezTo>
                      <a:pt x="6" y="3"/>
                      <a:pt x="6" y="3"/>
                      <a:pt x="6" y="3"/>
                    </a:cubicBezTo>
                    <a:cubicBezTo>
                      <a:pt x="7" y="1"/>
                      <a:pt x="9" y="0"/>
                      <a:pt x="11" y="0"/>
                    </a:cubicBezTo>
                    <a:cubicBezTo>
                      <a:pt x="38" y="11"/>
                      <a:pt x="38" y="11"/>
                      <a:pt x="38" y="11"/>
                    </a:cubicBezTo>
                    <a:cubicBezTo>
                      <a:pt x="40" y="12"/>
                      <a:pt x="41" y="14"/>
                      <a:pt x="40" y="16"/>
                    </a:cubicBezTo>
                    <a:cubicBezTo>
                      <a:pt x="35" y="30"/>
                      <a:pt x="35" y="30"/>
                      <a:pt x="35" y="30"/>
                    </a:cubicBez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6" name="íṩľíḍè-Rectangle 24"/>
              <p:cNvSpPr/>
              <p:nvPr/>
            </p:nvSpPr>
            <p:spPr bwMode="auto">
              <a:xfrm>
                <a:off x="5110163" y="1290638"/>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7" name="íṩľíḍè-Rectangle 25"/>
              <p:cNvSpPr/>
              <p:nvPr/>
            </p:nvSpPr>
            <p:spPr bwMode="auto">
              <a:xfrm>
                <a:off x="5110163" y="1290638"/>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8" name="íṩľíḍè-Rectangle 26"/>
              <p:cNvSpPr/>
              <p:nvPr/>
            </p:nvSpPr>
            <p:spPr bwMode="auto">
              <a:xfrm>
                <a:off x="5110163" y="1347788"/>
                <a:ext cx="22225" cy="14288"/>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9" name="íṩľíḍè-Rectangle 27"/>
              <p:cNvSpPr/>
              <p:nvPr/>
            </p:nvSpPr>
            <p:spPr bwMode="auto">
              <a:xfrm>
                <a:off x="5110163" y="1347788"/>
                <a:ext cx="22225" cy="14288"/>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0" name="íṩľíḍè-Rectangle 28"/>
              <p:cNvSpPr/>
              <p:nvPr/>
            </p:nvSpPr>
            <p:spPr bwMode="auto">
              <a:xfrm>
                <a:off x="5110163" y="1406526"/>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1" name="íṩľíḍè-Rectangle 29"/>
              <p:cNvSpPr/>
              <p:nvPr/>
            </p:nvSpPr>
            <p:spPr bwMode="auto">
              <a:xfrm>
                <a:off x="5110163" y="1406526"/>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2" name="íṩľíḍè-Rectangle 30"/>
              <p:cNvSpPr/>
              <p:nvPr/>
            </p:nvSpPr>
            <p:spPr bwMode="auto">
              <a:xfrm>
                <a:off x="5110163" y="1465263"/>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3" name="íṩľíḍè-Rectangle 31"/>
              <p:cNvSpPr/>
              <p:nvPr/>
            </p:nvSpPr>
            <p:spPr bwMode="auto">
              <a:xfrm>
                <a:off x="5110163" y="1465263"/>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4" name="íṩľíḍè-Rectangle 32"/>
              <p:cNvSpPr/>
              <p:nvPr/>
            </p:nvSpPr>
            <p:spPr bwMode="auto">
              <a:xfrm>
                <a:off x="5110163" y="1524001"/>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íṩľíḍè-Rectangle 33"/>
              <p:cNvSpPr/>
              <p:nvPr/>
            </p:nvSpPr>
            <p:spPr bwMode="auto">
              <a:xfrm>
                <a:off x="5110163" y="1524001"/>
                <a:ext cx="22225" cy="12700"/>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6" name="íṩľíḍè-Rectangle 34"/>
              <p:cNvSpPr/>
              <p:nvPr/>
            </p:nvSpPr>
            <p:spPr bwMode="auto">
              <a:xfrm>
                <a:off x="5395913"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7" name="íṩľíḍè-Rectangle 35"/>
              <p:cNvSpPr/>
              <p:nvPr/>
            </p:nvSpPr>
            <p:spPr bwMode="auto">
              <a:xfrm>
                <a:off x="5395913"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8" name="íṩľíḍè-Rectangle 36"/>
              <p:cNvSpPr/>
              <p:nvPr/>
            </p:nvSpPr>
            <p:spPr bwMode="auto">
              <a:xfrm>
                <a:off x="5454651"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9" name="íṩľíḍè-Rectangle 37"/>
              <p:cNvSpPr/>
              <p:nvPr/>
            </p:nvSpPr>
            <p:spPr bwMode="auto">
              <a:xfrm>
                <a:off x="5454651"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0" name="íṩľíḍè-Rectangle 38"/>
              <p:cNvSpPr/>
              <p:nvPr/>
            </p:nvSpPr>
            <p:spPr bwMode="auto">
              <a:xfrm>
                <a:off x="5337176"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 name="íṩľíḍè-Rectangle 39"/>
              <p:cNvSpPr/>
              <p:nvPr/>
            </p:nvSpPr>
            <p:spPr bwMode="auto">
              <a:xfrm>
                <a:off x="5337176"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 name="íṩľíḍè-Rectangle 40"/>
              <p:cNvSpPr/>
              <p:nvPr/>
            </p:nvSpPr>
            <p:spPr bwMode="auto">
              <a:xfrm>
                <a:off x="5278438"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 name="íṩľíḍè-Rectangle 41"/>
              <p:cNvSpPr/>
              <p:nvPr/>
            </p:nvSpPr>
            <p:spPr bwMode="auto">
              <a:xfrm>
                <a:off x="5278438"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4" name="íṩľíḍè-Rectangle 42"/>
              <p:cNvSpPr/>
              <p:nvPr/>
            </p:nvSpPr>
            <p:spPr bwMode="auto">
              <a:xfrm>
                <a:off x="5219701"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5" name="íṩľíḍè-Rectangle 43"/>
              <p:cNvSpPr/>
              <p:nvPr/>
            </p:nvSpPr>
            <p:spPr bwMode="auto">
              <a:xfrm>
                <a:off x="5219701"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6" name="íṩľíḍè-Rectangle 44"/>
              <p:cNvSpPr/>
              <p:nvPr/>
            </p:nvSpPr>
            <p:spPr bwMode="auto">
              <a:xfrm>
                <a:off x="5160963"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7" name="íṩľíḍè-Rectangle 45"/>
              <p:cNvSpPr/>
              <p:nvPr/>
            </p:nvSpPr>
            <p:spPr bwMode="auto">
              <a:xfrm>
                <a:off x="5160963" y="1554163"/>
                <a:ext cx="12700" cy="22225"/>
              </a:xfrm>
              <a:prstGeom prst="rect">
                <a:avLst/>
              </a:prstGeom>
              <a:grpFill/>
              <a:ln w="9525">
                <a:noFill/>
                <a:miter lim="800000"/>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8" name="íṩľíḍè-Freeform: Shape 46"/>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close/>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9" name="íṩľíḍè-Freeform: Shape 47"/>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path>
                </a:pathLst>
              </a:custGeom>
              <a:grp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3" name="íṩľíḍè-Freeform: Shape 12"/>
            <p:cNvSpPr/>
            <p:nvPr/>
          </p:nvSpPr>
          <p:spPr bwMode="auto">
            <a:xfrm>
              <a:off x="5375487" y="4124515"/>
              <a:ext cx="463551" cy="433917"/>
            </a:xfrm>
            <a:custGeom>
              <a:avLst/>
              <a:gdLst/>
              <a:ahLst/>
              <a:cxnLst>
                <a:cxn ang="0">
                  <a:pos x="87" y="43"/>
                </a:cxn>
                <a:cxn ang="0">
                  <a:pos x="75" y="28"/>
                </a:cxn>
                <a:cxn ang="0">
                  <a:pos x="60" y="14"/>
                </a:cxn>
                <a:cxn ang="0">
                  <a:pos x="41" y="19"/>
                </a:cxn>
                <a:cxn ang="0">
                  <a:pos x="23" y="26"/>
                </a:cxn>
                <a:cxn ang="0">
                  <a:pos x="6" y="36"/>
                </a:cxn>
                <a:cxn ang="0">
                  <a:pos x="6" y="56"/>
                </a:cxn>
                <a:cxn ang="0">
                  <a:pos x="8" y="76"/>
                </a:cxn>
                <a:cxn ang="0">
                  <a:pos x="14" y="95"/>
                </a:cxn>
                <a:cxn ang="0">
                  <a:pos x="33" y="100"/>
                </a:cxn>
                <a:cxn ang="0">
                  <a:pos x="52" y="103"/>
                </a:cxn>
                <a:cxn ang="0">
                  <a:pos x="72" y="102"/>
                </a:cxn>
                <a:cxn ang="0">
                  <a:pos x="82" y="85"/>
                </a:cxn>
                <a:cxn ang="0">
                  <a:pos x="90" y="67"/>
                </a:cxn>
                <a:cxn ang="0">
                  <a:pos x="53" y="99"/>
                </a:cxn>
                <a:cxn ang="0">
                  <a:pos x="40" y="74"/>
                </a:cxn>
                <a:cxn ang="0">
                  <a:pos x="12" y="76"/>
                </a:cxn>
                <a:cxn ang="0">
                  <a:pos x="40" y="47"/>
                </a:cxn>
                <a:cxn ang="0">
                  <a:pos x="53" y="22"/>
                </a:cxn>
                <a:cxn ang="0">
                  <a:pos x="43" y="71"/>
                </a:cxn>
                <a:cxn ang="0">
                  <a:pos x="37" y="60"/>
                </a:cxn>
                <a:cxn ang="0">
                  <a:pos x="55" y="48"/>
                </a:cxn>
                <a:cxn ang="0">
                  <a:pos x="54" y="70"/>
                </a:cxn>
                <a:cxn ang="0">
                  <a:pos x="84" y="76"/>
                </a:cxn>
                <a:cxn ang="0">
                  <a:pos x="48" y="49"/>
                </a:cxn>
                <a:cxn ang="0">
                  <a:pos x="48" y="67"/>
                </a:cxn>
                <a:cxn ang="0">
                  <a:pos x="113" y="12"/>
                </a:cxn>
                <a:cxn ang="0">
                  <a:pos x="111" y="5"/>
                </a:cxn>
                <a:cxn ang="0">
                  <a:pos x="104" y="3"/>
                </a:cxn>
                <a:cxn ang="0">
                  <a:pos x="97" y="2"/>
                </a:cxn>
                <a:cxn ang="0">
                  <a:pos x="90" y="2"/>
                </a:cxn>
                <a:cxn ang="0">
                  <a:pos x="86" y="8"/>
                </a:cxn>
                <a:cxn ang="0">
                  <a:pos x="84" y="15"/>
                </a:cxn>
                <a:cxn ang="0">
                  <a:pos x="82" y="22"/>
                </a:cxn>
                <a:cxn ang="0">
                  <a:pos x="87" y="27"/>
                </a:cxn>
                <a:cxn ang="0">
                  <a:pos x="93" y="32"/>
                </a:cxn>
                <a:cxn ang="0">
                  <a:pos x="99" y="35"/>
                </a:cxn>
                <a:cxn ang="0">
                  <a:pos x="105" y="32"/>
                </a:cxn>
                <a:cxn ang="0">
                  <a:pos x="111" y="27"/>
                </a:cxn>
                <a:cxn ang="0">
                  <a:pos x="116" y="22"/>
                </a:cxn>
                <a:cxn ang="0">
                  <a:pos x="101" y="32"/>
                </a:cxn>
                <a:cxn ang="0">
                  <a:pos x="96" y="22"/>
                </a:cxn>
                <a:cxn ang="0">
                  <a:pos x="93" y="18"/>
                </a:cxn>
                <a:cxn ang="0">
                  <a:pos x="96" y="13"/>
                </a:cxn>
                <a:cxn ang="0">
                  <a:pos x="101" y="3"/>
                </a:cxn>
                <a:cxn ang="0">
                  <a:pos x="97" y="21"/>
                </a:cxn>
                <a:cxn ang="0">
                  <a:pos x="95" y="17"/>
                </a:cxn>
                <a:cxn ang="0">
                  <a:pos x="102" y="13"/>
                </a:cxn>
                <a:cxn ang="0">
                  <a:pos x="101" y="21"/>
                </a:cxn>
                <a:cxn ang="0">
                  <a:pos x="112" y="23"/>
                </a:cxn>
                <a:cxn ang="0">
                  <a:pos x="99" y="13"/>
                </a:cxn>
                <a:cxn ang="0">
                  <a:pos x="99" y="20"/>
                </a:cxn>
              </a:cxnLst>
              <a:rect l="0" t="0" r="r" b="b"/>
              <a:pathLst>
                <a:path w="117" h="109">
                  <a:moveTo>
                    <a:pt x="90" y="56"/>
                  </a:moveTo>
                  <a:cubicBezTo>
                    <a:pt x="90" y="55"/>
                    <a:pt x="90" y="55"/>
                    <a:pt x="90" y="54"/>
                  </a:cubicBezTo>
                  <a:cubicBezTo>
                    <a:pt x="92" y="53"/>
                    <a:pt x="95" y="49"/>
                    <a:pt x="95" y="48"/>
                  </a:cubicBezTo>
                  <a:cubicBezTo>
                    <a:pt x="94" y="47"/>
                    <a:pt x="90" y="45"/>
                    <a:pt x="88" y="46"/>
                  </a:cubicBezTo>
                  <a:cubicBezTo>
                    <a:pt x="87" y="45"/>
                    <a:pt x="87" y="44"/>
                    <a:pt x="87" y="43"/>
                  </a:cubicBezTo>
                  <a:cubicBezTo>
                    <a:pt x="88" y="42"/>
                    <a:pt x="90" y="37"/>
                    <a:pt x="90" y="36"/>
                  </a:cubicBezTo>
                  <a:cubicBezTo>
                    <a:pt x="89" y="35"/>
                    <a:pt x="84" y="35"/>
                    <a:pt x="82" y="36"/>
                  </a:cubicBezTo>
                  <a:cubicBezTo>
                    <a:pt x="82" y="35"/>
                    <a:pt x="81" y="34"/>
                    <a:pt x="81" y="34"/>
                  </a:cubicBezTo>
                  <a:cubicBezTo>
                    <a:pt x="82" y="32"/>
                    <a:pt x="83" y="27"/>
                    <a:pt x="82" y="26"/>
                  </a:cubicBezTo>
                  <a:cubicBezTo>
                    <a:pt x="81" y="26"/>
                    <a:pt x="76" y="26"/>
                    <a:pt x="75" y="28"/>
                  </a:cubicBezTo>
                  <a:cubicBezTo>
                    <a:pt x="74" y="27"/>
                    <a:pt x="73" y="27"/>
                    <a:pt x="73" y="26"/>
                  </a:cubicBezTo>
                  <a:cubicBezTo>
                    <a:pt x="74" y="24"/>
                    <a:pt x="73" y="19"/>
                    <a:pt x="72" y="19"/>
                  </a:cubicBezTo>
                  <a:cubicBezTo>
                    <a:pt x="71" y="18"/>
                    <a:pt x="67" y="20"/>
                    <a:pt x="65" y="22"/>
                  </a:cubicBezTo>
                  <a:cubicBezTo>
                    <a:pt x="65" y="22"/>
                    <a:pt x="64" y="21"/>
                    <a:pt x="63" y="21"/>
                  </a:cubicBezTo>
                  <a:cubicBezTo>
                    <a:pt x="63" y="19"/>
                    <a:pt x="61" y="14"/>
                    <a:pt x="60" y="14"/>
                  </a:cubicBezTo>
                  <a:cubicBezTo>
                    <a:pt x="59" y="14"/>
                    <a:pt x="55" y="17"/>
                    <a:pt x="55" y="19"/>
                  </a:cubicBezTo>
                  <a:cubicBezTo>
                    <a:pt x="54" y="19"/>
                    <a:pt x="53" y="18"/>
                    <a:pt x="52" y="18"/>
                  </a:cubicBezTo>
                  <a:cubicBezTo>
                    <a:pt x="52" y="16"/>
                    <a:pt x="49" y="12"/>
                    <a:pt x="48" y="12"/>
                  </a:cubicBezTo>
                  <a:cubicBezTo>
                    <a:pt x="47" y="12"/>
                    <a:pt x="44" y="16"/>
                    <a:pt x="44" y="18"/>
                  </a:cubicBezTo>
                  <a:cubicBezTo>
                    <a:pt x="43" y="18"/>
                    <a:pt x="42" y="19"/>
                    <a:pt x="41" y="19"/>
                  </a:cubicBezTo>
                  <a:cubicBezTo>
                    <a:pt x="40" y="17"/>
                    <a:pt x="37" y="14"/>
                    <a:pt x="35" y="14"/>
                  </a:cubicBezTo>
                  <a:cubicBezTo>
                    <a:pt x="34" y="14"/>
                    <a:pt x="32" y="19"/>
                    <a:pt x="33" y="21"/>
                  </a:cubicBezTo>
                  <a:cubicBezTo>
                    <a:pt x="32" y="21"/>
                    <a:pt x="31" y="22"/>
                    <a:pt x="31" y="22"/>
                  </a:cubicBezTo>
                  <a:cubicBezTo>
                    <a:pt x="29" y="20"/>
                    <a:pt x="25" y="18"/>
                    <a:pt x="24" y="19"/>
                  </a:cubicBezTo>
                  <a:cubicBezTo>
                    <a:pt x="23" y="19"/>
                    <a:pt x="22" y="24"/>
                    <a:pt x="23" y="26"/>
                  </a:cubicBezTo>
                  <a:cubicBezTo>
                    <a:pt x="22" y="27"/>
                    <a:pt x="22" y="27"/>
                    <a:pt x="21" y="28"/>
                  </a:cubicBezTo>
                  <a:cubicBezTo>
                    <a:pt x="19" y="26"/>
                    <a:pt x="15" y="26"/>
                    <a:pt x="14" y="26"/>
                  </a:cubicBezTo>
                  <a:cubicBezTo>
                    <a:pt x="13" y="27"/>
                    <a:pt x="14" y="32"/>
                    <a:pt x="15" y="34"/>
                  </a:cubicBezTo>
                  <a:cubicBezTo>
                    <a:pt x="15" y="34"/>
                    <a:pt x="14" y="35"/>
                    <a:pt x="14" y="36"/>
                  </a:cubicBezTo>
                  <a:cubicBezTo>
                    <a:pt x="12" y="35"/>
                    <a:pt x="7" y="35"/>
                    <a:pt x="6" y="36"/>
                  </a:cubicBezTo>
                  <a:cubicBezTo>
                    <a:pt x="6" y="37"/>
                    <a:pt x="7" y="42"/>
                    <a:pt x="9" y="43"/>
                  </a:cubicBezTo>
                  <a:cubicBezTo>
                    <a:pt x="9" y="44"/>
                    <a:pt x="9" y="45"/>
                    <a:pt x="8" y="46"/>
                  </a:cubicBezTo>
                  <a:cubicBezTo>
                    <a:pt x="6" y="45"/>
                    <a:pt x="2" y="47"/>
                    <a:pt x="1" y="48"/>
                  </a:cubicBezTo>
                  <a:cubicBezTo>
                    <a:pt x="1" y="49"/>
                    <a:pt x="4" y="53"/>
                    <a:pt x="6" y="54"/>
                  </a:cubicBezTo>
                  <a:cubicBezTo>
                    <a:pt x="6" y="55"/>
                    <a:pt x="6" y="55"/>
                    <a:pt x="6" y="56"/>
                  </a:cubicBezTo>
                  <a:cubicBezTo>
                    <a:pt x="4" y="56"/>
                    <a:pt x="0" y="59"/>
                    <a:pt x="0" y="61"/>
                  </a:cubicBezTo>
                  <a:cubicBezTo>
                    <a:pt x="0" y="62"/>
                    <a:pt x="4" y="65"/>
                    <a:pt x="6" y="65"/>
                  </a:cubicBezTo>
                  <a:cubicBezTo>
                    <a:pt x="6" y="66"/>
                    <a:pt x="6" y="67"/>
                    <a:pt x="6" y="67"/>
                  </a:cubicBezTo>
                  <a:cubicBezTo>
                    <a:pt x="4" y="68"/>
                    <a:pt x="1" y="72"/>
                    <a:pt x="1" y="73"/>
                  </a:cubicBezTo>
                  <a:cubicBezTo>
                    <a:pt x="2" y="74"/>
                    <a:pt x="6" y="76"/>
                    <a:pt x="8" y="76"/>
                  </a:cubicBezTo>
                  <a:cubicBezTo>
                    <a:pt x="9" y="76"/>
                    <a:pt x="9" y="77"/>
                    <a:pt x="9" y="78"/>
                  </a:cubicBezTo>
                  <a:cubicBezTo>
                    <a:pt x="7" y="79"/>
                    <a:pt x="6" y="84"/>
                    <a:pt x="6" y="85"/>
                  </a:cubicBezTo>
                  <a:cubicBezTo>
                    <a:pt x="7" y="86"/>
                    <a:pt x="12" y="86"/>
                    <a:pt x="14" y="85"/>
                  </a:cubicBezTo>
                  <a:cubicBezTo>
                    <a:pt x="14" y="86"/>
                    <a:pt x="15" y="87"/>
                    <a:pt x="15" y="87"/>
                  </a:cubicBezTo>
                  <a:cubicBezTo>
                    <a:pt x="14" y="89"/>
                    <a:pt x="13" y="94"/>
                    <a:pt x="14" y="95"/>
                  </a:cubicBezTo>
                  <a:cubicBezTo>
                    <a:pt x="15" y="96"/>
                    <a:pt x="20" y="95"/>
                    <a:pt x="21" y="93"/>
                  </a:cubicBezTo>
                  <a:cubicBezTo>
                    <a:pt x="22" y="94"/>
                    <a:pt x="22" y="95"/>
                    <a:pt x="23" y="95"/>
                  </a:cubicBezTo>
                  <a:cubicBezTo>
                    <a:pt x="22" y="97"/>
                    <a:pt x="23" y="102"/>
                    <a:pt x="24" y="102"/>
                  </a:cubicBezTo>
                  <a:cubicBezTo>
                    <a:pt x="25" y="103"/>
                    <a:pt x="29" y="101"/>
                    <a:pt x="31" y="99"/>
                  </a:cubicBezTo>
                  <a:cubicBezTo>
                    <a:pt x="31" y="100"/>
                    <a:pt x="32" y="100"/>
                    <a:pt x="33" y="100"/>
                  </a:cubicBezTo>
                  <a:cubicBezTo>
                    <a:pt x="32" y="102"/>
                    <a:pt x="34" y="107"/>
                    <a:pt x="35" y="107"/>
                  </a:cubicBezTo>
                  <a:cubicBezTo>
                    <a:pt x="37" y="108"/>
                    <a:pt x="40" y="105"/>
                    <a:pt x="41" y="102"/>
                  </a:cubicBezTo>
                  <a:cubicBezTo>
                    <a:pt x="42" y="103"/>
                    <a:pt x="43" y="103"/>
                    <a:pt x="44" y="103"/>
                  </a:cubicBezTo>
                  <a:cubicBezTo>
                    <a:pt x="44" y="105"/>
                    <a:pt x="47" y="109"/>
                    <a:pt x="48" y="109"/>
                  </a:cubicBezTo>
                  <a:cubicBezTo>
                    <a:pt x="49" y="109"/>
                    <a:pt x="52" y="105"/>
                    <a:pt x="52" y="103"/>
                  </a:cubicBezTo>
                  <a:cubicBezTo>
                    <a:pt x="53" y="103"/>
                    <a:pt x="54" y="103"/>
                    <a:pt x="55" y="103"/>
                  </a:cubicBezTo>
                  <a:cubicBezTo>
                    <a:pt x="55" y="105"/>
                    <a:pt x="59" y="108"/>
                    <a:pt x="60" y="107"/>
                  </a:cubicBezTo>
                  <a:cubicBezTo>
                    <a:pt x="61" y="107"/>
                    <a:pt x="63" y="102"/>
                    <a:pt x="63" y="100"/>
                  </a:cubicBezTo>
                  <a:cubicBezTo>
                    <a:pt x="64" y="100"/>
                    <a:pt x="65" y="100"/>
                    <a:pt x="65" y="99"/>
                  </a:cubicBezTo>
                  <a:cubicBezTo>
                    <a:pt x="67" y="101"/>
                    <a:pt x="71" y="103"/>
                    <a:pt x="72" y="102"/>
                  </a:cubicBezTo>
                  <a:cubicBezTo>
                    <a:pt x="73" y="102"/>
                    <a:pt x="74" y="97"/>
                    <a:pt x="73" y="95"/>
                  </a:cubicBezTo>
                  <a:cubicBezTo>
                    <a:pt x="73" y="95"/>
                    <a:pt x="74" y="94"/>
                    <a:pt x="75" y="93"/>
                  </a:cubicBezTo>
                  <a:cubicBezTo>
                    <a:pt x="76" y="95"/>
                    <a:pt x="81" y="96"/>
                    <a:pt x="82" y="95"/>
                  </a:cubicBezTo>
                  <a:cubicBezTo>
                    <a:pt x="83" y="94"/>
                    <a:pt x="82" y="89"/>
                    <a:pt x="81" y="87"/>
                  </a:cubicBezTo>
                  <a:cubicBezTo>
                    <a:pt x="81" y="87"/>
                    <a:pt x="82" y="86"/>
                    <a:pt x="82" y="85"/>
                  </a:cubicBezTo>
                  <a:cubicBezTo>
                    <a:pt x="84" y="86"/>
                    <a:pt x="89" y="86"/>
                    <a:pt x="90" y="85"/>
                  </a:cubicBezTo>
                  <a:cubicBezTo>
                    <a:pt x="90" y="84"/>
                    <a:pt x="88" y="79"/>
                    <a:pt x="87" y="78"/>
                  </a:cubicBezTo>
                  <a:cubicBezTo>
                    <a:pt x="87" y="77"/>
                    <a:pt x="87" y="76"/>
                    <a:pt x="88" y="76"/>
                  </a:cubicBezTo>
                  <a:cubicBezTo>
                    <a:pt x="90" y="76"/>
                    <a:pt x="94" y="74"/>
                    <a:pt x="95" y="73"/>
                  </a:cubicBezTo>
                  <a:cubicBezTo>
                    <a:pt x="95" y="72"/>
                    <a:pt x="92" y="68"/>
                    <a:pt x="90" y="67"/>
                  </a:cubicBezTo>
                  <a:cubicBezTo>
                    <a:pt x="90" y="67"/>
                    <a:pt x="90" y="66"/>
                    <a:pt x="90" y="65"/>
                  </a:cubicBezTo>
                  <a:cubicBezTo>
                    <a:pt x="92" y="65"/>
                    <a:pt x="96" y="62"/>
                    <a:pt x="96" y="61"/>
                  </a:cubicBezTo>
                  <a:cubicBezTo>
                    <a:pt x="96" y="59"/>
                    <a:pt x="92" y="56"/>
                    <a:pt x="90" y="56"/>
                  </a:cubicBezTo>
                  <a:close/>
                  <a:moveTo>
                    <a:pt x="58" y="98"/>
                  </a:moveTo>
                  <a:cubicBezTo>
                    <a:pt x="56" y="99"/>
                    <a:pt x="55" y="99"/>
                    <a:pt x="53" y="99"/>
                  </a:cubicBezTo>
                  <a:cubicBezTo>
                    <a:pt x="54" y="91"/>
                    <a:pt x="59" y="80"/>
                    <a:pt x="56" y="74"/>
                  </a:cubicBezTo>
                  <a:cubicBezTo>
                    <a:pt x="60" y="80"/>
                    <a:pt x="71" y="81"/>
                    <a:pt x="79" y="84"/>
                  </a:cubicBezTo>
                  <a:cubicBezTo>
                    <a:pt x="74" y="91"/>
                    <a:pt x="67" y="96"/>
                    <a:pt x="58" y="98"/>
                  </a:cubicBezTo>
                  <a:close/>
                  <a:moveTo>
                    <a:pt x="17" y="84"/>
                  </a:moveTo>
                  <a:cubicBezTo>
                    <a:pt x="24" y="81"/>
                    <a:pt x="36" y="80"/>
                    <a:pt x="40" y="74"/>
                  </a:cubicBezTo>
                  <a:cubicBezTo>
                    <a:pt x="37" y="80"/>
                    <a:pt x="42" y="91"/>
                    <a:pt x="43" y="99"/>
                  </a:cubicBezTo>
                  <a:cubicBezTo>
                    <a:pt x="33" y="98"/>
                    <a:pt x="23" y="93"/>
                    <a:pt x="17" y="84"/>
                  </a:cubicBezTo>
                  <a:close/>
                  <a:moveTo>
                    <a:pt x="12" y="45"/>
                  </a:moveTo>
                  <a:cubicBezTo>
                    <a:pt x="19" y="50"/>
                    <a:pt x="26" y="60"/>
                    <a:pt x="32" y="61"/>
                  </a:cubicBezTo>
                  <a:cubicBezTo>
                    <a:pt x="26" y="61"/>
                    <a:pt x="19" y="71"/>
                    <a:pt x="12" y="76"/>
                  </a:cubicBezTo>
                  <a:cubicBezTo>
                    <a:pt x="11" y="74"/>
                    <a:pt x="11" y="72"/>
                    <a:pt x="10" y="71"/>
                  </a:cubicBezTo>
                  <a:cubicBezTo>
                    <a:pt x="8" y="62"/>
                    <a:pt x="9" y="53"/>
                    <a:pt x="12" y="45"/>
                  </a:cubicBezTo>
                  <a:close/>
                  <a:moveTo>
                    <a:pt x="38" y="23"/>
                  </a:moveTo>
                  <a:cubicBezTo>
                    <a:pt x="40" y="22"/>
                    <a:pt x="41" y="22"/>
                    <a:pt x="43" y="22"/>
                  </a:cubicBezTo>
                  <a:cubicBezTo>
                    <a:pt x="42" y="30"/>
                    <a:pt x="37" y="41"/>
                    <a:pt x="40" y="47"/>
                  </a:cubicBezTo>
                  <a:cubicBezTo>
                    <a:pt x="36" y="41"/>
                    <a:pt x="24" y="40"/>
                    <a:pt x="17" y="37"/>
                  </a:cubicBezTo>
                  <a:cubicBezTo>
                    <a:pt x="22" y="30"/>
                    <a:pt x="29" y="25"/>
                    <a:pt x="38" y="23"/>
                  </a:cubicBezTo>
                  <a:close/>
                  <a:moveTo>
                    <a:pt x="79" y="37"/>
                  </a:moveTo>
                  <a:cubicBezTo>
                    <a:pt x="71" y="40"/>
                    <a:pt x="60" y="41"/>
                    <a:pt x="56" y="47"/>
                  </a:cubicBezTo>
                  <a:cubicBezTo>
                    <a:pt x="59" y="41"/>
                    <a:pt x="54" y="30"/>
                    <a:pt x="53" y="22"/>
                  </a:cubicBezTo>
                  <a:cubicBezTo>
                    <a:pt x="63" y="23"/>
                    <a:pt x="73" y="29"/>
                    <a:pt x="79" y="37"/>
                  </a:cubicBezTo>
                  <a:close/>
                  <a:moveTo>
                    <a:pt x="54" y="70"/>
                  </a:moveTo>
                  <a:cubicBezTo>
                    <a:pt x="54" y="71"/>
                    <a:pt x="55" y="72"/>
                    <a:pt x="55" y="73"/>
                  </a:cubicBezTo>
                  <a:cubicBezTo>
                    <a:pt x="55" y="72"/>
                    <a:pt x="54" y="71"/>
                    <a:pt x="53" y="71"/>
                  </a:cubicBezTo>
                  <a:cubicBezTo>
                    <a:pt x="51" y="74"/>
                    <a:pt x="45" y="74"/>
                    <a:pt x="43" y="71"/>
                  </a:cubicBezTo>
                  <a:cubicBezTo>
                    <a:pt x="42" y="71"/>
                    <a:pt x="41" y="72"/>
                    <a:pt x="41" y="73"/>
                  </a:cubicBezTo>
                  <a:cubicBezTo>
                    <a:pt x="41" y="72"/>
                    <a:pt x="41" y="71"/>
                    <a:pt x="42" y="70"/>
                  </a:cubicBezTo>
                  <a:cubicBezTo>
                    <a:pt x="37" y="70"/>
                    <a:pt x="35" y="65"/>
                    <a:pt x="37" y="62"/>
                  </a:cubicBezTo>
                  <a:cubicBezTo>
                    <a:pt x="36" y="61"/>
                    <a:pt x="35" y="61"/>
                    <a:pt x="34" y="61"/>
                  </a:cubicBezTo>
                  <a:cubicBezTo>
                    <a:pt x="35" y="61"/>
                    <a:pt x="36" y="60"/>
                    <a:pt x="37" y="60"/>
                  </a:cubicBezTo>
                  <a:cubicBezTo>
                    <a:pt x="35" y="56"/>
                    <a:pt x="37" y="51"/>
                    <a:pt x="42" y="51"/>
                  </a:cubicBezTo>
                  <a:cubicBezTo>
                    <a:pt x="41" y="50"/>
                    <a:pt x="41" y="49"/>
                    <a:pt x="41" y="48"/>
                  </a:cubicBezTo>
                  <a:cubicBezTo>
                    <a:pt x="41" y="49"/>
                    <a:pt x="42" y="50"/>
                    <a:pt x="43" y="50"/>
                  </a:cubicBezTo>
                  <a:cubicBezTo>
                    <a:pt x="45" y="47"/>
                    <a:pt x="51" y="47"/>
                    <a:pt x="53" y="50"/>
                  </a:cubicBezTo>
                  <a:cubicBezTo>
                    <a:pt x="54" y="50"/>
                    <a:pt x="55" y="49"/>
                    <a:pt x="55" y="48"/>
                  </a:cubicBezTo>
                  <a:cubicBezTo>
                    <a:pt x="55" y="49"/>
                    <a:pt x="54" y="50"/>
                    <a:pt x="54" y="51"/>
                  </a:cubicBezTo>
                  <a:cubicBezTo>
                    <a:pt x="59" y="51"/>
                    <a:pt x="61" y="56"/>
                    <a:pt x="59" y="60"/>
                  </a:cubicBezTo>
                  <a:cubicBezTo>
                    <a:pt x="60" y="60"/>
                    <a:pt x="61" y="61"/>
                    <a:pt x="62" y="61"/>
                  </a:cubicBezTo>
                  <a:cubicBezTo>
                    <a:pt x="61" y="61"/>
                    <a:pt x="60" y="61"/>
                    <a:pt x="59" y="62"/>
                  </a:cubicBezTo>
                  <a:cubicBezTo>
                    <a:pt x="61" y="65"/>
                    <a:pt x="59" y="70"/>
                    <a:pt x="54" y="70"/>
                  </a:cubicBezTo>
                  <a:close/>
                  <a:moveTo>
                    <a:pt x="84" y="76"/>
                  </a:moveTo>
                  <a:cubicBezTo>
                    <a:pt x="77" y="71"/>
                    <a:pt x="70" y="61"/>
                    <a:pt x="63" y="61"/>
                  </a:cubicBezTo>
                  <a:cubicBezTo>
                    <a:pt x="70" y="60"/>
                    <a:pt x="77" y="50"/>
                    <a:pt x="84" y="45"/>
                  </a:cubicBezTo>
                  <a:cubicBezTo>
                    <a:pt x="85" y="47"/>
                    <a:pt x="85" y="49"/>
                    <a:pt x="86" y="50"/>
                  </a:cubicBezTo>
                  <a:cubicBezTo>
                    <a:pt x="88" y="59"/>
                    <a:pt x="87" y="68"/>
                    <a:pt x="84" y="76"/>
                  </a:cubicBezTo>
                  <a:close/>
                  <a:moveTo>
                    <a:pt x="48" y="49"/>
                  </a:moveTo>
                  <a:cubicBezTo>
                    <a:pt x="42" y="49"/>
                    <a:pt x="37" y="54"/>
                    <a:pt x="37" y="61"/>
                  </a:cubicBezTo>
                  <a:cubicBezTo>
                    <a:pt x="37" y="67"/>
                    <a:pt x="42" y="72"/>
                    <a:pt x="48" y="72"/>
                  </a:cubicBezTo>
                  <a:cubicBezTo>
                    <a:pt x="54" y="72"/>
                    <a:pt x="59" y="67"/>
                    <a:pt x="59" y="61"/>
                  </a:cubicBezTo>
                  <a:cubicBezTo>
                    <a:pt x="59" y="54"/>
                    <a:pt x="54" y="49"/>
                    <a:pt x="48" y="49"/>
                  </a:cubicBezTo>
                  <a:close/>
                  <a:moveTo>
                    <a:pt x="48" y="67"/>
                  </a:moveTo>
                  <a:cubicBezTo>
                    <a:pt x="44" y="67"/>
                    <a:pt x="42" y="64"/>
                    <a:pt x="42" y="61"/>
                  </a:cubicBezTo>
                  <a:cubicBezTo>
                    <a:pt x="42" y="57"/>
                    <a:pt x="44" y="54"/>
                    <a:pt x="48" y="54"/>
                  </a:cubicBezTo>
                  <a:cubicBezTo>
                    <a:pt x="51" y="54"/>
                    <a:pt x="54" y="57"/>
                    <a:pt x="54" y="61"/>
                  </a:cubicBezTo>
                  <a:cubicBezTo>
                    <a:pt x="54" y="64"/>
                    <a:pt x="51" y="67"/>
                    <a:pt x="48" y="67"/>
                  </a:cubicBezTo>
                  <a:close/>
                  <a:moveTo>
                    <a:pt x="117" y="18"/>
                  </a:moveTo>
                  <a:cubicBezTo>
                    <a:pt x="117" y="17"/>
                    <a:pt x="115" y="16"/>
                    <a:pt x="114" y="16"/>
                  </a:cubicBezTo>
                  <a:cubicBezTo>
                    <a:pt x="114" y="16"/>
                    <a:pt x="114" y="15"/>
                    <a:pt x="114" y="15"/>
                  </a:cubicBezTo>
                  <a:cubicBezTo>
                    <a:pt x="115" y="15"/>
                    <a:pt x="116" y="13"/>
                    <a:pt x="116" y="13"/>
                  </a:cubicBezTo>
                  <a:cubicBezTo>
                    <a:pt x="116" y="13"/>
                    <a:pt x="114" y="12"/>
                    <a:pt x="113" y="12"/>
                  </a:cubicBezTo>
                  <a:cubicBezTo>
                    <a:pt x="113" y="12"/>
                    <a:pt x="113" y="11"/>
                    <a:pt x="113" y="11"/>
                  </a:cubicBezTo>
                  <a:cubicBezTo>
                    <a:pt x="114" y="11"/>
                    <a:pt x="114" y="9"/>
                    <a:pt x="114" y="9"/>
                  </a:cubicBezTo>
                  <a:cubicBezTo>
                    <a:pt x="114" y="8"/>
                    <a:pt x="112" y="8"/>
                    <a:pt x="112" y="8"/>
                  </a:cubicBezTo>
                  <a:cubicBezTo>
                    <a:pt x="111" y="8"/>
                    <a:pt x="111" y="8"/>
                    <a:pt x="111" y="8"/>
                  </a:cubicBezTo>
                  <a:cubicBezTo>
                    <a:pt x="111" y="7"/>
                    <a:pt x="112" y="5"/>
                    <a:pt x="111" y="5"/>
                  </a:cubicBezTo>
                  <a:cubicBezTo>
                    <a:pt x="111" y="5"/>
                    <a:pt x="109" y="5"/>
                    <a:pt x="109" y="6"/>
                  </a:cubicBezTo>
                  <a:cubicBezTo>
                    <a:pt x="108" y="5"/>
                    <a:pt x="108" y="5"/>
                    <a:pt x="108" y="5"/>
                  </a:cubicBezTo>
                  <a:cubicBezTo>
                    <a:pt x="108" y="4"/>
                    <a:pt x="108" y="2"/>
                    <a:pt x="108" y="2"/>
                  </a:cubicBezTo>
                  <a:cubicBezTo>
                    <a:pt x="107" y="2"/>
                    <a:pt x="106" y="3"/>
                    <a:pt x="105" y="3"/>
                  </a:cubicBezTo>
                  <a:cubicBezTo>
                    <a:pt x="105" y="3"/>
                    <a:pt x="105" y="3"/>
                    <a:pt x="104" y="3"/>
                  </a:cubicBezTo>
                  <a:cubicBezTo>
                    <a:pt x="105" y="2"/>
                    <a:pt x="104" y="1"/>
                    <a:pt x="103" y="0"/>
                  </a:cubicBezTo>
                  <a:cubicBezTo>
                    <a:pt x="103" y="0"/>
                    <a:pt x="102" y="1"/>
                    <a:pt x="101" y="2"/>
                  </a:cubicBezTo>
                  <a:cubicBezTo>
                    <a:pt x="101" y="2"/>
                    <a:pt x="101" y="2"/>
                    <a:pt x="100" y="2"/>
                  </a:cubicBezTo>
                  <a:cubicBezTo>
                    <a:pt x="100" y="1"/>
                    <a:pt x="99" y="0"/>
                    <a:pt x="99" y="0"/>
                  </a:cubicBezTo>
                  <a:cubicBezTo>
                    <a:pt x="98" y="0"/>
                    <a:pt x="97" y="1"/>
                    <a:pt x="97" y="2"/>
                  </a:cubicBezTo>
                  <a:cubicBezTo>
                    <a:pt x="97" y="2"/>
                    <a:pt x="97" y="2"/>
                    <a:pt x="96" y="2"/>
                  </a:cubicBezTo>
                  <a:cubicBezTo>
                    <a:pt x="96" y="1"/>
                    <a:pt x="95" y="0"/>
                    <a:pt x="94" y="0"/>
                  </a:cubicBezTo>
                  <a:cubicBezTo>
                    <a:pt x="94" y="1"/>
                    <a:pt x="93" y="2"/>
                    <a:pt x="93" y="3"/>
                  </a:cubicBezTo>
                  <a:cubicBezTo>
                    <a:pt x="93" y="3"/>
                    <a:pt x="93" y="3"/>
                    <a:pt x="93" y="3"/>
                  </a:cubicBezTo>
                  <a:cubicBezTo>
                    <a:pt x="92" y="3"/>
                    <a:pt x="90" y="2"/>
                    <a:pt x="90" y="2"/>
                  </a:cubicBezTo>
                  <a:cubicBezTo>
                    <a:pt x="90" y="2"/>
                    <a:pt x="89" y="4"/>
                    <a:pt x="90" y="5"/>
                  </a:cubicBezTo>
                  <a:cubicBezTo>
                    <a:pt x="90" y="5"/>
                    <a:pt x="89" y="5"/>
                    <a:pt x="89" y="6"/>
                  </a:cubicBezTo>
                  <a:cubicBezTo>
                    <a:pt x="88" y="5"/>
                    <a:pt x="87" y="5"/>
                    <a:pt x="86" y="5"/>
                  </a:cubicBezTo>
                  <a:cubicBezTo>
                    <a:pt x="86" y="5"/>
                    <a:pt x="86" y="7"/>
                    <a:pt x="87" y="8"/>
                  </a:cubicBezTo>
                  <a:cubicBezTo>
                    <a:pt x="87" y="8"/>
                    <a:pt x="86" y="8"/>
                    <a:pt x="86" y="8"/>
                  </a:cubicBezTo>
                  <a:cubicBezTo>
                    <a:pt x="86" y="8"/>
                    <a:pt x="84" y="8"/>
                    <a:pt x="84" y="9"/>
                  </a:cubicBezTo>
                  <a:cubicBezTo>
                    <a:pt x="83" y="9"/>
                    <a:pt x="84" y="11"/>
                    <a:pt x="85" y="11"/>
                  </a:cubicBezTo>
                  <a:cubicBezTo>
                    <a:pt x="85" y="11"/>
                    <a:pt x="84" y="12"/>
                    <a:pt x="84" y="12"/>
                  </a:cubicBezTo>
                  <a:cubicBezTo>
                    <a:pt x="84" y="12"/>
                    <a:pt x="82" y="13"/>
                    <a:pt x="82" y="13"/>
                  </a:cubicBezTo>
                  <a:cubicBezTo>
                    <a:pt x="82" y="13"/>
                    <a:pt x="83" y="15"/>
                    <a:pt x="84" y="15"/>
                  </a:cubicBezTo>
                  <a:cubicBezTo>
                    <a:pt x="83" y="15"/>
                    <a:pt x="83" y="16"/>
                    <a:pt x="83" y="16"/>
                  </a:cubicBezTo>
                  <a:cubicBezTo>
                    <a:pt x="83" y="16"/>
                    <a:pt x="81" y="17"/>
                    <a:pt x="81" y="18"/>
                  </a:cubicBezTo>
                  <a:cubicBezTo>
                    <a:pt x="81" y="18"/>
                    <a:pt x="83" y="19"/>
                    <a:pt x="83" y="19"/>
                  </a:cubicBezTo>
                  <a:cubicBezTo>
                    <a:pt x="83" y="19"/>
                    <a:pt x="83" y="20"/>
                    <a:pt x="84" y="20"/>
                  </a:cubicBezTo>
                  <a:cubicBezTo>
                    <a:pt x="83" y="20"/>
                    <a:pt x="82" y="22"/>
                    <a:pt x="82" y="22"/>
                  </a:cubicBezTo>
                  <a:cubicBezTo>
                    <a:pt x="82" y="23"/>
                    <a:pt x="84" y="23"/>
                    <a:pt x="84" y="23"/>
                  </a:cubicBezTo>
                  <a:cubicBezTo>
                    <a:pt x="84" y="23"/>
                    <a:pt x="85" y="24"/>
                    <a:pt x="85" y="24"/>
                  </a:cubicBezTo>
                  <a:cubicBezTo>
                    <a:pt x="84" y="24"/>
                    <a:pt x="83" y="26"/>
                    <a:pt x="84" y="26"/>
                  </a:cubicBezTo>
                  <a:cubicBezTo>
                    <a:pt x="84" y="27"/>
                    <a:pt x="86" y="27"/>
                    <a:pt x="86" y="27"/>
                  </a:cubicBezTo>
                  <a:cubicBezTo>
                    <a:pt x="86" y="27"/>
                    <a:pt x="87" y="27"/>
                    <a:pt x="87" y="27"/>
                  </a:cubicBezTo>
                  <a:cubicBezTo>
                    <a:pt x="86" y="28"/>
                    <a:pt x="86" y="30"/>
                    <a:pt x="86" y="30"/>
                  </a:cubicBezTo>
                  <a:cubicBezTo>
                    <a:pt x="87" y="30"/>
                    <a:pt x="88" y="30"/>
                    <a:pt x="89" y="30"/>
                  </a:cubicBezTo>
                  <a:cubicBezTo>
                    <a:pt x="89" y="30"/>
                    <a:pt x="90" y="30"/>
                    <a:pt x="90" y="30"/>
                  </a:cubicBezTo>
                  <a:cubicBezTo>
                    <a:pt x="89" y="31"/>
                    <a:pt x="90" y="33"/>
                    <a:pt x="90" y="33"/>
                  </a:cubicBezTo>
                  <a:cubicBezTo>
                    <a:pt x="90" y="33"/>
                    <a:pt x="92" y="32"/>
                    <a:pt x="93" y="32"/>
                  </a:cubicBezTo>
                  <a:cubicBezTo>
                    <a:pt x="93" y="32"/>
                    <a:pt x="93" y="32"/>
                    <a:pt x="93" y="32"/>
                  </a:cubicBezTo>
                  <a:cubicBezTo>
                    <a:pt x="93" y="33"/>
                    <a:pt x="94" y="35"/>
                    <a:pt x="94" y="35"/>
                  </a:cubicBezTo>
                  <a:cubicBezTo>
                    <a:pt x="95" y="35"/>
                    <a:pt x="96" y="34"/>
                    <a:pt x="96" y="33"/>
                  </a:cubicBezTo>
                  <a:cubicBezTo>
                    <a:pt x="97" y="33"/>
                    <a:pt x="97" y="33"/>
                    <a:pt x="97" y="33"/>
                  </a:cubicBezTo>
                  <a:cubicBezTo>
                    <a:pt x="97" y="34"/>
                    <a:pt x="98" y="35"/>
                    <a:pt x="99" y="35"/>
                  </a:cubicBezTo>
                  <a:cubicBezTo>
                    <a:pt x="99" y="35"/>
                    <a:pt x="100" y="34"/>
                    <a:pt x="100" y="33"/>
                  </a:cubicBezTo>
                  <a:cubicBezTo>
                    <a:pt x="101" y="33"/>
                    <a:pt x="101" y="33"/>
                    <a:pt x="101" y="33"/>
                  </a:cubicBezTo>
                  <a:cubicBezTo>
                    <a:pt x="102" y="34"/>
                    <a:pt x="103" y="35"/>
                    <a:pt x="103" y="35"/>
                  </a:cubicBezTo>
                  <a:cubicBezTo>
                    <a:pt x="104" y="35"/>
                    <a:pt x="105" y="33"/>
                    <a:pt x="104" y="32"/>
                  </a:cubicBezTo>
                  <a:cubicBezTo>
                    <a:pt x="105" y="32"/>
                    <a:pt x="105" y="32"/>
                    <a:pt x="105" y="32"/>
                  </a:cubicBezTo>
                  <a:cubicBezTo>
                    <a:pt x="106" y="32"/>
                    <a:pt x="107" y="33"/>
                    <a:pt x="108" y="33"/>
                  </a:cubicBezTo>
                  <a:cubicBezTo>
                    <a:pt x="108" y="33"/>
                    <a:pt x="108" y="31"/>
                    <a:pt x="108" y="30"/>
                  </a:cubicBezTo>
                  <a:cubicBezTo>
                    <a:pt x="108" y="30"/>
                    <a:pt x="108" y="30"/>
                    <a:pt x="109" y="30"/>
                  </a:cubicBezTo>
                  <a:cubicBezTo>
                    <a:pt x="109" y="30"/>
                    <a:pt x="111" y="30"/>
                    <a:pt x="111" y="30"/>
                  </a:cubicBezTo>
                  <a:cubicBezTo>
                    <a:pt x="112" y="30"/>
                    <a:pt x="111" y="28"/>
                    <a:pt x="111" y="27"/>
                  </a:cubicBezTo>
                  <a:cubicBezTo>
                    <a:pt x="111" y="27"/>
                    <a:pt x="111" y="27"/>
                    <a:pt x="112" y="27"/>
                  </a:cubicBezTo>
                  <a:cubicBezTo>
                    <a:pt x="112" y="27"/>
                    <a:pt x="114" y="27"/>
                    <a:pt x="114" y="26"/>
                  </a:cubicBezTo>
                  <a:cubicBezTo>
                    <a:pt x="114" y="26"/>
                    <a:pt x="114" y="24"/>
                    <a:pt x="113" y="24"/>
                  </a:cubicBezTo>
                  <a:cubicBezTo>
                    <a:pt x="113" y="24"/>
                    <a:pt x="113" y="23"/>
                    <a:pt x="113" y="23"/>
                  </a:cubicBezTo>
                  <a:cubicBezTo>
                    <a:pt x="114" y="23"/>
                    <a:pt x="116" y="23"/>
                    <a:pt x="116" y="22"/>
                  </a:cubicBezTo>
                  <a:cubicBezTo>
                    <a:pt x="116" y="22"/>
                    <a:pt x="115" y="20"/>
                    <a:pt x="114" y="20"/>
                  </a:cubicBezTo>
                  <a:cubicBezTo>
                    <a:pt x="114" y="20"/>
                    <a:pt x="114" y="19"/>
                    <a:pt x="114" y="19"/>
                  </a:cubicBezTo>
                  <a:cubicBezTo>
                    <a:pt x="115" y="19"/>
                    <a:pt x="117" y="18"/>
                    <a:pt x="117" y="18"/>
                  </a:cubicBezTo>
                  <a:close/>
                  <a:moveTo>
                    <a:pt x="103" y="31"/>
                  </a:moveTo>
                  <a:cubicBezTo>
                    <a:pt x="102" y="32"/>
                    <a:pt x="101" y="32"/>
                    <a:pt x="101" y="32"/>
                  </a:cubicBezTo>
                  <a:cubicBezTo>
                    <a:pt x="101" y="29"/>
                    <a:pt x="103" y="25"/>
                    <a:pt x="102" y="22"/>
                  </a:cubicBezTo>
                  <a:cubicBezTo>
                    <a:pt x="103" y="25"/>
                    <a:pt x="107" y="25"/>
                    <a:pt x="110" y="26"/>
                  </a:cubicBezTo>
                  <a:cubicBezTo>
                    <a:pt x="108" y="29"/>
                    <a:pt x="106" y="31"/>
                    <a:pt x="103" y="31"/>
                  </a:cubicBezTo>
                  <a:close/>
                  <a:moveTo>
                    <a:pt x="87" y="26"/>
                  </a:moveTo>
                  <a:cubicBezTo>
                    <a:pt x="90" y="25"/>
                    <a:pt x="95" y="25"/>
                    <a:pt x="96" y="22"/>
                  </a:cubicBezTo>
                  <a:cubicBezTo>
                    <a:pt x="95" y="25"/>
                    <a:pt x="97" y="29"/>
                    <a:pt x="97" y="32"/>
                  </a:cubicBezTo>
                  <a:cubicBezTo>
                    <a:pt x="93" y="31"/>
                    <a:pt x="90" y="29"/>
                    <a:pt x="87" y="26"/>
                  </a:cubicBezTo>
                  <a:close/>
                  <a:moveTo>
                    <a:pt x="85" y="21"/>
                  </a:moveTo>
                  <a:cubicBezTo>
                    <a:pt x="84" y="18"/>
                    <a:pt x="84" y="15"/>
                    <a:pt x="86" y="12"/>
                  </a:cubicBezTo>
                  <a:cubicBezTo>
                    <a:pt x="88" y="14"/>
                    <a:pt x="91" y="18"/>
                    <a:pt x="93" y="18"/>
                  </a:cubicBezTo>
                  <a:cubicBezTo>
                    <a:pt x="91" y="18"/>
                    <a:pt x="88" y="21"/>
                    <a:pt x="86" y="23"/>
                  </a:cubicBezTo>
                  <a:cubicBezTo>
                    <a:pt x="85" y="23"/>
                    <a:pt x="85" y="22"/>
                    <a:pt x="85" y="21"/>
                  </a:cubicBezTo>
                  <a:close/>
                  <a:moveTo>
                    <a:pt x="95" y="4"/>
                  </a:moveTo>
                  <a:cubicBezTo>
                    <a:pt x="96" y="4"/>
                    <a:pt x="96" y="3"/>
                    <a:pt x="97" y="3"/>
                  </a:cubicBezTo>
                  <a:cubicBezTo>
                    <a:pt x="97" y="7"/>
                    <a:pt x="95" y="11"/>
                    <a:pt x="96" y="13"/>
                  </a:cubicBezTo>
                  <a:cubicBezTo>
                    <a:pt x="95" y="11"/>
                    <a:pt x="90" y="10"/>
                    <a:pt x="87" y="9"/>
                  </a:cubicBezTo>
                  <a:cubicBezTo>
                    <a:pt x="89" y="6"/>
                    <a:pt x="92" y="5"/>
                    <a:pt x="95" y="4"/>
                  </a:cubicBezTo>
                  <a:close/>
                  <a:moveTo>
                    <a:pt x="110" y="9"/>
                  </a:moveTo>
                  <a:cubicBezTo>
                    <a:pt x="107" y="10"/>
                    <a:pt x="103" y="11"/>
                    <a:pt x="102" y="13"/>
                  </a:cubicBezTo>
                  <a:cubicBezTo>
                    <a:pt x="103" y="11"/>
                    <a:pt x="101" y="7"/>
                    <a:pt x="101" y="3"/>
                  </a:cubicBezTo>
                  <a:cubicBezTo>
                    <a:pt x="104" y="4"/>
                    <a:pt x="108" y="6"/>
                    <a:pt x="110" y="9"/>
                  </a:cubicBezTo>
                  <a:close/>
                  <a:moveTo>
                    <a:pt x="101" y="21"/>
                  </a:moveTo>
                  <a:cubicBezTo>
                    <a:pt x="101" y="21"/>
                    <a:pt x="101" y="22"/>
                    <a:pt x="102" y="22"/>
                  </a:cubicBezTo>
                  <a:cubicBezTo>
                    <a:pt x="101" y="22"/>
                    <a:pt x="101" y="22"/>
                    <a:pt x="101" y="21"/>
                  </a:cubicBezTo>
                  <a:cubicBezTo>
                    <a:pt x="100" y="23"/>
                    <a:pt x="98" y="23"/>
                    <a:pt x="97" y="21"/>
                  </a:cubicBezTo>
                  <a:cubicBezTo>
                    <a:pt x="97" y="22"/>
                    <a:pt x="96" y="22"/>
                    <a:pt x="96" y="22"/>
                  </a:cubicBezTo>
                  <a:cubicBezTo>
                    <a:pt x="96" y="22"/>
                    <a:pt x="97" y="21"/>
                    <a:pt x="97" y="21"/>
                  </a:cubicBezTo>
                  <a:cubicBezTo>
                    <a:pt x="95" y="21"/>
                    <a:pt x="94" y="19"/>
                    <a:pt x="95" y="18"/>
                  </a:cubicBezTo>
                  <a:cubicBezTo>
                    <a:pt x="94" y="18"/>
                    <a:pt x="94" y="18"/>
                    <a:pt x="94" y="18"/>
                  </a:cubicBezTo>
                  <a:cubicBezTo>
                    <a:pt x="94" y="18"/>
                    <a:pt x="94" y="17"/>
                    <a:pt x="95" y="17"/>
                  </a:cubicBezTo>
                  <a:cubicBezTo>
                    <a:pt x="94" y="16"/>
                    <a:pt x="95" y="14"/>
                    <a:pt x="97" y="14"/>
                  </a:cubicBezTo>
                  <a:cubicBezTo>
                    <a:pt x="97" y="14"/>
                    <a:pt x="96" y="13"/>
                    <a:pt x="96" y="13"/>
                  </a:cubicBezTo>
                  <a:cubicBezTo>
                    <a:pt x="96" y="13"/>
                    <a:pt x="97" y="14"/>
                    <a:pt x="97" y="14"/>
                  </a:cubicBezTo>
                  <a:cubicBezTo>
                    <a:pt x="98" y="13"/>
                    <a:pt x="100" y="13"/>
                    <a:pt x="101" y="14"/>
                  </a:cubicBezTo>
                  <a:cubicBezTo>
                    <a:pt x="101" y="14"/>
                    <a:pt x="101" y="13"/>
                    <a:pt x="102" y="13"/>
                  </a:cubicBezTo>
                  <a:cubicBezTo>
                    <a:pt x="101" y="13"/>
                    <a:pt x="101" y="14"/>
                    <a:pt x="101" y="14"/>
                  </a:cubicBezTo>
                  <a:cubicBezTo>
                    <a:pt x="103" y="14"/>
                    <a:pt x="104" y="16"/>
                    <a:pt x="103" y="17"/>
                  </a:cubicBezTo>
                  <a:cubicBezTo>
                    <a:pt x="103" y="17"/>
                    <a:pt x="104" y="18"/>
                    <a:pt x="104" y="18"/>
                  </a:cubicBezTo>
                  <a:cubicBezTo>
                    <a:pt x="104" y="18"/>
                    <a:pt x="103" y="18"/>
                    <a:pt x="103" y="18"/>
                  </a:cubicBezTo>
                  <a:cubicBezTo>
                    <a:pt x="104" y="19"/>
                    <a:pt x="103" y="21"/>
                    <a:pt x="101" y="21"/>
                  </a:cubicBezTo>
                  <a:close/>
                  <a:moveTo>
                    <a:pt x="112" y="23"/>
                  </a:moveTo>
                  <a:cubicBezTo>
                    <a:pt x="110" y="21"/>
                    <a:pt x="107" y="18"/>
                    <a:pt x="104" y="18"/>
                  </a:cubicBezTo>
                  <a:cubicBezTo>
                    <a:pt x="107" y="18"/>
                    <a:pt x="110" y="14"/>
                    <a:pt x="112" y="12"/>
                  </a:cubicBezTo>
                  <a:cubicBezTo>
                    <a:pt x="112" y="13"/>
                    <a:pt x="113" y="13"/>
                    <a:pt x="113" y="14"/>
                  </a:cubicBezTo>
                  <a:cubicBezTo>
                    <a:pt x="114" y="17"/>
                    <a:pt x="113" y="20"/>
                    <a:pt x="112" y="23"/>
                  </a:cubicBezTo>
                  <a:close/>
                  <a:moveTo>
                    <a:pt x="99" y="13"/>
                  </a:moveTo>
                  <a:cubicBezTo>
                    <a:pt x="97" y="13"/>
                    <a:pt x="95" y="15"/>
                    <a:pt x="95" y="18"/>
                  </a:cubicBezTo>
                  <a:cubicBezTo>
                    <a:pt x="95" y="20"/>
                    <a:pt x="97" y="22"/>
                    <a:pt x="99" y="22"/>
                  </a:cubicBezTo>
                  <a:cubicBezTo>
                    <a:pt x="101" y="22"/>
                    <a:pt x="103" y="20"/>
                    <a:pt x="103" y="18"/>
                  </a:cubicBezTo>
                  <a:cubicBezTo>
                    <a:pt x="103" y="15"/>
                    <a:pt x="101" y="13"/>
                    <a:pt x="99" y="13"/>
                  </a:cubicBezTo>
                  <a:close/>
                  <a:moveTo>
                    <a:pt x="99" y="20"/>
                  </a:moveTo>
                  <a:cubicBezTo>
                    <a:pt x="98" y="20"/>
                    <a:pt x="97" y="19"/>
                    <a:pt x="97" y="18"/>
                  </a:cubicBezTo>
                  <a:cubicBezTo>
                    <a:pt x="97" y="16"/>
                    <a:pt x="98" y="15"/>
                    <a:pt x="99" y="15"/>
                  </a:cubicBezTo>
                  <a:cubicBezTo>
                    <a:pt x="100" y="15"/>
                    <a:pt x="101" y="16"/>
                    <a:pt x="101" y="18"/>
                  </a:cubicBezTo>
                  <a:cubicBezTo>
                    <a:pt x="101" y="19"/>
                    <a:pt x="100" y="20"/>
                    <a:pt x="99" y="20"/>
                  </a:cubicBezTo>
                  <a:close/>
                </a:path>
              </a:pathLst>
            </a:custGeom>
            <a:solidFill>
              <a:schemeClr val="bg1"/>
            </a:solid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4" name="Group 89"/>
            <p:cNvGrpSpPr/>
            <p:nvPr/>
          </p:nvGrpSpPr>
          <p:grpSpPr>
            <a:xfrm>
              <a:off x="7506970" y="2120031"/>
              <a:ext cx="1233377" cy="304800"/>
              <a:chOff x="5257800" y="1733550"/>
              <a:chExt cx="925033" cy="228600"/>
            </a:xfrm>
          </p:grpSpPr>
          <p:cxnSp>
            <p:nvCxnSpPr>
              <p:cNvPr id="33" name="íṩľíḍè-Straight Connector 90"/>
              <p:cNvCxnSpPr/>
              <p:nvPr/>
            </p:nvCxnSpPr>
            <p:spPr>
              <a:xfrm flipV="1">
                <a:off x="5257800" y="1733550"/>
                <a:ext cx="304800" cy="228600"/>
              </a:xfrm>
              <a:prstGeom prst="line">
                <a:avLst/>
              </a:prstGeom>
              <a:ln>
                <a:solidFill>
                  <a:schemeClr val="accent5"/>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4" name="íṩľíḍè-Straight Connector 91"/>
              <p:cNvCxnSpPr/>
              <p:nvPr/>
            </p:nvCxnSpPr>
            <p:spPr>
              <a:xfrm>
                <a:off x="5573233" y="1733550"/>
                <a:ext cx="609600" cy="1588"/>
              </a:xfrm>
              <a:prstGeom prst="line">
                <a:avLst/>
              </a:prstGeom>
              <a:ln>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5" name="Group 92"/>
            <p:cNvGrpSpPr/>
            <p:nvPr/>
          </p:nvGrpSpPr>
          <p:grpSpPr>
            <a:xfrm>
              <a:off x="7506969" y="4886123"/>
              <a:ext cx="1219200" cy="306917"/>
              <a:chOff x="5181600" y="3638550"/>
              <a:chExt cx="914400" cy="230188"/>
            </a:xfrm>
          </p:grpSpPr>
          <p:cxnSp>
            <p:nvCxnSpPr>
              <p:cNvPr id="31" name="íṩľíḍè-Straight Connector 93"/>
              <p:cNvCxnSpPr/>
              <p:nvPr/>
            </p:nvCxnSpPr>
            <p:spPr>
              <a:xfrm rot="16200000" flipH="1">
                <a:off x="5181600" y="3638550"/>
                <a:ext cx="228600" cy="228600"/>
              </a:xfrm>
              <a:prstGeom prst="line">
                <a:avLst/>
              </a:prstGeom>
              <a:ln>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2" name="íṩľíḍè-Straight Connector 94"/>
              <p:cNvCxnSpPr/>
              <p:nvPr/>
            </p:nvCxnSpPr>
            <p:spPr>
              <a:xfrm>
                <a:off x="5410200" y="3867150"/>
                <a:ext cx="685800" cy="1588"/>
              </a:xfrm>
              <a:prstGeom prst="line">
                <a:avLst/>
              </a:prstGeom>
              <a:ln>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6" name="Group 109"/>
            <p:cNvGrpSpPr/>
            <p:nvPr/>
          </p:nvGrpSpPr>
          <p:grpSpPr>
            <a:xfrm>
              <a:off x="3504025" y="2192425"/>
              <a:ext cx="1355861" cy="309955"/>
              <a:chOff x="3408325" y="2192425"/>
              <a:chExt cx="1355861" cy="309955"/>
            </a:xfrm>
          </p:grpSpPr>
          <p:cxnSp>
            <p:nvCxnSpPr>
              <p:cNvPr id="29" name="íṩľíḍè-Straight Connector 97"/>
              <p:cNvCxnSpPr/>
              <p:nvPr/>
            </p:nvCxnSpPr>
            <p:spPr>
              <a:xfrm rot="5400000" flipH="1">
                <a:off x="4459386" y="2197580"/>
                <a:ext cx="304800" cy="304800"/>
              </a:xfrm>
              <a:prstGeom prst="line">
                <a:avLst/>
              </a:prstGeom>
              <a:ln>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0" name="íṩľíḍè-Straight Connector 98"/>
              <p:cNvCxnSpPr/>
              <p:nvPr/>
            </p:nvCxnSpPr>
            <p:spPr>
              <a:xfrm flipH="1">
                <a:off x="3408325" y="2192425"/>
                <a:ext cx="1056544" cy="4190"/>
              </a:xfrm>
              <a:prstGeom prst="line">
                <a:avLst/>
              </a:prstGeom>
              <a:ln>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7" name="Group 110"/>
            <p:cNvGrpSpPr/>
            <p:nvPr/>
          </p:nvGrpSpPr>
          <p:grpSpPr>
            <a:xfrm>
              <a:off x="3504025" y="4890939"/>
              <a:ext cx="1564545" cy="325768"/>
              <a:chOff x="3408325" y="4890939"/>
              <a:chExt cx="1564545" cy="325768"/>
            </a:xfrm>
          </p:grpSpPr>
          <p:cxnSp>
            <p:nvCxnSpPr>
              <p:cNvPr id="27" name="íṩľíḍè-Straight Connector 101"/>
              <p:cNvCxnSpPr/>
              <p:nvPr/>
            </p:nvCxnSpPr>
            <p:spPr>
              <a:xfrm rot="10800000" flipV="1">
                <a:off x="4566470" y="4890939"/>
                <a:ext cx="406400" cy="304800"/>
              </a:xfrm>
              <a:prstGeom prst="line">
                <a:avLst/>
              </a:prstGeom>
              <a:ln>
                <a:solidFill>
                  <a:schemeClr val="accent5"/>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íṩľíḍè-Straight Connector 102"/>
              <p:cNvCxnSpPr/>
              <p:nvPr/>
            </p:nvCxnSpPr>
            <p:spPr>
              <a:xfrm flipH="1">
                <a:off x="3408325" y="5195740"/>
                <a:ext cx="1143968" cy="20967"/>
              </a:xfrm>
              <a:prstGeom prst="line">
                <a:avLst/>
              </a:prstGeom>
              <a:ln>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18" name="íṩľíḍè-Freeform: Shape 104"/>
            <p:cNvSpPr/>
            <p:nvPr/>
          </p:nvSpPr>
          <p:spPr bwMode="auto">
            <a:xfrm>
              <a:off x="6651019" y="4057208"/>
              <a:ext cx="367124" cy="475826"/>
            </a:xfrm>
            <a:custGeom>
              <a:avLst/>
              <a:gdLst/>
              <a:ahLst/>
              <a:cxnLst>
                <a:cxn ang="0">
                  <a:pos x="96" y="84"/>
                </a:cxn>
                <a:cxn ang="0">
                  <a:pos x="80" y="109"/>
                </a:cxn>
                <a:cxn ang="0">
                  <a:pos x="78" y="123"/>
                </a:cxn>
                <a:cxn ang="0">
                  <a:pos x="51" y="95"/>
                </a:cxn>
                <a:cxn ang="0">
                  <a:pos x="70" y="70"/>
                </a:cxn>
                <a:cxn ang="0">
                  <a:pos x="67" y="89"/>
                </a:cxn>
                <a:cxn ang="0">
                  <a:pos x="83" y="77"/>
                </a:cxn>
                <a:cxn ang="0">
                  <a:pos x="85" y="48"/>
                </a:cxn>
                <a:cxn ang="0">
                  <a:pos x="0" y="48"/>
                </a:cxn>
                <a:cxn ang="0">
                  <a:pos x="3" y="93"/>
                </a:cxn>
                <a:cxn ang="0">
                  <a:pos x="18" y="116"/>
                </a:cxn>
                <a:cxn ang="0">
                  <a:pos x="44" y="123"/>
                </a:cxn>
                <a:cxn ang="0">
                  <a:pos x="42" y="89"/>
                </a:cxn>
                <a:cxn ang="0">
                  <a:pos x="18" y="77"/>
                </a:cxn>
                <a:cxn ang="0">
                  <a:pos x="25" y="91"/>
                </a:cxn>
                <a:cxn ang="0">
                  <a:pos x="11" y="72"/>
                </a:cxn>
                <a:cxn ang="0">
                  <a:pos x="0" y="48"/>
                </a:cxn>
                <a:cxn ang="0">
                  <a:pos x="48" y="70"/>
                </a:cxn>
                <a:cxn ang="0">
                  <a:pos x="48" y="0"/>
                </a:cxn>
                <a:cxn ang="0">
                  <a:pos x="77" y="33"/>
                </a:cxn>
                <a:cxn ang="0">
                  <a:pos x="62" y="22"/>
                </a:cxn>
                <a:cxn ang="0">
                  <a:pos x="77" y="33"/>
                </a:cxn>
                <a:cxn ang="0">
                  <a:pos x="50" y="24"/>
                </a:cxn>
                <a:cxn ang="0">
                  <a:pos x="60" y="33"/>
                </a:cxn>
                <a:cxn ang="0">
                  <a:pos x="57" y="19"/>
                </a:cxn>
                <a:cxn ang="0">
                  <a:pos x="50" y="20"/>
                </a:cxn>
                <a:cxn ang="0">
                  <a:pos x="45" y="7"/>
                </a:cxn>
                <a:cxn ang="0">
                  <a:pos x="46" y="20"/>
                </a:cxn>
                <a:cxn ang="0">
                  <a:pos x="45" y="7"/>
                </a:cxn>
                <a:cxn ang="0">
                  <a:pos x="36" y="33"/>
                </a:cxn>
                <a:cxn ang="0">
                  <a:pos x="46" y="24"/>
                </a:cxn>
                <a:cxn ang="0">
                  <a:pos x="33" y="22"/>
                </a:cxn>
                <a:cxn ang="0">
                  <a:pos x="19" y="33"/>
                </a:cxn>
                <a:cxn ang="0">
                  <a:pos x="33" y="22"/>
                </a:cxn>
                <a:cxn ang="0">
                  <a:pos x="24" y="52"/>
                </a:cxn>
                <a:cxn ang="0">
                  <a:pos x="31" y="37"/>
                </a:cxn>
                <a:cxn ang="0">
                  <a:pos x="37" y="47"/>
                </a:cxn>
                <a:cxn ang="0">
                  <a:pos x="46" y="37"/>
                </a:cxn>
                <a:cxn ang="0">
                  <a:pos x="37" y="47"/>
                </a:cxn>
                <a:cxn ang="0">
                  <a:pos x="45" y="64"/>
                </a:cxn>
                <a:cxn ang="0">
                  <a:pos x="46" y="50"/>
                </a:cxn>
                <a:cxn ang="0">
                  <a:pos x="50" y="64"/>
                </a:cxn>
                <a:cxn ang="0">
                  <a:pos x="50" y="50"/>
                </a:cxn>
                <a:cxn ang="0">
                  <a:pos x="50" y="64"/>
                </a:cxn>
                <a:cxn ang="0">
                  <a:pos x="60" y="37"/>
                </a:cxn>
                <a:cxn ang="0">
                  <a:pos x="50" y="46"/>
                </a:cxn>
                <a:cxn ang="0">
                  <a:pos x="62" y="48"/>
                </a:cxn>
                <a:cxn ang="0">
                  <a:pos x="77" y="37"/>
                </a:cxn>
                <a:cxn ang="0">
                  <a:pos x="62" y="48"/>
                </a:cxn>
                <a:cxn ang="0">
                  <a:pos x="61" y="18"/>
                </a:cxn>
                <a:cxn ang="0">
                  <a:pos x="56" y="7"/>
                </a:cxn>
                <a:cxn ang="0">
                  <a:pos x="34" y="18"/>
                </a:cxn>
                <a:cxn ang="0">
                  <a:pos x="27" y="15"/>
                </a:cxn>
                <a:cxn ang="0">
                  <a:pos x="34" y="52"/>
                </a:cxn>
                <a:cxn ang="0">
                  <a:pos x="39" y="63"/>
                </a:cxn>
                <a:cxn ang="0">
                  <a:pos x="61" y="52"/>
                </a:cxn>
                <a:cxn ang="0">
                  <a:pos x="69" y="55"/>
                </a:cxn>
              </a:cxnLst>
              <a:rect l="0" t="0" r="r" b="b"/>
              <a:pathLst>
                <a:path w="96" h="123">
                  <a:moveTo>
                    <a:pt x="96" y="48"/>
                  </a:moveTo>
                  <a:cubicBezTo>
                    <a:pt x="96" y="57"/>
                    <a:pt x="96" y="82"/>
                    <a:pt x="96" y="84"/>
                  </a:cubicBezTo>
                  <a:cubicBezTo>
                    <a:pt x="96" y="88"/>
                    <a:pt x="94" y="91"/>
                    <a:pt x="92" y="93"/>
                  </a:cubicBezTo>
                  <a:cubicBezTo>
                    <a:pt x="91" y="95"/>
                    <a:pt x="82" y="107"/>
                    <a:pt x="80" y="109"/>
                  </a:cubicBezTo>
                  <a:cubicBezTo>
                    <a:pt x="78" y="111"/>
                    <a:pt x="78" y="113"/>
                    <a:pt x="78" y="116"/>
                  </a:cubicBezTo>
                  <a:cubicBezTo>
                    <a:pt x="78" y="118"/>
                    <a:pt x="78" y="123"/>
                    <a:pt x="78" y="123"/>
                  </a:cubicBezTo>
                  <a:cubicBezTo>
                    <a:pt x="51" y="123"/>
                    <a:pt x="51" y="123"/>
                    <a:pt x="51" y="123"/>
                  </a:cubicBezTo>
                  <a:cubicBezTo>
                    <a:pt x="51" y="123"/>
                    <a:pt x="51" y="98"/>
                    <a:pt x="51" y="95"/>
                  </a:cubicBezTo>
                  <a:cubicBezTo>
                    <a:pt x="51" y="93"/>
                    <a:pt x="52" y="91"/>
                    <a:pt x="53" y="89"/>
                  </a:cubicBezTo>
                  <a:cubicBezTo>
                    <a:pt x="57" y="84"/>
                    <a:pt x="67" y="73"/>
                    <a:pt x="70" y="70"/>
                  </a:cubicBezTo>
                  <a:cubicBezTo>
                    <a:pt x="75" y="65"/>
                    <a:pt x="82" y="71"/>
                    <a:pt x="78" y="77"/>
                  </a:cubicBezTo>
                  <a:cubicBezTo>
                    <a:pt x="76" y="79"/>
                    <a:pt x="69" y="87"/>
                    <a:pt x="67" y="89"/>
                  </a:cubicBezTo>
                  <a:cubicBezTo>
                    <a:pt x="65" y="91"/>
                    <a:pt x="68" y="93"/>
                    <a:pt x="70" y="91"/>
                  </a:cubicBezTo>
                  <a:cubicBezTo>
                    <a:pt x="72" y="89"/>
                    <a:pt x="81" y="79"/>
                    <a:pt x="83" y="77"/>
                  </a:cubicBezTo>
                  <a:cubicBezTo>
                    <a:pt x="84" y="76"/>
                    <a:pt x="85" y="74"/>
                    <a:pt x="85" y="72"/>
                  </a:cubicBezTo>
                  <a:cubicBezTo>
                    <a:pt x="85" y="70"/>
                    <a:pt x="85" y="55"/>
                    <a:pt x="85" y="48"/>
                  </a:cubicBezTo>
                  <a:cubicBezTo>
                    <a:pt x="85" y="39"/>
                    <a:pt x="96" y="39"/>
                    <a:pt x="96" y="48"/>
                  </a:cubicBezTo>
                  <a:close/>
                  <a:moveTo>
                    <a:pt x="0" y="48"/>
                  </a:moveTo>
                  <a:cubicBezTo>
                    <a:pt x="0" y="57"/>
                    <a:pt x="0" y="82"/>
                    <a:pt x="0" y="84"/>
                  </a:cubicBezTo>
                  <a:cubicBezTo>
                    <a:pt x="0" y="88"/>
                    <a:pt x="1" y="91"/>
                    <a:pt x="3" y="93"/>
                  </a:cubicBezTo>
                  <a:cubicBezTo>
                    <a:pt x="5" y="95"/>
                    <a:pt x="14" y="107"/>
                    <a:pt x="16" y="109"/>
                  </a:cubicBezTo>
                  <a:cubicBezTo>
                    <a:pt x="17" y="111"/>
                    <a:pt x="18" y="113"/>
                    <a:pt x="18" y="116"/>
                  </a:cubicBezTo>
                  <a:cubicBezTo>
                    <a:pt x="18" y="118"/>
                    <a:pt x="18" y="123"/>
                    <a:pt x="18" y="123"/>
                  </a:cubicBezTo>
                  <a:cubicBezTo>
                    <a:pt x="44" y="123"/>
                    <a:pt x="44" y="123"/>
                    <a:pt x="44" y="123"/>
                  </a:cubicBezTo>
                  <a:cubicBezTo>
                    <a:pt x="44" y="123"/>
                    <a:pt x="44" y="98"/>
                    <a:pt x="44" y="95"/>
                  </a:cubicBezTo>
                  <a:cubicBezTo>
                    <a:pt x="44" y="93"/>
                    <a:pt x="43" y="91"/>
                    <a:pt x="42" y="89"/>
                  </a:cubicBezTo>
                  <a:cubicBezTo>
                    <a:pt x="38" y="84"/>
                    <a:pt x="29" y="73"/>
                    <a:pt x="26" y="70"/>
                  </a:cubicBezTo>
                  <a:cubicBezTo>
                    <a:pt x="21" y="65"/>
                    <a:pt x="13" y="71"/>
                    <a:pt x="18" y="77"/>
                  </a:cubicBezTo>
                  <a:cubicBezTo>
                    <a:pt x="20" y="79"/>
                    <a:pt x="27" y="87"/>
                    <a:pt x="28" y="89"/>
                  </a:cubicBezTo>
                  <a:cubicBezTo>
                    <a:pt x="30" y="91"/>
                    <a:pt x="28" y="93"/>
                    <a:pt x="25" y="91"/>
                  </a:cubicBezTo>
                  <a:cubicBezTo>
                    <a:pt x="24" y="89"/>
                    <a:pt x="14" y="79"/>
                    <a:pt x="13" y="77"/>
                  </a:cubicBezTo>
                  <a:cubicBezTo>
                    <a:pt x="12" y="76"/>
                    <a:pt x="11" y="74"/>
                    <a:pt x="11" y="72"/>
                  </a:cubicBezTo>
                  <a:cubicBezTo>
                    <a:pt x="11" y="70"/>
                    <a:pt x="11" y="55"/>
                    <a:pt x="11" y="48"/>
                  </a:cubicBezTo>
                  <a:cubicBezTo>
                    <a:pt x="11" y="39"/>
                    <a:pt x="0" y="39"/>
                    <a:pt x="0" y="48"/>
                  </a:cubicBezTo>
                  <a:close/>
                  <a:moveTo>
                    <a:pt x="83" y="35"/>
                  </a:moveTo>
                  <a:cubicBezTo>
                    <a:pt x="83" y="54"/>
                    <a:pt x="67" y="70"/>
                    <a:pt x="48" y="70"/>
                  </a:cubicBezTo>
                  <a:cubicBezTo>
                    <a:pt x="29" y="70"/>
                    <a:pt x="13" y="54"/>
                    <a:pt x="13" y="35"/>
                  </a:cubicBezTo>
                  <a:cubicBezTo>
                    <a:pt x="13" y="16"/>
                    <a:pt x="29" y="0"/>
                    <a:pt x="48" y="0"/>
                  </a:cubicBezTo>
                  <a:cubicBezTo>
                    <a:pt x="67" y="0"/>
                    <a:pt x="83" y="16"/>
                    <a:pt x="83" y="35"/>
                  </a:cubicBezTo>
                  <a:close/>
                  <a:moveTo>
                    <a:pt x="77" y="33"/>
                  </a:moveTo>
                  <a:cubicBezTo>
                    <a:pt x="76" y="28"/>
                    <a:pt x="74" y="23"/>
                    <a:pt x="72" y="19"/>
                  </a:cubicBezTo>
                  <a:cubicBezTo>
                    <a:pt x="69" y="20"/>
                    <a:pt x="66" y="21"/>
                    <a:pt x="62" y="22"/>
                  </a:cubicBezTo>
                  <a:cubicBezTo>
                    <a:pt x="63" y="26"/>
                    <a:pt x="64" y="29"/>
                    <a:pt x="64" y="33"/>
                  </a:cubicBezTo>
                  <a:lnTo>
                    <a:pt x="77" y="33"/>
                  </a:lnTo>
                  <a:close/>
                  <a:moveTo>
                    <a:pt x="58" y="23"/>
                  </a:moveTo>
                  <a:cubicBezTo>
                    <a:pt x="56" y="24"/>
                    <a:pt x="53" y="24"/>
                    <a:pt x="50" y="24"/>
                  </a:cubicBezTo>
                  <a:cubicBezTo>
                    <a:pt x="50" y="33"/>
                    <a:pt x="50" y="33"/>
                    <a:pt x="50" y="33"/>
                  </a:cubicBezTo>
                  <a:cubicBezTo>
                    <a:pt x="60" y="33"/>
                    <a:pt x="60" y="33"/>
                    <a:pt x="60" y="33"/>
                  </a:cubicBezTo>
                  <a:cubicBezTo>
                    <a:pt x="60" y="30"/>
                    <a:pt x="59" y="26"/>
                    <a:pt x="58" y="23"/>
                  </a:cubicBezTo>
                  <a:close/>
                  <a:moveTo>
                    <a:pt x="57" y="19"/>
                  </a:moveTo>
                  <a:cubicBezTo>
                    <a:pt x="55" y="14"/>
                    <a:pt x="53" y="10"/>
                    <a:pt x="50" y="6"/>
                  </a:cubicBezTo>
                  <a:cubicBezTo>
                    <a:pt x="50" y="20"/>
                    <a:pt x="50" y="20"/>
                    <a:pt x="50" y="20"/>
                  </a:cubicBezTo>
                  <a:cubicBezTo>
                    <a:pt x="52" y="20"/>
                    <a:pt x="55" y="20"/>
                    <a:pt x="57" y="19"/>
                  </a:cubicBezTo>
                  <a:close/>
                  <a:moveTo>
                    <a:pt x="45" y="7"/>
                  </a:moveTo>
                  <a:cubicBezTo>
                    <a:pt x="42" y="11"/>
                    <a:pt x="40" y="15"/>
                    <a:pt x="38" y="19"/>
                  </a:cubicBezTo>
                  <a:cubicBezTo>
                    <a:pt x="41" y="19"/>
                    <a:pt x="43" y="20"/>
                    <a:pt x="46" y="20"/>
                  </a:cubicBezTo>
                  <a:cubicBezTo>
                    <a:pt x="46" y="6"/>
                    <a:pt x="46" y="6"/>
                    <a:pt x="46" y="6"/>
                  </a:cubicBezTo>
                  <a:cubicBezTo>
                    <a:pt x="45" y="7"/>
                    <a:pt x="45" y="7"/>
                    <a:pt x="45" y="7"/>
                  </a:cubicBezTo>
                  <a:close/>
                  <a:moveTo>
                    <a:pt x="37" y="23"/>
                  </a:moveTo>
                  <a:cubicBezTo>
                    <a:pt x="36" y="26"/>
                    <a:pt x="36" y="29"/>
                    <a:pt x="36" y="33"/>
                  </a:cubicBezTo>
                  <a:cubicBezTo>
                    <a:pt x="46" y="33"/>
                    <a:pt x="46" y="33"/>
                    <a:pt x="46" y="33"/>
                  </a:cubicBezTo>
                  <a:cubicBezTo>
                    <a:pt x="46" y="24"/>
                    <a:pt x="46" y="24"/>
                    <a:pt x="46" y="24"/>
                  </a:cubicBezTo>
                  <a:cubicBezTo>
                    <a:pt x="43" y="24"/>
                    <a:pt x="40" y="24"/>
                    <a:pt x="37" y="23"/>
                  </a:cubicBezTo>
                  <a:close/>
                  <a:moveTo>
                    <a:pt x="33" y="22"/>
                  </a:moveTo>
                  <a:cubicBezTo>
                    <a:pt x="30" y="21"/>
                    <a:pt x="27" y="20"/>
                    <a:pt x="24" y="18"/>
                  </a:cubicBezTo>
                  <a:cubicBezTo>
                    <a:pt x="21" y="22"/>
                    <a:pt x="19" y="27"/>
                    <a:pt x="19" y="33"/>
                  </a:cubicBezTo>
                  <a:cubicBezTo>
                    <a:pt x="31" y="33"/>
                    <a:pt x="31" y="33"/>
                    <a:pt x="31" y="33"/>
                  </a:cubicBezTo>
                  <a:cubicBezTo>
                    <a:pt x="32" y="29"/>
                    <a:pt x="32" y="25"/>
                    <a:pt x="33" y="22"/>
                  </a:cubicBezTo>
                  <a:close/>
                  <a:moveTo>
                    <a:pt x="19" y="37"/>
                  </a:moveTo>
                  <a:cubicBezTo>
                    <a:pt x="19" y="43"/>
                    <a:pt x="21" y="48"/>
                    <a:pt x="24" y="52"/>
                  </a:cubicBezTo>
                  <a:cubicBezTo>
                    <a:pt x="27" y="51"/>
                    <a:pt x="30" y="49"/>
                    <a:pt x="33" y="48"/>
                  </a:cubicBezTo>
                  <a:cubicBezTo>
                    <a:pt x="32" y="45"/>
                    <a:pt x="32" y="41"/>
                    <a:pt x="31" y="37"/>
                  </a:cubicBezTo>
                  <a:lnTo>
                    <a:pt x="19" y="37"/>
                  </a:lnTo>
                  <a:close/>
                  <a:moveTo>
                    <a:pt x="37" y="47"/>
                  </a:moveTo>
                  <a:cubicBezTo>
                    <a:pt x="40" y="47"/>
                    <a:pt x="43" y="46"/>
                    <a:pt x="46" y="46"/>
                  </a:cubicBezTo>
                  <a:cubicBezTo>
                    <a:pt x="46" y="37"/>
                    <a:pt x="46" y="37"/>
                    <a:pt x="46" y="37"/>
                  </a:cubicBezTo>
                  <a:cubicBezTo>
                    <a:pt x="36" y="37"/>
                    <a:pt x="36" y="37"/>
                    <a:pt x="36" y="37"/>
                  </a:cubicBezTo>
                  <a:cubicBezTo>
                    <a:pt x="36" y="41"/>
                    <a:pt x="36" y="44"/>
                    <a:pt x="37" y="47"/>
                  </a:cubicBezTo>
                  <a:close/>
                  <a:moveTo>
                    <a:pt x="38" y="51"/>
                  </a:moveTo>
                  <a:cubicBezTo>
                    <a:pt x="40" y="56"/>
                    <a:pt x="43" y="60"/>
                    <a:pt x="45" y="64"/>
                  </a:cubicBezTo>
                  <a:cubicBezTo>
                    <a:pt x="46" y="64"/>
                    <a:pt x="46" y="64"/>
                    <a:pt x="46" y="64"/>
                  </a:cubicBezTo>
                  <a:cubicBezTo>
                    <a:pt x="46" y="50"/>
                    <a:pt x="46" y="50"/>
                    <a:pt x="46" y="50"/>
                  </a:cubicBezTo>
                  <a:cubicBezTo>
                    <a:pt x="43" y="51"/>
                    <a:pt x="41" y="51"/>
                    <a:pt x="38" y="51"/>
                  </a:cubicBezTo>
                  <a:close/>
                  <a:moveTo>
                    <a:pt x="50" y="64"/>
                  </a:moveTo>
                  <a:cubicBezTo>
                    <a:pt x="53" y="60"/>
                    <a:pt x="55" y="56"/>
                    <a:pt x="57" y="51"/>
                  </a:cubicBezTo>
                  <a:cubicBezTo>
                    <a:pt x="55" y="51"/>
                    <a:pt x="52" y="50"/>
                    <a:pt x="50" y="50"/>
                  </a:cubicBezTo>
                  <a:cubicBezTo>
                    <a:pt x="50" y="64"/>
                    <a:pt x="50" y="64"/>
                    <a:pt x="50" y="64"/>
                  </a:cubicBezTo>
                  <a:cubicBezTo>
                    <a:pt x="50" y="64"/>
                    <a:pt x="50" y="64"/>
                    <a:pt x="50" y="64"/>
                  </a:cubicBezTo>
                  <a:close/>
                  <a:moveTo>
                    <a:pt x="58" y="47"/>
                  </a:moveTo>
                  <a:cubicBezTo>
                    <a:pt x="59" y="44"/>
                    <a:pt x="60" y="41"/>
                    <a:pt x="60" y="37"/>
                  </a:cubicBezTo>
                  <a:cubicBezTo>
                    <a:pt x="50" y="37"/>
                    <a:pt x="50" y="37"/>
                    <a:pt x="50" y="37"/>
                  </a:cubicBezTo>
                  <a:cubicBezTo>
                    <a:pt x="50" y="46"/>
                    <a:pt x="50" y="46"/>
                    <a:pt x="50" y="46"/>
                  </a:cubicBezTo>
                  <a:cubicBezTo>
                    <a:pt x="53" y="46"/>
                    <a:pt x="56" y="47"/>
                    <a:pt x="58" y="47"/>
                  </a:cubicBezTo>
                  <a:close/>
                  <a:moveTo>
                    <a:pt x="62" y="48"/>
                  </a:moveTo>
                  <a:cubicBezTo>
                    <a:pt x="66" y="49"/>
                    <a:pt x="69" y="50"/>
                    <a:pt x="71" y="52"/>
                  </a:cubicBezTo>
                  <a:cubicBezTo>
                    <a:pt x="74" y="47"/>
                    <a:pt x="76" y="42"/>
                    <a:pt x="77" y="37"/>
                  </a:cubicBezTo>
                  <a:cubicBezTo>
                    <a:pt x="64" y="37"/>
                    <a:pt x="64" y="37"/>
                    <a:pt x="64" y="37"/>
                  </a:cubicBezTo>
                  <a:cubicBezTo>
                    <a:pt x="64" y="41"/>
                    <a:pt x="63" y="45"/>
                    <a:pt x="62" y="48"/>
                  </a:cubicBezTo>
                  <a:close/>
                  <a:moveTo>
                    <a:pt x="56" y="7"/>
                  </a:moveTo>
                  <a:cubicBezTo>
                    <a:pt x="58" y="11"/>
                    <a:pt x="60" y="14"/>
                    <a:pt x="61" y="18"/>
                  </a:cubicBezTo>
                  <a:cubicBezTo>
                    <a:pt x="64" y="17"/>
                    <a:pt x="66" y="16"/>
                    <a:pt x="69" y="15"/>
                  </a:cubicBezTo>
                  <a:cubicBezTo>
                    <a:pt x="65" y="12"/>
                    <a:pt x="61" y="9"/>
                    <a:pt x="56" y="7"/>
                  </a:cubicBezTo>
                  <a:close/>
                  <a:moveTo>
                    <a:pt x="27" y="15"/>
                  </a:moveTo>
                  <a:cubicBezTo>
                    <a:pt x="29" y="16"/>
                    <a:pt x="32" y="17"/>
                    <a:pt x="34" y="18"/>
                  </a:cubicBezTo>
                  <a:cubicBezTo>
                    <a:pt x="36" y="14"/>
                    <a:pt x="37" y="11"/>
                    <a:pt x="40" y="7"/>
                  </a:cubicBezTo>
                  <a:cubicBezTo>
                    <a:pt x="35" y="9"/>
                    <a:pt x="30" y="11"/>
                    <a:pt x="27" y="15"/>
                  </a:cubicBezTo>
                  <a:close/>
                  <a:moveTo>
                    <a:pt x="39" y="63"/>
                  </a:moveTo>
                  <a:cubicBezTo>
                    <a:pt x="37" y="60"/>
                    <a:pt x="36" y="56"/>
                    <a:pt x="34" y="52"/>
                  </a:cubicBezTo>
                  <a:cubicBezTo>
                    <a:pt x="32" y="53"/>
                    <a:pt x="29" y="54"/>
                    <a:pt x="27" y="55"/>
                  </a:cubicBezTo>
                  <a:cubicBezTo>
                    <a:pt x="31" y="59"/>
                    <a:pt x="35" y="61"/>
                    <a:pt x="39" y="63"/>
                  </a:cubicBezTo>
                  <a:close/>
                  <a:moveTo>
                    <a:pt x="69" y="55"/>
                  </a:moveTo>
                  <a:cubicBezTo>
                    <a:pt x="66" y="54"/>
                    <a:pt x="64" y="53"/>
                    <a:pt x="61" y="52"/>
                  </a:cubicBezTo>
                  <a:cubicBezTo>
                    <a:pt x="60" y="56"/>
                    <a:pt x="58" y="59"/>
                    <a:pt x="56" y="63"/>
                  </a:cubicBezTo>
                  <a:cubicBezTo>
                    <a:pt x="61" y="61"/>
                    <a:pt x="65" y="58"/>
                    <a:pt x="69" y="55"/>
                  </a:cubicBezTo>
                  <a:close/>
                </a:path>
              </a:pathLst>
            </a:custGeom>
            <a:solidFill>
              <a:schemeClr val="bg1"/>
            </a:solidFill>
            <a:ln w="9525">
              <a:noFill/>
              <a:rou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íṩľíḍè-TextBox 74"/>
            <p:cNvSpPr txBox="1"/>
            <p:nvPr/>
          </p:nvSpPr>
          <p:spPr bwMode="auto">
            <a:xfrm>
              <a:off x="8606572" y="4883543"/>
              <a:ext cx="3028183" cy="309958"/>
            </a:xfrm>
            <a:prstGeom prst="rect">
              <a:avLst/>
            </a:prstGeom>
            <a:noFill/>
          </p:spPr>
          <p:txBody>
            <a:bodyPr wrap="none" lIns="360000" tIns="0" rIns="0" bIns="0" anchor="ctr" anchorCtr="0">
              <a:noAutofit/>
            </a:bodyPr>
            <a:lstStyle/>
            <a:p>
              <a:pPr algn="l" latinLnBrk="0"/>
              <a:r>
                <a:rPr lang="zh-CN" altLang="en-US" sz="2800" b="1">
                  <a:solidFill>
                    <a:schemeClr val="accent4"/>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4、功能实现</a:t>
              </a:r>
            </a:p>
          </p:txBody>
        </p:sp>
        <p:sp>
          <p:nvSpPr>
            <p:cNvPr id="20" name="íṩľíḍè-TextBox 75"/>
            <p:cNvSpPr txBox="1"/>
            <p:nvPr/>
          </p:nvSpPr>
          <p:spPr bwMode="auto">
            <a:xfrm>
              <a:off x="7219163" y="5789916"/>
              <a:ext cx="5155717" cy="1189990"/>
            </a:xfrm>
            <a:prstGeom prst="rect">
              <a:avLst/>
            </a:prstGeom>
            <a:noFill/>
          </p:spPr>
          <p:txBody>
            <a:bodyPr wrap="square" lIns="360000" tIns="0" rIns="0" bIns="0" anchor="ctr" anchorCtr="0">
              <a:noAutofit/>
            </a:bodyPr>
            <a:lstStyle/>
            <a:p>
              <a:r>
                <a:rPr lang="en-US" sz="2400">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mn-ea"/>
                  <a:sym typeface="微软雅黑" panose="020B0503020204020204" pitchFamily="34" charset="-122"/>
                </a:rPr>
                <a:t>、</a:t>
              </a:r>
              <a:r>
                <a:rPr sz="2400">
                  <a:latin typeface="微软雅黑" panose="020B0503020204020204" pitchFamily="34" charset="-122"/>
                  <a:ea typeface="微软雅黑" panose="020B0503020204020204" pitchFamily="34" charset="-122"/>
                  <a:cs typeface="+mn-ea"/>
                  <a:sym typeface="微软雅黑" panose="020B0503020204020204" pitchFamily="34" charset="-122"/>
                </a:rPr>
                <a:t>使用OKHttp框架，可以实现安卓应用程序的文件进行上传或下载</a:t>
              </a:r>
            </a:p>
            <a:p>
              <a:r>
                <a:rPr lang="en-US" sz="2400">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mn-ea"/>
                  <a:sym typeface="微软雅黑" panose="020B0503020204020204" pitchFamily="34" charset="-122"/>
                </a:rPr>
                <a:t>、定义viewgroup动态的添加TextView和IMageVIew以加载文字和图片。将解析后的数据添加</a:t>
              </a:r>
              <a:r>
                <a:rPr lang="en-US" altLang="zh-CN" sz="2400">
                  <a:latin typeface="微软雅黑" panose="020B0503020204020204" pitchFamily="34" charset="-122"/>
                  <a:ea typeface="微软雅黑" panose="020B0503020204020204" pitchFamily="34" charset="-122"/>
                  <a:cs typeface="+mn-ea"/>
                  <a:sym typeface="微软雅黑" panose="020B0503020204020204" pitchFamily="34" charset="-122"/>
                </a:rPr>
                <a:t>listview</a:t>
              </a:r>
              <a:r>
                <a:rPr lang="zh-CN" altLang="en-US" sz="2400">
                  <a:latin typeface="微软雅黑" panose="020B0503020204020204" pitchFamily="34" charset="-122"/>
                  <a:ea typeface="微软雅黑" panose="020B0503020204020204" pitchFamily="34" charset="-122"/>
                  <a:cs typeface="+mn-ea"/>
                  <a:sym typeface="微软雅黑" panose="020B0503020204020204" pitchFamily="34" charset="-122"/>
                </a:rPr>
                <a:t>完成论坛的列表。</a:t>
              </a:r>
            </a:p>
          </p:txBody>
        </p:sp>
        <p:sp>
          <p:nvSpPr>
            <p:cNvPr id="21" name="íṩľíḍè-TextBox 76"/>
            <p:cNvSpPr txBox="1"/>
            <p:nvPr/>
          </p:nvSpPr>
          <p:spPr bwMode="auto">
            <a:xfrm>
              <a:off x="8479486" y="1958209"/>
              <a:ext cx="3155269" cy="309958"/>
            </a:xfrm>
            <a:prstGeom prst="rect">
              <a:avLst/>
            </a:prstGeom>
            <a:noFill/>
          </p:spPr>
          <p:txBody>
            <a:bodyPr wrap="none" lIns="360000" tIns="0" rIns="360000" bIns="0" anchor="ctr" anchorCtr="0">
              <a:noAutofit/>
            </a:bodyPr>
            <a:lstStyle/>
            <a:p>
              <a:pPr algn="l" latinLnBrk="0"/>
              <a:r>
                <a:rPr lang="en-US" altLang="zh-CN" sz="2800" b="1">
                  <a:solidFill>
                    <a:schemeClr val="accent2">
                      <a:lumMod val="100000"/>
                    </a:schemeClr>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800" b="1">
                  <a:solidFill>
                    <a:schemeClr val="accent2">
                      <a:lumMod val="100000"/>
                    </a:schemeClr>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、页面的基本结构</a:t>
              </a:r>
            </a:p>
          </p:txBody>
        </p:sp>
        <p:sp>
          <p:nvSpPr>
            <p:cNvPr id="22" name="íṩľíḍè-TextBox 96"/>
            <p:cNvSpPr txBox="1"/>
            <p:nvPr/>
          </p:nvSpPr>
          <p:spPr bwMode="auto">
            <a:xfrm>
              <a:off x="8491995" y="3196410"/>
              <a:ext cx="3935084" cy="556179"/>
            </a:xfrm>
            <a:prstGeom prst="rect">
              <a:avLst/>
            </a:prstGeom>
            <a:noFill/>
          </p:spPr>
          <p:txBody>
            <a:bodyPr wrap="square" lIns="360000" tIns="0" rIns="360000" bIns="0" anchor="ctr" anchorCtr="0">
              <a:noAutofit/>
            </a:bodyPr>
            <a:lstStyle/>
            <a:p>
              <a:pPr algn="just"/>
              <a:r>
                <a:rPr sz="2400">
                  <a:latin typeface="微软雅黑" panose="020B0503020204020204" pitchFamily="34" charset="-122"/>
                  <a:ea typeface="微软雅黑" panose="020B0503020204020204" pitchFamily="34" charset="-122"/>
                  <a:cs typeface="+mn-ea"/>
                  <a:sym typeface="微软雅黑" panose="020B0503020204020204" pitchFamily="34" charset="-122"/>
                </a:rPr>
                <a:t>借助XML提供的组件，我们可以实现安卓页面的布局，包括文字的嵌入、图片的嵌入、视频的嵌入、各种信息载体的嵌入等等。</a:t>
              </a:r>
            </a:p>
          </p:txBody>
        </p:sp>
        <p:sp>
          <p:nvSpPr>
            <p:cNvPr id="23" name="íṩľíḍè-TextBox 100"/>
            <p:cNvSpPr txBox="1"/>
            <p:nvPr/>
          </p:nvSpPr>
          <p:spPr bwMode="auto">
            <a:xfrm>
              <a:off x="1563666" y="4811241"/>
              <a:ext cx="3153241" cy="309958"/>
            </a:xfrm>
            <a:prstGeom prst="rect">
              <a:avLst/>
            </a:prstGeom>
            <a:noFill/>
          </p:spPr>
          <p:txBody>
            <a:bodyPr wrap="none" lIns="0" tIns="0" rIns="360000" bIns="0" anchor="ctr" anchorCtr="0">
              <a:noAutofit/>
            </a:bodyPr>
            <a:lstStyle/>
            <a:p>
              <a:pPr algn="r" latinLnBrk="0"/>
              <a:r>
                <a:rPr lang="zh-CN" altLang="en-US" sz="2800" b="1">
                  <a:solidFill>
                    <a:schemeClr val="accent3"/>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3、服务器开发与数据交互</a:t>
              </a:r>
            </a:p>
          </p:txBody>
        </p:sp>
        <p:sp>
          <p:nvSpPr>
            <p:cNvPr id="24" name="íṩľíḍè-TextBox 105"/>
            <p:cNvSpPr txBox="1"/>
            <p:nvPr/>
          </p:nvSpPr>
          <p:spPr bwMode="auto">
            <a:xfrm>
              <a:off x="497493" y="5966434"/>
              <a:ext cx="4362393" cy="556179"/>
            </a:xfrm>
            <a:prstGeom prst="rect">
              <a:avLst/>
            </a:prstGeom>
            <a:noFill/>
          </p:spPr>
          <p:txBody>
            <a:bodyPr wrap="square" lIns="0" tIns="0" rIns="360000" bIns="0" anchor="ctr" anchorCtr="0">
              <a:noAutofit/>
            </a:bodyPr>
            <a:lstStyle/>
            <a:p>
              <a:pPr algn="just"/>
              <a:r>
                <a:rPr sz="2400">
                  <a:latin typeface="微软雅黑" panose="020B0503020204020204" pitchFamily="34" charset="-122"/>
                  <a:ea typeface="微软雅黑" panose="020B0503020204020204" pitchFamily="34" charset="-122"/>
                  <a:cs typeface="+mn-ea"/>
                  <a:sym typeface="微软雅黑" panose="020B0503020204020204" pitchFamily="34" charset="-122"/>
                </a:rPr>
                <a:t>Java可以在各种主流系统平台上部署。接口一般都是通过post或get请求建立在HTTP协议之上的，数据封装一般用JSON或者XML。</a:t>
              </a:r>
            </a:p>
          </p:txBody>
        </p:sp>
        <p:sp>
          <p:nvSpPr>
            <p:cNvPr id="25" name="íṩľíḍè-TextBox 106"/>
            <p:cNvSpPr txBox="1"/>
            <p:nvPr/>
          </p:nvSpPr>
          <p:spPr bwMode="auto">
            <a:xfrm>
              <a:off x="593869" y="2078794"/>
              <a:ext cx="3149012" cy="309958"/>
            </a:xfrm>
            <a:prstGeom prst="rect">
              <a:avLst/>
            </a:prstGeom>
            <a:noFill/>
          </p:spPr>
          <p:txBody>
            <a:bodyPr wrap="none" lIns="0" tIns="0" rIns="360000" bIns="0" anchor="ctr" anchorCtr="0">
              <a:noAutofit/>
            </a:bodyPr>
            <a:lstStyle/>
            <a:p>
              <a:pPr algn="r" latinLnBrk="0"/>
              <a:r>
                <a:rPr lang="zh-CN" altLang="en-US" sz="2800" b="1">
                  <a:solidFill>
                    <a:schemeClr val="accent1">
                      <a:lumMod val="100000"/>
                    </a:schemeClr>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1、业务逻辑的实现</a:t>
              </a:r>
            </a:p>
          </p:txBody>
        </p:sp>
        <p:sp>
          <p:nvSpPr>
            <p:cNvPr id="26" name="íṩľíḍè-TextBox 107"/>
            <p:cNvSpPr txBox="1"/>
            <p:nvPr/>
          </p:nvSpPr>
          <p:spPr bwMode="auto">
            <a:xfrm>
              <a:off x="879485" y="2539918"/>
              <a:ext cx="3509634" cy="1486744"/>
            </a:xfrm>
            <a:prstGeom prst="rect">
              <a:avLst/>
            </a:prstGeom>
            <a:noFill/>
          </p:spPr>
          <p:txBody>
            <a:bodyPr wrap="square" lIns="0" tIns="0" rIns="360000" bIns="0" anchor="ctr" anchorCtr="0">
              <a:noAutofit/>
            </a:bodyPr>
            <a:lstStyle/>
            <a:p>
              <a:pPr algn="just"/>
              <a:r>
                <a:rPr sz="2400">
                  <a:latin typeface="微软雅黑" panose="020B0503020204020204" pitchFamily="34" charset="-122"/>
                  <a:ea typeface="微软雅黑" panose="020B0503020204020204" pitchFamily="34" charset="-122"/>
                  <a:cs typeface="+mn-ea"/>
                  <a:sym typeface="微软雅黑" panose="020B0503020204020204" pitchFamily="34" charset="-122"/>
                </a:rPr>
                <a:t>同大部分安卓系统应用程序类似，本应用程序的业务逻辑主要由Java语言实现。</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 name="文本框 4"/>
          <p:cNvSpPr txBox="1"/>
          <p:nvPr/>
        </p:nvSpPr>
        <p:spPr>
          <a:xfrm>
            <a:off x="1069975" y="123319"/>
            <a:ext cx="5958898" cy="1077218"/>
          </a:xfrm>
          <a:prstGeom prst="rect">
            <a:avLst/>
          </a:prstGeom>
          <a:noFill/>
        </p:spPr>
        <p:txBody>
          <a:bodyPr wrap="square" rtlCol="0">
            <a:spAutoFit/>
          </a:bodyPr>
          <a:lstStyle/>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六、推广方案</a:t>
            </a:r>
            <a:endPar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、宣传方式</a:t>
            </a:r>
          </a:p>
        </p:txBody>
      </p:sp>
      <p:grpSp>
        <p:nvGrpSpPr>
          <p:cNvPr id="6" name="0a1d942e-8b2b-477a-9b83-2622d585790b"/>
          <p:cNvGrpSpPr>
            <a:grpSpLocks noChangeAspect="1"/>
          </p:cNvGrpSpPr>
          <p:nvPr/>
        </p:nvGrpSpPr>
        <p:grpSpPr>
          <a:xfrm>
            <a:off x="278641" y="1334273"/>
            <a:ext cx="12122414" cy="4200059"/>
            <a:chOff x="278641" y="1777618"/>
            <a:chExt cx="12122414" cy="4200059"/>
          </a:xfrm>
        </p:grpSpPr>
        <p:grpSp>
          <p:nvGrpSpPr>
            <p:cNvPr id="7" name="Group 1"/>
            <p:cNvGrpSpPr/>
            <p:nvPr/>
          </p:nvGrpSpPr>
          <p:grpSpPr>
            <a:xfrm>
              <a:off x="509974" y="3242308"/>
              <a:ext cx="1260000" cy="1260000"/>
              <a:chOff x="838200" y="2270125"/>
              <a:chExt cx="1260000" cy="1260000"/>
            </a:xfrm>
          </p:grpSpPr>
          <p:sp>
            <p:nvSpPr>
              <p:cNvPr id="67" name="îṥļîḑé-Oval 2"/>
              <p:cNvSpPr/>
              <p:nvPr/>
            </p:nvSpPr>
            <p:spPr bwMode="auto">
              <a:xfrm>
                <a:off x="838200" y="2270125"/>
                <a:ext cx="1260000" cy="1260000"/>
              </a:xfrm>
              <a:prstGeom prst="ellipse">
                <a:avLst/>
              </a:prstGeom>
              <a:solidFill>
                <a:schemeClr val="tx2">
                  <a:lumMod val="20000"/>
                  <a:lumOff val="8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8" name="îṥļîḑé-Freeform: Shape 3"/>
              <p:cNvSpPr/>
              <p:nvPr/>
            </p:nvSpPr>
            <p:spPr bwMode="auto">
              <a:xfrm>
                <a:off x="1188279" y="2469673"/>
                <a:ext cx="901417" cy="1043348"/>
              </a:xfrm>
              <a:custGeom>
                <a:avLst/>
                <a:gdLst>
                  <a:gd name="T0" fmla="*/ 55 w 108"/>
                  <a:gd name="T1" fmla="*/ 9 h 125"/>
                  <a:gd name="T2" fmla="*/ 32 w 108"/>
                  <a:gd name="T3" fmla="*/ 0 h 125"/>
                  <a:gd name="T4" fmla="*/ 32 w 108"/>
                  <a:gd name="T5" fmla="*/ 0 h 125"/>
                  <a:gd name="T6" fmla="*/ 0 w 108"/>
                  <a:gd name="T7" fmla="*/ 30 h 125"/>
                  <a:gd name="T8" fmla="*/ 12 w 108"/>
                  <a:gd name="T9" fmla="*/ 57 h 125"/>
                  <a:gd name="T10" fmla="*/ 15 w 108"/>
                  <a:gd name="T11" fmla="*/ 67 h 125"/>
                  <a:gd name="T12" fmla="*/ 16 w 108"/>
                  <a:gd name="T13" fmla="*/ 70 h 125"/>
                  <a:gd name="T14" fmla="*/ 21 w 108"/>
                  <a:gd name="T15" fmla="*/ 70 h 125"/>
                  <a:gd name="T16" fmla="*/ 21 w 108"/>
                  <a:gd name="T17" fmla="*/ 95 h 125"/>
                  <a:gd name="T18" fmla="*/ 21 w 108"/>
                  <a:gd name="T19" fmla="*/ 95 h 125"/>
                  <a:gd name="T20" fmla="*/ 21 w 108"/>
                  <a:gd name="T21" fmla="*/ 95 h 125"/>
                  <a:gd name="T22" fmla="*/ 21 w 108"/>
                  <a:gd name="T23" fmla="*/ 95 h 125"/>
                  <a:gd name="T24" fmla="*/ 21 w 108"/>
                  <a:gd name="T25" fmla="*/ 95 h 125"/>
                  <a:gd name="T26" fmla="*/ 22 w 108"/>
                  <a:gd name="T27" fmla="*/ 96 h 125"/>
                  <a:gd name="T28" fmla="*/ 22 w 108"/>
                  <a:gd name="T29" fmla="*/ 96 h 125"/>
                  <a:gd name="T30" fmla="*/ 51 w 108"/>
                  <a:gd name="T31" fmla="*/ 125 h 125"/>
                  <a:gd name="T32" fmla="*/ 108 w 108"/>
                  <a:gd name="T33" fmla="*/ 62 h 125"/>
                  <a:gd name="T34" fmla="*/ 55 w 108"/>
                  <a:gd name="T35" fmla="*/ 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25">
                    <a:moveTo>
                      <a:pt x="55" y="9"/>
                    </a:moveTo>
                    <a:cubicBezTo>
                      <a:pt x="50" y="4"/>
                      <a:pt x="41" y="0"/>
                      <a:pt x="32" y="0"/>
                    </a:cubicBezTo>
                    <a:cubicBezTo>
                      <a:pt x="32" y="0"/>
                      <a:pt x="32" y="0"/>
                      <a:pt x="32" y="0"/>
                    </a:cubicBezTo>
                    <a:cubicBezTo>
                      <a:pt x="15" y="0"/>
                      <a:pt x="0" y="13"/>
                      <a:pt x="0" y="30"/>
                    </a:cubicBezTo>
                    <a:cubicBezTo>
                      <a:pt x="0" y="40"/>
                      <a:pt x="9" y="52"/>
                      <a:pt x="12" y="57"/>
                    </a:cubicBezTo>
                    <a:cubicBezTo>
                      <a:pt x="14" y="59"/>
                      <a:pt x="14" y="63"/>
                      <a:pt x="15" y="67"/>
                    </a:cubicBezTo>
                    <a:cubicBezTo>
                      <a:pt x="16" y="68"/>
                      <a:pt x="16" y="69"/>
                      <a:pt x="16" y="70"/>
                    </a:cubicBezTo>
                    <a:cubicBezTo>
                      <a:pt x="21" y="70"/>
                      <a:pt x="21" y="70"/>
                      <a:pt x="21" y="70"/>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1" y="95"/>
                    </a:cubicBezTo>
                    <a:cubicBezTo>
                      <a:pt x="21" y="95"/>
                      <a:pt x="21" y="95"/>
                      <a:pt x="22" y="96"/>
                    </a:cubicBezTo>
                    <a:cubicBezTo>
                      <a:pt x="22" y="96"/>
                      <a:pt x="22" y="96"/>
                      <a:pt x="22" y="96"/>
                    </a:cubicBezTo>
                    <a:cubicBezTo>
                      <a:pt x="51" y="125"/>
                      <a:pt x="51" y="125"/>
                      <a:pt x="51" y="125"/>
                    </a:cubicBezTo>
                    <a:cubicBezTo>
                      <a:pt x="81" y="118"/>
                      <a:pt x="104" y="93"/>
                      <a:pt x="108" y="62"/>
                    </a:cubicBezTo>
                    <a:lnTo>
                      <a:pt x="55" y="9"/>
                    </a:lnTo>
                    <a:close/>
                  </a:path>
                </a:pathLst>
              </a:custGeom>
              <a:solidFill>
                <a:schemeClr val="tx2">
                  <a:lumMod val="60000"/>
                  <a:lumOff val="4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9" name="îṥļîḑé-Freeform: Shape 4"/>
              <p:cNvSpPr/>
              <p:nvPr/>
            </p:nvSpPr>
            <p:spPr bwMode="auto">
              <a:xfrm>
                <a:off x="1338515" y="3086845"/>
                <a:ext cx="242363" cy="200973"/>
              </a:xfrm>
              <a:custGeom>
                <a:avLst/>
                <a:gdLst>
                  <a:gd name="T0" fmla="*/ 28 w 29"/>
                  <a:gd name="T1" fmla="*/ 0 h 24"/>
                  <a:gd name="T2" fmla="*/ 28 w 29"/>
                  <a:gd name="T3" fmla="*/ 0 h 24"/>
                  <a:gd name="T4" fmla="*/ 14 w 29"/>
                  <a:gd name="T5" fmla="*/ 0 h 24"/>
                  <a:gd name="T6" fmla="*/ 1 w 29"/>
                  <a:gd name="T7" fmla="*/ 0 h 24"/>
                  <a:gd name="T8" fmla="*/ 0 w 29"/>
                  <a:gd name="T9" fmla="*/ 1 h 24"/>
                  <a:gd name="T10" fmla="*/ 1 w 29"/>
                  <a:gd name="T11" fmla="*/ 1 h 24"/>
                  <a:gd name="T12" fmla="*/ 1 w 29"/>
                  <a:gd name="T13" fmla="*/ 5 h 24"/>
                  <a:gd name="T14" fmla="*/ 2 w 29"/>
                  <a:gd name="T15" fmla="*/ 6 h 24"/>
                  <a:gd name="T16" fmla="*/ 2 w 29"/>
                  <a:gd name="T17" fmla="*/ 18 h 24"/>
                  <a:gd name="T18" fmla="*/ 5 w 29"/>
                  <a:gd name="T19" fmla="*/ 23 h 24"/>
                  <a:gd name="T20" fmla="*/ 14 w 29"/>
                  <a:gd name="T21" fmla="*/ 24 h 24"/>
                  <a:gd name="T22" fmla="*/ 15 w 29"/>
                  <a:gd name="T23" fmla="*/ 24 h 24"/>
                  <a:gd name="T24" fmla="*/ 15 w 29"/>
                  <a:gd name="T25" fmla="*/ 24 h 24"/>
                  <a:gd name="T26" fmla="*/ 24 w 29"/>
                  <a:gd name="T27" fmla="*/ 23 h 24"/>
                  <a:gd name="T28" fmla="*/ 27 w 29"/>
                  <a:gd name="T29" fmla="*/ 20 h 24"/>
                  <a:gd name="T30" fmla="*/ 27 w 29"/>
                  <a:gd name="T31" fmla="*/ 6 h 24"/>
                  <a:gd name="T32" fmla="*/ 28 w 29"/>
                  <a:gd name="T33" fmla="*/ 5 h 24"/>
                  <a:gd name="T34" fmla="*/ 28 w 29"/>
                  <a:gd name="T35" fmla="*/ 1 h 24"/>
                  <a:gd name="T36" fmla="*/ 29 w 29"/>
                  <a:gd name="T37" fmla="*/ 1 h 24"/>
                  <a:gd name="T38" fmla="*/ 28 w 29"/>
                  <a:gd name="T3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4">
                    <a:moveTo>
                      <a:pt x="28" y="0"/>
                    </a:moveTo>
                    <a:cubicBezTo>
                      <a:pt x="28" y="0"/>
                      <a:pt x="28" y="0"/>
                      <a:pt x="28" y="0"/>
                    </a:cubicBezTo>
                    <a:cubicBezTo>
                      <a:pt x="14" y="0"/>
                      <a:pt x="14" y="0"/>
                      <a:pt x="14" y="0"/>
                    </a:cubicBezTo>
                    <a:cubicBezTo>
                      <a:pt x="1" y="0"/>
                      <a:pt x="1" y="0"/>
                      <a:pt x="1" y="0"/>
                    </a:cubicBezTo>
                    <a:cubicBezTo>
                      <a:pt x="1" y="0"/>
                      <a:pt x="0" y="1"/>
                      <a:pt x="0" y="1"/>
                    </a:cubicBezTo>
                    <a:cubicBezTo>
                      <a:pt x="1" y="1"/>
                      <a:pt x="1" y="1"/>
                      <a:pt x="1" y="1"/>
                    </a:cubicBezTo>
                    <a:cubicBezTo>
                      <a:pt x="1" y="1"/>
                      <a:pt x="1" y="4"/>
                      <a:pt x="1" y="5"/>
                    </a:cubicBezTo>
                    <a:cubicBezTo>
                      <a:pt x="1" y="5"/>
                      <a:pt x="2" y="6"/>
                      <a:pt x="2" y="6"/>
                    </a:cubicBezTo>
                    <a:cubicBezTo>
                      <a:pt x="2" y="8"/>
                      <a:pt x="2" y="17"/>
                      <a:pt x="2" y="18"/>
                    </a:cubicBezTo>
                    <a:cubicBezTo>
                      <a:pt x="2" y="20"/>
                      <a:pt x="4" y="22"/>
                      <a:pt x="5" y="23"/>
                    </a:cubicBezTo>
                    <a:cubicBezTo>
                      <a:pt x="7" y="24"/>
                      <a:pt x="10" y="24"/>
                      <a:pt x="14" y="24"/>
                    </a:cubicBezTo>
                    <a:cubicBezTo>
                      <a:pt x="14" y="24"/>
                      <a:pt x="15" y="24"/>
                      <a:pt x="15" y="24"/>
                    </a:cubicBezTo>
                    <a:cubicBezTo>
                      <a:pt x="15" y="24"/>
                      <a:pt x="15" y="24"/>
                      <a:pt x="15" y="24"/>
                    </a:cubicBezTo>
                    <a:cubicBezTo>
                      <a:pt x="19" y="24"/>
                      <a:pt x="22" y="24"/>
                      <a:pt x="24" y="23"/>
                    </a:cubicBezTo>
                    <a:cubicBezTo>
                      <a:pt x="26" y="22"/>
                      <a:pt x="27" y="22"/>
                      <a:pt x="27" y="20"/>
                    </a:cubicBezTo>
                    <a:cubicBezTo>
                      <a:pt x="27" y="19"/>
                      <a:pt x="27" y="8"/>
                      <a:pt x="27" y="6"/>
                    </a:cubicBezTo>
                    <a:cubicBezTo>
                      <a:pt x="28" y="6"/>
                      <a:pt x="28" y="5"/>
                      <a:pt x="28" y="5"/>
                    </a:cubicBezTo>
                    <a:cubicBezTo>
                      <a:pt x="28" y="4"/>
                      <a:pt x="28" y="1"/>
                      <a:pt x="28" y="1"/>
                    </a:cubicBezTo>
                    <a:cubicBezTo>
                      <a:pt x="28" y="1"/>
                      <a:pt x="29" y="1"/>
                      <a:pt x="29" y="1"/>
                    </a:cubicBezTo>
                    <a:cubicBezTo>
                      <a:pt x="29" y="0"/>
                      <a:pt x="29" y="0"/>
                      <a:pt x="28" y="0"/>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0" name="îṥļîḑé-Rectangle 5"/>
              <p:cNvSpPr/>
              <p:nvPr/>
            </p:nvSpPr>
            <p:spPr bwMode="auto">
              <a:xfrm>
                <a:off x="1398043" y="3255035"/>
                <a:ext cx="1418" cy="1426"/>
              </a:xfrm>
              <a:prstGeom prst="rect">
                <a:avLst/>
              </a:prstGeom>
              <a:solidFill>
                <a:srgbClr val="413F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1" name="îṥļîḑé-Freeform: Shape 6"/>
              <p:cNvSpPr/>
              <p:nvPr/>
            </p:nvSpPr>
            <p:spPr bwMode="auto">
              <a:xfrm>
                <a:off x="1405129" y="3279265"/>
                <a:ext cx="126142" cy="49887"/>
              </a:xfrm>
              <a:custGeom>
                <a:avLst/>
                <a:gdLst>
                  <a:gd name="T0" fmla="*/ 7 w 15"/>
                  <a:gd name="T1" fmla="*/ 1 h 6"/>
                  <a:gd name="T2" fmla="*/ 7 w 15"/>
                  <a:gd name="T3" fmla="*/ 1 h 6"/>
                  <a:gd name="T4" fmla="*/ 6 w 15"/>
                  <a:gd name="T5" fmla="*/ 1 h 6"/>
                  <a:gd name="T6" fmla="*/ 6 w 15"/>
                  <a:gd name="T7" fmla="*/ 1 h 6"/>
                  <a:gd name="T8" fmla="*/ 5 w 15"/>
                  <a:gd name="T9" fmla="*/ 1 h 6"/>
                  <a:gd name="T10" fmla="*/ 0 w 15"/>
                  <a:gd name="T11" fmla="*/ 0 h 6"/>
                  <a:gd name="T12" fmla="*/ 0 w 15"/>
                  <a:gd name="T13" fmla="*/ 1 h 6"/>
                  <a:gd name="T14" fmla="*/ 2 w 15"/>
                  <a:gd name="T15" fmla="*/ 5 h 6"/>
                  <a:gd name="T16" fmla="*/ 2 w 15"/>
                  <a:gd name="T17" fmla="*/ 5 h 6"/>
                  <a:gd name="T18" fmla="*/ 2 w 15"/>
                  <a:gd name="T19" fmla="*/ 5 h 6"/>
                  <a:gd name="T20" fmla="*/ 2 w 15"/>
                  <a:gd name="T21" fmla="*/ 5 h 6"/>
                  <a:gd name="T22" fmla="*/ 2 w 15"/>
                  <a:gd name="T23" fmla="*/ 5 h 6"/>
                  <a:gd name="T24" fmla="*/ 2 w 15"/>
                  <a:gd name="T25" fmla="*/ 5 h 6"/>
                  <a:gd name="T26" fmla="*/ 2 w 15"/>
                  <a:gd name="T27" fmla="*/ 5 h 6"/>
                  <a:gd name="T28" fmla="*/ 2 w 15"/>
                  <a:gd name="T29" fmla="*/ 5 h 6"/>
                  <a:gd name="T30" fmla="*/ 2 w 15"/>
                  <a:gd name="T31" fmla="*/ 5 h 6"/>
                  <a:gd name="T32" fmla="*/ 2 w 15"/>
                  <a:gd name="T33" fmla="*/ 5 h 6"/>
                  <a:gd name="T34" fmla="*/ 2 w 15"/>
                  <a:gd name="T35" fmla="*/ 5 h 6"/>
                  <a:gd name="T36" fmla="*/ 2 w 15"/>
                  <a:gd name="T37" fmla="*/ 5 h 6"/>
                  <a:gd name="T38" fmla="*/ 3 w 15"/>
                  <a:gd name="T39" fmla="*/ 5 h 6"/>
                  <a:gd name="T40" fmla="*/ 3 w 15"/>
                  <a:gd name="T41" fmla="*/ 5 h 6"/>
                  <a:gd name="T42" fmla="*/ 3 w 15"/>
                  <a:gd name="T43" fmla="*/ 6 h 6"/>
                  <a:gd name="T44" fmla="*/ 7 w 15"/>
                  <a:gd name="T45" fmla="*/ 6 h 6"/>
                  <a:gd name="T46" fmla="*/ 7 w 15"/>
                  <a:gd name="T47" fmla="*/ 6 h 6"/>
                  <a:gd name="T48" fmla="*/ 8 w 15"/>
                  <a:gd name="T49" fmla="*/ 6 h 6"/>
                  <a:gd name="T50" fmla="*/ 12 w 15"/>
                  <a:gd name="T51" fmla="*/ 5 h 6"/>
                  <a:gd name="T52" fmla="*/ 12 w 15"/>
                  <a:gd name="T53" fmla="*/ 5 h 6"/>
                  <a:gd name="T54" fmla="*/ 12 w 15"/>
                  <a:gd name="T55" fmla="*/ 5 h 6"/>
                  <a:gd name="T56" fmla="*/ 12 w 15"/>
                  <a:gd name="T57" fmla="*/ 5 h 6"/>
                  <a:gd name="T58" fmla="*/ 12 w 15"/>
                  <a:gd name="T59" fmla="*/ 5 h 6"/>
                  <a:gd name="T60" fmla="*/ 12 w 15"/>
                  <a:gd name="T61" fmla="*/ 5 h 6"/>
                  <a:gd name="T62" fmla="*/ 12 w 15"/>
                  <a:gd name="T63" fmla="*/ 5 h 6"/>
                  <a:gd name="T64" fmla="*/ 12 w 15"/>
                  <a:gd name="T65" fmla="*/ 5 h 6"/>
                  <a:gd name="T66" fmla="*/ 12 w 15"/>
                  <a:gd name="T67" fmla="*/ 5 h 6"/>
                  <a:gd name="T68" fmla="*/ 12 w 15"/>
                  <a:gd name="T69" fmla="*/ 5 h 6"/>
                  <a:gd name="T70" fmla="*/ 12 w 15"/>
                  <a:gd name="T71" fmla="*/ 5 h 6"/>
                  <a:gd name="T72" fmla="*/ 12 w 15"/>
                  <a:gd name="T73" fmla="*/ 5 h 6"/>
                  <a:gd name="T74" fmla="*/ 12 w 15"/>
                  <a:gd name="T75" fmla="*/ 5 h 6"/>
                  <a:gd name="T76" fmla="*/ 12 w 15"/>
                  <a:gd name="T77" fmla="*/ 5 h 6"/>
                  <a:gd name="T78" fmla="*/ 13 w 15"/>
                  <a:gd name="T79" fmla="*/ 4 h 6"/>
                  <a:gd name="T80" fmla="*/ 14 w 15"/>
                  <a:gd name="T81" fmla="*/ 2 h 6"/>
                  <a:gd name="T82" fmla="*/ 15 w 15"/>
                  <a:gd name="T83" fmla="*/ 1 h 6"/>
                  <a:gd name="T84" fmla="*/ 15 w 15"/>
                  <a:gd name="T85" fmla="*/ 1 h 6"/>
                  <a:gd name="T86" fmla="*/ 15 w 15"/>
                  <a:gd name="T87" fmla="*/ 0 h 6"/>
                  <a:gd name="T88" fmla="*/ 15 w 15"/>
                  <a:gd name="T89" fmla="*/ 0 h 6"/>
                  <a:gd name="T90" fmla="*/ 7 w 15"/>
                  <a:gd name="T9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 h="6">
                    <a:moveTo>
                      <a:pt x="7" y="1"/>
                    </a:moveTo>
                    <a:cubicBezTo>
                      <a:pt x="7" y="1"/>
                      <a:pt x="7" y="1"/>
                      <a:pt x="7" y="1"/>
                    </a:cubicBezTo>
                    <a:cubicBezTo>
                      <a:pt x="7" y="1"/>
                      <a:pt x="6" y="1"/>
                      <a:pt x="6" y="1"/>
                    </a:cubicBezTo>
                    <a:cubicBezTo>
                      <a:pt x="6" y="1"/>
                      <a:pt x="6" y="1"/>
                      <a:pt x="6" y="1"/>
                    </a:cubicBezTo>
                    <a:cubicBezTo>
                      <a:pt x="6" y="1"/>
                      <a:pt x="5" y="1"/>
                      <a:pt x="5" y="1"/>
                    </a:cubicBezTo>
                    <a:cubicBezTo>
                      <a:pt x="3" y="1"/>
                      <a:pt x="1" y="1"/>
                      <a:pt x="0" y="0"/>
                    </a:cubicBezTo>
                    <a:cubicBezTo>
                      <a:pt x="0" y="1"/>
                      <a:pt x="0" y="1"/>
                      <a:pt x="0" y="1"/>
                    </a:cubicBezTo>
                    <a:cubicBezTo>
                      <a:pt x="0" y="1"/>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2" y="5"/>
                      <a:pt x="2" y="5"/>
                      <a:pt x="2" y="5"/>
                    </a:cubicBezTo>
                    <a:cubicBezTo>
                      <a:pt x="3" y="5"/>
                      <a:pt x="3" y="5"/>
                      <a:pt x="3" y="5"/>
                    </a:cubicBezTo>
                    <a:cubicBezTo>
                      <a:pt x="3" y="5"/>
                      <a:pt x="3" y="5"/>
                      <a:pt x="3" y="5"/>
                    </a:cubicBezTo>
                    <a:cubicBezTo>
                      <a:pt x="3" y="5"/>
                      <a:pt x="3" y="6"/>
                      <a:pt x="3" y="6"/>
                    </a:cubicBezTo>
                    <a:cubicBezTo>
                      <a:pt x="4" y="6"/>
                      <a:pt x="6" y="6"/>
                      <a:pt x="7" y="6"/>
                    </a:cubicBezTo>
                    <a:cubicBezTo>
                      <a:pt x="7" y="6"/>
                      <a:pt x="7" y="6"/>
                      <a:pt x="7" y="6"/>
                    </a:cubicBezTo>
                    <a:cubicBezTo>
                      <a:pt x="7" y="6"/>
                      <a:pt x="7" y="6"/>
                      <a:pt x="8" y="6"/>
                    </a:cubicBezTo>
                    <a:cubicBezTo>
                      <a:pt x="9" y="6"/>
                      <a:pt x="12" y="6"/>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2" y="5"/>
                      <a:pt x="12" y="5"/>
                    </a:cubicBezTo>
                    <a:cubicBezTo>
                      <a:pt x="12" y="5"/>
                      <a:pt x="13" y="4"/>
                      <a:pt x="13" y="4"/>
                    </a:cubicBezTo>
                    <a:cubicBezTo>
                      <a:pt x="13" y="3"/>
                      <a:pt x="14" y="3"/>
                      <a:pt x="14" y="2"/>
                    </a:cubicBezTo>
                    <a:cubicBezTo>
                      <a:pt x="14" y="2"/>
                      <a:pt x="15" y="2"/>
                      <a:pt x="15" y="1"/>
                    </a:cubicBezTo>
                    <a:cubicBezTo>
                      <a:pt x="15" y="1"/>
                      <a:pt x="15" y="1"/>
                      <a:pt x="15" y="1"/>
                    </a:cubicBezTo>
                    <a:cubicBezTo>
                      <a:pt x="15" y="1"/>
                      <a:pt x="15" y="1"/>
                      <a:pt x="15" y="0"/>
                    </a:cubicBezTo>
                    <a:cubicBezTo>
                      <a:pt x="15" y="0"/>
                      <a:pt x="15" y="0"/>
                      <a:pt x="15" y="0"/>
                    </a:cubicBezTo>
                    <a:cubicBezTo>
                      <a:pt x="13" y="1"/>
                      <a:pt x="10" y="1"/>
                      <a:pt x="7" y="1"/>
                    </a:cubicBezTo>
                    <a:close/>
                  </a:path>
                </a:pathLst>
              </a:custGeom>
              <a:solidFill>
                <a:srgbClr val="E6E7E8"/>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2" name="îṥļîḑé-Freeform: Shape 7"/>
              <p:cNvSpPr/>
              <p:nvPr/>
            </p:nvSpPr>
            <p:spPr bwMode="auto">
              <a:xfrm>
                <a:off x="1456153" y="2469673"/>
                <a:ext cx="266457" cy="617172"/>
              </a:xfrm>
              <a:custGeom>
                <a:avLst/>
                <a:gdLst>
                  <a:gd name="T0" fmla="*/ 0 w 32"/>
                  <a:gd name="T1" fmla="*/ 0 h 74"/>
                  <a:gd name="T2" fmla="*/ 0 w 32"/>
                  <a:gd name="T3" fmla="*/ 0 h 74"/>
                  <a:gd name="T4" fmla="*/ 18 w 32"/>
                  <a:gd name="T5" fmla="*/ 29 h 74"/>
                  <a:gd name="T6" fmla="*/ 0 w 32"/>
                  <a:gd name="T7" fmla="*/ 65 h 74"/>
                  <a:gd name="T8" fmla="*/ 0 w 32"/>
                  <a:gd name="T9" fmla="*/ 74 h 74"/>
                  <a:gd name="T10" fmla="*/ 14 w 32"/>
                  <a:gd name="T11" fmla="*/ 74 h 74"/>
                  <a:gd name="T12" fmla="*/ 17 w 32"/>
                  <a:gd name="T13" fmla="*/ 67 h 74"/>
                  <a:gd name="T14" fmla="*/ 20 w 32"/>
                  <a:gd name="T15" fmla="*/ 57 h 74"/>
                  <a:gd name="T16" fmla="*/ 32 w 32"/>
                  <a:gd name="T17" fmla="*/ 30 h 74"/>
                  <a:gd name="T18" fmla="*/ 0 w 32"/>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74">
                    <a:moveTo>
                      <a:pt x="0" y="0"/>
                    </a:moveTo>
                    <a:cubicBezTo>
                      <a:pt x="0" y="0"/>
                      <a:pt x="0" y="0"/>
                      <a:pt x="0" y="0"/>
                    </a:cubicBezTo>
                    <a:cubicBezTo>
                      <a:pt x="0" y="0"/>
                      <a:pt x="18" y="4"/>
                      <a:pt x="18" y="29"/>
                    </a:cubicBezTo>
                    <a:cubicBezTo>
                      <a:pt x="18" y="49"/>
                      <a:pt x="0" y="60"/>
                      <a:pt x="0" y="65"/>
                    </a:cubicBezTo>
                    <a:cubicBezTo>
                      <a:pt x="0" y="68"/>
                      <a:pt x="0" y="72"/>
                      <a:pt x="0" y="74"/>
                    </a:cubicBezTo>
                    <a:cubicBezTo>
                      <a:pt x="14" y="74"/>
                      <a:pt x="14" y="74"/>
                      <a:pt x="14" y="74"/>
                    </a:cubicBezTo>
                    <a:cubicBezTo>
                      <a:pt x="14" y="74"/>
                      <a:pt x="16" y="71"/>
                      <a:pt x="17" y="67"/>
                    </a:cubicBezTo>
                    <a:cubicBezTo>
                      <a:pt x="18" y="63"/>
                      <a:pt x="19" y="59"/>
                      <a:pt x="20" y="57"/>
                    </a:cubicBezTo>
                    <a:cubicBezTo>
                      <a:pt x="24" y="52"/>
                      <a:pt x="32" y="40"/>
                      <a:pt x="32" y="30"/>
                    </a:cubicBezTo>
                    <a:cubicBezTo>
                      <a:pt x="32" y="13"/>
                      <a:pt x="18" y="0"/>
                      <a:pt x="0" y="0"/>
                    </a:cubicBezTo>
                    <a:close/>
                  </a:path>
                </a:pathLst>
              </a:custGeom>
              <a:solidFill>
                <a:schemeClr val="accent1">
                  <a:lumMod val="7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3" name="îṥļîḑé-Freeform: Shape 8"/>
              <p:cNvSpPr/>
              <p:nvPr/>
            </p:nvSpPr>
            <p:spPr bwMode="auto">
              <a:xfrm>
                <a:off x="1188279" y="2469673"/>
                <a:ext cx="418111" cy="617172"/>
              </a:xfrm>
              <a:custGeom>
                <a:avLst/>
                <a:gdLst>
                  <a:gd name="T0" fmla="*/ 50 w 50"/>
                  <a:gd name="T1" fmla="*/ 29 h 74"/>
                  <a:gd name="T2" fmla="*/ 32 w 50"/>
                  <a:gd name="T3" fmla="*/ 0 h 74"/>
                  <a:gd name="T4" fmla="*/ 0 w 50"/>
                  <a:gd name="T5" fmla="*/ 30 h 74"/>
                  <a:gd name="T6" fmla="*/ 12 w 50"/>
                  <a:gd name="T7" fmla="*/ 57 h 74"/>
                  <a:gd name="T8" fmla="*/ 15 w 50"/>
                  <a:gd name="T9" fmla="*/ 67 h 74"/>
                  <a:gd name="T10" fmla="*/ 18 w 50"/>
                  <a:gd name="T11" fmla="*/ 74 h 74"/>
                  <a:gd name="T12" fmla="*/ 32 w 50"/>
                  <a:gd name="T13" fmla="*/ 74 h 74"/>
                  <a:gd name="T14" fmla="*/ 32 w 50"/>
                  <a:gd name="T15" fmla="*/ 65 h 74"/>
                  <a:gd name="T16" fmla="*/ 50 w 50"/>
                  <a:gd name="T17" fmla="*/ 2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4">
                    <a:moveTo>
                      <a:pt x="50" y="29"/>
                    </a:moveTo>
                    <a:cubicBezTo>
                      <a:pt x="50" y="4"/>
                      <a:pt x="32" y="0"/>
                      <a:pt x="32" y="0"/>
                    </a:cubicBezTo>
                    <a:cubicBezTo>
                      <a:pt x="15" y="0"/>
                      <a:pt x="0" y="13"/>
                      <a:pt x="0" y="30"/>
                    </a:cubicBezTo>
                    <a:cubicBezTo>
                      <a:pt x="0" y="40"/>
                      <a:pt x="9" y="52"/>
                      <a:pt x="12" y="57"/>
                    </a:cubicBezTo>
                    <a:cubicBezTo>
                      <a:pt x="14" y="59"/>
                      <a:pt x="14" y="63"/>
                      <a:pt x="15" y="67"/>
                    </a:cubicBezTo>
                    <a:cubicBezTo>
                      <a:pt x="16" y="71"/>
                      <a:pt x="18" y="74"/>
                      <a:pt x="18" y="74"/>
                    </a:cubicBezTo>
                    <a:cubicBezTo>
                      <a:pt x="32" y="74"/>
                      <a:pt x="32" y="74"/>
                      <a:pt x="32" y="74"/>
                    </a:cubicBezTo>
                    <a:cubicBezTo>
                      <a:pt x="32" y="70"/>
                      <a:pt x="32" y="68"/>
                      <a:pt x="32" y="65"/>
                    </a:cubicBezTo>
                    <a:cubicBezTo>
                      <a:pt x="32" y="60"/>
                      <a:pt x="50" y="49"/>
                      <a:pt x="50" y="29"/>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4" name="îṥļîḑé-Freeform: Shape 9"/>
              <p:cNvSpPr/>
              <p:nvPr/>
            </p:nvSpPr>
            <p:spPr bwMode="auto">
              <a:xfrm>
                <a:off x="1205287" y="2519560"/>
                <a:ext cx="208347" cy="334955"/>
              </a:xfrm>
              <a:custGeom>
                <a:avLst/>
                <a:gdLst>
                  <a:gd name="T0" fmla="*/ 10 w 25"/>
                  <a:gd name="T1" fmla="*/ 40 h 40"/>
                  <a:gd name="T2" fmla="*/ 7 w 25"/>
                  <a:gd name="T3" fmla="*/ 39 h 40"/>
                  <a:gd name="T4" fmla="*/ 5 w 25"/>
                  <a:gd name="T5" fmla="*/ 15 h 40"/>
                  <a:gd name="T6" fmla="*/ 21 w 25"/>
                  <a:gd name="T7" fmla="*/ 0 h 40"/>
                  <a:gd name="T8" fmla="*/ 24 w 25"/>
                  <a:gd name="T9" fmla="*/ 2 h 40"/>
                  <a:gd name="T10" fmla="*/ 22 w 25"/>
                  <a:gd name="T11" fmla="*/ 5 h 40"/>
                  <a:gd name="T12" fmla="*/ 10 w 25"/>
                  <a:gd name="T13" fmla="*/ 17 h 40"/>
                  <a:gd name="T14" fmla="*/ 12 w 25"/>
                  <a:gd name="T15" fmla="*/ 36 h 40"/>
                  <a:gd name="T16" fmla="*/ 11 w 25"/>
                  <a:gd name="T17" fmla="*/ 39 h 40"/>
                  <a:gd name="T18" fmla="*/ 10 w 2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40">
                    <a:moveTo>
                      <a:pt x="10" y="40"/>
                    </a:moveTo>
                    <a:cubicBezTo>
                      <a:pt x="9" y="40"/>
                      <a:pt x="8" y="39"/>
                      <a:pt x="7" y="39"/>
                    </a:cubicBezTo>
                    <a:cubicBezTo>
                      <a:pt x="7" y="38"/>
                      <a:pt x="0" y="27"/>
                      <a:pt x="5" y="15"/>
                    </a:cubicBezTo>
                    <a:cubicBezTo>
                      <a:pt x="10" y="3"/>
                      <a:pt x="21" y="0"/>
                      <a:pt x="21" y="0"/>
                    </a:cubicBezTo>
                    <a:cubicBezTo>
                      <a:pt x="22" y="0"/>
                      <a:pt x="24" y="1"/>
                      <a:pt x="24" y="2"/>
                    </a:cubicBezTo>
                    <a:cubicBezTo>
                      <a:pt x="25" y="3"/>
                      <a:pt x="24" y="5"/>
                      <a:pt x="22" y="5"/>
                    </a:cubicBezTo>
                    <a:cubicBezTo>
                      <a:pt x="22" y="5"/>
                      <a:pt x="13" y="8"/>
                      <a:pt x="10" y="17"/>
                    </a:cubicBezTo>
                    <a:cubicBezTo>
                      <a:pt x="6" y="27"/>
                      <a:pt x="12" y="36"/>
                      <a:pt x="12" y="36"/>
                    </a:cubicBezTo>
                    <a:cubicBezTo>
                      <a:pt x="13" y="37"/>
                      <a:pt x="12" y="39"/>
                      <a:pt x="11" y="39"/>
                    </a:cubicBezTo>
                    <a:cubicBezTo>
                      <a:pt x="11" y="40"/>
                      <a:pt x="10" y="40"/>
                      <a:pt x="10"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8" name="Group 10"/>
            <p:cNvGrpSpPr/>
            <p:nvPr/>
          </p:nvGrpSpPr>
          <p:grpSpPr>
            <a:xfrm>
              <a:off x="2885191" y="3242308"/>
              <a:ext cx="1260000" cy="1260000"/>
              <a:chOff x="3328987" y="2270125"/>
              <a:chExt cx="1260000" cy="1260000"/>
            </a:xfrm>
          </p:grpSpPr>
          <p:sp>
            <p:nvSpPr>
              <p:cNvPr id="57" name="îṥļîḑé-Oval 11"/>
              <p:cNvSpPr/>
              <p:nvPr/>
            </p:nvSpPr>
            <p:spPr bwMode="auto">
              <a:xfrm>
                <a:off x="3328987" y="2270125"/>
                <a:ext cx="1260000" cy="1260000"/>
              </a:xfrm>
              <a:prstGeom prst="ellipse">
                <a:avLst/>
              </a:prstGeom>
              <a:solidFill>
                <a:schemeClr val="tx2">
                  <a:lumMod val="20000"/>
                  <a:lumOff val="8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8" name="îṥļîḑé-Freeform: Shape 12"/>
              <p:cNvSpPr/>
              <p:nvPr/>
            </p:nvSpPr>
            <p:spPr bwMode="auto">
              <a:xfrm>
                <a:off x="3562534" y="2472132"/>
                <a:ext cx="1026453" cy="1057993"/>
              </a:xfrm>
              <a:custGeom>
                <a:avLst/>
                <a:gdLst>
                  <a:gd name="T0" fmla="*/ 86 w 123"/>
                  <a:gd name="T1" fmla="*/ 13 h 126"/>
                  <a:gd name="T2" fmla="*/ 86 w 123"/>
                  <a:gd name="T3" fmla="*/ 13 h 126"/>
                  <a:gd name="T4" fmla="*/ 85 w 123"/>
                  <a:gd name="T5" fmla="*/ 12 h 126"/>
                  <a:gd name="T6" fmla="*/ 40 w 123"/>
                  <a:gd name="T7" fmla="*/ 12 h 126"/>
                  <a:gd name="T8" fmla="*/ 36 w 123"/>
                  <a:gd name="T9" fmla="*/ 55 h 126"/>
                  <a:gd name="T10" fmla="*/ 30 w 123"/>
                  <a:gd name="T11" fmla="*/ 61 h 126"/>
                  <a:gd name="T12" fmla="*/ 30 w 123"/>
                  <a:gd name="T13" fmla="*/ 60 h 126"/>
                  <a:gd name="T14" fmla="*/ 26 w 123"/>
                  <a:gd name="T15" fmla="*/ 60 h 126"/>
                  <a:gd name="T16" fmla="*/ 1 w 123"/>
                  <a:gd name="T17" fmla="*/ 85 h 126"/>
                  <a:gd name="T18" fmla="*/ 1 w 123"/>
                  <a:gd name="T19" fmla="*/ 89 h 126"/>
                  <a:gd name="T20" fmla="*/ 38 w 123"/>
                  <a:gd name="T21" fmla="*/ 126 h 126"/>
                  <a:gd name="T22" fmla="*/ 48 w 123"/>
                  <a:gd name="T23" fmla="*/ 126 h 126"/>
                  <a:gd name="T24" fmla="*/ 123 w 123"/>
                  <a:gd name="T25" fmla="*/ 51 h 126"/>
                  <a:gd name="T26" fmla="*/ 123 w 123"/>
                  <a:gd name="T27" fmla="*/ 50 h 126"/>
                  <a:gd name="T28" fmla="*/ 86 w 123"/>
                  <a:gd name="T29" fmla="*/ 13 h 126"/>
                  <a:gd name="T30" fmla="*/ 86 w 123"/>
                  <a:gd name="T31" fmla="*/ 1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3" h="126">
                    <a:moveTo>
                      <a:pt x="86" y="13"/>
                    </a:moveTo>
                    <a:cubicBezTo>
                      <a:pt x="86" y="13"/>
                      <a:pt x="86" y="13"/>
                      <a:pt x="86" y="13"/>
                    </a:cubicBezTo>
                    <a:cubicBezTo>
                      <a:pt x="85" y="12"/>
                      <a:pt x="85" y="12"/>
                      <a:pt x="85" y="12"/>
                    </a:cubicBezTo>
                    <a:cubicBezTo>
                      <a:pt x="73" y="0"/>
                      <a:pt x="52" y="0"/>
                      <a:pt x="40" y="12"/>
                    </a:cubicBezTo>
                    <a:cubicBezTo>
                      <a:pt x="28" y="24"/>
                      <a:pt x="27" y="42"/>
                      <a:pt x="36" y="55"/>
                    </a:cubicBezTo>
                    <a:cubicBezTo>
                      <a:pt x="30" y="61"/>
                      <a:pt x="30" y="61"/>
                      <a:pt x="30" y="61"/>
                    </a:cubicBezTo>
                    <a:cubicBezTo>
                      <a:pt x="30" y="60"/>
                      <a:pt x="30" y="60"/>
                      <a:pt x="30" y="60"/>
                    </a:cubicBezTo>
                    <a:cubicBezTo>
                      <a:pt x="28" y="59"/>
                      <a:pt x="27" y="59"/>
                      <a:pt x="26" y="60"/>
                    </a:cubicBezTo>
                    <a:cubicBezTo>
                      <a:pt x="1" y="85"/>
                      <a:pt x="1" y="85"/>
                      <a:pt x="1" y="85"/>
                    </a:cubicBezTo>
                    <a:cubicBezTo>
                      <a:pt x="0" y="86"/>
                      <a:pt x="0" y="88"/>
                      <a:pt x="1" y="89"/>
                    </a:cubicBezTo>
                    <a:cubicBezTo>
                      <a:pt x="38" y="126"/>
                      <a:pt x="38" y="126"/>
                      <a:pt x="38" y="126"/>
                    </a:cubicBezTo>
                    <a:cubicBezTo>
                      <a:pt x="41" y="126"/>
                      <a:pt x="44" y="126"/>
                      <a:pt x="48" y="126"/>
                    </a:cubicBezTo>
                    <a:cubicBezTo>
                      <a:pt x="89" y="126"/>
                      <a:pt x="123" y="93"/>
                      <a:pt x="123" y="51"/>
                    </a:cubicBezTo>
                    <a:cubicBezTo>
                      <a:pt x="123" y="51"/>
                      <a:pt x="123" y="50"/>
                      <a:pt x="123" y="50"/>
                    </a:cubicBezTo>
                    <a:cubicBezTo>
                      <a:pt x="104" y="31"/>
                      <a:pt x="86" y="13"/>
                      <a:pt x="86" y="13"/>
                    </a:cubicBezTo>
                    <a:cubicBezTo>
                      <a:pt x="86" y="13"/>
                      <a:pt x="86" y="13"/>
                      <a:pt x="86" y="13"/>
                    </a:cubicBezTo>
                    <a:close/>
                  </a:path>
                </a:pathLst>
              </a:custGeom>
              <a:solidFill>
                <a:schemeClr val="tx2">
                  <a:lumMod val="60000"/>
                  <a:lumOff val="4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9" name="îṥļîḑé-Freeform: Shape 13"/>
              <p:cNvSpPr/>
              <p:nvPr/>
            </p:nvSpPr>
            <p:spPr bwMode="auto">
              <a:xfrm>
                <a:off x="3811939" y="2934277"/>
                <a:ext cx="83616" cy="75571"/>
              </a:xfrm>
              <a:custGeom>
                <a:avLst/>
                <a:gdLst>
                  <a:gd name="T0" fmla="*/ 10 w 10"/>
                  <a:gd name="T1" fmla="*/ 3 h 9"/>
                  <a:gd name="T2" fmla="*/ 10 w 10"/>
                  <a:gd name="T3" fmla="*/ 3 h 9"/>
                  <a:gd name="T4" fmla="*/ 4 w 10"/>
                  <a:gd name="T5" fmla="*/ 9 h 9"/>
                  <a:gd name="T6" fmla="*/ 0 w 10"/>
                  <a:gd name="T7" fmla="*/ 6 h 9"/>
                  <a:gd name="T8" fmla="*/ 6 w 10"/>
                  <a:gd name="T9" fmla="*/ 0 h 9"/>
                  <a:gd name="T10" fmla="*/ 10 w 10"/>
                  <a:gd name="T11" fmla="*/ 3 h 9"/>
                </a:gdLst>
                <a:ahLst/>
                <a:cxnLst>
                  <a:cxn ang="0">
                    <a:pos x="T0" y="T1"/>
                  </a:cxn>
                  <a:cxn ang="0">
                    <a:pos x="T2" y="T3"/>
                  </a:cxn>
                  <a:cxn ang="0">
                    <a:pos x="T4" y="T5"/>
                  </a:cxn>
                  <a:cxn ang="0">
                    <a:pos x="T6" y="T7"/>
                  </a:cxn>
                  <a:cxn ang="0">
                    <a:pos x="T8" y="T9"/>
                  </a:cxn>
                  <a:cxn ang="0">
                    <a:pos x="T10" y="T11"/>
                  </a:cxn>
                </a:cxnLst>
                <a:rect l="0" t="0" r="r" b="b"/>
                <a:pathLst>
                  <a:path w="10" h="9">
                    <a:moveTo>
                      <a:pt x="10" y="3"/>
                    </a:moveTo>
                    <a:cubicBezTo>
                      <a:pt x="10" y="3"/>
                      <a:pt x="10" y="3"/>
                      <a:pt x="10" y="3"/>
                    </a:cubicBezTo>
                    <a:cubicBezTo>
                      <a:pt x="4" y="9"/>
                      <a:pt x="4" y="9"/>
                      <a:pt x="4" y="9"/>
                    </a:cubicBezTo>
                    <a:cubicBezTo>
                      <a:pt x="0" y="6"/>
                      <a:pt x="0" y="6"/>
                      <a:pt x="0" y="6"/>
                    </a:cubicBezTo>
                    <a:cubicBezTo>
                      <a:pt x="6" y="0"/>
                      <a:pt x="6" y="0"/>
                      <a:pt x="6" y="0"/>
                    </a:cubicBezTo>
                    <a:cubicBezTo>
                      <a:pt x="7" y="1"/>
                      <a:pt x="8" y="2"/>
                      <a:pt x="10" y="3"/>
                    </a:cubicBezTo>
                    <a:close/>
                  </a:path>
                </a:pathLst>
              </a:custGeom>
              <a:solidFill>
                <a:schemeClr val="bg1">
                  <a:lumMod val="8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0" name="îṥļîḑé-Freeform: Shape 14"/>
              <p:cNvSpPr/>
              <p:nvPr/>
            </p:nvSpPr>
            <p:spPr bwMode="auto">
              <a:xfrm>
                <a:off x="3562534" y="2967703"/>
                <a:ext cx="284005" cy="286298"/>
              </a:xfrm>
              <a:custGeom>
                <a:avLst/>
                <a:gdLst>
                  <a:gd name="T0" fmla="*/ 30 w 34"/>
                  <a:gd name="T1" fmla="*/ 1 h 34"/>
                  <a:gd name="T2" fmla="*/ 30 w 34"/>
                  <a:gd name="T3" fmla="*/ 2 h 34"/>
                  <a:gd name="T4" fmla="*/ 34 w 34"/>
                  <a:gd name="T5" fmla="*/ 5 h 34"/>
                  <a:gd name="T6" fmla="*/ 5 w 34"/>
                  <a:gd name="T7" fmla="*/ 34 h 34"/>
                  <a:gd name="T8" fmla="*/ 1 w 34"/>
                  <a:gd name="T9" fmla="*/ 30 h 34"/>
                  <a:gd name="T10" fmla="*/ 1 w 34"/>
                  <a:gd name="T11" fmla="*/ 26 h 34"/>
                  <a:gd name="T12" fmla="*/ 26 w 34"/>
                  <a:gd name="T13" fmla="*/ 1 h 34"/>
                  <a:gd name="T14" fmla="*/ 30 w 34"/>
                  <a:gd name="T15" fmla="*/ 1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30" y="1"/>
                    </a:moveTo>
                    <a:cubicBezTo>
                      <a:pt x="30" y="2"/>
                      <a:pt x="30" y="2"/>
                      <a:pt x="30" y="2"/>
                    </a:cubicBezTo>
                    <a:cubicBezTo>
                      <a:pt x="34" y="5"/>
                      <a:pt x="34" y="5"/>
                      <a:pt x="34" y="5"/>
                    </a:cubicBezTo>
                    <a:cubicBezTo>
                      <a:pt x="5" y="34"/>
                      <a:pt x="5" y="34"/>
                      <a:pt x="5" y="34"/>
                    </a:cubicBezTo>
                    <a:cubicBezTo>
                      <a:pt x="1" y="30"/>
                      <a:pt x="1" y="30"/>
                      <a:pt x="1" y="30"/>
                    </a:cubicBezTo>
                    <a:cubicBezTo>
                      <a:pt x="0" y="29"/>
                      <a:pt x="0" y="27"/>
                      <a:pt x="1" y="26"/>
                    </a:cubicBezTo>
                    <a:cubicBezTo>
                      <a:pt x="26" y="1"/>
                      <a:pt x="26" y="1"/>
                      <a:pt x="26" y="1"/>
                    </a:cubicBezTo>
                    <a:cubicBezTo>
                      <a:pt x="27" y="0"/>
                      <a:pt x="28" y="0"/>
                      <a:pt x="30"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 name="îṥļîḑé-Freeform: Shape 15"/>
              <p:cNvSpPr/>
              <p:nvPr/>
            </p:nvSpPr>
            <p:spPr bwMode="auto">
              <a:xfrm>
                <a:off x="3846539" y="2958983"/>
                <a:ext cx="74966" cy="84291"/>
              </a:xfrm>
              <a:custGeom>
                <a:avLst/>
                <a:gdLst>
                  <a:gd name="T0" fmla="*/ 6 w 9"/>
                  <a:gd name="T1" fmla="*/ 1 h 10"/>
                  <a:gd name="T2" fmla="*/ 6 w 9"/>
                  <a:gd name="T3" fmla="*/ 1 h 10"/>
                  <a:gd name="T4" fmla="*/ 9 w 9"/>
                  <a:gd name="T5" fmla="*/ 3 h 10"/>
                  <a:gd name="T6" fmla="*/ 3 w 9"/>
                  <a:gd name="T7" fmla="*/ 10 h 10"/>
                  <a:gd name="T8" fmla="*/ 0 w 9"/>
                  <a:gd name="T9" fmla="*/ 6 h 10"/>
                  <a:gd name="T10" fmla="*/ 6 w 9"/>
                  <a:gd name="T11" fmla="*/ 0 h 10"/>
                  <a:gd name="T12" fmla="*/ 6 w 9"/>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1"/>
                    </a:moveTo>
                    <a:cubicBezTo>
                      <a:pt x="6" y="1"/>
                      <a:pt x="6" y="1"/>
                      <a:pt x="6" y="1"/>
                    </a:cubicBezTo>
                    <a:cubicBezTo>
                      <a:pt x="7" y="2"/>
                      <a:pt x="8" y="3"/>
                      <a:pt x="9" y="3"/>
                    </a:cubicBezTo>
                    <a:cubicBezTo>
                      <a:pt x="3" y="10"/>
                      <a:pt x="3" y="10"/>
                      <a:pt x="3" y="10"/>
                    </a:cubicBezTo>
                    <a:cubicBezTo>
                      <a:pt x="0" y="6"/>
                      <a:pt x="0" y="6"/>
                      <a:pt x="0" y="6"/>
                    </a:cubicBezTo>
                    <a:cubicBezTo>
                      <a:pt x="6" y="0"/>
                      <a:pt x="6" y="0"/>
                      <a:pt x="6" y="0"/>
                    </a:cubicBezTo>
                    <a:lnTo>
                      <a:pt x="6" y="1"/>
                    </a:ln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 name="îṥļîḑé-Freeform: Shape 16"/>
              <p:cNvSpPr/>
              <p:nvPr/>
            </p:nvSpPr>
            <p:spPr bwMode="auto">
              <a:xfrm>
                <a:off x="3604342" y="3009848"/>
                <a:ext cx="284005" cy="286298"/>
              </a:xfrm>
              <a:custGeom>
                <a:avLst/>
                <a:gdLst>
                  <a:gd name="T0" fmla="*/ 32 w 34"/>
                  <a:gd name="T1" fmla="*/ 4 h 34"/>
                  <a:gd name="T2" fmla="*/ 33 w 34"/>
                  <a:gd name="T3" fmla="*/ 4 h 34"/>
                  <a:gd name="T4" fmla="*/ 33 w 34"/>
                  <a:gd name="T5" fmla="*/ 8 h 34"/>
                  <a:gd name="T6" fmla="*/ 8 w 34"/>
                  <a:gd name="T7" fmla="*/ 33 h 34"/>
                  <a:gd name="T8" fmla="*/ 4 w 34"/>
                  <a:gd name="T9" fmla="*/ 33 h 34"/>
                  <a:gd name="T10" fmla="*/ 0 w 34"/>
                  <a:gd name="T11" fmla="*/ 29 h 34"/>
                  <a:gd name="T12" fmla="*/ 29 w 34"/>
                  <a:gd name="T13" fmla="*/ 0 h 34"/>
                  <a:gd name="T14" fmla="*/ 32 w 34"/>
                  <a:gd name="T15" fmla="*/ 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4">
                    <a:moveTo>
                      <a:pt x="32" y="4"/>
                    </a:moveTo>
                    <a:cubicBezTo>
                      <a:pt x="33" y="4"/>
                      <a:pt x="33" y="4"/>
                      <a:pt x="33" y="4"/>
                    </a:cubicBezTo>
                    <a:cubicBezTo>
                      <a:pt x="34" y="5"/>
                      <a:pt x="34" y="7"/>
                      <a:pt x="33" y="8"/>
                    </a:cubicBezTo>
                    <a:cubicBezTo>
                      <a:pt x="8" y="33"/>
                      <a:pt x="8" y="33"/>
                      <a:pt x="8" y="33"/>
                    </a:cubicBezTo>
                    <a:cubicBezTo>
                      <a:pt x="7" y="34"/>
                      <a:pt x="5" y="34"/>
                      <a:pt x="4" y="33"/>
                    </a:cubicBezTo>
                    <a:cubicBezTo>
                      <a:pt x="0" y="29"/>
                      <a:pt x="0" y="29"/>
                      <a:pt x="0" y="29"/>
                    </a:cubicBezTo>
                    <a:cubicBezTo>
                      <a:pt x="29" y="0"/>
                      <a:pt x="29" y="0"/>
                      <a:pt x="29" y="0"/>
                    </a:cubicBezTo>
                    <a:lnTo>
                      <a:pt x="32" y="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 name="îṥļîḑé-Freeform: Shape 17"/>
              <p:cNvSpPr/>
              <p:nvPr/>
            </p:nvSpPr>
            <p:spPr bwMode="auto">
              <a:xfrm>
                <a:off x="3895555" y="2581128"/>
                <a:ext cx="484394" cy="486851"/>
              </a:xfrm>
              <a:custGeom>
                <a:avLst/>
                <a:gdLst>
                  <a:gd name="T0" fmla="*/ 6 w 58"/>
                  <a:gd name="T1" fmla="*/ 40 h 58"/>
                  <a:gd name="T2" fmla="*/ 39 w 58"/>
                  <a:gd name="T3" fmla="*/ 39 h 58"/>
                  <a:gd name="T4" fmla="*/ 40 w 58"/>
                  <a:gd name="T5" fmla="*/ 6 h 58"/>
                  <a:gd name="T6" fmla="*/ 46 w 58"/>
                  <a:gd name="T7" fmla="*/ 0 h 58"/>
                  <a:gd name="T8" fmla="*/ 45 w 58"/>
                  <a:gd name="T9" fmla="*/ 45 h 58"/>
                  <a:gd name="T10" fmla="*/ 0 w 58"/>
                  <a:gd name="T11" fmla="*/ 46 h 58"/>
                  <a:gd name="T12" fmla="*/ 6 w 58"/>
                  <a:gd name="T13" fmla="*/ 40 h 58"/>
                </a:gdLst>
                <a:ahLst/>
                <a:cxnLst>
                  <a:cxn ang="0">
                    <a:pos x="T0" y="T1"/>
                  </a:cxn>
                  <a:cxn ang="0">
                    <a:pos x="T2" y="T3"/>
                  </a:cxn>
                  <a:cxn ang="0">
                    <a:pos x="T4" y="T5"/>
                  </a:cxn>
                  <a:cxn ang="0">
                    <a:pos x="T6" y="T7"/>
                  </a:cxn>
                  <a:cxn ang="0">
                    <a:pos x="T8" y="T9"/>
                  </a:cxn>
                  <a:cxn ang="0">
                    <a:pos x="T10" y="T11"/>
                  </a:cxn>
                  <a:cxn ang="0">
                    <a:pos x="T12" y="T13"/>
                  </a:cxn>
                </a:cxnLst>
                <a:rect l="0" t="0" r="r" b="b"/>
                <a:pathLst>
                  <a:path w="58" h="58">
                    <a:moveTo>
                      <a:pt x="6" y="40"/>
                    </a:moveTo>
                    <a:cubicBezTo>
                      <a:pt x="15" y="49"/>
                      <a:pt x="30" y="48"/>
                      <a:pt x="39" y="39"/>
                    </a:cubicBezTo>
                    <a:cubicBezTo>
                      <a:pt x="49" y="30"/>
                      <a:pt x="49" y="15"/>
                      <a:pt x="40" y="6"/>
                    </a:cubicBezTo>
                    <a:cubicBezTo>
                      <a:pt x="46" y="0"/>
                      <a:pt x="46" y="0"/>
                      <a:pt x="46" y="0"/>
                    </a:cubicBezTo>
                    <a:cubicBezTo>
                      <a:pt x="58" y="13"/>
                      <a:pt x="58" y="33"/>
                      <a:pt x="45" y="45"/>
                    </a:cubicBezTo>
                    <a:cubicBezTo>
                      <a:pt x="33" y="58"/>
                      <a:pt x="13" y="58"/>
                      <a:pt x="0" y="46"/>
                    </a:cubicBezTo>
                    <a:lnTo>
                      <a:pt x="6" y="40"/>
                    </a:lnTo>
                    <a:close/>
                  </a:path>
                </a:pathLst>
              </a:custGeom>
              <a:solidFill>
                <a:schemeClr val="bg1">
                  <a:lumMod val="6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4" name="îṥļîḑé-Freeform: Shape 18"/>
              <p:cNvSpPr/>
              <p:nvPr/>
            </p:nvSpPr>
            <p:spPr bwMode="auto">
              <a:xfrm>
                <a:off x="3787431" y="2472132"/>
                <a:ext cx="493043" cy="495571"/>
              </a:xfrm>
              <a:custGeom>
                <a:avLst/>
                <a:gdLst>
                  <a:gd name="T0" fmla="*/ 58 w 59"/>
                  <a:gd name="T1" fmla="*/ 12 h 59"/>
                  <a:gd name="T2" fmla="*/ 59 w 59"/>
                  <a:gd name="T3" fmla="*/ 13 h 59"/>
                  <a:gd name="T4" fmla="*/ 53 w 59"/>
                  <a:gd name="T5" fmla="*/ 19 h 59"/>
                  <a:gd name="T6" fmla="*/ 52 w 59"/>
                  <a:gd name="T7" fmla="*/ 18 h 59"/>
                  <a:gd name="T8" fmla="*/ 19 w 59"/>
                  <a:gd name="T9" fmla="*/ 18 h 59"/>
                  <a:gd name="T10" fmla="*/ 19 w 59"/>
                  <a:gd name="T11" fmla="*/ 52 h 59"/>
                  <a:gd name="T12" fmla="*/ 19 w 59"/>
                  <a:gd name="T13" fmla="*/ 52 h 59"/>
                  <a:gd name="T14" fmla="*/ 19 w 59"/>
                  <a:gd name="T15" fmla="*/ 53 h 59"/>
                  <a:gd name="T16" fmla="*/ 13 w 59"/>
                  <a:gd name="T17" fmla="*/ 59 h 59"/>
                  <a:gd name="T18" fmla="*/ 13 w 59"/>
                  <a:gd name="T19" fmla="*/ 58 h 59"/>
                  <a:gd name="T20" fmla="*/ 13 w 59"/>
                  <a:gd name="T21" fmla="*/ 12 h 59"/>
                  <a:gd name="T22" fmla="*/ 58 w 59"/>
                  <a:gd name="T23" fmla="*/ 1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9">
                    <a:moveTo>
                      <a:pt x="58" y="12"/>
                    </a:moveTo>
                    <a:cubicBezTo>
                      <a:pt x="59" y="13"/>
                      <a:pt x="59" y="13"/>
                      <a:pt x="59" y="13"/>
                    </a:cubicBezTo>
                    <a:cubicBezTo>
                      <a:pt x="53" y="19"/>
                      <a:pt x="53" y="19"/>
                      <a:pt x="53" y="19"/>
                    </a:cubicBezTo>
                    <a:cubicBezTo>
                      <a:pt x="52" y="18"/>
                      <a:pt x="52" y="18"/>
                      <a:pt x="52" y="18"/>
                    </a:cubicBezTo>
                    <a:cubicBezTo>
                      <a:pt x="43" y="9"/>
                      <a:pt x="28" y="9"/>
                      <a:pt x="19" y="18"/>
                    </a:cubicBezTo>
                    <a:cubicBezTo>
                      <a:pt x="9" y="28"/>
                      <a:pt x="9" y="43"/>
                      <a:pt x="19" y="52"/>
                    </a:cubicBezTo>
                    <a:cubicBezTo>
                      <a:pt x="19" y="52"/>
                      <a:pt x="19" y="52"/>
                      <a:pt x="19" y="52"/>
                    </a:cubicBezTo>
                    <a:cubicBezTo>
                      <a:pt x="19" y="53"/>
                      <a:pt x="19" y="53"/>
                      <a:pt x="19" y="53"/>
                    </a:cubicBezTo>
                    <a:cubicBezTo>
                      <a:pt x="13" y="59"/>
                      <a:pt x="13" y="59"/>
                      <a:pt x="13" y="59"/>
                    </a:cubicBezTo>
                    <a:cubicBezTo>
                      <a:pt x="13" y="58"/>
                      <a:pt x="13" y="58"/>
                      <a:pt x="13" y="58"/>
                    </a:cubicBezTo>
                    <a:cubicBezTo>
                      <a:pt x="0" y="46"/>
                      <a:pt x="0" y="25"/>
                      <a:pt x="13" y="12"/>
                    </a:cubicBezTo>
                    <a:cubicBezTo>
                      <a:pt x="25" y="0"/>
                      <a:pt x="46" y="0"/>
                      <a:pt x="58" y="12"/>
                    </a:cubicBezTo>
                    <a:close/>
                  </a:path>
                </a:pathLst>
              </a:custGeom>
              <a:solidFill>
                <a:schemeClr val="bg1">
                  <a:lumMod val="8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5" name="îṥļîḑé-Freeform: Shape 19"/>
              <p:cNvSpPr/>
              <p:nvPr/>
            </p:nvSpPr>
            <p:spPr bwMode="auto">
              <a:xfrm>
                <a:off x="3879696" y="2563689"/>
                <a:ext cx="341671" cy="344429"/>
              </a:xfrm>
              <a:custGeom>
                <a:avLst/>
                <a:gdLst>
                  <a:gd name="T0" fmla="*/ 24 w 41"/>
                  <a:gd name="T1" fmla="*/ 0 h 41"/>
                  <a:gd name="T2" fmla="*/ 0 w 41"/>
                  <a:gd name="T3" fmla="*/ 24 h 41"/>
                  <a:gd name="T4" fmla="*/ 0 w 41"/>
                  <a:gd name="T5" fmla="*/ 25 h 41"/>
                  <a:gd name="T6" fmla="*/ 1 w 41"/>
                  <a:gd name="T7" fmla="*/ 25 h 41"/>
                  <a:gd name="T8" fmla="*/ 1 w 41"/>
                  <a:gd name="T9" fmla="*/ 25 h 41"/>
                  <a:gd name="T10" fmla="*/ 8 w 41"/>
                  <a:gd name="T11" fmla="*/ 41 h 41"/>
                  <a:gd name="T12" fmla="*/ 41 w 41"/>
                  <a:gd name="T13" fmla="*/ 7 h 41"/>
                  <a:gd name="T14" fmla="*/ 24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4" y="0"/>
                    </a:moveTo>
                    <a:cubicBezTo>
                      <a:pt x="11" y="0"/>
                      <a:pt x="0" y="11"/>
                      <a:pt x="0" y="24"/>
                    </a:cubicBezTo>
                    <a:cubicBezTo>
                      <a:pt x="0" y="24"/>
                      <a:pt x="0" y="25"/>
                      <a:pt x="0" y="25"/>
                    </a:cubicBezTo>
                    <a:cubicBezTo>
                      <a:pt x="1" y="25"/>
                      <a:pt x="1" y="25"/>
                      <a:pt x="1" y="25"/>
                    </a:cubicBezTo>
                    <a:cubicBezTo>
                      <a:pt x="1" y="25"/>
                      <a:pt x="1" y="25"/>
                      <a:pt x="1" y="25"/>
                    </a:cubicBezTo>
                    <a:cubicBezTo>
                      <a:pt x="1" y="31"/>
                      <a:pt x="3" y="37"/>
                      <a:pt x="8" y="41"/>
                    </a:cubicBezTo>
                    <a:cubicBezTo>
                      <a:pt x="41" y="7"/>
                      <a:pt x="41" y="7"/>
                      <a:pt x="41" y="7"/>
                    </a:cubicBezTo>
                    <a:cubicBezTo>
                      <a:pt x="37" y="3"/>
                      <a:pt x="31" y="0"/>
                      <a:pt x="2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6" name="îṥļîḑé-Freeform: Shape 20"/>
              <p:cNvSpPr/>
              <p:nvPr/>
            </p:nvSpPr>
            <p:spPr bwMode="auto">
              <a:xfrm>
                <a:off x="3946012" y="2623274"/>
                <a:ext cx="334462" cy="344429"/>
              </a:xfrm>
              <a:custGeom>
                <a:avLst/>
                <a:gdLst>
                  <a:gd name="T0" fmla="*/ 16 w 40"/>
                  <a:gd name="T1" fmla="*/ 41 h 41"/>
                  <a:gd name="T2" fmla="*/ 40 w 40"/>
                  <a:gd name="T3" fmla="*/ 18 h 41"/>
                  <a:gd name="T4" fmla="*/ 40 w 40"/>
                  <a:gd name="T5" fmla="*/ 18 h 41"/>
                  <a:gd name="T6" fmla="*/ 40 w 40"/>
                  <a:gd name="T7" fmla="*/ 17 h 41"/>
                  <a:gd name="T8" fmla="*/ 33 w 40"/>
                  <a:gd name="T9" fmla="*/ 0 h 41"/>
                  <a:gd name="T10" fmla="*/ 0 w 40"/>
                  <a:gd name="T11" fmla="*/ 34 h 41"/>
                  <a:gd name="T12" fmla="*/ 16 w 4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40" h="41">
                    <a:moveTo>
                      <a:pt x="16" y="41"/>
                    </a:moveTo>
                    <a:cubicBezTo>
                      <a:pt x="29" y="41"/>
                      <a:pt x="40" y="31"/>
                      <a:pt x="40" y="18"/>
                    </a:cubicBezTo>
                    <a:cubicBezTo>
                      <a:pt x="40" y="18"/>
                      <a:pt x="40" y="18"/>
                      <a:pt x="40" y="18"/>
                    </a:cubicBezTo>
                    <a:cubicBezTo>
                      <a:pt x="40" y="17"/>
                      <a:pt x="40" y="17"/>
                      <a:pt x="40" y="17"/>
                    </a:cubicBezTo>
                    <a:cubicBezTo>
                      <a:pt x="40" y="11"/>
                      <a:pt x="38" y="5"/>
                      <a:pt x="33" y="0"/>
                    </a:cubicBezTo>
                    <a:cubicBezTo>
                      <a:pt x="0" y="34"/>
                      <a:pt x="0" y="34"/>
                      <a:pt x="0" y="34"/>
                    </a:cubicBezTo>
                    <a:cubicBezTo>
                      <a:pt x="4" y="39"/>
                      <a:pt x="10" y="41"/>
                      <a:pt x="16" y="41"/>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9" name="Group 21"/>
            <p:cNvGrpSpPr/>
            <p:nvPr/>
          </p:nvGrpSpPr>
          <p:grpSpPr>
            <a:xfrm>
              <a:off x="5271357" y="3242308"/>
              <a:ext cx="1260000" cy="1260000"/>
              <a:chOff x="6096000" y="2165488"/>
              <a:chExt cx="1260000" cy="1260000"/>
            </a:xfrm>
          </p:grpSpPr>
          <p:sp>
            <p:nvSpPr>
              <p:cNvPr id="52" name="îṥļîḑé-Oval 22"/>
              <p:cNvSpPr/>
              <p:nvPr/>
            </p:nvSpPr>
            <p:spPr bwMode="auto">
              <a:xfrm>
                <a:off x="6096000" y="2165488"/>
                <a:ext cx="1260000" cy="1259999"/>
              </a:xfrm>
              <a:prstGeom prst="ellipse">
                <a:avLst/>
              </a:prstGeom>
              <a:solidFill>
                <a:schemeClr val="tx2">
                  <a:lumMod val="20000"/>
                  <a:lumOff val="8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3" name="îṥļîḑé-Freeform: Shape 23"/>
              <p:cNvSpPr/>
              <p:nvPr/>
            </p:nvSpPr>
            <p:spPr bwMode="auto">
              <a:xfrm>
                <a:off x="6188752" y="2474787"/>
                <a:ext cx="1167248" cy="950701"/>
              </a:xfrm>
              <a:custGeom>
                <a:avLst/>
                <a:gdLst>
                  <a:gd name="T0" fmla="*/ 98 w 139"/>
                  <a:gd name="T1" fmla="*/ 0 h 114"/>
                  <a:gd name="T2" fmla="*/ 67 w 139"/>
                  <a:gd name="T3" fmla="*/ 0 h 114"/>
                  <a:gd name="T4" fmla="*/ 40 w 139"/>
                  <a:gd name="T5" fmla="*/ 17 h 114"/>
                  <a:gd name="T6" fmla="*/ 30 w 139"/>
                  <a:gd name="T7" fmla="*/ 17 h 114"/>
                  <a:gd name="T8" fmla="*/ 0 w 139"/>
                  <a:gd name="T9" fmla="*/ 47 h 114"/>
                  <a:gd name="T10" fmla="*/ 9 w 139"/>
                  <a:gd name="T11" fmla="*/ 70 h 114"/>
                  <a:gd name="T12" fmla="*/ 10 w 139"/>
                  <a:gd name="T13" fmla="*/ 71 h 114"/>
                  <a:gd name="T14" fmla="*/ 11 w 139"/>
                  <a:gd name="T15" fmla="*/ 71 h 114"/>
                  <a:gd name="T16" fmla="*/ 12 w 139"/>
                  <a:gd name="T17" fmla="*/ 72 h 114"/>
                  <a:gd name="T18" fmla="*/ 13 w 139"/>
                  <a:gd name="T19" fmla="*/ 73 h 114"/>
                  <a:gd name="T20" fmla="*/ 14 w 139"/>
                  <a:gd name="T21" fmla="*/ 74 h 114"/>
                  <a:gd name="T22" fmla="*/ 15 w 139"/>
                  <a:gd name="T23" fmla="*/ 75 h 114"/>
                  <a:gd name="T24" fmla="*/ 16 w 139"/>
                  <a:gd name="T25" fmla="*/ 76 h 114"/>
                  <a:gd name="T26" fmla="*/ 16 w 139"/>
                  <a:gd name="T27" fmla="*/ 77 h 114"/>
                  <a:gd name="T28" fmla="*/ 17 w 139"/>
                  <a:gd name="T29" fmla="*/ 78 h 114"/>
                  <a:gd name="T30" fmla="*/ 18 w 139"/>
                  <a:gd name="T31" fmla="*/ 78 h 114"/>
                  <a:gd name="T32" fmla="*/ 19 w 139"/>
                  <a:gd name="T33" fmla="*/ 79 h 114"/>
                  <a:gd name="T34" fmla="*/ 20 w 139"/>
                  <a:gd name="T35" fmla="*/ 80 h 114"/>
                  <a:gd name="T36" fmla="*/ 21 w 139"/>
                  <a:gd name="T37" fmla="*/ 81 h 114"/>
                  <a:gd name="T38" fmla="*/ 22 w 139"/>
                  <a:gd name="T39" fmla="*/ 82 h 114"/>
                  <a:gd name="T40" fmla="*/ 23 w 139"/>
                  <a:gd name="T41" fmla="*/ 83 h 114"/>
                  <a:gd name="T42" fmla="*/ 23 w 139"/>
                  <a:gd name="T43" fmla="*/ 84 h 114"/>
                  <a:gd name="T44" fmla="*/ 24 w 139"/>
                  <a:gd name="T45" fmla="*/ 85 h 114"/>
                  <a:gd name="T46" fmla="*/ 25 w 139"/>
                  <a:gd name="T47" fmla="*/ 85 h 114"/>
                  <a:gd name="T48" fmla="*/ 24 w 139"/>
                  <a:gd name="T49" fmla="*/ 90 h 114"/>
                  <a:gd name="T50" fmla="*/ 46 w 139"/>
                  <a:gd name="T51" fmla="*/ 111 h 114"/>
                  <a:gd name="T52" fmla="*/ 64 w 139"/>
                  <a:gd name="T53" fmla="*/ 114 h 114"/>
                  <a:gd name="T54" fmla="*/ 139 w 139"/>
                  <a:gd name="T55" fmla="*/ 38 h 114"/>
                  <a:gd name="T56" fmla="*/ 139 w 139"/>
                  <a:gd name="T57" fmla="*/ 29 h 114"/>
                  <a:gd name="T58" fmla="*/ 120 w 139"/>
                  <a:gd name="T59" fmla="*/ 10 h 114"/>
                  <a:gd name="T60" fmla="*/ 98 w 139"/>
                  <a:gd name="T6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114">
                    <a:moveTo>
                      <a:pt x="98" y="0"/>
                    </a:moveTo>
                    <a:cubicBezTo>
                      <a:pt x="67" y="0"/>
                      <a:pt x="67" y="0"/>
                      <a:pt x="67" y="0"/>
                    </a:cubicBezTo>
                    <a:cubicBezTo>
                      <a:pt x="56" y="0"/>
                      <a:pt x="45" y="7"/>
                      <a:pt x="40" y="17"/>
                    </a:cubicBezTo>
                    <a:cubicBezTo>
                      <a:pt x="30" y="17"/>
                      <a:pt x="30" y="17"/>
                      <a:pt x="30" y="17"/>
                    </a:cubicBezTo>
                    <a:cubicBezTo>
                      <a:pt x="13" y="17"/>
                      <a:pt x="0" y="31"/>
                      <a:pt x="0" y="47"/>
                    </a:cubicBezTo>
                    <a:cubicBezTo>
                      <a:pt x="0" y="56"/>
                      <a:pt x="3" y="64"/>
                      <a:pt x="9" y="70"/>
                    </a:cubicBezTo>
                    <a:cubicBezTo>
                      <a:pt x="10" y="70"/>
                      <a:pt x="10" y="70"/>
                      <a:pt x="10" y="71"/>
                    </a:cubicBezTo>
                    <a:cubicBezTo>
                      <a:pt x="11" y="71"/>
                      <a:pt x="11" y="71"/>
                      <a:pt x="11" y="71"/>
                    </a:cubicBezTo>
                    <a:cubicBezTo>
                      <a:pt x="11" y="72"/>
                      <a:pt x="12" y="72"/>
                      <a:pt x="12" y="72"/>
                    </a:cubicBezTo>
                    <a:cubicBezTo>
                      <a:pt x="12" y="73"/>
                      <a:pt x="13" y="73"/>
                      <a:pt x="13" y="73"/>
                    </a:cubicBezTo>
                    <a:cubicBezTo>
                      <a:pt x="13" y="73"/>
                      <a:pt x="13" y="74"/>
                      <a:pt x="14" y="74"/>
                    </a:cubicBezTo>
                    <a:cubicBezTo>
                      <a:pt x="14" y="74"/>
                      <a:pt x="14" y="75"/>
                      <a:pt x="15" y="75"/>
                    </a:cubicBezTo>
                    <a:cubicBezTo>
                      <a:pt x="15" y="75"/>
                      <a:pt x="15" y="76"/>
                      <a:pt x="16" y="76"/>
                    </a:cubicBezTo>
                    <a:cubicBezTo>
                      <a:pt x="16" y="76"/>
                      <a:pt x="16" y="76"/>
                      <a:pt x="16" y="77"/>
                    </a:cubicBezTo>
                    <a:cubicBezTo>
                      <a:pt x="17" y="77"/>
                      <a:pt x="17" y="77"/>
                      <a:pt x="17" y="78"/>
                    </a:cubicBezTo>
                    <a:cubicBezTo>
                      <a:pt x="18" y="78"/>
                      <a:pt x="18" y="78"/>
                      <a:pt x="18" y="78"/>
                    </a:cubicBezTo>
                    <a:cubicBezTo>
                      <a:pt x="18" y="79"/>
                      <a:pt x="19" y="79"/>
                      <a:pt x="19" y="79"/>
                    </a:cubicBezTo>
                    <a:cubicBezTo>
                      <a:pt x="19" y="80"/>
                      <a:pt x="20" y="80"/>
                      <a:pt x="20" y="80"/>
                    </a:cubicBezTo>
                    <a:cubicBezTo>
                      <a:pt x="20" y="81"/>
                      <a:pt x="21" y="81"/>
                      <a:pt x="21" y="81"/>
                    </a:cubicBezTo>
                    <a:cubicBezTo>
                      <a:pt x="21" y="81"/>
                      <a:pt x="21" y="82"/>
                      <a:pt x="22" y="82"/>
                    </a:cubicBezTo>
                    <a:cubicBezTo>
                      <a:pt x="22" y="82"/>
                      <a:pt x="22" y="83"/>
                      <a:pt x="23" y="83"/>
                    </a:cubicBezTo>
                    <a:cubicBezTo>
                      <a:pt x="23" y="83"/>
                      <a:pt x="23" y="83"/>
                      <a:pt x="23" y="84"/>
                    </a:cubicBezTo>
                    <a:cubicBezTo>
                      <a:pt x="24" y="84"/>
                      <a:pt x="24" y="84"/>
                      <a:pt x="24" y="85"/>
                    </a:cubicBezTo>
                    <a:cubicBezTo>
                      <a:pt x="25" y="85"/>
                      <a:pt x="25" y="85"/>
                      <a:pt x="25" y="85"/>
                    </a:cubicBezTo>
                    <a:cubicBezTo>
                      <a:pt x="24" y="90"/>
                      <a:pt x="24" y="90"/>
                      <a:pt x="24" y="90"/>
                    </a:cubicBezTo>
                    <a:cubicBezTo>
                      <a:pt x="46" y="111"/>
                      <a:pt x="46" y="111"/>
                      <a:pt x="46" y="111"/>
                    </a:cubicBezTo>
                    <a:cubicBezTo>
                      <a:pt x="52" y="113"/>
                      <a:pt x="58" y="114"/>
                      <a:pt x="64" y="114"/>
                    </a:cubicBezTo>
                    <a:cubicBezTo>
                      <a:pt x="106" y="114"/>
                      <a:pt x="139" y="80"/>
                      <a:pt x="139" y="38"/>
                    </a:cubicBezTo>
                    <a:cubicBezTo>
                      <a:pt x="139" y="35"/>
                      <a:pt x="139" y="32"/>
                      <a:pt x="139" y="29"/>
                    </a:cubicBezTo>
                    <a:cubicBezTo>
                      <a:pt x="120" y="10"/>
                      <a:pt x="120" y="10"/>
                      <a:pt x="120" y="10"/>
                    </a:cubicBezTo>
                    <a:cubicBezTo>
                      <a:pt x="114" y="4"/>
                      <a:pt x="106" y="0"/>
                      <a:pt x="98" y="0"/>
                    </a:cubicBezTo>
                    <a:close/>
                  </a:path>
                </a:pathLst>
              </a:custGeom>
              <a:solidFill>
                <a:schemeClr val="tx2">
                  <a:lumMod val="60000"/>
                  <a:lumOff val="4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4" name="îṥļîḑé-Freeform: Shape 24"/>
              <p:cNvSpPr/>
              <p:nvPr/>
            </p:nvSpPr>
            <p:spPr bwMode="auto">
              <a:xfrm>
                <a:off x="6498401" y="2474787"/>
                <a:ext cx="764847" cy="608620"/>
              </a:xfrm>
              <a:custGeom>
                <a:avLst/>
                <a:gdLst>
                  <a:gd name="T0" fmla="*/ 30 w 91"/>
                  <a:gd name="T1" fmla="*/ 0 h 73"/>
                  <a:gd name="T2" fmla="*/ 61 w 91"/>
                  <a:gd name="T3" fmla="*/ 0 h 73"/>
                  <a:gd name="T4" fmla="*/ 91 w 91"/>
                  <a:gd name="T5" fmla="*/ 31 h 73"/>
                  <a:gd name="T6" fmla="*/ 64 w 91"/>
                  <a:gd name="T7" fmla="*/ 61 h 73"/>
                  <a:gd name="T8" fmla="*/ 67 w 91"/>
                  <a:gd name="T9" fmla="*/ 73 h 73"/>
                  <a:gd name="T10" fmla="*/ 52 w 91"/>
                  <a:gd name="T11" fmla="*/ 61 h 73"/>
                  <a:gd name="T12" fmla="*/ 30 w 91"/>
                  <a:gd name="T13" fmla="*/ 61 h 73"/>
                  <a:gd name="T14" fmla="*/ 0 w 91"/>
                  <a:gd name="T15" fmla="*/ 31 h 73"/>
                  <a:gd name="T16" fmla="*/ 30 w 91"/>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3">
                    <a:moveTo>
                      <a:pt x="30" y="0"/>
                    </a:moveTo>
                    <a:cubicBezTo>
                      <a:pt x="61" y="0"/>
                      <a:pt x="61" y="0"/>
                      <a:pt x="61" y="0"/>
                    </a:cubicBezTo>
                    <a:cubicBezTo>
                      <a:pt x="78" y="0"/>
                      <a:pt x="91" y="14"/>
                      <a:pt x="91" y="31"/>
                    </a:cubicBezTo>
                    <a:cubicBezTo>
                      <a:pt x="91" y="46"/>
                      <a:pt x="79" y="59"/>
                      <a:pt x="64" y="61"/>
                    </a:cubicBezTo>
                    <a:cubicBezTo>
                      <a:pt x="67" y="73"/>
                      <a:pt x="67" y="73"/>
                      <a:pt x="67" y="73"/>
                    </a:cubicBezTo>
                    <a:cubicBezTo>
                      <a:pt x="52" y="61"/>
                      <a:pt x="52" y="61"/>
                      <a:pt x="52" y="61"/>
                    </a:cubicBezTo>
                    <a:cubicBezTo>
                      <a:pt x="30" y="61"/>
                      <a:pt x="30" y="61"/>
                      <a:pt x="30" y="61"/>
                    </a:cubicBezTo>
                    <a:cubicBezTo>
                      <a:pt x="14" y="61"/>
                      <a:pt x="0" y="47"/>
                      <a:pt x="0" y="31"/>
                    </a:cubicBezTo>
                    <a:cubicBezTo>
                      <a:pt x="0" y="14"/>
                      <a:pt x="14" y="0"/>
                      <a:pt x="30"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îṥļîḑé-Freeform: Shape 25"/>
              <p:cNvSpPr/>
              <p:nvPr/>
            </p:nvSpPr>
            <p:spPr bwMode="auto">
              <a:xfrm>
                <a:off x="6188752" y="2615895"/>
                <a:ext cx="763420" cy="610045"/>
              </a:xfrm>
              <a:custGeom>
                <a:avLst/>
                <a:gdLst>
                  <a:gd name="T0" fmla="*/ 60 w 91"/>
                  <a:gd name="T1" fmla="*/ 0 h 73"/>
                  <a:gd name="T2" fmla="*/ 30 w 91"/>
                  <a:gd name="T3" fmla="*/ 0 h 73"/>
                  <a:gd name="T4" fmla="*/ 0 w 91"/>
                  <a:gd name="T5" fmla="*/ 30 h 73"/>
                  <a:gd name="T6" fmla="*/ 27 w 91"/>
                  <a:gd name="T7" fmla="*/ 61 h 73"/>
                  <a:gd name="T8" fmla="*/ 24 w 91"/>
                  <a:gd name="T9" fmla="*/ 73 h 73"/>
                  <a:gd name="T10" fmla="*/ 38 w 91"/>
                  <a:gd name="T11" fmla="*/ 61 h 73"/>
                  <a:gd name="T12" fmla="*/ 60 w 91"/>
                  <a:gd name="T13" fmla="*/ 61 h 73"/>
                  <a:gd name="T14" fmla="*/ 91 w 91"/>
                  <a:gd name="T15" fmla="*/ 30 h 73"/>
                  <a:gd name="T16" fmla="*/ 60 w 91"/>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73">
                    <a:moveTo>
                      <a:pt x="60" y="0"/>
                    </a:moveTo>
                    <a:cubicBezTo>
                      <a:pt x="30" y="0"/>
                      <a:pt x="30" y="0"/>
                      <a:pt x="30" y="0"/>
                    </a:cubicBezTo>
                    <a:cubicBezTo>
                      <a:pt x="13" y="0"/>
                      <a:pt x="0" y="14"/>
                      <a:pt x="0" y="30"/>
                    </a:cubicBezTo>
                    <a:cubicBezTo>
                      <a:pt x="0" y="46"/>
                      <a:pt x="11" y="59"/>
                      <a:pt x="27" y="61"/>
                    </a:cubicBezTo>
                    <a:cubicBezTo>
                      <a:pt x="24" y="73"/>
                      <a:pt x="24" y="73"/>
                      <a:pt x="24" y="73"/>
                    </a:cubicBezTo>
                    <a:cubicBezTo>
                      <a:pt x="38" y="61"/>
                      <a:pt x="38" y="61"/>
                      <a:pt x="38" y="61"/>
                    </a:cubicBezTo>
                    <a:cubicBezTo>
                      <a:pt x="60" y="61"/>
                      <a:pt x="60" y="61"/>
                      <a:pt x="60" y="61"/>
                    </a:cubicBezTo>
                    <a:cubicBezTo>
                      <a:pt x="77" y="61"/>
                      <a:pt x="91" y="47"/>
                      <a:pt x="91" y="30"/>
                    </a:cubicBezTo>
                    <a:cubicBezTo>
                      <a:pt x="91" y="14"/>
                      <a:pt x="77" y="0"/>
                      <a:pt x="60"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6" name="îṥļîḑé-Freeform: Shape 26"/>
              <p:cNvSpPr/>
              <p:nvPr/>
            </p:nvSpPr>
            <p:spPr bwMode="auto">
              <a:xfrm>
                <a:off x="6297201" y="2816868"/>
                <a:ext cx="546523" cy="75543"/>
              </a:xfrm>
              <a:custGeom>
                <a:avLst/>
                <a:gdLst>
                  <a:gd name="T0" fmla="*/ 9 w 65"/>
                  <a:gd name="T1" fmla="*/ 4 h 9"/>
                  <a:gd name="T2" fmla="*/ 4 w 65"/>
                  <a:gd name="T3" fmla="*/ 9 h 9"/>
                  <a:gd name="T4" fmla="*/ 0 w 65"/>
                  <a:gd name="T5" fmla="*/ 4 h 9"/>
                  <a:gd name="T6" fmla="*/ 4 w 65"/>
                  <a:gd name="T7" fmla="*/ 0 h 9"/>
                  <a:gd name="T8" fmla="*/ 9 w 65"/>
                  <a:gd name="T9" fmla="*/ 4 h 9"/>
                  <a:gd name="T10" fmla="*/ 23 w 65"/>
                  <a:gd name="T11" fmla="*/ 0 h 9"/>
                  <a:gd name="T12" fmla="*/ 18 w 65"/>
                  <a:gd name="T13" fmla="*/ 4 h 9"/>
                  <a:gd name="T14" fmla="*/ 23 w 65"/>
                  <a:gd name="T15" fmla="*/ 9 h 9"/>
                  <a:gd name="T16" fmla="*/ 27 w 65"/>
                  <a:gd name="T17" fmla="*/ 4 h 9"/>
                  <a:gd name="T18" fmla="*/ 23 w 65"/>
                  <a:gd name="T19" fmla="*/ 0 h 9"/>
                  <a:gd name="T20" fmla="*/ 41 w 65"/>
                  <a:gd name="T21" fmla="*/ 0 h 9"/>
                  <a:gd name="T22" fmla="*/ 37 w 65"/>
                  <a:gd name="T23" fmla="*/ 4 h 9"/>
                  <a:gd name="T24" fmla="*/ 41 w 65"/>
                  <a:gd name="T25" fmla="*/ 9 h 9"/>
                  <a:gd name="T26" fmla="*/ 46 w 65"/>
                  <a:gd name="T27" fmla="*/ 4 h 9"/>
                  <a:gd name="T28" fmla="*/ 41 w 65"/>
                  <a:gd name="T29" fmla="*/ 0 h 9"/>
                  <a:gd name="T30" fmla="*/ 60 w 65"/>
                  <a:gd name="T31" fmla="*/ 0 h 9"/>
                  <a:gd name="T32" fmla="*/ 55 w 65"/>
                  <a:gd name="T33" fmla="*/ 4 h 9"/>
                  <a:gd name="T34" fmla="*/ 60 w 65"/>
                  <a:gd name="T35" fmla="*/ 9 h 9"/>
                  <a:gd name="T36" fmla="*/ 65 w 65"/>
                  <a:gd name="T37" fmla="*/ 4 h 9"/>
                  <a:gd name="T38" fmla="*/ 60 w 65"/>
                  <a:gd name="T3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9">
                    <a:moveTo>
                      <a:pt x="9" y="4"/>
                    </a:moveTo>
                    <a:cubicBezTo>
                      <a:pt x="9" y="7"/>
                      <a:pt x="7" y="9"/>
                      <a:pt x="4" y="9"/>
                    </a:cubicBezTo>
                    <a:cubicBezTo>
                      <a:pt x="2" y="9"/>
                      <a:pt x="0" y="7"/>
                      <a:pt x="0" y="4"/>
                    </a:cubicBezTo>
                    <a:cubicBezTo>
                      <a:pt x="0" y="2"/>
                      <a:pt x="2" y="0"/>
                      <a:pt x="4" y="0"/>
                    </a:cubicBezTo>
                    <a:cubicBezTo>
                      <a:pt x="7" y="0"/>
                      <a:pt x="9" y="2"/>
                      <a:pt x="9" y="4"/>
                    </a:cubicBezTo>
                    <a:close/>
                    <a:moveTo>
                      <a:pt x="23" y="0"/>
                    </a:moveTo>
                    <a:cubicBezTo>
                      <a:pt x="20" y="0"/>
                      <a:pt x="18" y="2"/>
                      <a:pt x="18" y="4"/>
                    </a:cubicBezTo>
                    <a:cubicBezTo>
                      <a:pt x="18" y="7"/>
                      <a:pt x="20" y="9"/>
                      <a:pt x="23" y="9"/>
                    </a:cubicBezTo>
                    <a:cubicBezTo>
                      <a:pt x="25" y="9"/>
                      <a:pt x="27" y="7"/>
                      <a:pt x="27" y="4"/>
                    </a:cubicBezTo>
                    <a:cubicBezTo>
                      <a:pt x="27" y="2"/>
                      <a:pt x="25" y="0"/>
                      <a:pt x="23" y="0"/>
                    </a:cubicBezTo>
                    <a:close/>
                    <a:moveTo>
                      <a:pt x="41" y="0"/>
                    </a:moveTo>
                    <a:cubicBezTo>
                      <a:pt x="39" y="0"/>
                      <a:pt x="37" y="2"/>
                      <a:pt x="37" y="4"/>
                    </a:cubicBezTo>
                    <a:cubicBezTo>
                      <a:pt x="37" y="7"/>
                      <a:pt x="39" y="9"/>
                      <a:pt x="41" y="9"/>
                    </a:cubicBezTo>
                    <a:cubicBezTo>
                      <a:pt x="44" y="9"/>
                      <a:pt x="46" y="7"/>
                      <a:pt x="46" y="4"/>
                    </a:cubicBezTo>
                    <a:cubicBezTo>
                      <a:pt x="46" y="2"/>
                      <a:pt x="44" y="0"/>
                      <a:pt x="41" y="0"/>
                    </a:cubicBezTo>
                    <a:close/>
                    <a:moveTo>
                      <a:pt x="60" y="0"/>
                    </a:moveTo>
                    <a:cubicBezTo>
                      <a:pt x="58" y="0"/>
                      <a:pt x="55" y="2"/>
                      <a:pt x="55" y="4"/>
                    </a:cubicBezTo>
                    <a:cubicBezTo>
                      <a:pt x="55" y="7"/>
                      <a:pt x="58" y="9"/>
                      <a:pt x="60" y="9"/>
                    </a:cubicBezTo>
                    <a:cubicBezTo>
                      <a:pt x="63" y="9"/>
                      <a:pt x="65" y="7"/>
                      <a:pt x="65" y="4"/>
                    </a:cubicBezTo>
                    <a:cubicBezTo>
                      <a:pt x="65" y="2"/>
                      <a:pt x="63" y="0"/>
                      <a:pt x="60"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0" name="Group 27"/>
            <p:cNvGrpSpPr/>
            <p:nvPr/>
          </p:nvGrpSpPr>
          <p:grpSpPr>
            <a:xfrm>
              <a:off x="7661798" y="3242308"/>
              <a:ext cx="1260000" cy="1260000"/>
              <a:chOff x="7665649" y="2246477"/>
              <a:chExt cx="1260000" cy="1260000"/>
            </a:xfrm>
          </p:grpSpPr>
          <p:sp>
            <p:nvSpPr>
              <p:cNvPr id="46" name="îṥļîḑé-Oval 28"/>
              <p:cNvSpPr/>
              <p:nvPr/>
            </p:nvSpPr>
            <p:spPr bwMode="auto">
              <a:xfrm>
                <a:off x="7665649" y="2246477"/>
                <a:ext cx="1260000" cy="1260000"/>
              </a:xfrm>
              <a:prstGeom prst="ellipse">
                <a:avLst/>
              </a:prstGeom>
              <a:solidFill>
                <a:schemeClr val="tx2">
                  <a:lumMod val="20000"/>
                  <a:lumOff val="8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7" name="îṥļîḑé-Freeform: Shape 29"/>
              <p:cNvSpPr/>
              <p:nvPr/>
            </p:nvSpPr>
            <p:spPr bwMode="auto">
              <a:xfrm>
                <a:off x="7907503" y="2488331"/>
                <a:ext cx="1009887" cy="1009888"/>
              </a:xfrm>
              <a:custGeom>
                <a:avLst/>
                <a:gdLst>
                  <a:gd name="T0" fmla="*/ 121 w 121"/>
                  <a:gd name="T1" fmla="*/ 56 h 121"/>
                  <a:gd name="T2" fmla="*/ 74 w 121"/>
                  <a:gd name="T3" fmla="*/ 8 h 121"/>
                  <a:gd name="T4" fmla="*/ 66 w 121"/>
                  <a:gd name="T5" fmla="*/ 4 h 121"/>
                  <a:gd name="T6" fmla="*/ 64 w 121"/>
                  <a:gd name="T7" fmla="*/ 4 h 121"/>
                  <a:gd name="T8" fmla="*/ 61 w 121"/>
                  <a:gd name="T9" fmla="*/ 9 h 121"/>
                  <a:gd name="T10" fmla="*/ 61 w 121"/>
                  <a:gd name="T11" fmla="*/ 9 h 121"/>
                  <a:gd name="T12" fmla="*/ 52 w 121"/>
                  <a:gd name="T13" fmla="*/ 0 h 121"/>
                  <a:gd name="T14" fmla="*/ 51 w 121"/>
                  <a:gd name="T15" fmla="*/ 0 h 121"/>
                  <a:gd name="T16" fmla="*/ 47 w 121"/>
                  <a:gd name="T17" fmla="*/ 0 h 121"/>
                  <a:gd name="T18" fmla="*/ 42 w 121"/>
                  <a:gd name="T19" fmla="*/ 0 h 121"/>
                  <a:gd name="T20" fmla="*/ 41 w 121"/>
                  <a:gd name="T21" fmla="*/ 1 h 121"/>
                  <a:gd name="T22" fmla="*/ 40 w 121"/>
                  <a:gd name="T23" fmla="*/ 11 h 121"/>
                  <a:gd name="T24" fmla="*/ 37 w 121"/>
                  <a:gd name="T25" fmla="*/ 12 h 121"/>
                  <a:gd name="T26" fmla="*/ 37 w 121"/>
                  <a:gd name="T27" fmla="*/ 12 h 121"/>
                  <a:gd name="T28" fmla="*/ 29 w 121"/>
                  <a:gd name="T29" fmla="*/ 4 h 121"/>
                  <a:gd name="T30" fmla="*/ 27 w 121"/>
                  <a:gd name="T31" fmla="*/ 4 h 121"/>
                  <a:gd name="T32" fmla="*/ 19 w 121"/>
                  <a:gd name="T33" fmla="*/ 8 h 121"/>
                  <a:gd name="T34" fmla="*/ 19 w 121"/>
                  <a:gd name="T35" fmla="*/ 10 h 121"/>
                  <a:gd name="T36" fmla="*/ 23 w 121"/>
                  <a:gd name="T37" fmla="*/ 19 h 121"/>
                  <a:gd name="T38" fmla="*/ 19 w 121"/>
                  <a:gd name="T39" fmla="*/ 23 h 121"/>
                  <a:gd name="T40" fmla="*/ 10 w 121"/>
                  <a:gd name="T41" fmla="*/ 19 h 121"/>
                  <a:gd name="T42" fmla="*/ 8 w 121"/>
                  <a:gd name="T43" fmla="*/ 19 h 121"/>
                  <a:gd name="T44" fmla="*/ 4 w 121"/>
                  <a:gd name="T45" fmla="*/ 27 h 121"/>
                  <a:gd name="T46" fmla="*/ 4 w 121"/>
                  <a:gd name="T47" fmla="*/ 29 h 121"/>
                  <a:gd name="T48" fmla="*/ 11 w 121"/>
                  <a:gd name="T49" fmla="*/ 36 h 121"/>
                  <a:gd name="T50" fmla="*/ 11 w 121"/>
                  <a:gd name="T51" fmla="*/ 36 h 121"/>
                  <a:gd name="T52" fmla="*/ 10 w 121"/>
                  <a:gd name="T53" fmla="*/ 40 h 121"/>
                  <a:gd name="T54" fmla="*/ 1 w 121"/>
                  <a:gd name="T55" fmla="*/ 40 h 121"/>
                  <a:gd name="T56" fmla="*/ 0 w 121"/>
                  <a:gd name="T57" fmla="*/ 42 h 121"/>
                  <a:gd name="T58" fmla="*/ 0 w 121"/>
                  <a:gd name="T59" fmla="*/ 51 h 121"/>
                  <a:gd name="T60" fmla="*/ 0 w 121"/>
                  <a:gd name="T61" fmla="*/ 52 h 121"/>
                  <a:gd name="T62" fmla="*/ 9 w 121"/>
                  <a:gd name="T63" fmla="*/ 61 h 121"/>
                  <a:gd name="T64" fmla="*/ 9 w 121"/>
                  <a:gd name="T65" fmla="*/ 61 h 121"/>
                  <a:gd name="T66" fmla="*/ 4 w 121"/>
                  <a:gd name="T67" fmla="*/ 64 h 121"/>
                  <a:gd name="T68" fmla="*/ 4 w 121"/>
                  <a:gd name="T69" fmla="*/ 66 h 121"/>
                  <a:gd name="T70" fmla="*/ 8 w 121"/>
                  <a:gd name="T71" fmla="*/ 74 h 121"/>
                  <a:gd name="T72" fmla="*/ 56 w 121"/>
                  <a:gd name="T73" fmla="*/ 121 h 121"/>
                  <a:gd name="T74" fmla="*/ 121 w 121"/>
                  <a:gd name="T75" fmla="*/ 5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21">
                    <a:moveTo>
                      <a:pt x="121" y="56"/>
                    </a:moveTo>
                    <a:cubicBezTo>
                      <a:pt x="74" y="8"/>
                      <a:pt x="74" y="8"/>
                      <a:pt x="74" y="8"/>
                    </a:cubicBezTo>
                    <a:cubicBezTo>
                      <a:pt x="66" y="4"/>
                      <a:pt x="66" y="4"/>
                      <a:pt x="66" y="4"/>
                    </a:cubicBezTo>
                    <a:cubicBezTo>
                      <a:pt x="65" y="3"/>
                      <a:pt x="65" y="4"/>
                      <a:pt x="64" y="4"/>
                    </a:cubicBezTo>
                    <a:cubicBezTo>
                      <a:pt x="61" y="9"/>
                      <a:pt x="61" y="9"/>
                      <a:pt x="61" y="9"/>
                    </a:cubicBezTo>
                    <a:cubicBezTo>
                      <a:pt x="61" y="9"/>
                      <a:pt x="61" y="9"/>
                      <a:pt x="61" y="9"/>
                    </a:cubicBezTo>
                    <a:cubicBezTo>
                      <a:pt x="52" y="0"/>
                      <a:pt x="52" y="0"/>
                      <a:pt x="52" y="0"/>
                    </a:cubicBezTo>
                    <a:cubicBezTo>
                      <a:pt x="52" y="0"/>
                      <a:pt x="52" y="0"/>
                      <a:pt x="51" y="0"/>
                    </a:cubicBezTo>
                    <a:cubicBezTo>
                      <a:pt x="47" y="0"/>
                      <a:pt x="47" y="0"/>
                      <a:pt x="47" y="0"/>
                    </a:cubicBezTo>
                    <a:cubicBezTo>
                      <a:pt x="42" y="0"/>
                      <a:pt x="42" y="0"/>
                      <a:pt x="42" y="0"/>
                    </a:cubicBezTo>
                    <a:cubicBezTo>
                      <a:pt x="41" y="0"/>
                      <a:pt x="41" y="0"/>
                      <a:pt x="41" y="1"/>
                    </a:cubicBezTo>
                    <a:cubicBezTo>
                      <a:pt x="40" y="11"/>
                      <a:pt x="40" y="11"/>
                      <a:pt x="40" y="11"/>
                    </a:cubicBezTo>
                    <a:cubicBezTo>
                      <a:pt x="39" y="11"/>
                      <a:pt x="38" y="12"/>
                      <a:pt x="37" y="12"/>
                    </a:cubicBezTo>
                    <a:cubicBezTo>
                      <a:pt x="37" y="12"/>
                      <a:pt x="37" y="12"/>
                      <a:pt x="37" y="12"/>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4" y="28"/>
                      <a:pt x="4" y="28"/>
                      <a:pt x="4" y="29"/>
                    </a:cubicBezTo>
                    <a:cubicBezTo>
                      <a:pt x="11" y="36"/>
                      <a:pt x="11" y="36"/>
                      <a:pt x="11" y="36"/>
                    </a:cubicBezTo>
                    <a:cubicBezTo>
                      <a:pt x="11" y="36"/>
                      <a:pt x="11" y="36"/>
                      <a:pt x="11" y="36"/>
                    </a:cubicBezTo>
                    <a:cubicBezTo>
                      <a:pt x="11" y="37"/>
                      <a:pt x="10" y="39"/>
                      <a:pt x="10" y="40"/>
                    </a:cubicBezTo>
                    <a:cubicBezTo>
                      <a:pt x="1" y="40"/>
                      <a:pt x="1" y="40"/>
                      <a:pt x="1" y="40"/>
                    </a:cubicBezTo>
                    <a:cubicBezTo>
                      <a:pt x="1" y="40"/>
                      <a:pt x="0" y="41"/>
                      <a:pt x="0" y="42"/>
                    </a:cubicBezTo>
                    <a:cubicBezTo>
                      <a:pt x="0" y="51"/>
                      <a:pt x="0" y="51"/>
                      <a:pt x="0" y="51"/>
                    </a:cubicBezTo>
                    <a:cubicBezTo>
                      <a:pt x="0" y="51"/>
                      <a:pt x="0" y="52"/>
                      <a:pt x="0" y="52"/>
                    </a:cubicBezTo>
                    <a:cubicBezTo>
                      <a:pt x="9" y="61"/>
                      <a:pt x="9" y="61"/>
                      <a:pt x="9" y="61"/>
                    </a:cubicBezTo>
                    <a:cubicBezTo>
                      <a:pt x="9" y="61"/>
                      <a:pt x="9" y="61"/>
                      <a:pt x="9" y="61"/>
                    </a:cubicBezTo>
                    <a:cubicBezTo>
                      <a:pt x="4" y="64"/>
                      <a:pt x="4" y="64"/>
                      <a:pt x="4" y="64"/>
                    </a:cubicBezTo>
                    <a:cubicBezTo>
                      <a:pt x="4" y="64"/>
                      <a:pt x="3" y="65"/>
                      <a:pt x="4" y="66"/>
                    </a:cubicBezTo>
                    <a:cubicBezTo>
                      <a:pt x="8" y="74"/>
                      <a:pt x="8" y="74"/>
                      <a:pt x="8" y="74"/>
                    </a:cubicBezTo>
                    <a:cubicBezTo>
                      <a:pt x="56" y="121"/>
                      <a:pt x="56" y="121"/>
                      <a:pt x="56" y="121"/>
                    </a:cubicBezTo>
                    <a:cubicBezTo>
                      <a:pt x="90" y="117"/>
                      <a:pt x="117" y="90"/>
                      <a:pt x="121" y="56"/>
                    </a:cubicBezTo>
                    <a:close/>
                  </a:path>
                </a:pathLst>
              </a:custGeom>
              <a:solidFill>
                <a:schemeClr val="tx2">
                  <a:lumMod val="60000"/>
                  <a:lumOff val="4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8" name="îṥļîḑé-Freeform: Shape 30"/>
              <p:cNvSpPr/>
              <p:nvPr/>
            </p:nvSpPr>
            <p:spPr bwMode="auto">
              <a:xfrm>
                <a:off x="8299188" y="2488331"/>
                <a:ext cx="384607" cy="776293"/>
              </a:xfrm>
              <a:custGeom>
                <a:avLst/>
                <a:gdLst>
                  <a:gd name="T0" fmla="*/ 45 w 46"/>
                  <a:gd name="T1" fmla="*/ 40 h 93"/>
                  <a:gd name="T2" fmla="*/ 37 w 46"/>
                  <a:gd name="T3" fmla="*/ 40 h 93"/>
                  <a:gd name="T4" fmla="*/ 35 w 46"/>
                  <a:gd name="T5" fmla="*/ 34 h 93"/>
                  <a:gd name="T6" fmla="*/ 42 w 46"/>
                  <a:gd name="T7" fmla="*/ 29 h 93"/>
                  <a:gd name="T8" fmla="*/ 43 w 46"/>
                  <a:gd name="T9" fmla="*/ 27 h 93"/>
                  <a:gd name="T10" fmla="*/ 38 w 46"/>
                  <a:gd name="T11" fmla="*/ 19 h 93"/>
                  <a:gd name="T12" fmla="*/ 36 w 46"/>
                  <a:gd name="T13" fmla="*/ 19 h 93"/>
                  <a:gd name="T14" fmla="*/ 28 w 46"/>
                  <a:gd name="T15" fmla="*/ 23 h 93"/>
                  <a:gd name="T16" fmla="*/ 23 w 46"/>
                  <a:gd name="T17" fmla="*/ 19 h 93"/>
                  <a:gd name="T18" fmla="*/ 28 w 46"/>
                  <a:gd name="T19" fmla="*/ 10 h 93"/>
                  <a:gd name="T20" fmla="*/ 27 w 46"/>
                  <a:gd name="T21" fmla="*/ 8 h 93"/>
                  <a:gd name="T22" fmla="*/ 19 w 46"/>
                  <a:gd name="T23" fmla="*/ 4 h 93"/>
                  <a:gd name="T24" fmla="*/ 17 w 46"/>
                  <a:gd name="T25" fmla="*/ 4 h 93"/>
                  <a:gd name="T26" fmla="*/ 12 w 46"/>
                  <a:gd name="T27" fmla="*/ 13 h 93"/>
                  <a:gd name="T28" fmla="*/ 6 w 46"/>
                  <a:gd name="T29" fmla="*/ 11 h 93"/>
                  <a:gd name="T30" fmla="*/ 6 w 46"/>
                  <a:gd name="T31" fmla="*/ 1 h 93"/>
                  <a:gd name="T32" fmla="*/ 4 w 46"/>
                  <a:gd name="T33" fmla="*/ 0 h 93"/>
                  <a:gd name="T34" fmla="*/ 0 w 46"/>
                  <a:gd name="T35" fmla="*/ 0 h 93"/>
                  <a:gd name="T36" fmla="*/ 0 w 46"/>
                  <a:gd name="T37" fmla="*/ 21 h 93"/>
                  <a:gd name="T38" fmla="*/ 0 w 46"/>
                  <a:gd name="T39" fmla="*/ 21 h 93"/>
                  <a:gd name="T40" fmla="*/ 28 w 46"/>
                  <a:gd name="T41" fmla="*/ 48 h 93"/>
                  <a:gd name="T42" fmla="*/ 0 w 46"/>
                  <a:gd name="T43" fmla="*/ 76 h 93"/>
                  <a:gd name="T44" fmla="*/ 0 w 46"/>
                  <a:gd name="T45" fmla="*/ 76 h 93"/>
                  <a:gd name="T46" fmla="*/ 0 w 46"/>
                  <a:gd name="T47" fmla="*/ 93 h 93"/>
                  <a:gd name="T48" fmla="*/ 4 w 46"/>
                  <a:gd name="T49" fmla="*/ 93 h 93"/>
                  <a:gd name="T50" fmla="*/ 6 w 46"/>
                  <a:gd name="T51" fmla="*/ 92 h 93"/>
                  <a:gd name="T52" fmla="*/ 6 w 46"/>
                  <a:gd name="T53" fmla="*/ 86 h 93"/>
                  <a:gd name="T54" fmla="*/ 14 w 46"/>
                  <a:gd name="T55" fmla="*/ 84 h 93"/>
                  <a:gd name="T56" fmla="*/ 17 w 46"/>
                  <a:gd name="T57" fmla="*/ 89 h 93"/>
                  <a:gd name="T58" fmla="*/ 19 w 46"/>
                  <a:gd name="T59" fmla="*/ 89 h 93"/>
                  <a:gd name="T60" fmla="*/ 27 w 46"/>
                  <a:gd name="T61" fmla="*/ 85 h 93"/>
                  <a:gd name="T62" fmla="*/ 28 w 46"/>
                  <a:gd name="T63" fmla="*/ 83 h 93"/>
                  <a:gd name="T64" fmla="*/ 25 w 46"/>
                  <a:gd name="T65" fmla="*/ 77 h 93"/>
                  <a:gd name="T66" fmla="*/ 30 w 46"/>
                  <a:gd name="T67" fmla="*/ 71 h 93"/>
                  <a:gd name="T68" fmla="*/ 36 w 46"/>
                  <a:gd name="T69" fmla="*/ 74 h 93"/>
                  <a:gd name="T70" fmla="*/ 38 w 46"/>
                  <a:gd name="T71" fmla="*/ 74 h 93"/>
                  <a:gd name="T72" fmla="*/ 43 w 46"/>
                  <a:gd name="T73" fmla="*/ 66 h 93"/>
                  <a:gd name="T74" fmla="*/ 42 w 46"/>
                  <a:gd name="T75" fmla="*/ 64 h 93"/>
                  <a:gd name="T76" fmla="*/ 36 w 46"/>
                  <a:gd name="T77" fmla="*/ 60 h 93"/>
                  <a:gd name="T78" fmla="*/ 38 w 46"/>
                  <a:gd name="T79" fmla="*/ 53 h 93"/>
                  <a:gd name="T80" fmla="*/ 45 w 46"/>
                  <a:gd name="T81" fmla="*/ 53 h 93"/>
                  <a:gd name="T82" fmla="*/ 46 w 46"/>
                  <a:gd name="T83" fmla="*/ 51 h 93"/>
                  <a:gd name="T84" fmla="*/ 46 w 46"/>
                  <a:gd name="T85" fmla="*/ 42 h 93"/>
                  <a:gd name="T86" fmla="*/ 45 w 46"/>
                  <a:gd name="T8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 h="93">
                    <a:moveTo>
                      <a:pt x="45" y="40"/>
                    </a:moveTo>
                    <a:cubicBezTo>
                      <a:pt x="37" y="40"/>
                      <a:pt x="37" y="40"/>
                      <a:pt x="37" y="40"/>
                    </a:cubicBezTo>
                    <a:cubicBezTo>
                      <a:pt x="36" y="38"/>
                      <a:pt x="36" y="36"/>
                      <a:pt x="35" y="34"/>
                    </a:cubicBezTo>
                    <a:cubicBezTo>
                      <a:pt x="42" y="29"/>
                      <a:pt x="42" y="29"/>
                      <a:pt x="42" y="29"/>
                    </a:cubicBezTo>
                    <a:cubicBezTo>
                      <a:pt x="43" y="29"/>
                      <a:pt x="43" y="28"/>
                      <a:pt x="43" y="27"/>
                    </a:cubicBezTo>
                    <a:cubicBezTo>
                      <a:pt x="38" y="19"/>
                      <a:pt x="38" y="19"/>
                      <a:pt x="38" y="19"/>
                    </a:cubicBezTo>
                    <a:cubicBezTo>
                      <a:pt x="38" y="18"/>
                      <a:pt x="37" y="18"/>
                      <a:pt x="36" y="19"/>
                    </a:cubicBezTo>
                    <a:cubicBezTo>
                      <a:pt x="28" y="23"/>
                      <a:pt x="28" y="23"/>
                      <a:pt x="28" y="23"/>
                    </a:cubicBezTo>
                    <a:cubicBezTo>
                      <a:pt x="26" y="21"/>
                      <a:pt x="25" y="20"/>
                      <a:pt x="23" y="19"/>
                    </a:cubicBezTo>
                    <a:cubicBezTo>
                      <a:pt x="28" y="10"/>
                      <a:pt x="28" y="10"/>
                      <a:pt x="28" y="10"/>
                    </a:cubicBezTo>
                    <a:cubicBezTo>
                      <a:pt x="28" y="10"/>
                      <a:pt x="28" y="9"/>
                      <a:pt x="27" y="8"/>
                    </a:cubicBezTo>
                    <a:cubicBezTo>
                      <a:pt x="19" y="4"/>
                      <a:pt x="19" y="4"/>
                      <a:pt x="19" y="4"/>
                    </a:cubicBezTo>
                    <a:cubicBezTo>
                      <a:pt x="18" y="3"/>
                      <a:pt x="18" y="4"/>
                      <a:pt x="17" y="4"/>
                    </a:cubicBezTo>
                    <a:cubicBezTo>
                      <a:pt x="12" y="13"/>
                      <a:pt x="12" y="13"/>
                      <a:pt x="12" y="13"/>
                    </a:cubicBezTo>
                    <a:cubicBezTo>
                      <a:pt x="10" y="12"/>
                      <a:pt x="8" y="11"/>
                      <a:pt x="6" y="11"/>
                    </a:cubicBezTo>
                    <a:cubicBezTo>
                      <a:pt x="6" y="1"/>
                      <a:pt x="6" y="1"/>
                      <a:pt x="6" y="1"/>
                    </a:cubicBezTo>
                    <a:cubicBezTo>
                      <a:pt x="6" y="0"/>
                      <a:pt x="5" y="0"/>
                      <a:pt x="4" y="0"/>
                    </a:cubicBezTo>
                    <a:cubicBezTo>
                      <a:pt x="0" y="0"/>
                      <a:pt x="0" y="0"/>
                      <a:pt x="0" y="0"/>
                    </a:cubicBezTo>
                    <a:cubicBezTo>
                      <a:pt x="0" y="21"/>
                      <a:pt x="0" y="21"/>
                      <a:pt x="0" y="21"/>
                    </a:cubicBezTo>
                    <a:cubicBezTo>
                      <a:pt x="0" y="21"/>
                      <a:pt x="0" y="21"/>
                      <a:pt x="0" y="21"/>
                    </a:cubicBezTo>
                    <a:cubicBezTo>
                      <a:pt x="15" y="21"/>
                      <a:pt x="28" y="33"/>
                      <a:pt x="28" y="48"/>
                    </a:cubicBezTo>
                    <a:cubicBezTo>
                      <a:pt x="28" y="64"/>
                      <a:pt x="15" y="76"/>
                      <a:pt x="0" y="76"/>
                    </a:cubicBezTo>
                    <a:cubicBezTo>
                      <a:pt x="0" y="76"/>
                      <a:pt x="0" y="76"/>
                      <a:pt x="0" y="76"/>
                    </a:cubicBezTo>
                    <a:cubicBezTo>
                      <a:pt x="0" y="93"/>
                      <a:pt x="0" y="93"/>
                      <a:pt x="0" y="93"/>
                    </a:cubicBezTo>
                    <a:cubicBezTo>
                      <a:pt x="4" y="93"/>
                      <a:pt x="4" y="93"/>
                      <a:pt x="4" y="93"/>
                    </a:cubicBezTo>
                    <a:cubicBezTo>
                      <a:pt x="5" y="93"/>
                      <a:pt x="6" y="93"/>
                      <a:pt x="6" y="92"/>
                    </a:cubicBezTo>
                    <a:cubicBezTo>
                      <a:pt x="6" y="86"/>
                      <a:pt x="6" y="86"/>
                      <a:pt x="6" y="86"/>
                    </a:cubicBezTo>
                    <a:cubicBezTo>
                      <a:pt x="9" y="85"/>
                      <a:pt x="11" y="85"/>
                      <a:pt x="14" y="84"/>
                    </a:cubicBezTo>
                    <a:cubicBezTo>
                      <a:pt x="17" y="89"/>
                      <a:pt x="17" y="89"/>
                      <a:pt x="17" y="89"/>
                    </a:cubicBezTo>
                    <a:cubicBezTo>
                      <a:pt x="18" y="90"/>
                      <a:pt x="18" y="90"/>
                      <a:pt x="19" y="89"/>
                    </a:cubicBezTo>
                    <a:cubicBezTo>
                      <a:pt x="27" y="85"/>
                      <a:pt x="27" y="85"/>
                      <a:pt x="27" y="85"/>
                    </a:cubicBezTo>
                    <a:cubicBezTo>
                      <a:pt x="28" y="84"/>
                      <a:pt x="28" y="83"/>
                      <a:pt x="28" y="83"/>
                    </a:cubicBezTo>
                    <a:cubicBezTo>
                      <a:pt x="25" y="77"/>
                      <a:pt x="25" y="77"/>
                      <a:pt x="25" y="77"/>
                    </a:cubicBezTo>
                    <a:cubicBezTo>
                      <a:pt x="27" y="75"/>
                      <a:pt x="28" y="73"/>
                      <a:pt x="30" y="71"/>
                    </a:cubicBezTo>
                    <a:cubicBezTo>
                      <a:pt x="36" y="74"/>
                      <a:pt x="36" y="74"/>
                      <a:pt x="36" y="74"/>
                    </a:cubicBezTo>
                    <a:cubicBezTo>
                      <a:pt x="37" y="75"/>
                      <a:pt x="38" y="75"/>
                      <a:pt x="38" y="74"/>
                    </a:cubicBezTo>
                    <a:cubicBezTo>
                      <a:pt x="43" y="66"/>
                      <a:pt x="43" y="66"/>
                      <a:pt x="43" y="66"/>
                    </a:cubicBezTo>
                    <a:cubicBezTo>
                      <a:pt x="43" y="65"/>
                      <a:pt x="43" y="64"/>
                      <a:pt x="42" y="64"/>
                    </a:cubicBezTo>
                    <a:cubicBezTo>
                      <a:pt x="36" y="60"/>
                      <a:pt x="36" y="60"/>
                      <a:pt x="36" y="60"/>
                    </a:cubicBezTo>
                    <a:cubicBezTo>
                      <a:pt x="37" y="58"/>
                      <a:pt x="37" y="55"/>
                      <a:pt x="38" y="53"/>
                    </a:cubicBezTo>
                    <a:cubicBezTo>
                      <a:pt x="45" y="53"/>
                      <a:pt x="45" y="53"/>
                      <a:pt x="45" y="53"/>
                    </a:cubicBezTo>
                    <a:cubicBezTo>
                      <a:pt x="46" y="53"/>
                      <a:pt x="46" y="52"/>
                      <a:pt x="46" y="51"/>
                    </a:cubicBezTo>
                    <a:cubicBezTo>
                      <a:pt x="46" y="42"/>
                      <a:pt x="46" y="42"/>
                      <a:pt x="46" y="42"/>
                    </a:cubicBezTo>
                    <a:cubicBezTo>
                      <a:pt x="46" y="41"/>
                      <a:pt x="46" y="40"/>
                      <a:pt x="45" y="40"/>
                    </a:cubicBezTo>
                    <a:close/>
                  </a:path>
                </a:pathLst>
              </a:custGeom>
              <a:solidFill>
                <a:schemeClr val="accent1">
                  <a:lumMod val="7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9" name="îṥļîḑé-Freeform: Shape 31"/>
              <p:cNvSpPr/>
              <p:nvPr/>
            </p:nvSpPr>
            <p:spPr bwMode="auto">
              <a:xfrm>
                <a:off x="7907503" y="2488331"/>
                <a:ext cx="391685" cy="776293"/>
              </a:xfrm>
              <a:custGeom>
                <a:avLst/>
                <a:gdLst>
                  <a:gd name="T0" fmla="*/ 20 w 47"/>
                  <a:gd name="T1" fmla="*/ 48 h 93"/>
                  <a:gd name="T2" fmla="*/ 47 w 47"/>
                  <a:gd name="T3" fmla="*/ 21 h 93"/>
                  <a:gd name="T4" fmla="*/ 47 w 47"/>
                  <a:gd name="T5" fmla="*/ 0 h 93"/>
                  <a:gd name="T6" fmla="*/ 42 w 47"/>
                  <a:gd name="T7" fmla="*/ 0 h 93"/>
                  <a:gd name="T8" fmla="*/ 41 w 47"/>
                  <a:gd name="T9" fmla="*/ 1 h 93"/>
                  <a:gd name="T10" fmla="*/ 40 w 47"/>
                  <a:gd name="T11" fmla="*/ 11 h 93"/>
                  <a:gd name="T12" fmla="*/ 35 w 47"/>
                  <a:gd name="T13" fmla="*/ 13 h 93"/>
                  <a:gd name="T14" fmla="*/ 29 w 47"/>
                  <a:gd name="T15" fmla="*/ 4 h 93"/>
                  <a:gd name="T16" fmla="*/ 27 w 47"/>
                  <a:gd name="T17" fmla="*/ 4 h 93"/>
                  <a:gd name="T18" fmla="*/ 19 w 47"/>
                  <a:gd name="T19" fmla="*/ 8 h 93"/>
                  <a:gd name="T20" fmla="*/ 19 w 47"/>
                  <a:gd name="T21" fmla="*/ 10 h 93"/>
                  <a:gd name="T22" fmla="*/ 23 w 47"/>
                  <a:gd name="T23" fmla="*/ 19 h 93"/>
                  <a:gd name="T24" fmla="*/ 19 w 47"/>
                  <a:gd name="T25" fmla="*/ 23 h 93"/>
                  <a:gd name="T26" fmla="*/ 10 w 47"/>
                  <a:gd name="T27" fmla="*/ 19 h 93"/>
                  <a:gd name="T28" fmla="*/ 8 w 47"/>
                  <a:gd name="T29" fmla="*/ 19 h 93"/>
                  <a:gd name="T30" fmla="*/ 4 w 47"/>
                  <a:gd name="T31" fmla="*/ 27 h 93"/>
                  <a:gd name="T32" fmla="*/ 4 w 47"/>
                  <a:gd name="T33" fmla="*/ 29 h 93"/>
                  <a:gd name="T34" fmla="*/ 12 w 47"/>
                  <a:gd name="T35" fmla="*/ 34 h 93"/>
                  <a:gd name="T36" fmla="*/ 10 w 47"/>
                  <a:gd name="T37" fmla="*/ 40 h 93"/>
                  <a:gd name="T38" fmla="*/ 1 w 47"/>
                  <a:gd name="T39" fmla="*/ 40 h 93"/>
                  <a:gd name="T40" fmla="*/ 0 w 47"/>
                  <a:gd name="T41" fmla="*/ 42 h 93"/>
                  <a:gd name="T42" fmla="*/ 0 w 47"/>
                  <a:gd name="T43" fmla="*/ 51 h 93"/>
                  <a:gd name="T44" fmla="*/ 1 w 47"/>
                  <a:gd name="T45" fmla="*/ 53 h 93"/>
                  <a:gd name="T46" fmla="*/ 9 w 47"/>
                  <a:gd name="T47" fmla="*/ 53 h 93"/>
                  <a:gd name="T48" fmla="*/ 11 w 47"/>
                  <a:gd name="T49" fmla="*/ 60 h 93"/>
                  <a:gd name="T50" fmla="*/ 4 w 47"/>
                  <a:gd name="T51" fmla="*/ 64 h 93"/>
                  <a:gd name="T52" fmla="*/ 4 w 47"/>
                  <a:gd name="T53" fmla="*/ 66 h 93"/>
                  <a:gd name="T54" fmla="*/ 8 w 47"/>
                  <a:gd name="T55" fmla="*/ 74 h 93"/>
                  <a:gd name="T56" fmla="*/ 10 w 47"/>
                  <a:gd name="T57" fmla="*/ 74 h 93"/>
                  <a:gd name="T58" fmla="*/ 17 w 47"/>
                  <a:gd name="T59" fmla="*/ 71 h 93"/>
                  <a:gd name="T60" fmla="*/ 22 w 47"/>
                  <a:gd name="T61" fmla="*/ 77 h 93"/>
                  <a:gd name="T62" fmla="*/ 19 w 47"/>
                  <a:gd name="T63" fmla="*/ 83 h 93"/>
                  <a:gd name="T64" fmla="*/ 19 w 47"/>
                  <a:gd name="T65" fmla="*/ 85 h 93"/>
                  <a:gd name="T66" fmla="*/ 27 w 47"/>
                  <a:gd name="T67" fmla="*/ 89 h 93"/>
                  <a:gd name="T68" fmla="*/ 29 w 47"/>
                  <a:gd name="T69" fmla="*/ 89 h 93"/>
                  <a:gd name="T70" fmla="*/ 33 w 47"/>
                  <a:gd name="T71" fmla="*/ 83 h 93"/>
                  <a:gd name="T72" fmla="*/ 40 w 47"/>
                  <a:gd name="T73" fmla="*/ 86 h 93"/>
                  <a:gd name="T74" fmla="*/ 41 w 47"/>
                  <a:gd name="T75" fmla="*/ 92 h 93"/>
                  <a:gd name="T76" fmla="*/ 42 w 47"/>
                  <a:gd name="T77" fmla="*/ 93 h 93"/>
                  <a:gd name="T78" fmla="*/ 47 w 47"/>
                  <a:gd name="T79" fmla="*/ 93 h 93"/>
                  <a:gd name="T80" fmla="*/ 47 w 47"/>
                  <a:gd name="T81" fmla="*/ 76 h 93"/>
                  <a:gd name="T82" fmla="*/ 20 w 47"/>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93">
                    <a:moveTo>
                      <a:pt x="20" y="48"/>
                    </a:moveTo>
                    <a:cubicBezTo>
                      <a:pt x="20" y="33"/>
                      <a:pt x="32" y="21"/>
                      <a:pt x="47" y="21"/>
                    </a:cubicBezTo>
                    <a:cubicBezTo>
                      <a:pt x="47" y="0"/>
                      <a:pt x="47" y="0"/>
                      <a:pt x="47" y="0"/>
                    </a:cubicBezTo>
                    <a:cubicBezTo>
                      <a:pt x="42" y="0"/>
                      <a:pt x="42" y="0"/>
                      <a:pt x="42" y="0"/>
                    </a:cubicBezTo>
                    <a:cubicBezTo>
                      <a:pt x="41" y="0"/>
                      <a:pt x="41" y="0"/>
                      <a:pt x="41" y="1"/>
                    </a:cubicBezTo>
                    <a:cubicBezTo>
                      <a:pt x="40" y="11"/>
                      <a:pt x="40" y="11"/>
                      <a:pt x="40" y="11"/>
                    </a:cubicBezTo>
                    <a:cubicBezTo>
                      <a:pt x="38" y="12"/>
                      <a:pt x="36" y="12"/>
                      <a:pt x="35" y="13"/>
                    </a:cubicBezTo>
                    <a:cubicBezTo>
                      <a:pt x="29" y="4"/>
                      <a:pt x="29" y="4"/>
                      <a:pt x="29" y="4"/>
                    </a:cubicBezTo>
                    <a:cubicBezTo>
                      <a:pt x="29" y="4"/>
                      <a:pt x="28" y="3"/>
                      <a:pt x="27" y="4"/>
                    </a:cubicBezTo>
                    <a:cubicBezTo>
                      <a:pt x="19" y="8"/>
                      <a:pt x="19" y="8"/>
                      <a:pt x="19" y="8"/>
                    </a:cubicBezTo>
                    <a:cubicBezTo>
                      <a:pt x="19" y="9"/>
                      <a:pt x="18" y="10"/>
                      <a:pt x="19" y="10"/>
                    </a:cubicBezTo>
                    <a:cubicBezTo>
                      <a:pt x="23" y="19"/>
                      <a:pt x="23" y="19"/>
                      <a:pt x="23" y="19"/>
                    </a:cubicBezTo>
                    <a:cubicBezTo>
                      <a:pt x="22" y="20"/>
                      <a:pt x="20" y="22"/>
                      <a:pt x="19" y="23"/>
                    </a:cubicBezTo>
                    <a:cubicBezTo>
                      <a:pt x="10" y="19"/>
                      <a:pt x="10" y="19"/>
                      <a:pt x="10" y="19"/>
                    </a:cubicBezTo>
                    <a:cubicBezTo>
                      <a:pt x="10" y="18"/>
                      <a:pt x="9" y="18"/>
                      <a:pt x="8" y="19"/>
                    </a:cubicBezTo>
                    <a:cubicBezTo>
                      <a:pt x="4" y="27"/>
                      <a:pt x="4" y="27"/>
                      <a:pt x="4" y="27"/>
                    </a:cubicBezTo>
                    <a:cubicBezTo>
                      <a:pt x="3" y="28"/>
                      <a:pt x="4" y="29"/>
                      <a:pt x="4" y="29"/>
                    </a:cubicBezTo>
                    <a:cubicBezTo>
                      <a:pt x="12" y="34"/>
                      <a:pt x="12" y="34"/>
                      <a:pt x="12" y="34"/>
                    </a:cubicBezTo>
                    <a:cubicBezTo>
                      <a:pt x="11" y="36"/>
                      <a:pt x="11" y="38"/>
                      <a:pt x="10" y="40"/>
                    </a:cubicBezTo>
                    <a:cubicBezTo>
                      <a:pt x="1" y="40"/>
                      <a:pt x="1" y="40"/>
                      <a:pt x="1" y="40"/>
                    </a:cubicBezTo>
                    <a:cubicBezTo>
                      <a:pt x="1" y="40"/>
                      <a:pt x="0" y="41"/>
                      <a:pt x="0" y="42"/>
                    </a:cubicBezTo>
                    <a:cubicBezTo>
                      <a:pt x="0" y="51"/>
                      <a:pt x="0" y="51"/>
                      <a:pt x="0" y="51"/>
                    </a:cubicBezTo>
                    <a:cubicBezTo>
                      <a:pt x="0" y="52"/>
                      <a:pt x="1" y="53"/>
                      <a:pt x="1" y="53"/>
                    </a:cubicBezTo>
                    <a:cubicBezTo>
                      <a:pt x="9" y="53"/>
                      <a:pt x="9" y="53"/>
                      <a:pt x="9" y="53"/>
                    </a:cubicBezTo>
                    <a:cubicBezTo>
                      <a:pt x="10" y="55"/>
                      <a:pt x="10" y="58"/>
                      <a:pt x="11" y="60"/>
                    </a:cubicBezTo>
                    <a:cubicBezTo>
                      <a:pt x="4" y="64"/>
                      <a:pt x="4" y="64"/>
                      <a:pt x="4" y="64"/>
                    </a:cubicBezTo>
                    <a:cubicBezTo>
                      <a:pt x="4" y="64"/>
                      <a:pt x="3" y="65"/>
                      <a:pt x="4" y="66"/>
                    </a:cubicBezTo>
                    <a:cubicBezTo>
                      <a:pt x="8" y="74"/>
                      <a:pt x="8" y="74"/>
                      <a:pt x="8" y="74"/>
                    </a:cubicBezTo>
                    <a:cubicBezTo>
                      <a:pt x="9" y="75"/>
                      <a:pt x="10" y="75"/>
                      <a:pt x="10" y="74"/>
                    </a:cubicBezTo>
                    <a:cubicBezTo>
                      <a:pt x="17" y="71"/>
                      <a:pt x="17" y="71"/>
                      <a:pt x="17" y="71"/>
                    </a:cubicBezTo>
                    <a:cubicBezTo>
                      <a:pt x="18" y="73"/>
                      <a:pt x="20" y="75"/>
                      <a:pt x="22" y="77"/>
                    </a:cubicBezTo>
                    <a:cubicBezTo>
                      <a:pt x="19" y="83"/>
                      <a:pt x="19" y="83"/>
                      <a:pt x="19" y="83"/>
                    </a:cubicBezTo>
                    <a:cubicBezTo>
                      <a:pt x="18" y="83"/>
                      <a:pt x="19" y="84"/>
                      <a:pt x="19" y="85"/>
                    </a:cubicBezTo>
                    <a:cubicBezTo>
                      <a:pt x="27" y="89"/>
                      <a:pt x="27" y="89"/>
                      <a:pt x="27" y="89"/>
                    </a:cubicBezTo>
                    <a:cubicBezTo>
                      <a:pt x="28" y="90"/>
                      <a:pt x="29" y="90"/>
                      <a:pt x="29" y="89"/>
                    </a:cubicBezTo>
                    <a:cubicBezTo>
                      <a:pt x="33" y="83"/>
                      <a:pt x="33" y="83"/>
                      <a:pt x="33" y="83"/>
                    </a:cubicBezTo>
                    <a:cubicBezTo>
                      <a:pt x="35" y="84"/>
                      <a:pt x="38" y="85"/>
                      <a:pt x="40" y="86"/>
                    </a:cubicBezTo>
                    <a:cubicBezTo>
                      <a:pt x="41" y="92"/>
                      <a:pt x="41" y="92"/>
                      <a:pt x="41" y="92"/>
                    </a:cubicBezTo>
                    <a:cubicBezTo>
                      <a:pt x="41" y="93"/>
                      <a:pt x="41" y="93"/>
                      <a:pt x="42" y="93"/>
                    </a:cubicBezTo>
                    <a:cubicBezTo>
                      <a:pt x="47" y="93"/>
                      <a:pt x="47" y="93"/>
                      <a:pt x="47" y="93"/>
                    </a:cubicBezTo>
                    <a:cubicBezTo>
                      <a:pt x="47" y="76"/>
                      <a:pt x="47" y="76"/>
                      <a:pt x="47" y="76"/>
                    </a:cubicBezTo>
                    <a:cubicBezTo>
                      <a:pt x="32" y="76"/>
                      <a:pt x="20" y="64"/>
                      <a:pt x="20" y="48"/>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0" name="îṥļîḑé-Oval 32"/>
              <p:cNvSpPr/>
              <p:nvPr/>
            </p:nvSpPr>
            <p:spPr bwMode="auto">
              <a:xfrm>
                <a:off x="8165874" y="2754960"/>
                <a:ext cx="266629" cy="276068"/>
              </a:xfrm>
              <a:prstGeom prst="ellipse">
                <a:avLst/>
              </a:prstGeom>
              <a:solidFill>
                <a:schemeClr val="accent1">
                  <a:lumMod val="7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1" name="îṥļîḑé-Oval 33"/>
              <p:cNvSpPr/>
              <p:nvPr/>
            </p:nvSpPr>
            <p:spPr bwMode="auto">
              <a:xfrm>
                <a:off x="8241379" y="2838723"/>
                <a:ext cx="116798" cy="108539"/>
              </a:xfrm>
              <a:prstGeom prst="ellipse">
                <a:avLst/>
              </a:pr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1" name="Group 34"/>
            <p:cNvGrpSpPr/>
            <p:nvPr/>
          </p:nvGrpSpPr>
          <p:grpSpPr>
            <a:xfrm>
              <a:off x="10042892" y="3242308"/>
              <a:ext cx="1260000" cy="1260000"/>
              <a:chOff x="9147040" y="2290917"/>
              <a:chExt cx="1260000" cy="1260000"/>
            </a:xfrm>
          </p:grpSpPr>
          <p:sp>
            <p:nvSpPr>
              <p:cNvPr id="26" name="îṥļîḑé-Oval 35"/>
              <p:cNvSpPr/>
              <p:nvPr/>
            </p:nvSpPr>
            <p:spPr bwMode="auto">
              <a:xfrm>
                <a:off x="9147040" y="2290917"/>
                <a:ext cx="1260000" cy="1260000"/>
              </a:xfrm>
              <a:prstGeom prst="ellipse">
                <a:avLst/>
              </a:prstGeom>
              <a:solidFill>
                <a:schemeClr val="tx2">
                  <a:lumMod val="20000"/>
                  <a:lumOff val="8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îṥļîḑé-Freeform: Shape 36"/>
              <p:cNvSpPr/>
              <p:nvPr/>
            </p:nvSpPr>
            <p:spPr bwMode="auto">
              <a:xfrm>
                <a:off x="9428169" y="2556804"/>
                <a:ext cx="973790" cy="994113"/>
              </a:xfrm>
              <a:custGeom>
                <a:avLst/>
                <a:gdLst>
                  <a:gd name="T0" fmla="*/ 201 w 201"/>
                  <a:gd name="T1" fmla="*/ 80 h 205"/>
                  <a:gd name="T2" fmla="*/ 72 w 201"/>
                  <a:gd name="T3" fmla="*/ 205 h 205"/>
                  <a:gd name="T4" fmla="*/ 53 w 201"/>
                  <a:gd name="T5" fmla="*/ 204 h 205"/>
                  <a:gd name="T6" fmla="*/ 3 w 201"/>
                  <a:gd name="T7" fmla="*/ 153 h 205"/>
                  <a:gd name="T8" fmla="*/ 0 w 201"/>
                  <a:gd name="T9" fmla="*/ 147 h 205"/>
                  <a:gd name="T10" fmla="*/ 0 w 201"/>
                  <a:gd name="T11" fmla="*/ 9 h 205"/>
                  <a:gd name="T12" fmla="*/ 9 w 201"/>
                  <a:gd name="T13" fmla="*/ 0 h 205"/>
                  <a:gd name="T14" fmla="*/ 110 w 201"/>
                  <a:gd name="T15" fmla="*/ 0 h 205"/>
                  <a:gd name="T16" fmla="*/ 114 w 201"/>
                  <a:gd name="T17" fmla="*/ 0 h 205"/>
                  <a:gd name="T18" fmla="*/ 120 w 201"/>
                  <a:gd name="T19" fmla="*/ 3 h 205"/>
                  <a:gd name="T20" fmla="*/ 144 w 201"/>
                  <a:gd name="T21" fmla="*/ 27 h 205"/>
                  <a:gd name="T22" fmla="*/ 144 w 201"/>
                  <a:gd name="T23" fmla="*/ 27 h 205"/>
                  <a:gd name="T24" fmla="*/ 148 w 201"/>
                  <a:gd name="T25" fmla="*/ 26 h 205"/>
                  <a:gd name="T26" fmla="*/ 201 w 201"/>
                  <a:gd name="T27" fmla="*/ 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05">
                    <a:moveTo>
                      <a:pt x="201" y="80"/>
                    </a:moveTo>
                    <a:cubicBezTo>
                      <a:pt x="199" y="150"/>
                      <a:pt x="142" y="205"/>
                      <a:pt x="72" y="205"/>
                    </a:cubicBezTo>
                    <a:cubicBezTo>
                      <a:pt x="65" y="205"/>
                      <a:pt x="59" y="204"/>
                      <a:pt x="53" y="204"/>
                    </a:cubicBezTo>
                    <a:cubicBezTo>
                      <a:pt x="53" y="203"/>
                      <a:pt x="4" y="154"/>
                      <a:pt x="3" y="153"/>
                    </a:cubicBezTo>
                    <a:cubicBezTo>
                      <a:pt x="1" y="152"/>
                      <a:pt x="0" y="149"/>
                      <a:pt x="0" y="147"/>
                    </a:cubicBezTo>
                    <a:cubicBezTo>
                      <a:pt x="0" y="9"/>
                      <a:pt x="0" y="9"/>
                      <a:pt x="0" y="9"/>
                    </a:cubicBezTo>
                    <a:cubicBezTo>
                      <a:pt x="0" y="4"/>
                      <a:pt x="4" y="0"/>
                      <a:pt x="9" y="0"/>
                    </a:cubicBezTo>
                    <a:cubicBezTo>
                      <a:pt x="110" y="0"/>
                      <a:pt x="110" y="0"/>
                      <a:pt x="110" y="0"/>
                    </a:cubicBezTo>
                    <a:cubicBezTo>
                      <a:pt x="114" y="0"/>
                      <a:pt x="114" y="0"/>
                      <a:pt x="114" y="0"/>
                    </a:cubicBezTo>
                    <a:cubicBezTo>
                      <a:pt x="116" y="0"/>
                      <a:pt x="118" y="1"/>
                      <a:pt x="120" y="3"/>
                    </a:cubicBezTo>
                    <a:cubicBezTo>
                      <a:pt x="121" y="4"/>
                      <a:pt x="143" y="27"/>
                      <a:pt x="144" y="27"/>
                    </a:cubicBezTo>
                    <a:cubicBezTo>
                      <a:pt x="144" y="27"/>
                      <a:pt x="144" y="27"/>
                      <a:pt x="144" y="27"/>
                    </a:cubicBezTo>
                    <a:cubicBezTo>
                      <a:pt x="148" y="26"/>
                      <a:pt x="148" y="26"/>
                      <a:pt x="148" y="26"/>
                    </a:cubicBezTo>
                    <a:lnTo>
                      <a:pt x="201" y="80"/>
                    </a:lnTo>
                    <a:close/>
                  </a:path>
                </a:pathLst>
              </a:custGeom>
              <a:solidFill>
                <a:schemeClr val="tx2">
                  <a:lumMod val="60000"/>
                  <a:lumOff val="40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8" name="îṥļîḑé-Freeform: Shape 37"/>
              <p:cNvSpPr/>
              <p:nvPr/>
            </p:nvSpPr>
            <p:spPr bwMode="auto">
              <a:xfrm>
                <a:off x="9961637" y="2556804"/>
                <a:ext cx="57581" cy="757017"/>
              </a:xfrm>
              <a:custGeom>
                <a:avLst/>
                <a:gdLst>
                  <a:gd name="T0" fmla="*/ 4 w 12"/>
                  <a:gd name="T1" fmla="*/ 0 h 156"/>
                  <a:gd name="T2" fmla="*/ 0 w 12"/>
                  <a:gd name="T3" fmla="*/ 0 h 156"/>
                  <a:gd name="T4" fmla="*/ 9 w 12"/>
                  <a:gd name="T5" fmla="*/ 9 h 156"/>
                  <a:gd name="T6" fmla="*/ 9 w 12"/>
                  <a:gd name="T7" fmla="*/ 147 h 156"/>
                  <a:gd name="T8" fmla="*/ 0 w 12"/>
                  <a:gd name="T9" fmla="*/ 156 h 156"/>
                  <a:gd name="T10" fmla="*/ 4 w 12"/>
                  <a:gd name="T11" fmla="*/ 156 h 156"/>
                  <a:gd name="T12" fmla="*/ 12 w 12"/>
                  <a:gd name="T13" fmla="*/ 147 h 156"/>
                  <a:gd name="T14" fmla="*/ 12 w 12"/>
                  <a:gd name="T15" fmla="*/ 9 h 156"/>
                  <a:gd name="T16" fmla="*/ 4 w 12"/>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6">
                    <a:moveTo>
                      <a:pt x="4" y="0"/>
                    </a:moveTo>
                    <a:cubicBezTo>
                      <a:pt x="0" y="0"/>
                      <a:pt x="0" y="0"/>
                      <a:pt x="0" y="0"/>
                    </a:cubicBezTo>
                    <a:cubicBezTo>
                      <a:pt x="5" y="0"/>
                      <a:pt x="9" y="4"/>
                      <a:pt x="9" y="9"/>
                    </a:cubicBezTo>
                    <a:cubicBezTo>
                      <a:pt x="9" y="147"/>
                      <a:pt x="9" y="147"/>
                      <a:pt x="9" y="147"/>
                    </a:cubicBezTo>
                    <a:cubicBezTo>
                      <a:pt x="9" y="152"/>
                      <a:pt x="5" y="156"/>
                      <a:pt x="0" y="156"/>
                    </a:cubicBezTo>
                    <a:cubicBezTo>
                      <a:pt x="4" y="156"/>
                      <a:pt x="4" y="156"/>
                      <a:pt x="4" y="156"/>
                    </a:cubicBezTo>
                    <a:cubicBezTo>
                      <a:pt x="8" y="156"/>
                      <a:pt x="12" y="152"/>
                      <a:pt x="12" y="147"/>
                    </a:cubicBezTo>
                    <a:cubicBezTo>
                      <a:pt x="12" y="9"/>
                      <a:pt x="12" y="9"/>
                      <a:pt x="12" y="9"/>
                    </a:cubicBezTo>
                    <a:cubicBezTo>
                      <a:pt x="12" y="4"/>
                      <a:pt x="8" y="0"/>
                      <a:pt x="4" y="0"/>
                    </a:cubicBezTo>
                    <a:close/>
                  </a:path>
                </a:pathLst>
              </a:custGeom>
              <a:solidFill>
                <a:schemeClr val="accent1">
                  <a:lumMod val="7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îṥļîḑé-Freeform: Shape 38"/>
              <p:cNvSpPr/>
              <p:nvPr/>
            </p:nvSpPr>
            <p:spPr bwMode="auto">
              <a:xfrm>
                <a:off x="9428169" y="2556804"/>
                <a:ext cx="575806" cy="757017"/>
              </a:xfrm>
              <a:custGeom>
                <a:avLst/>
                <a:gdLst>
                  <a:gd name="T0" fmla="*/ 119 w 119"/>
                  <a:gd name="T1" fmla="*/ 147 h 156"/>
                  <a:gd name="T2" fmla="*/ 119 w 119"/>
                  <a:gd name="T3" fmla="*/ 9 h 156"/>
                  <a:gd name="T4" fmla="*/ 110 w 119"/>
                  <a:gd name="T5" fmla="*/ 0 h 156"/>
                  <a:gd name="T6" fmla="*/ 9 w 119"/>
                  <a:gd name="T7" fmla="*/ 0 h 156"/>
                  <a:gd name="T8" fmla="*/ 0 w 119"/>
                  <a:gd name="T9" fmla="*/ 9 h 156"/>
                  <a:gd name="T10" fmla="*/ 0 w 119"/>
                  <a:gd name="T11" fmla="*/ 147 h 156"/>
                  <a:gd name="T12" fmla="*/ 9 w 119"/>
                  <a:gd name="T13" fmla="*/ 156 h 156"/>
                  <a:gd name="T14" fmla="*/ 110 w 119"/>
                  <a:gd name="T15" fmla="*/ 156 h 156"/>
                  <a:gd name="T16" fmla="*/ 119 w 119"/>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6">
                    <a:moveTo>
                      <a:pt x="119" y="147"/>
                    </a:moveTo>
                    <a:cubicBezTo>
                      <a:pt x="119" y="9"/>
                      <a:pt x="119" y="9"/>
                      <a:pt x="119" y="9"/>
                    </a:cubicBezTo>
                    <a:cubicBezTo>
                      <a:pt x="119" y="4"/>
                      <a:pt x="115" y="0"/>
                      <a:pt x="110" y="0"/>
                    </a:cubicBezTo>
                    <a:cubicBezTo>
                      <a:pt x="9" y="0"/>
                      <a:pt x="9" y="0"/>
                      <a:pt x="9" y="0"/>
                    </a:cubicBezTo>
                    <a:cubicBezTo>
                      <a:pt x="4" y="0"/>
                      <a:pt x="0" y="4"/>
                      <a:pt x="0" y="9"/>
                    </a:cubicBezTo>
                    <a:cubicBezTo>
                      <a:pt x="0" y="147"/>
                      <a:pt x="0" y="147"/>
                      <a:pt x="0" y="147"/>
                    </a:cubicBezTo>
                    <a:cubicBezTo>
                      <a:pt x="0" y="152"/>
                      <a:pt x="4" y="156"/>
                      <a:pt x="9" y="156"/>
                    </a:cubicBezTo>
                    <a:cubicBezTo>
                      <a:pt x="110" y="156"/>
                      <a:pt x="110" y="156"/>
                      <a:pt x="110" y="156"/>
                    </a:cubicBezTo>
                    <a:cubicBezTo>
                      <a:pt x="115" y="156"/>
                      <a:pt x="119" y="152"/>
                      <a:pt x="119" y="147"/>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0" name="îṥļîḑé-Freeform: Shape 39"/>
              <p:cNvSpPr/>
              <p:nvPr/>
            </p:nvSpPr>
            <p:spPr bwMode="auto">
              <a:xfrm>
                <a:off x="9722846" y="2649949"/>
                <a:ext cx="228628" cy="570726"/>
              </a:xfrm>
              <a:custGeom>
                <a:avLst/>
                <a:gdLst>
                  <a:gd name="T0" fmla="*/ 132 w 135"/>
                  <a:gd name="T1" fmla="*/ 266 h 337"/>
                  <a:gd name="T2" fmla="*/ 135 w 135"/>
                  <a:gd name="T3" fmla="*/ 269 h 337"/>
                  <a:gd name="T4" fmla="*/ 135 w 135"/>
                  <a:gd name="T5" fmla="*/ 0 h 337"/>
                  <a:gd name="T6" fmla="*/ 0 w 135"/>
                  <a:gd name="T7" fmla="*/ 0 h 337"/>
                  <a:gd name="T8" fmla="*/ 0 w 135"/>
                  <a:gd name="T9" fmla="*/ 337 h 337"/>
                  <a:gd name="T10" fmla="*/ 61 w 135"/>
                  <a:gd name="T11" fmla="*/ 337 h 337"/>
                  <a:gd name="T12" fmla="*/ 132 w 135"/>
                  <a:gd name="T13" fmla="*/ 266 h 337"/>
                </a:gdLst>
                <a:ahLst/>
                <a:cxnLst>
                  <a:cxn ang="0">
                    <a:pos x="T0" y="T1"/>
                  </a:cxn>
                  <a:cxn ang="0">
                    <a:pos x="T2" y="T3"/>
                  </a:cxn>
                  <a:cxn ang="0">
                    <a:pos x="T4" y="T5"/>
                  </a:cxn>
                  <a:cxn ang="0">
                    <a:pos x="T6" y="T7"/>
                  </a:cxn>
                  <a:cxn ang="0">
                    <a:pos x="T8" y="T9"/>
                  </a:cxn>
                  <a:cxn ang="0">
                    <a:pos x="T10" y="T11"/>
                  </a:cxn>
                  <a:cxn ang="0">
                    <a:pos x="T12" y="T13"/>
                  </a:cxn>
                </a:cxnLst>
                <a:rect l="0" t="0" r="r" b="b"/>
                <a:pathLst>
                  <a:path w="135" h="337">
                    <a:moveTo>
                      <a:pt x="132" y="266"/>
                    </a:moveTo>
                    <a:lnTo>
                      <a:pt x="135" y="269"/>
                    </a:lnTo>
                    <a:lnTo>
                      <a:pt x="135" y="0"/>
                    </a:lnTo>
                    <a:lnTo>
                      <a:pt x="0" y="0"/>
                    </a:lnTo>
                    <a:lnTo>
                      <a:pt x="0" y="337"/>
                    </a:lnTo>
                    <a:lnTo>
                      <a:pt x="61" y="337"/>
                    </a:lnTo>
                    <a:lnTo>
                      <a:pt x="132" y="2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íṡľíḍè-Rectangle 40"/>
              <p:cNvSpPr/>
              <p:nvPr/>
            </p:nvSpPr>
            <p:spPr bwMode="auto">
              <a:xfrm>
                <a:off x="9500992" y="2649949"/>
                <a:ext cx="221854" cy="570726"/>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2" name="íṡľíḍè-Freeform: Shape 41"/>
              <p:cNvSpPr/>
              <p:nvPr/>
            </p:nvSpPr>
            <p:spPr bwMode="auto">
              <a:xfrm>
                <a:off x="9534863" y="2722771"/>
                <a:ext cx="86370" cy="425081"/>
              </a:xfrm>
              <a:custGeom>
                <a:avLst/>
                <a:gdLst>
                  <a:gd name="T0" fmla="*/ 5 w 18"/>
                  <a:gd name="T1" fmla="*/ 0 h 88"/>
                  <a:gd name="T2" fmla="*/ 0 w 18"/>
                  <a:gd name="T3" fmla="*/ 13 h 88"/>
                  <a:gd name="T4" fmla="*/ 13 w 18"/>
                  <a:gd name="T5" fmla="*/ 17 h 88"/>
                  <a:gd name="T6" fmla="*/ 18 w 18"/>
                  <a:gd name="T7" fmla="*/ 5 h 88"/>
                  <a:gd name="T8" fmla="*/ 15 w 18"/>
                  <a:gd name="T9" fmla="*/ 13 h 88"/>
                  <a:gd name="T10" fmla="*/ 5 w 18"/>
                  <a:gd name="T11" fmla="*/ 15 h 88"/>
                  <a:gd name="T12" fmla="*/ 3 w 18"/>
                  <a:gd name="T13" fmla="*/ 5 h 88"/>
                  <a:gd name="T14" fmla="*/ 13 w 18"/>
                  <a:gd name="T15" fmla="*/ 3 h 88"/>
                  <a:gd name="T16" fmla="*/ 15 w 18"/>
                  <a:gd name="T17" fmla="*/ 13 h 88"/>
                  <a:gd name="T18" fmla="*/ 5 w 18"/>
                  <a:gd name="T19" fmla="*/ 23 h 88"/>
                  <a:gd name="T20" fmla="*/ 0 w 18"/>
                  <a:gd name="T21" fmla="*/ 36 h 88"/>
                  <a:gd name="T22" fmla="*/ 13 w 18"/>
                  <a:gd name="T23" fmla="*/ 41 h 88"/>
                  <a:gd name="T24" fmla="*/ 18 w 18"/>
                  <a:gd name="T25" fmla="*/ 28 h 88"/>
                  <a:gd name="T26" fmla="*/ 15 w 18"/>
                  <a:gd name="T27" fmla="*/ 36 h 88"/>
                  <a:gd name="T28" fmla="*/ 5 w 18"/>
                  <a:gd name="T29" fmla="*/ 38 h 88"/>
                  <a:gd name="T30" fmla="*/ 3 w 18"/>
                  <a:gd name="T31" fmla="*/ 28 h 88"/>
                  <a:gd name="T32" fmla="*/ 13 w 18"/>
                  <a:gd name="T33" fmla="*/ 26 h 88"/>
                  <a:gd name="T34" fmla="*/ 15 w 18"/>
                  <a:gd name="T35" fmla="*/ 36 h 88"/>
                  <a:gd name="T36" fmla="*/ 5 w 18"/>
                  <a:gd name="T37" fmla="*/ 47 h 88"/>
                  <a:gd name="T38" fmla="*/ 0 w 18"/>
                  <a:gd name="T39" fmla="*/ 60 h 88"/>
                  <a:gd name="T40" fmla="*/ 13 w 18"/>
                  <a:gd name="T41" fmla="*/ 65 h 88"/>
                  <a:gd name="T42" fmla="*/ 18 w 18"/>
                  <a:gd name="T43" fmla="*/ 52 h 88"/>
                  <a:gd name="T44" fmla="*/ 15 w 18"/>
                  <a:gd name="T45" fmla="*/ 60 h 88"/>
                  <a:gd name="T46" fmla="*/ 5 w 18"/>
                  <a:gd name="T47" fmla="*/ 62 h 88"/>
                  <a:gd name="T48" fmla="*/ 3 w 18"/>
                  <a:gd name="T49" fmla="*/ 52 h 88"/>
                  <a:gd name="T50" fmla="*/ 13 w 18"/>
                  <a:gd name="T51" fmla="*/ 50 h 88"/>
                  <a:gd name="T52" fmla="*/ 15 w 18"/>
                  <a:gd name="T53" fmla="*/ 60 h 88"/>
                  <a:gd name="T54" fmla="*/ 5 w 18"/>
                  <a:gd name="T55" fmla="*/ 70 h 88"/>
                  <a:gd name="T56" fmla="*/ 0 w 18"/>
                  <a:gd name="T57" fmla="*/ 83 h 88"/>
                  <a:gd name="T58" fmla="*/ 13 w 18"/>
                  <a:gd name="T59" fmla="*/ 88 h 88"/>
                  <a:gd name="T60" fmla="*/ 18 w 18"/>
                  <a:gd name="T61" fmla="*/ 75 h 88"/>
                  <a:gd name="T62" fmla="*/ 15 w 18"/>
                  <a:gd name="T63" fmla="*/ 83 h 88"/>
                  <a:gd name="T64" fmla="*/ 5 w 18"/>
                  <a:gd name="T65" fmla="*/ 85 h 88"/>
                  <a:gd name="T66" fmla="*/ 3 w 18"/>
                  <a:gd name="T67" fmla="*/ 75 h 88"/>
                  <a:gd name="T68" fmla="*/ 13 w 18"/>
                  <a:gd name="T69" fmla="*/ 73 h 88"/>
                  <a:gd name="T70" fmla="*/ 15 w 18"/>
                  <a:gd name="T71" fmla="*/ 8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88">
                    <a:moveTo>
                      <a:pt x="13" y="0"/>
                    </a:moveTo>
                    <a:cubicBezTo>
                      <a:pt x="5" y="0"/>
                      <a:pt x="5" y="0"/>
                      <a:pt x="5" y="0"/>
                    </a:cubicBezTo>
                    <a:cubicBezTo>
                      <a:pt x="2" y="0"/>
                      <a:pt x="0" y="2"/>
                      <a:pt x="0" y="5"/>
                    </a:cubicBezTo>
                    <a:cubicBezTo>
                      <a:pt x="0" y="13"/>
                      <a:pt x="0" y="13"/>
                      <a:pt x="0" y="13"/>
                    </a:cubicBezTo>
                    <a:cubicBezTo>
                      <a:pt x="0" y="15"/>
                      <a:pt x="2" y="17"/>
                      <a:pt x="5" y="17"/>
                    </a:cubicBezTo>
                    <a:cubicBezTo>
                      <a:pt x="13" y="17"/>
                      <a:pt x="13" y="17"/>
                      <a:pt x="13" y="17"/>
                    </a:cubicBezTo>
                    <a:cubicBezTo>
                      <a:pt x="15" y="17"/>
                      <a:pt x="18" y="15"/>
                      <a:pt x="18" y="13"/>
                    </a:cubicBezTo>
                    <a:cubicBezTo>
                      <a:pt x="18" y="5"/>
                      <a:pt x="18" y="5"/>
                      <a:pt x="18" y="5"/>
                    </a:cubicBezTo>
                    <a:cubicBezTo>
                      <a:pt x="18" y="2"/>
                      <a:pt x="15" y="0"/>
                      <a:pt x="13" y="0"/>
                    </a:cubicBezTo>
                    <a:close/>
                    <a:moveTo>
                      <a:pt x="15" y="13"/>
                    </a:moveTo>
                    <a:cubicBezTo>
                      <a:pt x="15" y="14"/>
                      <a:pt x="14" y="15"/>
                      <a:pt x="13" y="15"/>
                    </a:cubicBezTo>
                    <a:cubicBezTo>
                      <a:pt x="5" y="15"/>
                      <a:pt x="5" y="15"/>
                      <a:pt x="5" y="15"/>
                    </a:cubicBezTo>
                    <a:cubicBezTo>
                      <a:pt x="4" y="15"/>
                      <a:pt x="3" y="14"/>
                      <a:pt x="3" y="13"/>
                    </a:cubicBezTo>
                    <a:cubicBezTo>
                      <a:pt x="3" y="5"/>
                      <a:pt x="3" y="5"/>
                      <a:pt x="3" y="5"/>
                    </a:cubicBezTo>
                    <a:cubicBezTo>
                      <a:pt x="3" y="4"/>
                      <a:pt x="4" y="3"/>
                      <a:pt x="5" y="3"/>
                    </a:cubicBezTo>
                    <a:cubicBezTo>
                      <a:pt x="13" y="3"/>
                      <a:pt x="13" y="3"/>
                      <a:pt x="13" y="3"/>
                    </a:cubicBezTo>
                    <a:cubicBezTo>
                      <a:pt x="14" y="3"/>
                      <a:pt x="15" y="4"/>
                      <a:pt x="15" y="5"/>
                    </a:cubicBezTo>
                    <a:lnTo>
                      <a:pt x="15" y="13"/>
                    </a:lnTo>
                    <a:close/>
                    <a:moveTo>
                      <a:pt x="13" y="23"/>
                    </a:moveTo>
                    <a:cubicBezTo>
                      <a:pt x="5" y="23"/>
                      <a:pt x="5" y="23"/>
                      <a:pt x="5" y="23"/>
                    </a:cubicBezTo>
                    <a:cubicBezTo>
                      <a:pt x="2" y="23"/>
                      <a:pt x="0" y="25"/>
                      <a:pt x="0" y="28"/>
                    </a:cubicBezTo>
                    <a:cubicBezTo>
                      <a:pt x="0" y="36"/>
                      <a:pt x="0" y="36"/>
                      <a:pt x="0" y="36"/>
                    </a:cubicBezTo>
                    <a:cubicBezTo>
                      <a:pt x="0" y="39"/>
                      <a:pt x="2" y="41"/>
                      <a:pt x="5" y="41"/>
                    </a:cubicBezTo>
                    <a:cubicBezTo>
                      <a:pt x="13" y="41"/>
                      <a:pt x="13" y="41"/>
                      <a:pt x="13" y="41"/>
                    </a:cubicBezTo>
                    <a:cubicBezTo>
                      <a:pt x="15" y="41"/>
                      <a:pt x="18" y="39"/>
                      <a:pt x="18" y="36"/>
                    </a:cubicBezTo>
                    <a:cubicBezTo>
                      <a:pt x="18" y="28"/>
                      <a:pt x="18" y="28"/>
                      <a:pt x="18" y="28"/>
                    </a:cubicBezTo>
                    <a:cubicBezTo>
                      <a:pt x="18" y="25"/>
                      <a:pt x="15" y="23"/>
                      <a:pt x="13" y="23"/>
                    </a:cubicBezTo>
                    <a:close/>
                    <a:moveTo>
                      <a:pt x="15" y="36"/>
                    </a:moveTo>
                    <a:cubicBezTo>
                      <a:pt x="15" y="37"/>
                      <a:pt x="14" y="38"/>
                      <a:pt x="13" y="38"/>
                    </a:cubicBezTo>
                    <a:cubicBezTo>
                      <a:pt x="5" y="38"/>
                      <a:pt x="5" y="38"/>
                      <a:pt x="5" y="38"/>
                    </a:cubicBezTo>
                    <a:cubicBezTo>
                      <a:pt x="4" y="38"/>
                      <a:pt x="3" y="37"/>
                      <a:pt x="3" y="36"/>
                    </a:cubicBezTo>
                    <a:cubicBezTo>
                      <a:pt x="3" y="28"/>
                      <a:pt x="3" y="28"/>
                      <a:pt x="3" y="28"/>
                    </a:cubicBezTo>
                    <a:cubicBezTo>
                      <a:pt x="3" y="27"/>
                      <a:pt x="4" y="26"/>
                      <a:pt x="5" y="26"/>
                    </a:cubicBezTo>
                    <a:cubicBezTo>
                      <a:pt x="13" y="26"/>
                      <a:pt x="13" y="26"/>
                      <a:pt x="13" y="26"/>
                    </a:cubicBezTo>
                    <a:cubicBezTo>
                      <a:pt x="14" y="26"/>
                      <a:pt x="15" y="27"/>
                      <a:pt x="15" y="28"/>
                    </a:cubicBezTo>
                    <a:lnTo>
                      <a:pt x="15" y="36"/>
                    </a:lnTo>
                    <a:close/>
                    <a:moveTo>
                      <a:pt x="13" y="47"/>
                    </a:moveTo>
                    <a:cubicBezTo>
                      <a:pt x="5" y="47"/>
                      <a:pt x="5" y="47"/>
                      <a:pt x="5" y="47"/>
                    </a:cubicBezTo>
                    <a:cubicBezTo>
                      <a:pt x="2" y="47"/>
                      <a:pt x="0" y="49"/>
                      <a:pt x="0" y="52"/>
                    </a:cubicBezTo>
                    <a:cubicBezTo>
                      <a:pt x="0" y="60"/>
                      <a:pt x="0" y="60"/>
                      <a:pt x="0" y="60"/>
                    </a:cubicBezTo>
                    <a:cubicBezTo>
                      <a:pt x="0" y="62"/>
                      <a:pt x="2" y="65"/>
                      <a:pt x="5" y="65"/>
                    </a:cubicBezTo>
                    <a:cubicBezTo>
                      <a:pt x="13" y="65"/>
                      <a:pt x="13" y="65"/>
                      <a:pt x="13" y="65"/>
                    </a:cubicBezTo>
                    <a:cubicBezTo>
                      <a:pt x="15" y="65"/>
                      <a:pt x="18" y="62"/>
                      <a:pt x="18" y="60"/>
                    </a:cubicBezTo>
                    <a:cubicBezTo>
                      <a:pt x="18" y="52"/>
                      <a:pt x="18" y="52"/>
                      <a:pt x="18" y="52"/>
                    </a:cubicBezTo>
                    <a:cubicBezTo>
                      <a:pt x="18" y="49"/>
                      <a:pt x="15" y="47"/>
                      <a:pt x="13" y="47"/>
                    </a:cubicBezTo>
                    <a:close/>
                    <a:moveTo>
                      <a:pt x="15" y="60"/>
                    </a:moveTo>
                    <a:cubicBezTo>
                      <a:pt x="15" y="61"/>
                      <a:pt x="14" y="62"/>
                      <a:pt x="13" y="62"/>
                    </a:cubicBezTo>
                    <a:cubicBezTo>
                      <a:pt x="5" y="62"/>
                      <a:pt x="5" y="62"/>
                      <a:pt x="5" y="62"/>
                    </a:cubicBezTo>
                    <a:cubicBezTo>
                      <a:pt x="4" y="62"/>
                      <a:pt x="3" y="61"/>
                      <a:pt x="3" y="60"/>
                    </a:cubicBezTo>
                    <a:cubicBezTo>
                      <a:pt x="3" y="52"/>
                      <a:pt x="3" y="52"/>
                      <a:pt x="3" y="52"/>
                    </a:cubicBezTo>
                    <a:cubicBezTo>
                      <a:pt x="3" y="51"/>
                      <a:pt x="4" y="50"/>
                      <a:pt x="5" y="50"/>
                    </a:cubicBezTo>
                    <a:cubicBezTo>
                      <a:pt x="13" y="50"/>
                      <a:pt x="13" y="50"/>
                      <a:pt x="13" y="50"/>
                    </a:cubicBezTo>
                    <a:cubicBezTo>
                      <a:pt x="14" y="50"/>
                      <a:pt x="15" y="51"/>
                      <a:pt x="15" y="52"/>
                    </a:cubicBezTo>
                    <a:lnTo>
                      <a:pt x="15" y="60"/>
                    </a:lnTo>
                    <a:close/>
                    <a:moveTo>
                      <a:pt x="13" y="70"/>
                    </a:moveTo>
                    <a:cubicBezTo>
                      <a:pt x="5" y="70"/>
                      <a:pt x="5" y="70"/>
                      <a:pt x="5" y="70"/>
                    </a:cubicBezTo>
                    <a:cubicBezTo>
                      <a:pt x="2" y="70"/>
                      <a:pt x="0" y="73"/>
                      <a:pt x="0" y="75"/>
                    </a:cubicBezTo>
                    <a:cubicBezTo>
                      <a:pt x="0" y="83"/>
                      <a:pt x="0" y="83"/>
                      <a:pt x="0" y="83"/>
                    </a:cubicBezTo>
                    <a:cubicBezTo>
                      <a:pt x="0" y="86"/>
                      <a:pt x="2" y="88"/>
                      <a:pt x="5" y="88"/>
                    </a:cubicBezTo>
                    <a:cubicBezTo>
                      <a:pt x="13" y="88"/>
                      <a:pt x="13" y="88"/>
                      <a:pt x="13" y="88"/>
                    </a:cubicBezTo>
                    <a:cubicBezTo>
                      <a:pt x="15" y="88"/>
                      <a:pt x="18" y="86"/>
                      <a:pt x="18" y="83"/>
                    </a:cubicBezTo>
                    <a:cubicBezTo>
                      <a:pt x="18" y="75"/>
                      <a:pt x="18" y="75"/>
                      <a:pt x="18" y="75"/>
                    </a:cubicBezTo>
                    <a:cubicBezTo>
                      <a:pt x="18" y="73"/>
                      <a:pt x="15" y="70"/>
                      <a:pt x="13" y="70"/>
                    </a:cubicBezTo>
                    <a:close/>
                    <a:moveTo>
                      <a:pt x="15" y="83"/>
                    </a:moveTo>
                    <a:cubicBezTo>
                      <a:pt x="15" y="84"/>
                      <a:pt x="14" y="85"/>
                      <a:pt x="13" y="85"/>
                    </a:cubicBezTo>
                    <a:cubicBezTo>
                      <a:pt x="5" y="85"/>
                      <a:pt x="5" y="85"/>
                      <a:pt x="5" y="85"/>
                    </a:cubicBezTo>
                    <a:cubicBezTo>
                      <a:pt x="4" y="85"/>
                      <a:pt x="3" y="84"/>
                      <a:pt x="3" y="83"/>
                    </a:cubicBezTo>
                    <a:cubicBezTo>
                      <a:pt x="3" y="75"/>
                      <a:pt x="3" y="75"/>
                      <a:pt x="3" y="75"/>
                    </a:cubicBezTo>
                    <a:cubicBezTo>
                      <a:pt x="3" y="74"/>
                      <a:pt x="4" y="73"/>
                      <a:pt x="5" y="73"/>
                    </a:cubicBezTo>
                    <a:cubicBezTo>
                      <a:pt x="13" y="73"/>
                      <a:pt x="13" y="73"/>
                      <a:pt x="13" y="73"/>
                    </a:cubicBezTo>
                    <a:cubicBezTo>
                      <a:pt x="14" y="73"/>
                      <a:pt x="15" y="74"/>
                      <a:pt x="15" y="75"/>
                    </a:cubicBezTo>
                    <a:lnTo>
                      <a:pt x="15" y="83"/>
                    </a:ln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3" name="íṡľíḍè-Freeform: Shape 42"/>
              <p:cNvSpPr/>
              <p:nvPr/>
            </p:nvSpPr>
            <p:spPr bwMode="auto">
              <a:xfrm>
                <a:off x="9651717" y="2795594"/>
                <a:ext cx="247258" cy="348871"/>
              </a:xfrm>
              <a:custGeom>
                <a:avLst/>
                <a:gdLst>
                  <a:gd name="T0" fmla="*/ 146 w 146"/>
                  <a:gd name="T1" fmla="*/ 0 h 206"/>
                  <a:gd name="T2" fmla="*/ 146 w 146"/>
                  <a:gd name="T3" fmla="*/ 5 h 206"/>
                  <a:gd name="T4" fmla="*/ 0 w 146"/>
                  <a:gd name="T5" fmla="*/ 5 h 206"/>
                  <a:gd name="T6" fmla="*/ 0 w 146"/>
                  <a:gd name="T7" fmla="*/ 0 h 206"/>
                  <a:gd name="T8" fmla="*/ 146 w 146"/>
                  <a:gd name="T9" fmla="*/ 0 h 206"/>
                  <a:gd name="T10" fmla="*/ 0 w 146"/>
                  <a:gd name="T11" fmla="*/ 71 h 206"/>
                  <a:gd name="T12" fmla="*/ 146 w 146"/>
                  <a:gd name="T13" fmla="*/ 71 h 206"/>
                  <a:gd name="T14" fmla="*/ 146 w 146"/>
                  <a:gd name="T15" fmla="*/ 68 h 206"/>
                  <a:gd name="T16" fmla="*/ 0 w 146"/>
                  <a:gd name="T17" fmla="*/ 68 h 206"/>
                  <a:gd name="T18" fmla="*/ 0 w 146"/>
                  <a:gd name="T19" fmla="*/ 71 h 206"/>
                  <a:gd name="T20" fmla="*/ 0 w 146"/>
                  <a:gd name="T21" fmla="*/ 140 h 206"/>
                  <a:gd name="T22" fmla="*/ 146 w 146"/>
                  <a:gd name="T23" fmla="*/ 140 h 206"/>
                  <a:gd name="T24" fmla="*/ 146 w 146"/>
                  <a:gd name="T25" fmla="*/ 134 h 206"/>
                  <a:gd name="T26" fmla="*/ 0 w 146"/>
                  <a:gd name="T27" fmla="*/ 134 h 206"/>
                  <a:gd name="T28" fmla="*/ 0 w 146"/>
                  <a:gd name="T29" fmla="*/ 140 h 206"/>
                  <a:gd name="T30" fmla="*/ 0 w 146"/>
                  <a:gd name="T31" fmla="*/ 206 h 206"/>
                  <a:gd name="T32" fmla="*/ 146 w 146"/>
                  <a:gd name="T33" fmla="*/ 206 h 206"/>
                  <a:gd name="T34" fmla="*/ 146 w 146"/>
                  <a:gd name="T35" fmla="*/ 203 h 206"/>
                  <a:gd name="T36" fmla="*/ 0 w 146"/>
                  <a:gd name="T37" fmla="*/ 203 h 206"/>
                  <a:gd name="T38" fmla="*/ 0 w 146"/>
                  <a:gd name="T3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6" h="206">
                    <a:moveTo>
                      <a:pt x="146" y="0"/>
                    </a:moveTo>
                    <a:lnTo>
                      <a:pt x="146" y="5"/>
                    </a:lnTo>
                    <a:lnTo>
                      <a:pt x="0" y="5"/>
                    </a:lnTo>
                    <a:lnTo>
                      <a:pt x="0" y="0"/>
                    </a:lnTo>
                    <a:lnTo>
                      <a:pt x="146" y="0"/>
                    </a:lnTo>
                    <a:close/>
                    <a:moveTo>
                      <a:pt x="0" y="71"/>
                    </a:moveTo>
                    <a:lnTo>
                      <a:pt x="146" y="71"/>
                    </a:lnTo>
                    <a:lnTo>
                      <a:pt x="146" y="68"/>
                    </a:lnTo>
                    <a:lnTo>
                      <a:pt x="0" y="68"/>
                    </a:lnTo>
                    <a:lnTo>
                      <a:pt x="0" y="71"/>
                    </a:lnTo>
                    <a:close/>
                    <a:moveTo>
                      <a:pt x="0" y="140"/>
                    </a:moveTo>
                    <a:lnTo>
                      <a:pt x="146" y="140"/>
                    </a:lnTo>
                    <a:lnTo>
                      <a:pt x="146" y="134"/>
                    </a:lnTo>
                    <a:lnTo>
                      <a:pt x="0" y="134"/>
                    </a:lnTo>
                    <a:lnTo>
                      <a:pt x="0" y="140"/>
                    </a:lnTo>
                    <a:close/>
                    <a:moveTo>
                      <a:pt x="0" y="206"/>
                    </a:moveTo>
                    <a:lnTo>
                      <a:pt x="146" y="206"/>
                    </a:lnTo>
                    <a:lnTo>
                      <a:pt x="146" y="203"/>
                    </a:lnTo>
                    <a:lnTo>
                      <a:pt x="0" y="203"/>
                    </a:lnTo>
                    <a:lnTo>
                      <a:pt x="0" y="206"/>
                    </a:lnTo>
                    <a:close/>
                  </a:path>
                </a:pathLst>
              </a:custGeom>
              <a:solidFill>
                <a:srgbClr val="93959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4" name="íṡľíḍè-Freeform: Shape 43"/>
              <p:cNvSpPr/>
              <p:nvPr/>
            </p:nvSpPr>
            <p:spPr bwMode="auto">
              <a:xfrm>
                <a:off x="9826153" y="3100433"/>
                <a:ext cx="120241" cy="120242"/>
              </a:xfrm>
              <a:custGeom>
                <a:avLst/>
                <a:gdLst>
                  <a:gd name="T0" fmla="*/ 71 w 71"/>
                  <a:gd name="T1" fmla="*/ 0 h 71"/>
                  <a:gd name="T2" fmla="*/ 0 w 71"/>
                  <a:gd name="T3" fmla="*/ 0 h 71"/>
                  <a:gd name="T4" fmla="*/ 0 w 71"/>
                  <a:gd name="T5" fmla="*/ 71 h 71"/>
                  <a:gd name="T6" fmla="*/ 71 w 71"/>
                  <a:gd name="T7" fmla="*/ 0 h 71"/>
                </a:gdLst>
                <a:ahLst/>
                <a:cxnLst>
                  <a:cxn ang="0">
                    <a:pos x="T0" y="T1"/>
                  </a:cxn>
                  <a:cxn ang="0">
                    <a:pos x="T2" y="T3"/>
                  </a:cxn>
                  <a:cxn ang="0">
                    <a:pos x="T4" y="T5"/>
                  </a:cxn>
                  <a:cxn ang="0">
                    <a:pos x="T6" y="T7"/>
                  </a:cxn>
                </a:cxnLst>
                <a:rect l="0" t="0" r="r" b="b"/>
                <a:pathLst>
                  <a:path w="71" h="71">
                    <a:moveTo>
                      <a:pt x="71" y="0"/>
                    </a:moveTo>
                    <a:lnTo>
                      <a:pt x="0" y="0"/>
                    </a:lnTo>
                    <a:lnTo>
                      <a:pt x="0" y="71"/>
                    </a:lnTo>
                    <a:lnTo>
                      <a:pt x="71"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35" name="Group 44"/>
              <p:cNvGrpSpPr/>
              <p:nvPr/>
            </p:nvGrpSpPr>
            <p:grpSpPr>
              <a:xfrm>
                <a:off x="9771960" y="2683820"/>
                <a:ext cx="442016" cy="440323"/>
                <a:chOff x="9771960" y="2683820"/>
                <a:chExt cx="442016" cy="440323"/>
              </a:xfrm>
            </p:grpSpPr>
            <p:sp>
              <p:nvSpPr>
                <p:cNvPr id="36" name="íṡľíḍè-Freeform: Shape 45"/>
                <p:cNvSpPr/>
                <p:nvPr/>
              </p:nvSpPr>
              <p:spPr bwMode="auto">
                <a:xfrm>
                  <a:off x="9777040" y="3017449"/>
                  <a:ext cx="62661" cy="82984"/>
                </a:xfrm>
                <a:custGeom>
                  <a:avLst/>
                  <a:gdLst>
                    <a:gd name="T0" fmla="*/ 10 w 13"/>
                    <a:gd name="T1" fmla="*/ 3 h 17"/>
                    <a:gd name="T2" fmla="*/ 3 w 13"/>
                    <a:gd name="T3" fmla="*/ 2 h 17"/>
                    <a:gd name="T4" fmla="*/ 0 w 13"/>
                    <a:gd name="T5" fmla="*/ 14 h 17"/>
                    <a:gd name="T6" fmla="*/ 4 w 13"/>
                    <a:gd name="T7" fmla="*/ 17 h 17"/>
                    <a:gd name="T8" fmla="*/ 11 w 13"/>
                    <a:gd name="T9" fmla="*/ 10 h 17"/>
                    <a:gd name="T10" fmla="*/ 10 w 13"/>
                    <a:gd name="T11" fmla="*/ 3 h 17"/>
                  </a:gdLst>
                  <a:ahLst/>
                  <a:cxnLst>
                    <a:cxn ang="0">
                      <a:pos x="T0" y="T1"/>
                    </a:cxn>
                    <a:cxn ang="0">
                      <a:pos x="T2" y="T3"/>
                    </a:cxn>
                    <a:cxn ang="0">
                      <a:pos x="T4" y="T5"/>
                    </a:cxn>
                    <a:cxn ang="0">
                      <a:pos x="T6" y="T7"/>
                    </a:cxn>
                    <a:cxn ang="0">
                      <a:pos x="T8" y="T9"/>
                    </a:cxn>
                    <a:cxn ang="0">
                      <a:pos x="T10" y="T11"/>
                    </a:cxn>
                  </a:cxnLst>
                  <a:rect l="0" t="0" r="r" b="b"/>
                  <a:pathLst>
                    <a:path w="13" h="17">
                      <a:moveTo>
                        <a:pt x="10" y="3"/>
                      </a:moveTo>
                      <a:cubicBezTo>
                        <a:pt x="7" y="1"/>
                        <a:pt x="4" y="0"/>
                        <a:pt x="3" y="2"/>
                      </a:cubicBezTo>
                      <a:cubicBezTo>
                        <a:pt x="0" y="14"/>
                        <a:pt x="0" y="14"/>
                        <a:pt x="0" y="14"/>
                      </a:cubicBezTo>
                      <a:cubicBezTo>
                        <a:pt x="4" y="17"/>
                        <a:pt x="4" y="17"/>
                        <a:pt x="4" y="17"/>
                      </a:cubicBezTo>
                      <a:cubicBezTo>
                        <a:pt x="11" y="10"/>
                        <a:pt x="11" y="10"/>
                        <a:pt x="11" y="10"/>
                      </a:cubicBezTo>
                      <a:cubicBezTo>
                        <a:pt x="13" y="8"/>
                        <a:pt x="12" y="5"/>
                        <a:pt x="10" y="3"/>
                      </a:cubicBez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íṡľíḍè-Freeform: Shape 46"/>
                <p:cNvSpPr/>
                <p:nvPr/>
              </p:nvSpPr>
              <p:spPr bwMode="auto">
                <a:xfrm>
                  <a:off x="9795670" y="3056401"/>
                  <a:ext cx="82983" cy="62662"/>
                </a:xfrm>
                <a:custGeom>
                  <a:avLst/>
                  <a:gdLst>
                    <a:gd name="T0" fmla="*/ 14 w 17"/>
                    <a:gd name="T1" fmla="*/ 3 h 13"/>
                    <a:gd name="T2" fmla="*/ 7 w 17"/>
                    <a:gd name="T3" fmla="*/ 2 h 13"/>
                    <a:gd name="T4" fmla="*/ 0 w 17"/>
                    <a:gd name="T5" fmla="*/ 9 h 13"/>
                    <a:gd name="T6" fmla="*/ 3 w 17"/>
                    <a:gd name="T7" fmla="*/ 13 h 13"/>
                    <a:gd name="T8" fmla="*/ 15 w 17"/>
                    <a:gd name="T9" fmla="*/ 10 h 13"/>
                    <a:gd name="T10" fmla="*/ 14 w 17"/>
                    <a:gd name="T11" fmla="*/ 3 h 13"/>
                  </a:gdLst>
                  <a:ahLst/>
                  <a:cxnLst>
                    <a:cxn ang="0">
                      <a:pos x="T0" y="T1"/>
                    </a:cxn>
                    <a:cxn ang="0">
                      <a:pos x="T2" y="T3"/>
                    </a:cxn>
                    <a:cxn ang="0">
                      <a:pos x="T4" y="T5"/>
                    </a:cxn>
                    <a:cxn ang="0">
                      <a:pos x="T6" y="T7"/>
                    </a:cxn>
                    <a:cxn ang="0">
                      <a:pos x="T8" y="T9"/>
                    </a:cxn>
                    <a:cxn ang="0">
                      <a:pos x="T10" y="T11"/>
                    </a:cxn>
                  </a:cxnLst>
                  <a:rect l="0" t="0" r="r" b="b"/>
                  <a:pathLst>
                    <a:path w="17" h="13">
                      <a:moveTo>
                        <a:pt x="14" y="3"/>
                      </a:moveTo>
                      <a:cubicBezTo>
                        <a:pt x="12" y="1"/>
                        <a:pt x="9" y="0"/>
                        <a:pt x="7" y="2"/>
                      </a:cubicBezTo>
                      <a:cubicBezTo>
                        <a:pt x="0" y="9"/>
                        <a:pt x="0" y="9"/>
                        <a:pt x="0" y="9"/>
                      </a:cubicBezTo>
                      <a:cubicBezTo>
                        <a:pt x="3" y="13"/>
                        <a:pt x="3" y="13"/>
                        <a:pt x="3" y="13"/>
                      </a:cubicBezTo>
                      <a:cubicBezTo>
                        <a:pt x="15" y="10"/>
                        <a:pt x="15" y="10"/>
                        <a:pt x="15" y="10"/>
                      </a:cubicBezTo>
                      <a:cubicBezTo>
                        <a:pt x="17" y="9"/>
                        <a:pt x="16" y="6"/>
                        <a:pt x="14" y="3"/>
                      </a:cubicBez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íṡľíḍè-Freeform: Shape 47"/>
                <p:cNvSpPr/>
                <p:nvPr/>
              </p:nvSpPr>
              <p:spPr bwMode="auto">
                <a:xfrm>
                  <a:off x="9771960" y="3085191"/>
                  <a:ext cx="23710" cy="38952"/>
                </a:xfrm>
                <a:custGeom>
                  <a:avLst/>
                  <a:gdLst>
                    <a:gd name="T0" fmla="*/ 3 w 14"/>
                    <a:gd name="T1" fmla="*/ 0 h 23"/>
                    <a:gd name="T2" fmla="*/ 0 w 14"/>
                    <a:gd name="T3" fmla="*/ 23 h 23"/>
                    <a:gd name="T4" fmla="*/ 14 w 14"/>
                    <a:gd name="T5" fmla="*/ 9 h 23"/>
                    <a:gd name="T6" fmla="*/ 3 w 14"/>
                    <a:gd name="T7" fmla="*/ 0 h 23"/>
                  </a:gdLst>
                  <a:ahLst/>
                  <a:cxnLst>
                    <a:cxn ang="0">
                      <a:pos x="T0" y="T1"/>
                    </a:cxn>
                    <a:cxn ang="0">
                      <a:pos x="T2" y="T3"/>
                    </a:cxn>
                    <a:cxn ang="0">
                      <a:pos x="T4" y="T5"/>
                    </a:cxn>
                    <a:cxn ang="0">
                      <a:pos x="T6" y="T7"/>
                    </a:cxn>
                  </a:cxnLst>
                  <a:rect l="0" t="0" r="r" b="b"/>
                  <a:pathLst>
                    <a:path w="14" h="23">
                      <a:moveTo>
                        <a:pt x="3" y="0"/>
                      </a:moveTo>
                      <a:lnTo>
                        <a:pt x="0" y="23"/>
                      </a:lnTo>
                      <a:lnTo>
                        <a:pt x="14" y="9"/>
                      </a:lnTo>
                      <a:lnTo>
                        <a:pt x="3"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9" name="íṡľíḍè-Freeform: Shape 48"/>
                <p:cNvSpPr/>
                <p:nvPr/>
              </p:nvSpPr>
              <p:spPr bwMode="auto">
                <a:xfrm>
                  <a:off x="9771960" y="3100433"/>
                  <a:ext cx="38951" cy="23710"/>
                </a:xfrm>
                <a:custGeom>
                  <a:avLst/>
                  <a:gdLst>
                    <a:gd name="T0" fmla="*/ 14 w 23"/>
                    <a:gd name="T1" fmla="*/ 0 h 14"/>
                    <a:gd name="T2" fmla="*/ 0 w 23"/>
                    <a:gd name="T3" fmla="*/ 14 h 14"/>
                    <a:gd name="T4" fmla="*/ 23 w 23"/>
                    <a:gd name="T5" fmla="*/ 11 h 14"/>
                    <a:gd name="T6" fmla="*/ 14 w 23"/>
                    <a:gd name="T7" fmla="*/ 0 h 14"/>
                  </a:gdLst>
                  <a:ahLst/>
                  <a:cxnLst>
                    <a:cxn ang="0">
                      <a:pos x="T0" y="T1"/>
                    </a:cxn>
                    <a:cxn ang="0">
                      <a:pos x="T2" y="T3"/>
                    </a:cxn>
                    <a:cxn ang="0">
                      <a:pos x="T4" y="T5"/>
                    </a:cxn>
                    <a:cxn ang="0">
                      <a:pos x="T6" y="T7"/>
                    </a:cxn>
                  </a:cxnLst>
                  <a:rect l="0" t="0" r="r" b="b"/>
                  <a:pathLst>
                    <a:path w="23" h="14">
                      <a:moveTo>
                        <a:pt x="14" y="0"/>
                      </a:moveTo>
                      <a:lnTo>
                        <a:pt x="0" y="14"/>
                      </a:lnTo>
                      <a:lnTo>
                        <a:pt x="23" y="11"/>
                      </a:lnTo>
                      <a:lnTo>
                        <a:pt x="14" y="0"/>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0" name="íṡľíḍè-Freeform: Shape 49"/>
                <p:cNvSpPr/>
                <p:nvPr/>
              </p:nvSpPr>
              <p:spPr bwMode="auto">
                <a:xfrm>
                  <a:off x="9792282" y="2780352"/>
                  <a:ext cx="281129" cy="286210"/>
                </a:xfrm>
                <a:custGeom>
                  <a:avLst/>
                  <a:gdLst>
                    <a:gd name="T0" fmla="*/ 50 w 58"/>
                    <a:gd name="T1" fmla="*/ 0 h 59"/>
                    <a:gd name="T2" fmla="*/ 0 w 58"/>
                    <a:gd name="T3" fmla="*/ 51 h 59"/>
                    <a:gd name="T4" fmla="*/ 7 w 58"/>
                    <a:gd name="T5" fmla="*/ 52 h 59"/>
                    <a:gd name="T6" fmla="*/ 8 w 58"/>
                    <a:gd name="T7" fmla="*/ 59 h 59"/>
                    <a:gd name="T8" fmla="*/ 58 w 58"/>
                    <a:gd name="T9" fmla="*/ 9 h 59"/>
                    <a:gd name="T10" fmla="*/ 50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50" y="0"/>
                      </a:moveTo>
                      <a:cubicBezTo>
                        <a:pt x="0" y="51"/>
                        <a:pt x="0" y="51"/>
                        <a:pt x="0" y="51"/>
                      </a:cubicBezTo>
                      <a:cubicBezTo>
                        <a:pt x="1" y="49"/>
                        <a:pt x="4" y="50"/>
                        <a:pt x="7" y="52"/>
                      </a:cubicBezTo>
                      <a:cubicBezTo>
                        <a:pt x="9" y="54"/>
                        <a:pt x="10" y="57"/>
                        <a:pt x="8" y="59"/>
                      </a:cubicBezTo>
                      <a:cubicBezTo>
                        <a:pt x="58" y="9"/>
                        <a:pt x="58" y="9"/>
                        <a:pt x="58" y="9"/>
                      </a:cubicBezTo>
                      <a:lnTo>
                        <a:pt x="50" y="0"/>
                      </a:lnTo>
                      <a:close/>
                    </a:path>
                  </a:pathLst>
                </a:custGeom>
                <a:solidFill>
                  <a:srgbClr val="FBB04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1" name="íṡľíḍè-Freeform: Shape 50"/>
                <p:cNvSpPr/>
                <p:nvPr/>
              </p:nvSpPr>
              <p:spPr bwMode="auto">
                <a:xfrm>
                  <a:off x="9829541" y="2824384"/>
                  <a:ext cx="286209" cy="281129"/>
                </a:xfrm>
                <a:custGeom>
                  <a:avLst/>
                  <a:gdLst>
                    <a:gd name="T0" fmla="*/ 50 w 59"/>
                    <a:gd name="T1" fmla="*/ 0 h 58"/>
                    <a:gd name="T2" fmla="*/ 0 w 59"/>
                    <a:gd name="T3" fmla="*/ 50 h 58"/>
                    <a:gd name="T4" fmla="*/ 7 w 59"/>
                    <a:gd name="T5" fmla="*/ 51 h 58"/>
                    <a:gd name="T6" fmla="*/ 8 w 59"/>
                    <a:gd name="T7" fmla="*/ 58 h 58"/>
                    <a:gd name="T8" fmla="*/ 59 w 59"/>
                    <a:gd name="T9" fmla="*/ 8 h 58"/>
                    <a:gd name="T10" fmla="*/ 50 w 59"/>
                    <a:gd name="T11" fmla="*/ 0 h 58"/>
                  </a:gdLst>
                  <a:ahLst/>
                  <a:cxnLst>
                    <a:cxn ang="0">
                      <a:pos x="T0" y="T1"/>
                    </a:cxn>
                    <a:cxn ang="0">
                      <a:pos x="T2" y="T3"/>
                    </a:cxn>
                    <a:cxn ang="0">
                      <a:pos x="T4" y="T5"/>
                    </a:cxn>
                    <a:cxn ang="0">
                      <a:pos x="T6" y="T7"/>
                    </a:cxn>
                    <a:cxn ang="0">
                      <a:pos x="T8" y="T9"/>
                    </a:cxn>
                    <a:cxn ang="0">
                      <a:pos x="T10" y="T11"/>
                    </a:cxn>
                  </a:cxnLst>
                  <a:rect l="0" t="0" r="r" b="b"/>
                  <a:pathLst>
                    <a:path w="59" h="58">
                      <a:moveTo>
                        <a:pt x="50" y="0"/>
                      </a:moveTo>
                      <a:cubicBezTo>
                        <a:pt x="0" y="50"/>
                        <a:pt x="0" y="50"/>
                        <a:pt x="0" y="50"/>
                      </a:cubicBezTo>
                      <a:cubicBezTo>
                        <a:pt x="2" y="48"/>
                        <a:pt x="5" y="49"/>
                        <a:pt x="7" y="51"/>
                      </a:cubicBezTo>
                      <a:cubicBezTo>
                        <a:pt x="9" y="54"/>
                        <a:pt x="10" y="57"/>
                        <a:pt x="8" y="58"/>
                      </a:cubicBezTo>
                      <a:cubicBezTo>
                        <a:pt x="59" y="8"/>
                        <a:pt x="59" y="8"/>
                        <a:pt x="59" y="8"/>
                      </a:cubicBezTo>
                      <a:lnTo>
                        <a:pt x="50" y="0"/>
                      </a:lnTo>
                      <a:close/>
                    </a:path>
                  </a:pathLst>
                </a:custGeom>
                <a:solidFill>
                  <a:srgbClr val="F15A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2" name="íṡľíḍè-Freeform: Shape 51"/>
                <p:cNvSpPr/>
                <p:nvPr/>
              </p:nvSpPr>
              <p:spPr bwMode="auto">
                <a:xfrm>
                  <a:off x="10042928" y="2683820"/>
                  <a:ext cx="137177" cy="125323"/>
                </a:xfrm>
                <a:custGeom>
                  <a:avLst/>
                  <a:gdLst>
                    <a:gd name="T0" fmla="*/ 81 w 81"/>
                    <a:gd name="T1" fmla="*/ 20 h 74"/>
                    <a:gd name="T2" fmla="*/ 60 w 81"/>
                    <a:gd name="T3" fmla="*/ 0 h 74"/>
                    <a:gd name="T4" fmla="*/ 49 w 81"/>
                    <a:gd name="T5" fmla="*/ 3 h 74"/>
                    <a:gd name="T6" fmla="*/ 0 w 81"/>
                    <a:gd name="T7" fmla="*/ 51 h 74"/>
                    <a:gd name="T8" fmla="*/ 26 w 81"/>
                    <a:gd name="T9" fmla="*/ 74 h 74"/>
                    <a:gd name="T10" fmla="*/ 81 w 81"/>
                    <a:gd name="T11" fmla="*/ 20 h 74"/>
                  </a:gdLst>
                  <a:ahLst/>
                  <a:cxnLst>
                    <a:cxn ang="0">
                      <a:pos x="T0" y="T1"/>
                    </a:cxn>
                    <a:cxn ang="0">
                      <a:pos x="T2" y="T3"/>
                    </a:cxn>
                    <a:cxn ang="0">
                      <a:pos x="T4" y="T5"/>
                    </a:cxn>
                    <a:cxn ang="0">
                      <a:pos x="T6" y="T7"/>
                    </a:cxn>
                    <a:cxn ang="0">
                      <a:pos x="T8" y="T9"/>
                    </a:cxn>
                    <a:cxn ang="0">
                      <a:pos x="T10" y="T11"/>
                    </a:cxn>
                  </a:cxnLst>
                  <a:rect l="0" t="0" r="r" b="b"/>
                  <a:pathLst>
                    <a:path w="81" h="74">
                      <a:moveTo>
                        <a:pt x="81" y="20"/>
                      </a:moveTo>
                      <a:lnTo>
                        <a:pt x="60" y="0"/>
                      </a:lnTo>
                      <a:lnTo>
                        <a:pt x="49" y="3"/>
                      </a:lnTo>
                      <a:lnTo>
                        <a:pt x="0" y="51"/>
                      </a:lnTo>
                      <a:lnTo>
                        <a:pt x="26" y="74"/>
                      </a:lnTo>
                      <a:lnTo>
                        <a:pt x="81" y="20"/>
                      </a:ln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3" name="íṡľíḍè-Freeform: Shape 52"/>
                <p:cNvSpPr/>
                <p:nvPr/>
              </p:nvSpPr>
              <p:spPr bwMode="auto">
                <a:xfrm>
                  <a:off x="10086960" y="2717691"/>
                  <a:ext cx="127016" cy="135484"/>
                </a:xfrm>
                <a:custGeom>
                  <a:avLst/>
                  <a:gdLst>
                    <a:gd name="T0" fmla="*/ 23 w 75"/>
                    <a:gd name="T1" fmla="*/ 80 h 80"/>
                    <a:gd name="T2" fmla="*/ 72 w 75"/>
                    <a:gd name="T3" fmla="*/ 31 h 80"/>
                    <a:gd name="T4" fmla="*/ 75 w 75"/>
                    <a:gd name="T5" fmla="*/ 20 h 80"/>
                    <a:gd name="T6" fmla="*/ 55 w 75"/>
                    <a:gd name="T7" fmla="*/ 0 h 80"/>
                    <a:gd name="T8" fmla="*/ 0 w 75"/>
                    <a:gd name="T9" fmla="*/ 54 h 80"/>
                    <a:gd name="T10" fmla="*/ 23 w 75"/>
                    <a:gd name="T11" fmla="*/ 80 h 80"/>
                  </a:gdLst>
                  <a:ahLst/>
                  <a:cxnLst>
                    <a:cxn ang="0">
                      <a:pos x="T0" y="T1"/>
                    </a:cxn>
                    <a:cxn ang="0">
                      <a:pos x="T2" y="T3"/>
                    </a:cxn>
                    <a:cxn ang="0">
                      <a:pos x="T4" y="T5"/>
                    </a:cxn>
                    <a:cxn ang="0">
                      <a:pos x="T6" y="T7"/>
                    </a:cxn>
                    <a:cxn ang="0">
                      <a:pos x="T8" y="T9"/>
                    </a:cxn>
                    <a:cxn ang="0">
                      <a:pos x="T10" y="T11"/>
                    </a:cxn>
                  </a:cxnLst>
                  <a:rect l="0" t="0" r="r" b="b"/>
                  <a:pathLst>
                    <a:path w="75" h="80">
                      <a:moveTo>
                        <a:pt x="23" y="80"/>
                      </a:moveTo>
                      <a:lnTo>
                        <a:pt x="72" y="31"/>
                      </a:lnTo>
                      <a:lnTo>
                        <a:pt x="75" y="20"/>
                      </a:lnTo>
                      <a:lnTo>
                        <a:pt x="55" y="0"/>
                      </a:lnTo>
                      <a:lnTo>
                        <a:pt x="0" y="54"/>
                      </a:lnTo>
                      <a:lnTo>
                        <a:pt x="23" y="80"/>
                      </a:lnTo>
                      <a:close/>
                    </a:path>
                  </a:pathLst>
                </a:custGeom>
                <a:solidFill>
                  <a:schemeClr val="accent1">
                    <a:lumMod val="75000"/>
                  </a:schemeClr>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íṡľíḍè-Freeform: Shape 53"/>
                <p:cNvSpPr/>
                <p:nvPr/>
              </p:nvSpPr>
              <p:spPr bwMode="auto">
                <a:xfrm>
                  <a:off x="10034459" y="2770191"/>
                  <a:ext cx="52499" cy="54194"/>
                </a:xfrm>
                <a:custGeom>
                  <a:avLst/>
                  <a:gdLst>
                    <a:gd name="T0" fmla="*/ 31 w 31"/>
                    <a:gd name="T1" fmla="*/ 23 h 32"/>
                    <a:gd name="T2" fmla="*/ 5 w 31"/>
                    <a:gd name="T3" fmla="*/ 0 h 32"/>
                    <a:gd name="T4" fmla="*/ 0 w 31"/>
                    <a:gd name="T5" fmla="*/ 6 h 32"/>
                    <a:gd name="T6" fmla="*/ 23 w 31"/>
                    <a:gd name="T7" fmla="*/ 32 h 32"/>
                    <a:gd name="T8" fmla="*/ 31 w 31"/>
                    <a:gd name="T9" fmla="*/ 23 h 32"/>
                  </a:gdLst>
                  <a:ahLst/>
                  <a:cxnLst>
                    <a:cxn ang="0">
                      <a:pos x="T0" y="T1"/>
                    </a:cxn>
                    <a:cxn ang="0">
                      <a:pos x="T2" y="T3"/>
                    </a:cxn>
                    <a:cxn ang="0">
                      <a:pos x="T4" y="T5"/>
                    </a:cxn>
                    <a:cxn ang="0">
                      <a:pos x="T6" y="T7"/>
                    </a:cxn>
                    <a:cxn ang="0">
                      <a:pos x="T8" y="T9"/>
                    </a:cxn>
                  </a:cxnLst>
                  <a:rect l="0" t="0" r="r" b="b"/>
                  <a:pathLst>
                    <a:path w="31" h="32">
                      <a:moveTo>
                        <a:pt x="31" y="23"/>
                      </a:moveTo>
                      <a:lnTo>
                        <a:pt x="5" y="0"/>
                      </a:lnTo>
                      <a:lnTo>
                        <a:pt x="0" y="6"/>
                      </a:lnTo>
                      <a:lnTo>
                        <a:pt x="23" y="32"/>
                      </a:lnTo>
                      <a:lnTo>
                        <a:pt x="31" y="23"/>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íṡľíḍè-Freeform: Shape 54"/>
                <p:cNvSpPr/>
                <p:nvPr/>
              </p:nvSpPr>
              <p:spPr bwMode="auto">
                <a:xfrm>
                  <a:off x="10073412" y="2809143"/>
                  <a:ext cx="52499" cy="54194"/>
                </a:xfrm>
                <a:custGeom>
                  <a:avLst/>
                  <a:gdLst>
                    <a:gd name="T0" fmla="*/ 0 w 31"/>
                    <a:gd name="T1" fmla="*/ 9 h 32"/>
                    <a:gd name="T2" fmla="*/ 25 w 31"/>
                    <a:gd name="T3" fmla="*/ 32 h 32"/>
                    <a:gd name="T4" fmla="*/ 31 w 31"/>
                    <a:gd name="T5" fmla="*/ 26 h 32"/>
                    <a:gd name="T6" fmla="*/ 8 w 31"/>
                    <a:gd name="T7" fmla="*/ 0 h 32"/>
                    <a:gd name="T8" fmla="*/ 0 w 31"/>
                    <a:gd name="T9" fmla="*/ 9 h 32"/>
                  </a:gdLst>
                  <a:ahLst/>
                  <a:cxnLst>
                    <a:cxn ang="0">
                      <a:pos x="T0" y="T1"/>
                    </a:cxn>
                    <a:cxn ang="0">
                      <a:pos x="T2" y="T3"/>
                    </a:cxn>
                    <a:cxn ang="0">
                      <a:pos x="T4" y="T5"/>
                    </a:cxn>
                    <a:cxn ang="0">
                      <a:pos x="T6" y="T7"/>
                    </a:cxn>
                    <a:cxn ang="0">
                      <a:pos x="T8" y="T9"/>
                    </a:cxn>
                  </a:cxnLst>
                  <a:rect l="0" t="0" r="r" b="b"/>
                  <a:pathLst>
                    <a:path w="31" h="32">
                      <a:moveTo>
                        <a:pt x="0" y="9"/>
                      </a:moveTo>
                      <a:lnTo>
                        <a:pt x="25" y="32"/>
                      </a:lnTo>
                      <a:lnTo>
                        <a:pt x="31" y="26"/>
                      </a:lnTo>
                      <a:lnTo>
                        <a:pt x="8" y="0"/>
                      </a:lnTo>
                      <a:lnTo>
                        <a:pt x="0" y="9"/>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sp>
          <p:nvSpPr>
            <p:cNvPr id="12" name="íṡľíḍè-TextBox 55"/>
            <p:cNvSpPr txBox="1"/>
            <p:nvPr/>
          </p:nvSpPr>
          <p:spPr>
            <a:xfrm>
              <a:off x="278641" y="4657336"/>
              <a:ext cx="2064239" cy="370014"/>
            </a:xfrm>
            <a:prstGeom prst="rect">
              <a:avLst/>
            </a:prstGeom>
          </p:spPr>
          <p:txBody>
            <a:bodyPr wrap="none" anchor="ctr">
              <a:noAutofit/>
            </a:bodyPr>
            <a:lstStyle/>
            <a:p>
              <a:pPr algn="l"/>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朋友圈宣传</a:t>
              </a:r>
            </a:p>
          </p:txBody>
        </p:sp>
        <p:sp>
          <p:nvSpPr>
            <p:cNvPr id="13" name="íṡľíḍè-TextBox 56"/>
            <p:cNvSpPr txBox="1"/>
            <p:nvPr/>
          </p:nvSpPr>
          <p:spPr>
            <a:xfrm>
              <a:off x="278641" y="5113008"/>
              <a:ext cx="2886348" cy="498598"/>
            </a:xfrm>
            <a:prstGeom prst="rect">
              <a:avLst/>
            </a:prstGeom>
            <a:noFill/>
          </p:spPr>
          <p:txBody>
            <a:bodyPr wrap="square">
              <a:noAutofit/>
            </a:bodyPr>
            <a:lstStyle/>
            <a:p>
              <a:r>
                <a:rPr sz="2000">
                  <a:latin typeface="微软雅黑" panose="020B0503020204020204" pitchFamily="34" charset="-122"/>
                  <a:ea typeface="微软雅黑" panose="020B0503020204020204" pitchFamily="34" charset="-122"/>
                  <a:cs typeface="+mn-ea"/>
                  <a:sym typeface="微软雅黑" panose="020B0503020204020204" pitchFamily="34" charset="-122"/>
                </a:rPr>
                <a:t>口耳相传</a:t>
              </a:r>
            </a:p>
            <a:p>
              <a:r>
                <a:rPr sz="2000">
                  <a:latin typeface="微软雅黑" panose="020B0503020204020204" pitchFamily="34" charset="-122"/>
                  <a:ea typeface="微软雅黑" panose="020B0503020204020204" pitchFamily="34" charset="-122"/>
                  <a:cs typeface="+mn-ea"/>
                  <a:sym typeface="微软雅黑" panose="020B0503020204020204" pitchFamily="34" charset="-122"/>
                </a:rPr>
                <a:t>微信朋友圈里广</a:t>
              </a:r>
              <a:r>
                <a:rPr lang="zh-CN" sz="2000">
                  <a:latin typeface="微软雅黑" panose="020B0503020204020204" pitchFamily="34" charset="-122"/>
                  <a:ea typeface="微软雅黑" panose="020B0503020204020204" pitchFamily="34" charset="-122"/>
                  <a:cs typeface="+mn-ea"/>
                  <a:sym typeface="微软雅黑" panose="020B0503020204020204" pitchFamily="34" charset="-122"/>
                </a:rPr>
                <a:t>而</a:t>
              </a:r>
              <a:r>
                <a:rPr sz="2000">
                  <a:latin typeface="微软雅黑" panose="020B0503020204020204" pitchFamily="34" charset="-122"/>
                  <a:ea typeface="微软雅黑" panose="020B0503020204020204" pitchFamily="34" charset="-122"/>
                  <a:cs typeface="+mn-ea"/>
                  <a:sym typeface="微软雅黑" panose="020B0503020204020204" pitchFamily="34" charset="-122"/>
                </a:rPr>
                <a:t>告</a:t>
              </a:r>
              <a:r>
                <a:rPr lang="zh-CN" sz="2000">
                  <a:latin typeface="微软雅黑" panose="020B0503020204020204" pitchFamily="34" charset="-122"/>
                  <a:ea typeface="微软雅黑" panose="020B0503020204020204" pitchFamily="34" charset="-122"/>
                  <a:cs typeface="+mn-ea"/>
                  <a:sym typeface="微软雅黑" panose="020B0503020204020204" pitchFamily="34" charset="-122"/>
                </a:rPr>
                <a:t>之</a:t>
              </a:r>
            </a:p>
          </p:txBody>
        </p:sp>
        <p:sp>
          <p:nvSpPr>
            <p:cNvPr id="14" name="íṡľíḍè-TextBox 57"/>
            <p:cNvSpPr txBox="1"/>
            <p:nvPr/>
          </p:nvSpPr>
          <p:spPr>
            <a:xfrm>
              <a:off x="2189961" y="1783864"/>
              <a:ext cx="3007990" cy="370014"/>
            </a:xfrm>
            <a:prstGeom prst="rect">
              <a:avLst/>
            </a:prstGeom>
          </p:spPr>
          <p:txBody>
            <a:bodyPr wrap="none" anchor="ctr">
              <a:noAutofit/>
            </a:bodyPr>
            <a:lstStyle/>
            <a:p>
              <a:pPr algn="l"/>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校内广告投放推广</a:t>
              </a:r>
            </a:p>
          </p:txBody>
        </p:sp>
        <p:sp>
          <p:nvSpPr>
            <p:cNvPr id="15" name="íṡľíḍè-TextBox 58"/>
            <p:cNvSpPr txBox="1"/>
            <p:nvPr/>
          </p:nvSpPr>
          <p:spPr>
            <a:xfrm>
              <a:off x="2253434" y="2239564"/>
              <a:ext cx="3166488" cy="498598"/>
            </a:xfrm>
            <a:prstGeom prst="rect">
              <a:avLst/>
            </a:prstGeom>
            <a:noFill/>
          </p:spPr>
          <p:txBody>
            <a:bodyPr wrap="square">
              <a:noAutofit/>
            </a:bodyPr>
            <a:lstStyle/>
            <a:p>
              <a:r>
                <a:rPr sz="2000">
                  <a:latin typeface="微软雅黑" panose="020B0503020204020204" pitchFamily="34" charset="-122"/>
                  <a:ea typeface="微软雅黑" panose="020B0503020204020204" pitchFamily="34" charset="-122"/>
                  <a:cs typeface="+mn-ea"/>
                  <a:sym typeface="微软雅黑" panose="020B0503020204020204" pitchFamily="34" charset="-122"/>
                </a:rPr>
                <a:t>校道张贴海报、食堂张贴二维码、向全校师生发送电子邮件、校园广播</a:t>
              </a:r>
            </a:p>
          </p:txBody>
        </p:sp>
        <p:sp>
          <p:nvSpPr>
            <p:cNvPr id="16" name="íṡľíḍè-TextBox 59"/>
            <p:cNvSpPr txBox="1"/>
            <p:nvPr/>
          </p:nvSpPr>
          <p:spPr>
            <a:xfrm>
              <a:off x="5103162" y="4657336"/>
              <a:ext cx="1985676" cy="370014"/>
            </a:xfrm>
            <a:prstGeom prst="rect">
              <a:avLst/>
            </a:prstGeom>
          </p:spPr>
          <p:txBody>
            <a:bodyPr wrap="none" anchor="ctr">
              <a:noAutofit/>
            </a:bodyPr>
            <a:lstStyle/>
            <a:p>
              <a:pPr algn="l"/>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公众号宣传</a:t>
              </a:r>
            </a:p>
          </p:txBody>
        </p:sp>
        <p:sp>
          <p:nvSpPr>
            <p:cNvPr id="17" name="íṡľíḍè-TextBox 60"/>
            <p:cNvSpPr txBox="1"/>
            <p:nvPr/>
          </p:nvSpPr>
          <p:spPr>
            <a:xfrm>
              <a:off x="4689508" y="5087787"/>
              <a:ext cx="2886347" cy="498598"/>
            </a:xfrm>
            <a:prstGeom prst="rect">
              <a:avLst/>
            </a:prstGeom>
            <a:noFill/>
          </p:spPr>
          <p:txBody>
            <a:bodyPr wrap="square">
              <a:noAutofit/>
            </a:bodyPr>
            <a:lstStyle/>
            <a:p>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与校内各大宣传平台、公众号合作，吸引同学们下载本应用程序。</a:t>
              </a:r>
            </a:p>
          </p:txBody>
        </p:sp>
        <p:sp>
          <p:nvSpPr>
            <p:cNvPr id="18" name="íṡľíḍè-TextBox 61"/>
            <p:cNvSpPr txBox="1"/>
            <p:nvPr/>
          </p:nvSpPr>
          <p:spPr>
            <a:xfrm>
              <a:off x="7230744" y="1777618"/>
              <a:ext cx="2247163" cy="370014"/>
            </a:xfrm>
            <a:prstGeom prst="rect">
              <a:avLst/>
            </a:prstGeom>
          </p:spPr>
          <p:txBody>
            <a:bodyPr wrap="none" anchor="ctr">
              <a:noAutofit/>
            </a:bodyPr>
            <a:lstStyle/>
            <a:p>
              <a:pPr algn="l"/>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校内组织宣传</a:t>
              </a:r>
            </a:p>
          </p:txBody>
        </p:sp>
        <p:sp>
          <p:nvSpPr>
            <p:cNvPr id="19" name="íṡľíḍè-TextBox 62"/>
            <p:cNvSpPr txBox="1"/>
            <p:nvPr/>
          </p:nvSpPr>
          <p:spPr>
            <a:xfrm>
              <a:off x="7028873" y="2224319"/>
              <a:ext cx="3024321" cy="498598"/>
            </a:xfrm>
            <a:prstGeom prst="rect">
              <a:avLst/>
            </a:prstGeom>
            <a:noFill/>
          </p:spPr>
          <p:txBody>
            <a:bodyPr wrap="square">
              <a:noAutofit/>
            </a:bodyPr>
            <a:lstStyle/>
            <a:p>
              <a:r>
                <a:rPr lang="zh-CN" sz="2000">
                  <a:latin typeface="微软雅黑" panose="020B0503020204020204" pitchFamily="34" charset="-122"/>
                  <a:ea typeface="微软雅黑" panose="020B0503020204020204" pitchFamily="34" charset="-122"/>
                  <a:cs typeface="+mn-ea"/>
                  <a:sym typeface="微软雅黑" panose="020B0503020204020204" pitchFamily="34" charset="-122"/>
                </a:rPr>
                <a:t>让</a:t>
              </a:r>
              <a:r>
                <a:rPr sz="2000">
                  <a:latin typeface="微软雅黑" panose="020B0503020204020204" pitchFamily="34" charset="-122"/>
                  <a:ea typeface="微软雅黑" panose="020B0503020204020204" pitchFamily="34" charset="-122"/>
                  <a:cs typeface="+mn-ea"/>
                  <a:sym typeface="微软雅黑" panose="020B0503020204020204" pitchFamily="34" charset="-122"/>
                </a:rPr>
                <a:t>学校的组织部门</a:t>
              </a:r>
              <a:r>
                <a:rPr lang="zh-CN" sz="2000">
                  <a:latin typeface="微软雅黑" panose="020B0503020204020204" pitchFamily="34" charset="-122"/>
                  <a:ea typeface="微软雅黑" panose="020B0503020204020204" pitchFamily="34" charset="-122"/>
                  <a:cs typeface="+mn-ea"/>
                  <a:sym typeface="微软雅黑" panose="020B0503020204020204" pitchFamily="34" charset="-122"/>
                </a:rPr>
                <a:t>使用本产品</a:t>
              </a:r>
              <a:r>
                <a:rPr sz="2000">
                  <a:latin typeface="微软雅黑" panose="020B0503020204020204" pitchFamily="34" charset="-122"/>
                  <a:ea typeface="微软雅黑" panose="020B0503020204020204" pitchFamily="34" charset="-122"/>
                  <a:cs typeface="+mn-ea"/>
                  <a:sym typeface="微软雅黑" panose="020B0503020204020204" pitchFamily="34" charset="-122"/>
                </a:rPr>
                <a:t>，同时也借助他们的力量进行宣传。</a:t>
              </a:r>
            </a:p>
          </p:txBody>
        </p:sp>
        <p:sp>
          <p:nvSpPr>
            <p:cNvPr id="20" name="íṡľíḍè-TextBox 63"/>
            <p:cNvSpPr txBox="1"/>
            <p:nvPr/>
          </p:nvSpPr>
          <p:spPr>
            <a:xfrm>
              <a:off x="9715668" y="4842343"/>
              <a:ext cx="2341222" cy="370014"/>
            </a:xfrm>
            <a:prstGeom prst="rect">
              <a:avLst/>
            </a:prstGeom>
          </p:spPr>
          <p:txBody>
            <a:bodyPr wrap="none" anchor="ctr">
              <a:noAutofit/>
            </a:bodyPr>
            <a:lstStyle/>
            <a:p>
              <a:pPr algn="l"/>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联合其它高校</a:t>
              </a:r>
              <a:endParaRPr lang="en-US" altLang="zh-CN"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l"/>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师生组织推广</a:t>
              </a:r>
            </a:p>
          </p:txBody>
        </p:sp>
        <p:sp>
          <p:nvSpPr>
            <p:cNvPr id="21" name="íṡľíḍè-TextBox 64"/>
            <p:cNvSpPr txBox="1"/>
            <p:nvPr/>
          </p:nvSpPr>
          <p:spPr>
            <a:xfrm>
              <a:off x="8822792" y="5479079"/>
              <a:ext cx="3578263" cy="498598"/>
            </a:xfrm>
            <a:prstGeom prst="rect">
              <a:avLst/>
            </a:prstGeom>
            <a:noFill/>
          </p:spPr>
          <p:txBody>
            <a:bodyPr wrap="square">
              <a:noAutofit/>
            </a:bodyPr>
            <a:lstStyle/>
            <a:p>
              <a:r>
                <a:rPr sz="2000">
                  <a:latin typeface="微软雅黑" panose="020B0503020204020204" pitchFamily="34" charset="-122"/>
                  <a:ea typeface="微软雅黑" panose="020B0503020204020204" pitchFamily="34" charset="-122"/>
                  <a:cs typeface="+mn-ea"/>
                  <a:sym typeface="微软雅黑" panose="020B0503020204020204" pitchFamily="34" charset="-122"/>
                </a:rPr>
                <a:t>微信公众号推送、贴吧发帖、官方微博、校园论坛、知乎、微信朋友圈、QQ空间</a:t>
              </a:r>
            </a:p>
          </p:txBody>
        </p:sp>
        <p:cxnSp>
          <p:nvCxnSpPr>
            <p:cNvPr id="22" name="íṡľíḍè-Straight Arrow Connector 65"/>
            <p:cNvCxnSpPr/>
            <p:nvPr/>
          </p:nvCxnSpPr>
          <p:spPr>
            <a:xfrm>
              <a:off x="1929160"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íṡľíḍè-Straight Arrow Connector 66"/>
            <p:cNvCxnSpPr/>
            <p:nvPr/>
          </p:nvCxnSpPr>
          <p:spPr>
            <a:xfrm>
              <a:off x="4300653"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íṡľíḍè-Straight Arrow Connector 67"/>
            <p:cNvCxnSpPr/>
            <p:nvPr/>
          </p:nvCxnSpPr>
          <p:spPr>
            <a:xfrm>
              <a:off x="6753921"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íṡľíḍè-Straight Arrow Connector 68"/>
            <p:cNvCxnSpPr/>
            <p:nvPr/>
          </p:nvCxnSpPr>
          <p:spPr>
            <a:xfrm>
              <a:off x="9125414" y="3872308"/>
              <a:ext cx="759937"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7" name="MH_Others_1">
            <a:extLst>
              <a:ext uri="{FF2B5EF4-FFF2-40B4-BE49-F238E27FC236}">
                <a16:creationId xmlns:a16="http://schemas.microsoft.com/office/drawing/2014/main" id="{DA8FC480-C468-45B0-B546-71A6C4EEE1C5}"/>
              </a:ext>
            </a:extLst>
          </p:cNvPr>
          <p:cNvSpPr/>
          <p:nvPr>
            <p:custDataLst>
              <p:tags r:id="rId1"/>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8" name="MH_Others_2">
            <a:extLst>
              <a:ext uri="{FF2B5EF4-FFF2-40B4-BE49-F238E27FC236}">
                <a16:creationId xmlns:a16="http://schemas.microsoft.com/office/drawing/2014/main" id="{00DBBC92-1900-4E41-934D-AFB7C6031C26}"/>
              </a:ext>
            </a:extLst>
          </p:cNvPr>
          <p:cNvSpPr/>
          <p:nvPr>
            <p:custDataLst>
              <p:tags r:id="rId2"/>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 name="文本框 4"/>
          <p:cNvSpPr txBox="1"/>
          <p:nvPr/>
        </p:nvSpPr>
        <p:spPr>
          <a:xfrm>
            <a:off x="1097280" y="251460"/>
            <a:ext cx="5739969" cy="584775"/>
          </a:xfrm>
          <a:prstGeom prst="rect">
            <a:avLst/>
          </a:prstGeom>
          <a:noFill/>
        </p:spPr>
        <p:txBody>
          <a:bodyPr wrap="square" rtlCol="0">
            <a:sp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、应用商店推广</a:t>
            </a:r>
          </a:p>
        </p:txBody>
      </p:sp>
      <p:grpSp>
        <p:nvGrpSpPr>
          <p:cNvPr id="6" name="10b098b3-c274-476f-aa0d-e87fbb192f8f"/>
          <p:cNvGrpSpPr>
            <a:grpSpLocks noChangeAspect="1"/>
          </p:cNvGrpSpPr>
          <p:nvPr/>
        </p:nvGrpSpPr>
        <p:grpSpPr>
          <a:xfrm>
            <a:off x="1154486" y="1357297"/>
            <a:ext cx="9883027" cy="4143406"/>
            <a:chOff x="1726725" y="1618305"/>
            <a:chExt cx="9346053" cy="3918283"/>
          </a:xfrm>
        </p:grpSpPr>
        <p:grpSp>
          <p:nvGrpSpPr>
            <p:cNvPr id="7" name="Group 3"/>
            <p:cNvGrpSpPr/>
            <p:nvPr/>
          </p:nvGrpSpPr>
          <p:grpSpPr>
            <a:xfrm>
              <a:off x="4492262" y="5020934"/>
              <a:ext cx="3042014" cy="515654"/>
              <a:chOff x="4243804" y="5106300"/>
              <a:chExt cx="3538929" cy="599885"/>
            </a:xfrm>
          </p:grpSpPr>
          <p:grpSp>
            <p:nvGrpSpPr>
              <p:cNvPr id="73" name="Group 2"/>
              <p:cNvGrpSpPr/>
              <p:nvPr/>
            </p:nvGrpSpPr>
            <p:grpSpPr>
              <a:xfrm>
                <a:off x="4243804" y="5106300"/>
                <a:ext cx="3538929" cy="599885"/>
                <a:chOff x="4243804" y="5106300"/>
                <a:chExt cx="3538929" cy="599885"/>
              </a:xfrm>
            </p:grpSpPr>
            <p:sp>
              <p:nvSpPr>
                <p:cNvPr id="79" name="iS1ide-Oval 85"/>
                <p:cNvSpPr/>
                <p:nvPr/>
              </p:nvSpPr>
              <p:spPr>
                <a:xfrm>
                  <a:off x="4243804"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0" name="iS1ide-Oval 73"/>
                <p:cNvSpPr/>
                <p:nvPr/>
              </p:nvSpPr>
              <p:spPr>
                <a:xfrm>
                  <a:off x="4979185"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1" name="iS1ide-Oval 65"/>
                <p:cNvSpPr/>
                <p:nvPr/>
              </p:nvSpPr>
              <p:spPr>
                <a:xfrm>
                  <a:off x="5714567"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2" name="iS1ide-Oval 63"/>
                <p:cNvSpPr/>
                <p:nvPr/>
              </p:nvSpPr>
              <p:spPr>
                <a:xfrm>
                  <a:off x="6449948"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3" name="iS1ide-Oval 50"/>
                <p:cNvSpPr/>
                <p:nvPr/>
              </p:nvSpPr>
              <p:spPr>
                <a:xfrm>
                  <a:off x="7182848" y="5106300"/>
                  <a:ext cx="599885" cy="599885"/>
                </a:xfrm>
                <a:prstGeom prst="ellipse">
                  <a:avLst/>
                </a:pr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74" name="iS1ide-Freeform: Shape 138"/>
              <p:cNvSpPr/>
              <p:nvPr/>
            </p:nvSpPr>
            <p:spPr bwMode="auto">
              <a:xfrm>
                <a:off x="5140643" y="5248046"/>
                <a:ext cx="316393" cy="316393"/>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5" name="iS1ide-Freeform: Shape 139"/>
              <p:cNvSpPr/>
              <p:nvPr/>
            </p:nvSpPr>
            <p:spPr bwMode="auto">
              <a:xfrm>
                <a:off x="4395308" y="5248046"/>
                <a:ext cx="316393" cy="316393"/>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6" name="iS1ide-Freeform: Shape 140"/>
              <p:cNvSpPr/>
              <p:nvPr/>
            </p:nvSpPr>
            <p:spPr bwMode="auto">
              <a:xfrm>
                <a:off x="5879976" y="5248046"/>
                <a:ext cx="316393" cy="316393"/>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7" name="iS1ide-Freeform: Shape 142"/>
              <p:cNvSpPr/>
              <p:nvPr/>
            </p:nvSpPr>
            <p:spPr bwMode="auto">
              <a:xfrm>
                <a:off x="7324593" y="5248046"/>
                <a:ext cx="316393" cy="316393"/>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8" name="iS1ide-Freeform: Shape 143"/>
              <p:cNvSpPr/>
              <p:nvPr/>
            </p:nvSpPr>
            <p:spPr bwMode="auto">
              <a:xfrm>
                <a:off x="6591693" y="5248046"/>
                <a:ext cx="316393" cy="316393"/>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1"/>
              </a:solidFill>
              <a:ln>
                <a:no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8" name="Group 1"/>
            <p:cNvGrpSpPr/>
            <p:nvPr/>
          </p:nvGrpSpPr>
          <p:grpSpPr>
            <a:xfrm>
              <a:off x="4699675" y="2015724"/>
              <a:ext cx="2792660" cy="2826553"/>
              <a:chOff x="1365304" y="1322527"/>
              <a:chExt cx="2604722" cy="2636334"/>
            </a:xfrm>
          </p:grpSpPr>
          <p:grpSp>
            <p:nvGrpSpPr>
              <p:cNvPr id="36" name="Group 99"/>
              <p:cNvGrpSpPr/>
              <p:nvPr/>
            </p:nvGrpSpPr>
            <p:grpSpPr>
              <a:xfrm>
                <a:off x="1365304" y="1322527"/>
                <a:ext cx="2604722" cy="2636334"/>
                <a:chOff x="4951411" y="1311276"/>
                <a:chExt cx="4184652" cy="4235449"/>
              </a:xfrm>
            </p:grpSpPr>
            <p:sp>
              <p:nvSpPr>
                <p:cNvPr id="39" name="iS1ide-Straight Connector 100"/>
                <p:cNvSpPr/>
                <p:nvPr/>
              </p:nvSpPr>
              <p:spPr bwMode="auto">
                <a:xfrm flipH="1" flipV="1">
                  <a:off x="6943725" y="1311276"/>
                  <a:ext cx="1130300" cy="26670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0" name="iS1ide-Freeform: Shape 101"/>
                <p:cNvSpPr/>
                <p:nvPr/>
              </p:nvSpPr>
              <p:spPr bwMode="auto">
                <a:xfrm>
                  <a:off x="8074025" y="1577976"/>
                  <a:ext cx="1062038" cy="18002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1" name="iS1ide-Freeform: Shape 102"/>
                <p:cNvSpPr/>
                <p:nvPr/>
              </p:nvSpPr>
              <p:spPr bwMode="auto">
                <a:xfrm>
                  <a:off x="6048374" y="3378201"/>
                  <a:ext cx="3087688" cy="2168524"/>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2" name="iS1ide-Straight Connector 103"/>
                <p:cNvSpPr/>
                <p:nvPr/>
              </p:nvSpPr>
              <p:spPr bwMode="auto">
                <a:xfrm>
                  <a:off x="5118100" y="4216401"/>
                  <a:ext cx="930275" cy="11874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3" name="iS1ide-Freeform: Shape 104"/>
                <p:cNvSpPr/>
                <p:nvPr/>
              </p:nvSpPr>
              <p:spPr bwMode="auto">
                <a:xfrm>
                  <a:off x="4951411" y="2489105"/>
                  <a:ext cx="166691" cy="1727299"/>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1" fmla="*/ 12868 w 12868"/>
                    <a:gd name="connsiteY0-2" fmla="*/ 0 h 9028"/>
                    <a:gd name="connsiteX1-3" fmla="*/ 10018 w 12868"/>
                    <a:gd name="connsiteY1-4" fmla="*/ 386 h 9028"/>
                    <a:gd name="connsiteX2-5" fmla="*/ 5140 w 12868"/>
                    <a:gd name="connsiteY2-6" fmla="*/ 1461 h 9028"/>
                    <a:gd name="connsiteX3-7" fmla="*/ 854 w 12868"/>
                    <a:gd name="connsiteY3-8" fmla="*/ 2274 h 9028"/>
                    <a:gd name="connsiteX4-9" fmla="*/ 0 w 12868"/>
                    <a:gd name="connsiteY4-10" fmla="*/ 6055 h 9028"/>
                    <a:gd name="connsiteX5-11" fmla="*/ 1724 w 12868"/>
                    <a:gd name="connsiteY5-12" fmla="*/ 9028 h 9028"/>
                    <a:gd name="connsiteX0-13" fmla="*/ 7785 w 7785"/>
                    <a:gd name="connsiteY0-14" fmla="*/ 0 h 9572"/>
                    <a:gd name="connsiteX1-15" fmla="*/ 3994 w 7785"/>
                    <a:gd name="connsiteY1-16" fmla="*/ 1190 h 9572"/>
                    <a:gd name="connsiteX2-17" fmla="*/ 664 w 7785"/>
                    <a:gd name="connsiteY2-18" fmla="*/ 2091 h 9572"/>
                    <a:gd name="connsiteX3-19" fmla="*/ 0 w 7785"/>
                    <a:gd name="connsiteY3-20" fmla="*/ 6279 h 9572"/>
                    <a:gd name="connsiteX4-21" fmla="*/ 1340 w 7785"/>
                    <a:gd name="connsiteY4-22" fmla="*/ 9572 h 9572"/>
                    <a:gd name="connsiteX0-23" fmla="*/ 5130 w 5130"/>
                    <a:gd name="connsiteY0-24" fmla="*/ 0 h 8757"/>
                    <a:gd name="connsiteX1-25" fmla="*/ 853 w 5130"/>
                    <a:gd name="connsiteY1-26" fmla="*/ 941 h 8757"/>
                    <a:gd name="connsiteX2-27" fmla="*/ 0 w 5130"/>
                    <a:gd name="connsiteY2-28" fmla="*/ 5317 h 8757"/>
                    <a:gd name="connsiteX3-29" fmla="*/ 1721 w 5130"/>
                    <a:gd name="connsiteY3-30" fmla="*/ 8757 h 8757"/>
                    <a:gd name="connsiteX0-31" fmla="*/ 1663 w 3355"/>
                    <a:gd name="connsiteY0-32" fmla="*/ 0 h 8925"/>
                    <a:gd name="connsiteX1-33" fmla="*/ 0 w 3355"/>
                    <a:gd name="connsiteY1-34" fmla="*/ 4997 h 8925"/>
                    <a:gd name="connsiteX2-35" fmla="*/ 3355 w 3355"/>
                    <a:gd name="connsiteY2-36" fmla="*/ 8925 h 8925"/>
                  </a:gdLst>
                  <a:ahLst/>
                  <a:cxnLst>
                    <a:cxn ang="0">
                      <a:pos x="connsiteX0-1" y="connsiteY0-2"/>
                    </a:cxn>
                    <a:cxn ang="0">
                      <a:pos x="connsiteX1-3" y="connsiteY1-4"/>
                    </a:cxn>
                    <a:cxn ang="0">
                      <a:pos x="connsiteX2-5" y="connsiteY2-6"/>
                    </a:cxn>
                  </a:cxnLst>
                  <a:rect l="l" t="t" r="r" b="b"/>
                  <a:pathLst>
                    <a:path w="3355" h="8925">
                      <a:moveTo>
                        <a:pt x="1663" y="0"/>
                      </a:moveTo>
                      <a:lnTo>
                        <a:pt x="0" y="4997"/>
                      </a:lnTo>
                      <a:lnTo>
                        <a:pt x="3355" y="8925"/>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iS1ide-Straight Connector 105"/>
                <p:cNvSpPr/>
                <p:nvPr/>
              </p:nvSpPr>
              <p:spPr bwMode="auto">
                <a:xfrm flipH="1">
                  <a:off x="5918200" y="1311276"/>
                  <a:ext cx="1025525" cy="34766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iS1ide-Freeform: Shape 106"/>
                <p:cNvSpPr/>
                <p:nvPr/>
              </p:nvSpPr>
              <p:spPr bwMode="auto">
                <a:xfrm>
                  <a:off x="5919695" y="1547849"/>
                  <a:ext cx="2159653" cy="12055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1" fmla="*/ 0 w 10000"/>
                    <a:gd name="connsiteY0-2" fmla="*/ 5798 h 5798"/>
                    <a:gd name="connsiteX1-3" fmla="*/ 0 w 10000"/>
                    <a:gd name="connsiteY1-4" fmla="*/ 5798 h 5798"/>
                    <a:gd name="connsiteX2-5" fmla="*/ 4953 w 10000"/>
                    <a:gd name="connsiteY2-6" fmla="*/ 0 h 5798"/>
                    <a:gd name="connsiteX3-7" fmla="*/ 4953 w 10000"/>
                    <a:gd name="connsiteY3-8" fmla="*/ 0 h 5798"/>
                    <a:gd name="connsiteX4-9" fmla="*/ 10000 w 10000"/>
                    <a:gd name="connsiteY4-10" fmla="*/ 1092 h 57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798">
                      <a:moveTo>
                        <a:pt x="0" y="5798"/>
                      </a:moveTo>
                      <a:lnTo>
                        <a:pt x="0" y="5798"/>
                      </a:lnTo>
                      <a:lnTo>
                        <a:pt x="4953" y="0"/>
                      </a:lnTo>
                      <a:lnTo>
                        <a:pt x="4953" y="0"/>
                      </a:lnTo>
                      <a:lnTo>
                        <a:pt x="10000" y="1092"/>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6" name="iS1ide-Freeform: Shape 107"/>
                <p:cNvSpPr/>
                <p:nvPr/>
              </p:nvSpPr>
              <p:spPr bwMode="auto">
                <a:xfrm>
                  <a:off x="5765799" y="3549651"/>
                  <a:ext cx="282575" cy="1854200"/>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7" name="iS1ide-Freeform: Shape 108"/>
                <p:cNvSpPr/>
                <p:nvPr/>
              </p:nvSpPr>
              <p:spPr bwMode="auto">
                <a:xfrm>
                  <a:off x="5765799" y="1666876"/>
                  <a:ext cx="209550" cy="1882775"/>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12700">
                  <a:solidFill>
                    <a:schemeClr val="bg1">
                      <a:lumMod val="65000"/>
                      <a:alpha val="54000"/>
                    </a:schemeClr>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8" name="iS1ide-Freeform: Shape 109"/>
                <p:cNvSpPr/>
                <p:nvPr/>
              </p:nvSpPr>
              <p:spPr bwMode="auto">
                <a:xfrm>
                  <a:off x="6889749" y="4346575"/>
                  <a:ext cx="476270" cy="1200150"/>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1" fmla="*/ 0 w 7538"/>
                    <a:gd name="connsiteY0-2" fmla="*/ 0 h 10000"/>
                    <a:gd name="connsiteX1-3" fmla="*/ 5503 w 7538"/>
                    <a:gd name="connsiteY1-4" fmla="*/ 7817 h 10000"/>
                    <a:gd name="connsiteX2-5" fmla="*/ 7538 w 7538"/>
                    <a:gd name="connsiteY2-6" fmla="*/ 10000 h 10000"/>
                  </a:gdLst>
                  <a:ahLst/>
                  <a:cxnLst>
                    <a:cxn ang="0">
                      <a:pos x="connsiteX0-1" y="connsiteY0-2"/>
                    </a:cxn>
                    <a:cxn ang="0">
                      <a:pos x="connsiteX1-3" y="connsiteY1-4"/>
                    </a:cxn>
                    <a:cxn ang="0">
                      <a:pos x="connsiteX2-5" y="connsiteY2-6"/>
                    </a:cxn>
                  </a:cxnLst>
                  <a:rect l="l" t="t" r="r" b="b"/>
                  <a:pathLst>
                    <a:path w="7538" h="10000">
                      <a:moveTo>
                        <a:pt x="0" y="0"/>
                      </a:moveTo>
                      <a:lnTo>
                        <a:pt x="5503" y="7817"/>
                      </a:lnTo>
                      <a:lnTo>
                        <a:pt x="7538" y="10000"/>
                      </a:lnTo>
                    </a:path>
                  </a:pathLst>
                </a:cu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9" name="iS1ide-Freeform: Shape 110"/>
                <p:cNvSpPr/>
                <p:nvPr/>
              </p:nvSpPr>
              <p:spPr bwMode="auto">
                <a:xfrm>
                  <a:off x="6889750" y="1557339"/>
                  <a:ext cx="523875" cy="278923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0" name="iS1ide-Straight Connector 111"/>
                <p:cNvSpPr/>
                <p:nvPr/>
              </p:nvSpPr>
              <p:spPr bwMode="auto">
                <a:xfrm>
                  <a:off x="6943725" y="1311276"/>
                  <a:ext cx="28575" cy="24606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1" name="iS1ide-Straight Connector 112"/>
                <p:cNvSpPr/>
                <p:nvPr/>
              </p:nvSpPr>
              <p:spPr bwMode="auto">
                <a:xfrm flipH="1">
                  <a:off x="5033963" y="1657222"/>
                  <a:ext cx="874730" cy="831979"/>
                </a:xfrm>
                <a:prstGeom prst="line">
                  <a:avLst/>
                </a:pr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2" name="iS1ide-Straight Connector 113"/>
                <p:cNvSpPr/>
                <p:nvPr/>
              </p:nvSpPr>
              <p:spPr bwMode="auto">
                <a:xfrm flipH="1" flipV="1">
                  <a:off x="8888413" y="3265489"/>
                  <a:ext cx="247650" cy="11271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3" name="iS1ide-Straight Connector 114"/>
                <p:cNvSpPr/>
                <p:nvPr/>
              </p:nvSpPr>
              <p:spPr bwMode="auto">
                <a:xfrm flipH="1" flipV="1">
                  <a:off x="8063440" y="1579414"/>
                  <a:ext cx="282046" cy="733574"/>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4" name="iS1ide-Straight Connector 115"/>
                <p:cNvSpPr/>
                <p:nvPr/>
              </p:nvSpPr>
              <p:spPr bwMode="auto">
                <a:xfrm flipH="1" flipV="1">
                  <a:off x="8345488" y="2312989"/>
                  <a:ext cx="542925" cy="95250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iS1ide-Straight Connector 116"/>
                <p:cNvSpPr/>
                <p:nvPr/>
              </p:nvSpPr>
              <p:spPr bwMode="auto">
                <a:xfrm flipH="1" flipV="1">
                  <a:off x="8888413" y="3265489"/>
                  <a:ext cx="23812" cy="1282699"/>
                </a:xfrm>
                <a:prstGeom prst="line">
                  <a:avLst/>
                </a:pr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6" name="iS1ide-Freeform: Shape 117"/>
                <p:cNvSpPr/>
                <p:nvPr/>
              </p:nvSpPr>
              <p:spPr bwMode="auto">
                <a:xfrm>
                  <a:off x="6889750" y="4346576"/>
                  <a:ext cx="2022475" cy="382588"/>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7" name="iS1ide-Straight Connector 118"/>
                <p:cNvSpPr/>
                <p:nvPr/>
              </p:nvSpPr>
              <p:spPr bwMode="auto">
                <a:xfrm>
                  <a:off x="5765800" y="3549651"/>
                  <a:ext cx="1123950" cy="796925"/>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8" name="iS1ide-Straight Connector 119"/>
                <p:cNvSpPr/>
                <p:nvPr/>
              </p:nvSpPr>
              <p:spPr bwMode="auto">
                <a:xfrm>
                  <a:off x="5033963" y="2489201"/>
                  <a:ext cx="731838" cy="10604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9" name="iS1ide-Straight Connector 120"/>
                <p:cNvSpPr/>
                <p:nvPr/>
              </p:nvSpPr>
              <p:spPr bwMode="auto">
                <a:xfrm flipH="1">
                  <a:off x="5033963" y="2251076"/>
                  <a:ext cx="941388" cy="238125"/>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0" name="iS1ide-Straight Connector 121"/>
                <p:cNvSpPr/>
                <p:nvPr/>
              </p:nvSpPr>
              <p:spPr bwMode="auto">
                <a:xfrm flipH="1">
                  <a:off x="5975350" y="1557339"/>
                  <a:ext cx="996950" cy="693738"/>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 name="iS1ide-Straight Connector 122"/>
                <p:cNvSpPr/>
                <p:nvPr/>
              </p:nvSpPr>
              <p:spPr bwMode="auto">
                <a:xfrm flipH="1" flipV="1">
                  <a:off x="6972300" y="1557339"/>
                  <a:ext cx="1373188" cy="7556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 name="iS1ide-Freeform: Shape 123"/>
                <p:cNvSpPr/>
                <p:nvPr/>
              </p:nvSpPr>
              <p:spPr bwMode="auto">
                <a:xfrm>
                  <a:off x="8345488" y="2312989"/>
                  <a:ext cx="666750" cy="928688"/>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 name="iS1ide-Freeform: Shape 124"/>
                <p:cNvSpPr/>
                <p:nvPr/>
              </p:nvSpPr>
              <p:spPr bwMode="auto">
                <a:xfrm>
                  <a:off x="8320088" y="2312989"/>
                  <a:ext cx="571500" cy="2416175"/>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4" name="iS1ide-Straight Connector 125"/>
                <p:cNvSpPr/>
                <p:nvPr/>
              </p:nvSpPr>
              <p:spPr bwMode="auto">
                <a:xfrm flipV="1">
                  <a:off x="7413625" y="2312989"/>
                  <a:ext cx="931863" cy="29845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5" name="iS1ide-Straight Connector 126"/>
                <p:cNvSpPr/>
                <p:nvPr/>
              </p:nvSpPr>
              <p:spPr bwMode="auto">
                <a:xfrm flipV="1">
                  <a:off x="5765800" y="2611439"/>
                  <a:ext cx="1647825" cy="95091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6" name="iS1ide-Freeform: Shape 127"/>
                <p:cNvSpPr/>
                <p:nvPr/>
              </p:nvSpPr>
              <p:spPr bwMode="auto">
                <a:xfrm>
                  <a:off x="5118100" y="3562351"/>
                  <a:ext cx="876300" cy="1244600"/>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7" name="iS1ide-Straight Connector 128"/>
                <p:cNvSpPr/>
                <p:nvPr/>
              </p:nvSpPr>
              <p:spPr bwMode="auto">
                <a:xfrm flipH="1">
                  <a:off x="5994400" y="4346576"/>
                  <a:ext cx="895350" cy="460375"/>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8" name="iS1ide-Freeform: Shape 129"/>
                <p:cNvSpPr/>
                <p:nvPr/>
              </p:nvSpPr>
              <p:spPr bwMode="auto">
                <a:xfrm>
                  <a:off x="6889750" y="3265488"/>
                  <a:ext cx="1998663" cy="1081088"/>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9" name="iS1ide-Freeform: Shape 130"/>
                <p:cNvSpPr/>
                <p:nvPr/>
              </p:nvSpPr>
              <p:spPr bwMode="auto">
                <a:xfrm>
                  <a:off x="6064250" y="5224463"/>
                  <a:ext cx="2043113" cy="184150"/>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12700">
                  <a:solidFill>
                    <a:schemeClr val="bg1">
                      <a:lumMod val="65000"/>
                      <a:alpha val="54000"/>
                    </a:schemeClr>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0" name="iS1ide-Freeform: Shape 131"/>
                <p:cNvSpPr/>
                <p:nvPr/>
              </p:nvSpPr>
              <p:spPr bwMode="auto">
                <a:xfrm>
                  <a:off x="5994399" y="4729162"/>
                  <a:ext cx="2338388" cy="555625"/>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12700">
                  <a:solidFill>
                    <a:schemeClr val="bg1">
                      <a:lumMod val="65000"/>
                      <a:alpha val="54000"/>
                    </a:schemeClr>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1" name="iS1ide-Straight Connector 132"/>
                <p:cNvSpPr/>
                <p:nvPr/>
              </p:nvSpPr>
              <p:spPr bwMode="auto">
                <a:xfrm>
                  <a:off x="7413625" y="2611438"/>
                  <a:ext cx="908050" cy="876300"/>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2" name="iS1ide-Straight Connector 133"/>
                <p:cNvSpPr/>
                <p:nvPr/>
              </p:nvSpPr>
              <p:spPr bwMode="auto">
                <a:xfrm>
                  <a:off x="5975350" y="2251076"/>
                  <a:ext cx="1438275" cy="360363"/>
                </a:xfrm>
                <a:prstGeom prst="line">
                  <a:avLst/>
                </a:prstGeom>
                <a:noFill/>
                <a:ln w="12700">
                  <a:solidFill>
                    <a:schemeClr val="bg1">
                      <a:lumMod val="65000"/>
                      <a:alpha val="54000"/>
                    </a:schemeClr>
                  </a:solidFill>
                  <a:prstDash val="solid"/>
                  <a:round/>
                  <a:headEnd type="oval" w="sm" len="sm"/>
                  <a:tailEnd type="oval" w="sm" len="sm"/>
                </a:ln>
                <a:extLst>
                  <a:ext uri="{909E8E84-426E-40DD-AFC4-6F175D3DCCD1}">
                    <a14:hiddenFill xmlns:a14="http://schemas.microsoft.com/office/drawing/2010/main">
                      <a:noFill/>
                    </a14:hiddenFill>
                  </a:ext>
                </a:ex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37" name="iS1ide-Oval 98"/>
              <p:cNvSpPr/>
              <p:nvPr/>
            </p:nvSpPr>
            <p:spPr>
              <a:xfrm>
                <a:off x="1786997" y="1759244"/>
                <a:ext cx="1754054" cy="1754050"/>
              </a:xfrm>
              <a:prstGeom prst="ellipse">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iS1ide-TextBox 134"/>
              <p:cNvSpPr txBox="1"/>
              <p:nvPr/>
            </p:nvSpPr>
            <p:spPr bwMode="auto">
              <a:xfrm>
                <a:off x="2155958" y="2535145"/>
                <a:ext cx="1004724" cy="302197"/>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bodyPr>
              <a:lstStyle/>
              <a:p>
                <a:pPr algn="ctr" latinLnBrk="0">
                  <a:buClr>
                    <a:prstClr val="white"/>
                  </a:buClr>
                  <a:defRPr/>
                </a:pPr>
                <a:r>
                  <a:rPr lang="en-US" altLang="zh-CN" sz="2000" b="1">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AppStore</a:t>
                </a:r>
              </a:p>
            </p:txBody>
          </p:sp>
        </p:grpSp>
        <p:grpSp>
          <p:nvGrpSpPr>
            <p:cNvPr id="9" name="Group 64"/>
            <p:cNvGrpSpPr/>
            <p:nvPr/>
          </p:nvGrpSpPr>
          <p:grpSpPr>
            <a:xfrm>
              <a:off x="7688145" y="1670704"/>
              <a:ext cx="3384633" cy="2702387"/>
              <a:chOff x="7688145" y="1885532"/>
              <a:chExt cx="3384633" cy="2702387"/>
            </a:xfrm>
          </p:grpSpPr>
          <p:grpSp>
            <p:nvGrpSpPr>
              <p:cNvPr id="24" name="Group 69"/>
              <p:cNvGrpSpPr/>
              <p:nvPr/>
            </p:nvGrpSpPr>
            <p:grpSpPr>
              <a:xfrm>
                <a:off x="7688145" y="1885532"/>
                <a:ext cx="3384633" cy="2702387"/>
                <a:chOff x="498257" y="1465053"/>
                <a:chExt cx="4875295" cy="2702387"/>
              </a:xfrm>
            </p:grpSpPr>
            <p:grpSp>
              <p:nvGrpSpPr>
                <p:cNvPr id="27" name="Group 72"/>
                <p:cNvGrpSpPr/>
                <p:nvPr/>
              </p:nvGrpSpPr>
              <p:grpSpPr>
                <a:xfrm>
                  <a:off x="498257" y="1465053"/>
                  <a:ext cx="4875295" cy="1057823"/>
                  <a:chOff x="622014" y="1798291"/>
                  <a:chExt cx="4875295" cy="1057823"/>
                </a:xfrm>
              </p:grpSpPr>
              <p:sp>
                <p:nvSpPr>
                  <p:cNvPr id="34" name="iS1ide-TextBox 80"/>
                  <p:cNvSpPr txBox="1"/>
                  <p:nvPr/>
                </p:nvSpPr>
                <p:spPr>
                  <a:xfrm>
                    <a:off x="622014" y="2348283"/>
                    <a:ext cx="4875295" cy="507831"/>
                  </a:xfrm>
                  <a:prstGeom prst="rect">
                    <a:avLst/>
                  </a:prstGeom>
                  <a:noFill/>
                </p:spPr>
                <p:txBody>
                  <a:bodyPr wrap="square" lIns="0" tIns="0" rIns="0" bIns="0">
                    <a:noAutofit/>
                  </a:bodyPr>
                  <a:lstStyle/>
                  <a:p>
                    <a:pPr algn="r"/>
                    <a:r>
                      <a:rPr sz="2000">
                        <a:latin typeface="微软雅黑" panose="020B0503020204020204" pitchFamily="34" charset="-122"/>
                        <a:ea typeface="微软雅黑" panose="020B0503020204020204" pitchFamily="34" charset="-122"/>
                        <a:cs typeface="+mn-ea"/>
                        <a:sym typeface="微软雅黑" panose="020B0503020204020204" pitchFamily="34" charset="-122"/>
                      </a:rPr>
                      <a:t>中国移动、中国联通、中国电信</a:t>
                    </a:r>
                  </a:p>
                </p:txBody>
              </p:sp>
              <p:sp>
                <p:nvSpPr>
                  <p:cNvPr id="35" name="iS1ide-Rectangle 81"/>
                  <p:cNvSpPr/>
                  <p:nvPr/>
                </p:nvSpPr>
                <p:spPr>
                  <a:xfrm>
                    <a:off x="1276250" y="1798291"/>
                    <a:ext cx="3761193" cy="307777"/>
                  </a:xfrm>
                  <a:prstGeom prst="rect">
                    <a:avLst/>
                  </a:prstGeom>
                </p:spPr>
                <p:txBody>
                  <a:bodyPr wrap="none" lIns="0" tIns="0" rIns="0" bIns="0">
                    <a:noAutofit/>
                  </a:bodyPr>
                  <a:lstStyle/>
                  <a:p>
                    <a:pPr algn="r"/>
                    <a:r>
                      <a:rPr lang="zh-CN" altLang="en-US" sz="2800" b="1">
                        <a:solidFill>
                          <a:schemeClr val="accent1"/>
                        </a:solidFill>
                        <a:latin typeface="微软雅黑" panose="020B0503020204020204" pitchFamily="34" charset="-122"/>
                        <a:ea typeface="微软雅黑" panose="020B0503020204020204" pitchFamily="34" charset="-122"/>
                        <a:cs typeface="+mn-ea"/>
                        <a:sym typeface="微软雅黑" panose="020B0503020204020204" pitchFamily="34" charset="-122"/>
                      </a:rPr>
                      <a:t>手机运营商应用商店</a:t>
                    </a:r>
                  </a:p>
                </p:txBody>
              </p:sp>
            </p:grpSp>
            <p:grpSp>
              <p:nvGrpSpPr>
                <p:cNvPr id="29" name="Group 75"/>
                <p:cNvGrpSpPr/>
                <p:nvPr/>
              </p:nvGrpSpPr>
              <p:grpSpPr>
                <a:xfrm>
                  <a:off x="597730" y="3151794"/>
                  <a:ext cx="4452518" cy="1015646"/>
                  <a:chOff x="721487" y="837216"/>
                  <a:chExt cx="4452518" cy="1015646"/>
                </a:xfrm>
              </p:grpSpPr>
              <p:sp>
                <p:nvSpPr>
                  <p:cNvPr id="30" name="iS1ide-TextBox 76"/>
                  <p:cNvSpPr txBox="1"/>
                  <p:nvPr/>
                </p:nvSpPr>
                <p:spPr>
                  <a:xfrm>
                    <a:off x="721490" y="1384664"/>
                    <a:ext cx="4452515" cy="468198"/>
                  </a:xfrm>
                  <a:prstGeom prst="rect">
                    <a:avLst/>
                  </a:prstGeom>
                  <a:noFill/>
                </p:spPr>
                <p:txBody>
                  <a:bodyPr wrap="square" lIns="0" tIns="0" rIns="0" bIns="0">
                    <a:noAutofit/>
                  </a:bodyPr>
                  <a:lstStyle/>
                  <a:p>
                    <a:pPr algn="just"/>
                    <a:r>
                      <a:rPr sz="2000">
                        <a:latin typeface="微软雅黑" panose="020B0503020204020204" pitchFamily="34" charset="-122"/>
                        <a:ea typeface="微软雅黑" panose="020B0503020204020204" pitchFamily="34" charset="-122"/>
                        <a:cs typeface="+mn-ea"/>
                        <a:sym typeface="微软雅黑" panose="020B0503020204020204" pitchFamily="34" charset="-122"/>
                      </a:rPr>
                      <a:t>豌豆荚、应用宝、应用汇、木蚂蚁、安智市场、机锋市场、91应用市场、PP助手、360手机助手、百度手机助手</a:t>
                    </a:r>
                  </a:p>
                </p:txBody>
              </p:sp>
              <p:sp>
                <p:nvSpPr>
                  <p:cNvPr id="31" name="iS1ide-Rectangle 77"/>
                  <p:cNvSpPr/>
                  <p:nvPr/>
                </p:nvSpPr>
                <p:spPr>
                  <a:xfrm>
                    <a:off x="721487" y="837216"/>
                    <a:ext cx="3761197" cy="307777"/>
                  </a:xfrm>
                  <a:prstGeom prst="rect">
                    <a:avLst/>
                  </a:prstGeom>
                </p:spPr>
                <p:txBody>
                  <a:bodyPr wrap="none" lIns="0" tIns="0" rIns="0" bIns="0">
                    <a:noAutofit/>
                  </a:bodyPr>
                  <a:lstStyle/>
                  <a:p>
                    <a:r>
                      <a:rPr lang="zh-CN" altLang="en-US" sz="2800" b="1">
                        <a:solidFill>
                          <a:schemeClr val="accent5"/>
                        </a:solidFill>
                        <a:latin typeface="微软雅黑" panose="020B0503020204020204" pitchFamily="34" charset="-122"/>
                        <a:ea typeface="微软雅黑" panose="020B0503020204020204" pitchFamily="34" charset="-122"/>
                        <a:cs typeface="+mn-ea"/>
                        <a:sym typeface="微软雅黑" panose="020B0503020204020204" pitchFamily="34" charset="-122"/>
                      </a:rPr>
                      <a:t>第三方应用商店</a:t>
                    </a:r>
                  </a:p>
                </p:txBody>
              </p:sp>
            </p:grpSp>
          </p:grpSp>
          <p:cxnSp>
            <p:nvCxnSpPr>
              <p:cNvPr id="25" name="iS1ide-Straight Connector 70"/>
              <p:cNvCxnSpPr/>
              <p:nvPr/>
            </p:nvCxnSpPr>
            <p:spPr>
              <a:xfrm>
                <a:off x="7757204" y="2935380"/>
                <a:ext cx="2612769" cy="4804"/>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iS1ide-Straight Connector 71"/>
              <p:cNvCxnSpPr/>
              <p:nvPr/>
            </p:nvCxnSpPr>
            <p:spPr>
              <a:xfrm flipV="1">
                <a:off x="7757207" y="3398539"/>
                <a:ext cx="2544913" cy="4203"/>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4"/>
            <p:cNvGrpSpPr/>
            <p:nvPr/>
          </p:nvGrpSpPr>
          <p:grpSpPr>
            <a:xfrm>
              <a:off x="1726725" y="1618305"/>
              <a:ext cx="2781976" cy="2295776"/>
              <a:chOff x="1726725" y="1618305"/>
              <a:chExt cx="2781976" cy="2295776"/>
            </a:xfrm>
          </p:grpSpPr>
          <p:grpSp>
            <p:nvGrpSpPr>
              <p:cNvPr id="16" name="Group 83"/>
              <p:cNvGrpSpPr/>
              <p:nvPr/>
            </p:nvGrpSpPr>
            <p:grpSpPr>
              <a:xfrm>
                <a:off x="1726726" y="1790053"/>
                <a:ext cx="2781975" cy="1027559"/>
                <a:chOff x="1773459" y="593732"/>
                <a:chExt cx="4007216" cy="1027559"/>
              </a:xfrm>
            </p:grpSpPr>
            <p:sp>
              <p:nvSpPr>
                <p:cNvPr id="20" name="iS1ide-TextBox 88"/>
                <p:cNvSpPr txBox="1"/>
                <p:nvPr/>
              </p:nvSpPr>
              <p:spPr>
                <a:xfrm>
                  <a:off x="1773459" y="1113460"/>
                  <a:ext cx="4007216" cy="507831"/>
                </a:xfrm>
                <a:prstGeom prst="rect">
                  <a:avLst/>
                </a:prstGeom>
                <a:noFill/>
              </p:spPr>
              <p:txBody>
                <a:bodyPr wrap="square" lIns="0" tIns="0" rIns="0" bIns="0">
                  <a:noAutofit/>
                </a:bodyPr>
                <a:lstStyle/>
                <a:p>
                  <a:r>
                    <a:rPr sz="2000">
                      <a:latin typeface="微软雅黑" panose="020B0503020204020204" pitchFamily="34" charset="-122"/>
                      <a:ea typeface="微软雅黑" panose="020B0503020204020204" pitchFamily="34" charset="-122"/>
                      <a:cs typeface="+mn-ea"/>
                      <a:sym typeface="微软雅黑" panose="020B0503020204020204" pitchFamily="34" charset="-122"/>
                    </a:rPr>
                    <a:t>小米应用商店、华为应用市场、OPPO软件商店、vivo应用商店、三星应用商店、魅族应用商店、锤子应用商店</a:t>
                  </a:r>
                </a:p>
              </p:txBody>
            </p:sp>
            <p:sp>
              <p:nvSpPr>
                <p:cNvPr id="21" name="iS1ide-Rectangle 89"/>
                <p:cNvSpPr/>
                <p:nvPr/>
              </p:nvSpPr>
              <p:spPr>
                <a:xfrm>
                  <a:off x="1774316" y="593732"/>
                  <a:ext cx="3761194" cy="307777"/>
                </a:xfrm>
                <a:prstGeom prst="rect">
                  <a:avLst/>
                </a:prstGeom>
              </p:spPr>
              <p:txBody>
                <a:bodyPr wrap="none" lIns="0" tIns="0" rIns="0" bIns="0">
                  <a:noAutofit/>
                </a:bodyPr>
                <a:lstStyle/>
                <a:p>
                  <a:pPr algn="l"/>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手机厂商应用商店</a:t>
                  </a:r>
                </a:p>
              </p:txBody>
            </p:sp>
          </p:grpSp>
          <p:grpSp>
            <p:nvGrpSpPr>
              <p:cNvPr id="12" name="Group 66"/>
              <p:cNvGrpSpPr/>
              <p:nvPr/>
            </p:nvGrpSpPr>
            <p:grpSpPr>
              <a:xfrm>
                <a:off x="1726725" y="1618305"/>
                <a:ext cx="2448273" cy="2295776"/>
                <a:chOff x="1726725" y="1833133"/>
                <a:chExt cx="2448273" cy="2295776"/>
              </a:xfrm>
            </p:grpSpPr>
            <p:cxnSp>
              <p:nvCxnSpPr>
                <p:cNvPr id="13" name="iS1ide-Straight Connector 67"/>
                <p:cNvCxnSpPr/>
                <p:nvPr/>
              </p:nvCxnSpPr>
              <p:spPr>
                <a:xfrm>
                  <a:off x="1726725" y="1833133"/>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iS1ide-Straight Connector 68"/>
                <p:cNvCxnSpPr/>
                <p:nvPr/>
              </p:nvCxnSpPr>
              <p:spPr>
                <a:xfrm>
                  <a:off x="1726726" y="4128909"/>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cxnSp>
        <p:nvCxnSpPr>
          <p:cNvPr id="84" name="iS1ide-Straight Connector 68"/>
          <p:cNvCxnSpPr/>
          <p:nvPr/>
        </p:nvCxnSpPr>
        <p:spPr>
          <a:xfrm flipV="1">
            <a:off x="7531443" y="5179725"/>
            <a:ext cx="2810510" cy="190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iS1ide-Straight Connector 68"/>
          <p:cNvCxnSpPr/>
          <p:nvPr/>
        </p:nvCxnSpPr>
        <p:spPr>
          <a:xfrm>
            <a:off x="7531444" y="1201033"/>
            <a:ext cx="2778125" cy="190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6" name="01f11694-8e14-4ae2-be4b-fcb27bab0f9f"/>
          <p:cNvGrpSpPr>
            <a:grpSpLocks noChangeAspect="1"/>
          </p:cNvGrpSpPr>
          <p:nvPr/>
        </p:nvGrpSpPr>
        <p:grpSpPr>
          <a:xfrm>
            <a:off x="345440" y="1708824"/>
            <a:ext cx="11208660" cy="4073117"/>
            <a:chOff x="448055" y="2200199"/>
            <a:chExt cx="11208660" cy="4073117"/>
          </a:xfrm>
        </p:grpSpPr>
        <p:grpSp>
          <p:nvGrpSpPr>
            <p:cNvPr id="7" name="Group 2"/>
            <p:cNvGrpSpPr/>
            <p:nvPr/>
          </p:nvGrpSpPr>
          <p:grpSpPr>
            <a:xfrm>
              <a:off x="4056551" y="2200199"/>
              <a:ext cx="4023707" cy="4073117"/>
              <a:chOff x="4084147" y="2092187"/>
              <a:chExt cx="4023707" cy="4073117"/>
            </a:xfrm>
          </p:grpSpPr>
          <p:sp>
            <p:nvSpPr>
              <p:cNvPr id="23" name="îṥļîḑé-Freeform: Shape 65"/>
              <p:cNvSpPr>
                <a:spLocks/>
              </p:cNvSpPr>
              <p:nvPr/>
            </p:nvSpPr>
            <p:spPr bwMode="auto">
              <a:xfrm>
                <a:off x="4084147" y="2668249"/>
                <a:ext cx="2195147" cy="1828562"/>
              </a:xfrm>
              <a:custGeom>
                <a:avLst/>
                <a:gdLst/>
                <a:ahLst/>
                <a:cxnLst>
                  <a:cxn ang="0">
                    <a:pos x="126" y="396"/>
                  </a:cxn>
                  <a:cxn ang="0">
                    <a:pos x="76" y="153"/>
                  </a:cxn>
                  <a:cxn ang="0">
                    <a:pos x="475" y="73"/>
                  </a:cxn>
                  <a:cxn ang="0">
                    <a:pos x="225" y="182"/>
                  </a:cxn>
                  <a:cxn ang="0">
                    <a:pos x="126" y="396"/>
                  </a:cxn>
                </a:cxnLst>
                <a:rect l="0" t="0" r="r" b="b"/>
                <a:pathLst>
                  <a:path w="475" h="396">
                    <a:moveTo>
                      <a:pt x="126" y="396"/>
                    </a:moveTo>
                    <a:cubicBezTo>
                      <a:pt x="126" y="396"/>
                      <a:pt x="0" y="278"/>
                      <a:pt x="76" y="153"/>
                    </a:cubicBezTo>
                    <a:cubicBezTo>
                      <a:pt x="168" y="0"/>
                      <a:pt x="475" y="73"/>
                      <a:pt x="475" y="73"/>
                    </a:cubicBezTo>
                    <a:cubicBezTo>
                      <a:pt x="475" y="73"/>
                      <a:pt x="318" y="70"/>
                      <a:pt x="225" y="182"/>
                    </a:cubicBezTo>
                    <a:cubicBezTo>
                      <a:pt x="160" y="261"/>
                      <a:pt x="126" y="396"/>
                      <a:pt x="126" y="396"/>
                    </a:cubicBezTo>
                    <a:close/>
                  </a:path>
                </a:pathLst>
              </a:custGeom>
              <a:solidFill>
                <a:schemeClr val="accent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îṥļîḑé-Freeform: Shape 66"/>
              <p:cNvSpPr>
                <a:spLocks/>
              </p:cNvSpPr>
              <p:nvPr/>
            </p:nvSpPr>
            <p:spPr bwMode="auto">
              <a:xfrm>
                <a:off x="5371557" y="2092187"/>
                <a:ext cx="1911479" cy="1793649"/>
              </a:xfrm>
              <a:custGeom>
                <a:avLst/>
                <a:gdLst/>
                <a:ahLst/>
                <a:cxnLst>
                  <a:cxn ang="0">
                    <a:pos x="0" y="157"/>
                  </a:cxn>
                  <a:cxn ang="0">
                    <a:pos x="215" y="33"/>
                  </a:cxn>
                  <a:cxn ang="0">
                    <a:pos x="414" y="388"/>
                  </a:cxn>
                  <a:cxn ang="0">
                    <a:pos x="234" y="184"/>
                  </a:cxn>
                  <a:cxn ang="0">
                    <a:pos x="0" y="157"/>
                  </a:cxn>
                </a:cxnLst>
                <a:rect l="0" t="0" r="r" b="b"/>
                <a:pathLst>
                  <a:path w="414" h="388">
                    <a:moveTo>
                      <a:pt x="0" y="157"/>
                    </a:moveTo>
                    <a:cubicBezTo>
                      <a:pt x="0" y="157"/>
                      <a:pt x="73" y="0"/>
                      <a:pt x="215" y="33"/>
                    </a:cubicBezTo>
                    <a:cubicBezTo>
                      <a:pt x="389" y="74"/>
                      <a:pt x="414" y="388"/>
                      <a:pt x="414" y="388"/>
                    </a:cubicBezTo>
                    <a:cubicBezTo>
                      <a:pt x="414" y="388"/>
                      <a:pt x="370" y="238"/>
                      <a:pt x="234" y="184"/>
                    </a:cubicBezTo>
                    <a:cubicBezTo>
                      <a:pt x="139" y="146"/>
                      <a:pt x="0" y="157"/>
                      <a:pt x="0" y="157"/>
                    </a:cubicBezTo>
                    <a:close/>
                  </a:path>
                </a:pathLst>
              </a:custGeom>
              <a:solidFill>
                <a:schemeClr val="accent2"/>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îṥļîḑé-Freeform: Shape 67"/>
              <p:cNvSpPr>
                <a:spLocks/>
              </p:cNvSpPr>
              <p:nvPr/>
            </p:nvSpPr>
            <p:spPr bwMode="auto">
              <a:xfrm>
                <a:off x="6763709" y="2969371"/>
                <a:ext cx="1344145" cy="2151506"/>
              </a:xfrm>
              <a:custGeom>
                <a:avLst/>
                <a:gdLst/>
                <a:ahLst/>
                <a:cxnLst>
                  <a:cxn ang="0">
                    <a:pos x="92" y="0"/>
                  </a:cxn>
                  <a:cxn ang="0">
                    <a:pos x="276" y="167"/>
                  </a:cxn>
                  <a:cxn ang="0">
                    <a:pos x="0" y="466"/>
                  </a:cxn>
                  <a:cxn ang="0">
                    <a:pos x="138" y="231"/>
                  </a:cxn>
                  <a:cxn ang="0">
                    <a:pos x="92" y="0"/>
                  </a:cxn>
                </a:cxnLst>
                <a:rect l="0" t="0" r="r" b="b"/>
                <a:pathLst>
                  <a:path w="291" h="466">
                    <a:moveTo>
                      <a:pt x="92" y="0"/>
                    </a:moveTo>
                    <a:cubicBezTo>
                      <a:pt x="92" y="0"/>
                      <a:pt x="264" y="21"/>
                      <a:pt x="276" y="167"/>
                    </a:cubicBezTo>
                    <a:cubicBezTo>
                      <a:pt x="291" y="345"/>
                      <a:pt x="0" y="466"/>
                      <a:pt x="0" y="466"/>
                    </a:cubicBezTo>
                    <a:cubicBezTo>
                      <a:pt x="0" y="466"/>
                      <a:pt x="129" y="377"/>
                      <a:pt x="138" y="231"/>
                    </a:cubicBezTo>
                    <a:cubicBezTo>
                      <a:pt x="144" y="129"/>
                      <a:pt x="92" y="0"/>
                      <a:pt x="92" y="0"/>
                    </a:cubicBezTo>
                    <a:close/>
                  </a:path>
                </a:pathLst>
              </a:custGeom>
              <a:solidFill>
                <a:schemeClr val="accent3"/>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îṥļîḑé-Freeform: Shape 68"/>
              <p:cNvSpPr>
                <a:spLocks/>
              </p:cNvSpPr>
              <p:nvPr/>
            </p:nvSpPr>
            <p:spPr bwMode="auto">
              <a:xfrm>
                <a:off x="5428291" y="4794975"/>
                <a:ext cx="2326070" cy="1370329"/>
              </a:xfrm>
              <a:custGeom>
                <a:avLst/>
                <a:gdLst/>
                <a:ahLst/>
                <a:cxnLst>
                  <a:cxn ang="0">
                    <a:pos x="471" y="0"/>
                  </a:cxn>
                  <a:cxn ang="0">
                    <a:pos x="370" y="226"/>
                  </a:cxn>
                  <a:cxn ang="0">
                    <a:pos x="0" y="56"/>
                  </a:cxn>
                  <a:cxn ang="0">
                    <a:pos x="266" y="115"/>
                  </a:cxn>
                  <a:cxn ang="0">
                    <a:pos x="471" y="0"/>
                  </a:cxn>
                </a:cxnLst>
                <a:rect l="0" t="0" r="r" b="b"/>
                <a:pathLst>
                  <a:path w="504" h="296">
                    <a:moveTo>
                      <a:pt x="471" y="0"/>
                    </a:moveTo>
                    <a:cubicBezTo>
                      <a:pt x="471" y="0"/>
                      <a:pt x="504" y="170"/>
                      <a:pt x="370" y="226"/>
                    </a:cubicBezTo>
                    <a:cubicBezTo>
                      <a:pt x="205" y="296"/>
                      <a:pt x="0" y="56"/>
                      <a:pt x="0" y="56"/>
                    </a:cubicBezTo>
                    <a:cubicBezTo>
                      <a:pt x="0" y="56"/>
                      <a:pt x="124" y="151"/>
                      <a:pt x="266" y="115"/>
                    </a:cubicBezTo>
                    <a:cubicBezTo>
                      <a:pt x="365" y="89"/>
                      <a:pt x="471" y="0"/>
                      <a:pt x="471" y="0"/>
                    </a:cubicBezTo>
                    <a:close/>
                  </a:path>
                </a:pathLst>
              </a:custGeom>
              <a:solidFill>
                <a:schemeClr val="accent4"/>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îṥļîḑé-Freeform: Shape 69"/>
              <p:cNvSpPr>
                <a:spLocks/>
              </p:cNvSpPr>
              <p:nvPr/>
            </p:nvSpPr>
            <p:spPr bwMode="auto">
              <a:xfrm>
                <a:off x="4367813" y="3751954"/>
                <a:ext cx="1680182" cy="2374074"/>
              </a:xfrm>
              <a:custGeom>
                <a:avLst/>
                <a:gdLst/>
                <a:ahLst/>
                <a:cxnLst>
                  <a:cxn ang="0">
                    <a:pos x="363" y="431"/>
                  </a:cxn>
                  <a:cxn ang="0">
                    <a:pos x="116" y="404"/>
                  </a:cxn>
                  <a:cxn ang="0">
                    <a:pos x="164" y="0"/>
                  </a:cxn>
                  <a:cxn ang="0">
                    <a:pos x="190" y="271"/>
                  </a:cxn>
                  <a:cxn ang="0">
                    <a:pos x="363" y="431"/>
                  </a:cxn>
                </a:cxnLst>
                <a:rect l="0" t="0" r="r" b="b"/>
                <a:pathLst>
                  <a:path w="363" h="514">
                    <a:moveTo>
                      <a:pt x="363" y="431"/>
                    </a:moveTo>
                    <a:cubicBezTo>
                      <a:pt x="363" y="431"/>
                      <a:pt x="212" y="514"/>
                      <a:pt x="116" y="404"/>
                    </a:cubicBezTo>
                    <a:cubicBezTo>
                      <a:pt x="0" y="269"/>
                      <a:pt x="164" y="0"/>
                      <a:pt x="164" y="0"/>
                    </a:cubicBezTo>
                    <a:cubicBezTo>
                      <a:pt x="164" y="0"/>
                      <a:pt x="112" y="147"/>
                      <a:pt x="190" y="271"/>
                    </a:cubicBezTo>
                    <a:cubicBezTo>
                      <a:pt x="245" y="357"/>
                      <a:pt x="363" y="431"/>
                      <a:pt x="363" y="431"/>
                    </a:cubicBezTo>
                    <a:close/>
                  </a:path>
                </a:pathLst>
              </a:custGeom>
              <a:solidFill>
                <a:schemeClr val="accent5"/>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28" name="Group 70"/>
              <p:cNvGrpSpPr/>
              <p:nvPr/>
            </p:nvGrpSpPr>
            <p:grpSpPr>
              <a:xfrm>
                <a:off x="4560017" y="3277267"/>
                <a:ext cx="298494" cy="459220"/>
                <a:chOff x="4235451" y="4579938"/>
                <a:chExt cx="123825" cy="190499"/>
              </a:xfrm>
              <a:solidFill>
                <a:schemeClr val="bg1"/>
              </a:solidFill>
            </p:grpSpPr>
            <p:sp>
              <p:nvSpPr>
                <p:cNvPr id="59" name="îṥļîḑé-Freeform: Shape 71"/>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0" name="îṥļîḑé-Freeform: Shape 72"/>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 name="îṥļîḑé-Freeform: Shape 73"/>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 name="îṥļîḑé-Freeform: Shape 74"/>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29" name="Group 75"/>
              <p:cNvGrpSpPr/>
              <p:nvPr/>
            </p:nvGrpSpPr>
            <p:grpSpPr>
              <a:xfrm>
                <a:off x="5893527" y="2352964"/>
                <a:ext cx="478369" cy="392590"/>
                <a:chOff x="2551113" y="4586288"/>
                <a:chExt cx="230188" cy="188912"/>
              </a:xfrm>
              <a:solidFill>
                <a:schemeClr val="bg1"/>
              </a:solidFill>
            </p:grpSpPr>
            <p:sp>
              <p:nvSpPr>
                <p:cNvPr id="51" name="îṥļîḑé-Oval 76"/>
                <p:cNvSpPr>
                  <a:spLocks/>
                </p:cNvSpPr>
                <p:nvPr/>
              </p:nvSpPr>
              <p:spPr bwMode="auto">
                <a:xfrm>
                  <a:off x="2732088" y="4678363"/>
                  <a:ext cx="20638" cy="19050"/>
                </a:xfrm>
                <a:prstGeom prst="ellipse">
                  <a:avLst/>
                </a:pr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2" name="îṥļîḑé-Freeform: Shape 85"/>
                <p:cNvSpPr>
                  <a:spLocks/>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3" name="îṥļîḑé-Oval 86"/>
                <p:cNvSpPr>
                  <a:spLocks/>
                </p:cNvSpPr>
                <p:nvPr/>
              </p:nvSpPr>
              <p:spPr bwMode="auto">
                <a:xfrm>
                  <a:off x="2565401" y="4678363"/>
                  <a:ext cx="20638" cy="19050"/>
                </a:xfrm>
                <a:prstGeom prst="ellipse">
                  <a:avLst/>
                </a:pr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4" name="îṥļîḑé-Freeform: Shape 87"/>
                <p:cNvSpPr>
                  <a:spLocks/>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îṥļîḑé-Oval 88"/>
                <p:cNvSpPr>
                  <a:spLocks/>
                </p:cNvSpPr>
                <p:nvPr/>
              </p:nvSpPr>
              <p:spPr bwMode="auto">
                <a:xfrm>
                  <a:off x="2649538" y="4692650"/>
                  <a:ext cx="19050" cy="22225"/>
                </a:xfrm>
                <a:prstGeom prst="ellipse">
                  <a:avLst/>
                </a:pr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6" name="îṥļîḑé-Freeform: Shape 89"/>
                <p:cNvSpPr>
                  <a:spLocks/>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7" name="îṥļîḑé-Freeform: Shape 90"/>
                <p:cNvSpPr>
                  <a:spLocks/>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8" name="îṥļîḑé-Freeform: Shape 91"/>
                <p:cNvSpPr>
                  <a:spLocks/>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30" name="Group 92"/>
              <p:cNvGrpSpPr/>
              <p:nvPr/>
            </p:nvGrpSpPr>
            <p:grpSpPr>
              <a:xfrm>
                <a:off x="7486694" y="3532461"/>
                <a:ext cx="447738" cy="505132"/>
                <a:chOff x="5010151" y="4568825"/>
                <a:chExt cx="185737" cy="209550"/>
              </a:xfrm>
              <a:solidFill>
                <a:schemeClr val="bg1"/>
              </a:solidFill>
            </p:grpSpPr>
            <p:sp>
              <p:nvSpPr>
                <p:cNvPr id="42" name="îṥļîḑé-Oval 93"/>
                <p:cNvSpPr>
                  <a:spLocks/>
                </p:cNvSpPr>
                <p:nvPr/>
              </p:nvSpPr>
              <p:spPr bwMode="auto">
                <a:xfrm>
                  <a:off x="5073651" y="4654550"/>
                  <a:ext cx="28575" cy="25400"/>
                </a:xfrm>
                <a:prstGeom prst="ellipse">
                  <a:avLst/>
                </a:pr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3" name="îṥļîḑé-Freeform: Shape 94"/>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îṥļîḑé-Freeform: Shape 95"/>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îṥļîḑé-Freeform: Shape 96"/>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6" name="îṥļîḑé-Freeform: Shape 97"/>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7" name="îṥļîḑé-Freeform: Shape 98"/>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8" name="íṡľíḍè-Freeform: Shape 99"/>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9" name="íṡľíḍè-Freeform: Shape 100"/>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0" name="íṡľíḍè-Freeform: Shape 101"/>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31" name="Group 102"/>
              <p:cNvGrpSpPr/>
              <p:nvPr/>
            </p:nvGrpSpPr>
            <p:grpSpPr>
              <a:xfrm>
                <a:off x="6817729" y="5266374"/>
                <a:ext cx="367372" cy="466866"/>
                <a:chOff x="3949701" y="4570413"/>
                <a:chExt cx="152400" cy="193675"/>
              </a:xfrm>
              <a:solidFill>
                <a:schemeClr val="bg1"/>
              </a:solidFill>
            </p:grpSpPr>
            <p:sp>
              <p:nvSpPr>
                <p:cNvPr id="36" name="íṡľíḍè-Oval 103"/>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íṡľíḍè-Freeform: Shape 104"/>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íṡľíḍè-Oval 105"/>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9" name="íṡľíḍè-Freeform: Shape 106"/>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0" name="íṡľíḍè-Freeform: Shape 107"/>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1" name="íṡľíḍè-Freeform: Shape 108"/>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32" name="Group 109"/>
              <p:cNvGrpSpPr/>
              <p:nvPr/>
            </p:nvGrpSpPr>
            <p:grpSpPr>
              <a:xfrm>
                <a:off x="4982521" y="5099251"/>
                <a:ext cx="285861" cy="549036"/>
                <a:chOff x="4486276" y="4586288"/>
                <a:chExt cx="100012" cy="192087"/>
              </a:xfrm>
              <a:solidFill>
                <a:schemeClr val="bg1"/>
              </a:solidFill>
            </p:grpSpPr>
            <p:sp>
              <p:nvSpPr>
                <p:cNvPr id="33" name="íṡľíḍè-Freeform: Shape 110"/>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4" name="íṡľíḍè-Freeform: Shape 111"/>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5" name="íṡľíḍè-Freeform: Shape 112"/>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grpSp>
          <p:nvGrpSpPr>
            <p:cNvPr id="9" name="Group 62"/>
            <p:cNvGrpSpPr/>
            <p:nvPr/>
          </p:nvGrpSpPr>
          <p:grpSpPr>
            <a:xfrm>
              <a:off x="7810520" y="2213469"/>
              <a:ext cx="3846195" cy="1292355"/>
              <a:chOff x="1127880" y="1553220"/>
              <a:chExt cx="4100883" cy="1292355"/>
            </a:xfrm>
          </p:grpSpPr>
          <p:sp>
            <p:nvSpPr>
              <p:cNvPr id="19" name="íṡľíḍè-TextBox 63"/>
              <p:cNvSpPr txBox="1">
                <a:spLocks/>
              </p:cNvSpPr>
              <p:nvPr/>
            </p:nvSpPr>
            <p:spPr bwMode="auto">
              <a:xfrm>
                <a:off x="1127880" y="1553220"/>
                <a:ext cx="2913191" cy="309958"/>
              </a:xfrm>
              <a:prstGeom prst="rect">
                <a:avLst/>
              </a:prstGeom>
              <a:noFill/>
              <a:extLst/>
            </p:spPr>
            <p:txBody>
              <a:bodyPr wrap="none" lIns="360000" tIns="0" rIns="0" bIns="0" anchor="ctr" anchorCtr="0">
                <a:noAutofit/>
              </a:bodyPr>
              <a:lstStyle/>
              <a:p>
                <a:r>
                  <a:rPr lang="zh-CN" altLang="en-US" sz="2800" b="1">
                    <a:solidFill>
                      <a:schemeClr val="accent3">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聊天交流区</a:t>
                </a:r>
              </a:p>
            </p:txBody>
          </p:sp>
          <p:sp>
            <p:nvSpPr>
              <p:cNvPr id="20" name="íṡľíḍè-TextBox 64"/>
              <p:cNvSpPr txBox="1">
                <a:spLocks/>
              </p:cNvSpPr>
              <p:nvPr/>
            </p:nvSpPr>
            <p:spPr bwMode="auto">
              <a:xfrm>
                <a:off x="1157423" y="2289396"/>
                <a:ext cx="4071340" cy="556179"/>
              </a:xfrm>
              <a:prstGeom prst="rect">
                <a:avLst/>
              </a:prstGeom>
              <a:noFill/>
              <a:extLst/>
            </p:spPr>
            <p:txBody>
              <a:bodyPr wrap="square" lIns="360000" tIns="0" rIns="0" bIns="0" anchor="ctr" anchorCtr="0">
                <a:noAutofit/>
              </a:bodyPr>
              <a:lstStyle/>
              <a:p>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吸收其他校园交流软件的优点，鼓励大家在本区找到志同道合的朋友。</a:t>
                </a:r>
              </a:p>
            </p:txBody>
          </p:sp>
        </p:grpSp>
        <p:grpSp>
          <p:nvGrpSpPr>
            <p:cNvPr id="10" name="Group 77"/>
            <p:cNvGrpSpPr/>
            <p:nvPr/>
          </p:nvGrpSpPr>
          <p:grpSpPr>
            <a:xfrm>
              <a:off x="448055" y="4317635"/>
              <a:ext cx="4608491" cy="1674616"/>
              <a:chOff x="-515266" y="517748"/>
              <a:chExt cx="4608491" cy="1674616"/>
            </a:xfrm>
          </p:grpSpPr>
          <p:sp>
            <p:nvSpPr>
              <p:cNvPr id="17" name="íṡľíḍè-TextBox 78"/>
              <p:cNvSpPr txBox="1">
                <a:spLocks/>
              </p:cNvSpPr>
              <p:nvPr/>
            </p:nvSpPr>
            <p:spPr bwMode="auto">
              <a:xfrm>
                <a:off x="-515266" y="517748"/>
                <a:ext cx="2299240" cy="309958"/>
              </a:xfrm>
              <a:prstGeom prst="rect">
                <a:avLst/>
              </a:prstGeom>
              <a:noFill/>
              <a:extLst/>
            </p:spPr>
            <p:txBody>
              <a:bodyPr wrap="none" lIns="0" tIns="0" rIns="360000" bIns="0" anchor="ctr" anchorCtr="0">
                <a:noAutofit/>
              </a:bodyPr>
              <a:lstStyle/>
              <a:p>
                <a:pPr algn="r"/>
                <a:r>
                  <a:rPr lang="zh-CN" altLang="en-US" sz="2800" b="1">
                    <a:solidFill>
                      <a:schemeClr val="accent4">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信息共享区</a:t>
                </a:r>
                <a:endParaRPr lang="zh-CN" altLang="en-US" sz="2800">
                  <a:effectLst/>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íṡľíḍè-TextBox 79"/>
              <p:cNvSpPr txBox="1">
                <a:spLocks/>
              </p:cNvSpPr>
              <p:nvPr/>
            </p:nvSpPr>
            <p:spPr bwMode="auto">
              <a:xfrm>
                <a:off x="-314171" y="1636185"/>
                <a:ext cx="4407396" cy="556179"/>
              </a:xfrm>
              <a:prstGeom prst="rect">
                <a:avLst/>
              </a:prstGeom>
              <a:noFill/>
              <a:extLst/>
            </p:spPr>
            <p:txBody>
              <a:bodyPr wrap="square" lIns="0" tIns="0" rIns="360000" bIns="0" anchor="ctr" anchorCtr="0">
                <a:noAutofit/>
              </a:bodyPr>
              <a:lstStyle/>
              <a:p>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）获取各大公开网站的招聘信息，及时公布</a:t>
                </a:r>
              </a:p>
              <a:p>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）与各大组织合作，在他们的活动中用上本产品，并利用他们的宣传渠道进行宣传。</a:t>
                </a:r>
              </a:p>
            </p:txBody>
          </p:sp>
        </p:grpSp>
        <p:grpSp>
          <p:nvGrpSpPr>
            <p:cNvPr id="11" name="Group 80"/>
            <p:cNvGrpSpPr/>
            <p:nvPr/>
          </p:nvGrpSpPr>
          <p:grpSpPr>
            <a:xfrm>
              <a:off x="1450376" y="2219453"/>
              <a:ext cx="3418560" cy="1137895"/>
              <a:chOff x="487055" y="1135079"/>
              <a:chExt cx="3418560" cy="1137895"/>
            </a:xfrm>
          </p:grpSpPr>
          <p:sp>
            <p:nvSpPr>
              <p:cNvPr id="15" name="íṡľíḍè-TextBox 81"/>
              <p:cNvSpPr txBox="1">
                <a:spLocks/>
              </p:cNvSpPr>
              <p:nvPr/>
            </p:nvSpPr>
            <p:spPr bwMode="auto">
              <a:xfrm>
                <a:off x="626965" y="1135079"/>
                <a:ext cx="2299240" cy="309958"/>
              </a:xfrm>
              <a:prstGeom prst="rect">
                <a:avLst/>
              </a:prstGeom>
              <a:noFill/>
              <a:extLst/>
            </p:spPr>
            <p:txBody>
              <a:bodyPr wrap="none" lIns="0" tIns="0" rIns="432000" bIns="0" anchor="ctr" anchorCtr="0">
                <a:noAutofit/>
              </a:bodyPr>
              <a:lstStyle/>
              <a:p>
                <a:r>
                  <a:rPr lang="zh-CN" altLang="en-US" sz="2800" b="1">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学习资源区</a:t>
                </a:r>
              </a:p>
            </p:txBody>
          </p:sp>
          <p:sp>
            <p:nvSpPr>
              <p:cNvPr id="16" name="íṡľíḍè-TextBox 82"/>
              <p:cNvSpPr txBox="1">
                <a:spLocks/>
              </p:cNvSpPr>
              <p:nvPr/>
            </p:nvSpPr>
            <p:spPr bwMode="auto">
              <a:xfrm>
                <a:off x="487055" y="1716795"/>
                <a:ext cx="3418560" cy="556179"/>
              </a:xfrm>
              <a:prstGeom prst="rect">
                <a:avLst/>
              </a:prstGeom>
              <a:noFill/>
              <a:extLst/>
            </p:spPr>
            <p:txBody>
              <a:bodyPr wrap="square" lIns="0" tIns="0" rIns="432000" bIns="0" anchor="ctr" anchorCtr="0">
                <a:noAutofit/>
              </a:bodyPr>
              <a:lstStyle/>
              <a:p>
                <a:pPr lvl="0"/>
                <a:r>
                  <a:rPr lang="zh-CN" altLang="en-US" sz="2000">
                    <a:solidFill>
                      <a:srgbClr val="0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000">
                    <a:solidFill>
                      <a:srgbClr val="000000"/>
                    </a:solidFill>
                    <a:latin typeface="微软雅黑" panose="020B0503020204020204" pitchFamily="34" charset="-122"/>
                    <a:ea typeface="微软雅黑" panose="020B0503020204020204" pitchFamily="34" charset="-122"/>
                    <a:cs typeface="+mn-ea"/>
                    <a:sym typeface="微软雅黑" panose="020B0503020204020204" pitchFamily="34" charset="-122"/>
                  </a:rPr>
                  <a:t>）在各大学院进行宣传</a:t>
                </a:r>
              </a:p>
              <a:p>
                <a:pPr lvl="0"/>
                <a:r>
                  <a:rPr lang="zh-CN" altLang="en-US" sz="2000">
                    <a:solidFill>
                      <a:srgbClr val="000000"/>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000">
                    <a:solidFill>
                      <a:srgbClr val="000000"/>
                    </a:solidFill>
                    <a:latin typeface="微软雅黑" panose="020B0503020204020204" pitchFamily="34" charset="-122"/>
                    <a:ea typeface="微软雅黑" panose="020B0503020204020204" pitchFamily="34" charset="-122"/>
                    <a:cs typeface="+mn-ea"/>
                    <a:sym typeface="微软雅黑" panose="020B0503020204020204" pitchFamily="34" charset="-122"/>
                  </a:rPr>
                  <a:t>）设置积分奖励机制</a:t>
                </a:r>
              </a:p>
            </p:txBody>
          </p:sp>
        </p:grpSp>
        <p:grpSp>
          <p:nvGrpSpPr>
            <p:cNvPr id="12" name="Group 83"/>
            <p:cNvGrpSpPr/>
            <p:nvPr/>
          </p:nvGrpSpPr>
          <p:grpSpPr>
            <a:xfrm>
              <a:off x="7810521" y="4430363"/>
              <a:ext cx="3846194" cy="1672122"/>
              <a:chOff x="1127880" y="1045101"/>
              <a:chExt cx="4100882" cy="1672122"/>
            </a:xfrm>
          </p:grpSpPr>
          <p:sp>
            <p:nvSpPr>
              <p:cNvPr id="13" name="íṡľíḍè-TextBox 84"/>
              <p:cNvSpPr txBox="1">
                <a:spLocks/>
              </p:cNvSpPr>
              <p:nvPr/>
            </p:nvSpPr>
            <p:spPr bwMode="auto">
              <a:xfrm>
                <a:off x="1127880" y="1045101"/>
                <a:ext cx="2913191" cy="309958"/>
              </a:xfrm>
              <a:prstGeom prst="rect">
                <a:avLst/>
              </a:prstGeom>
              <a:noFill/>
              <a:extLst/>
            </p:spPr>
            <p:txBody>
              <a:bodyPr wrap="none" lIns="360000" tIns="0" rIns="0" bIns="0" anchor="ctr" anchorCtr="0">
                <a:noAutofit/>
              </a:bodyPr>
              <a:lstStyle/>
              <a:p>
                <a:r>
                  <a:rPr lang="zh-CN" altLang="en-US" sz="2800" b="1">
                    <a:solidFill>
                      <a:schemeClr val="accent4">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闲置交易信息发布区</a:t>
                </a:r>
                <a:endParaRPr lang="zh-CN" altLang="en-US" sz="2800">
                  <a:effectLst/>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íṡľíḍè-TextBox 128"/>
              <p:cNvSpPr txBox="1">
                <a:spLocks/>
              </p:cNvSpPr>
              <p:nvPr/>
            </p:nvSpPr>
            <p:spPr bwMode="auto">
              <a:xfrm>
                <a:off x="1157424" y="2161044"/>
                <a:ext cx="4071338" cy="556179"/>
              </a:xfrm>
              <a:prstGeom prst="rect">
                <a:avLst/>
              </a:prstGeom>
              <a:noFill/>
              <a:extLst/>
            </p:spPr>
            <p:txBody>
              <a:bodyPr wrap="square" lIns="360000" tIns="0" rIns="0" bIns="0" anchor="ctr" anchorCtr="0">
                <a:noAutofit/>
              </a:bodyPr>
              <a:lstStyle/>
              <a:p>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给同学们提供一个发布闲置物品交易信息的平台，同学们可以留下自己的联系方式，有意购买者可以联系对方商量交易方式、时间与地点。</a:t>
                </a:r>
              </a:p>
            </p:txBody>
          </p:sp>
        </p:grpSp>
      </p:grpSp>
      <p:sp>
        <p:nvSpPr>
          <p:cNvPr id="63" name="文本框 62">
            <a:extLst>
              <a:ext uri="{FF2B5EF4-FFF2-40B4-BE49-F238E27FC236}">
                <a16:creationId xmlns:a16="http://schemas.microsoft.com/office/drawing/2014/main" id="{8AB1A6A0-0DB2-4AA4-B6CB-D5C1B8E24892}"/>
              </a:ext>
            </a:extLst>
          </p:cNvPr>
          <p:cNvSpPr txBox="1"/>
          <p:nvPr/>
        </p:nvSpPr>
        <p:spPr>
          <a:xfrm>
            <a:off x="1097280" y="251470"/>
            <a:ext cx="4185920" cy="1077218"/>
          </a:xfrm>
          <a:prstGeom prst="rect">
            <a:avLst/>
          </a:prstGeom>
          <a:noFill/>
        </p:spPr>
        <p:txBody>
          <a:bodyPr wrap="square" rtlCol="0">
            <a:spAutoFit/>
          </a:bodyPr>
          <a:lstStyle/>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七、运营规划书</a:t>
            </a:r>
            <a:endPar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、运营方式</a:t>
            </a:r>
          </a:p>
        </p:txBody>
      </p:sp>
      <p:sp>
        <p:nvSpPr>
          <p:cNvPr id="68" name="MH_Others_1">
            <a:extLst>
              <a:ext uri="{FF2B5EF4-FFF2-40B4-BE49-F238E27FC236}">
                <a16:creationId xmlns:a16="http://schemas.microsoft.com/office/drawing/2014/main" id="{A4AC98D3-DD6C-4637-9B7D-9109E77882F7}"/>
              </a:ext>
            </a:extLst>
          </p:cNvPr>
          <p:cNvSpPr/>
          <p:nvPr>
            <p:custDataLst>
              <p:tags r:id="rId1"/>
            </p:custDataLst>
          </p:nvPr>
        </p:nvSpPr>
        <p:spPr>
          <a:xfrm>
            <a:off x="10410910" y="1153613"/>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9" name="MH_Others_2">
            <a:extLst>
              <a:ext uri="{FF2B5EF4-FFF2-40B4-BE49-F238E27FC236}">
                <a16:creationId xmlns:a16="http://schemas.microsoft.com/office/drawing/2014/main" id="{782ED8DC-EC87-4E39-9A4A-80E4731D33E6}"/>
              </a:ext>
            </a:extLst>
          </p:cNvPr>
          <p:cNvSpPr/>
          <p:nvPr>
            <p:custDataLst>
              <p:tags r:id="rId2"/>
            </p:custDataLst>
          </p:nvPr>
        </p:nvSpPr>
        <p:spPr>
          <a:xfrm>
            <a:off x="9783594" y="454706"/>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extLst>
      <p:ext uri="{BB962C8B-B14F-4D97-AF65-F5344CB8AC3E}">
        <p14:creationId xmlns:p14="http://schemas.microsoft.com/office/powerpoint/2010/main" val="1073417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 name="文本框 4"/>
          <p:cNvSpPr txBox="1"/>
          <p:nvPr/>
        </p:nvSpPr>
        <p:spPr>
          <a:xfrm>
            <a:off x="1058544" y="251470"/>
            <a:ext cx="4028687" cy="584775"/>
          </a:xfrm>
          <a:prstGeom prst="rect">
            <a:avLst/>
          </a:prstGeom>
          <a:noFill/>
        </p:spPr>
        <p:txBody>
          <a:bodyPr wrap="square" rtlCol="0">
            <a:sp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、运营计划</a:t>
            </a:r>
          </a:p>
        </p:txBody>
      </p:sp>
      <p:grpSp>
        <p:nvGrpSpPr>
          <p:cNvPr id="6" name="6ee8d8e9-bd5d-4d6d-9e7c-f4bd12d160de"/>
          <p:cNvGrpSpPr>
            <a:grpSpLocks noChangeAspect="1"/>
          </p:cNvGrpSpPr>
          <p:nvPr/>
        </p:nvGrpSpPr>
        <p:grpSpPr>
          <a:xfrm>
            <a:off x="584200" y="574040"/>
            <a:ext cx="11099662" cy="4325632"/>
            <a:chOff x="656623" y="1412776"/>
            <a:chExt cx="11099662" cy="4325632"/>
          </a:xfrm>
        </p:grpSpPr>
        <p:sp>
          <p:nvSpPr>
            <p:cNvPr id="7" name="îṥļîḑé-Rectangle 5"/>
            <p:cNvSpPr/>
            <p:nvPr/>
          </p:nvSpPr>
          <p:spPr>
            <a:xfrm>
              <a:off x="1293259" y="2853152"/>
              <a:ext cx="903403" cy="1215941"/>
            </a:xfrm>
            <a:prstGeom prst="rect">
              <a:avLst/>
            </a:prstGeom>
            <a:solidFill>
              <a:schemeClr val="accent1">
                <a:lumMod val="60000"/>
                <a:lumOff val="4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îṥļîḑé-Oval 6"/>
            <p:cNvSpPr/>
            <p:nvPr/>
          </p:nvSpPr>
          <p:spPr>
            <a:xfrm>
              <a:off x="1224324" y="3031305"/>
              <a:ext cx="1041274" cy="1041274"/>
            </a:xfrm>
            <a:prstGeom prst="ellipse">
              <a:avLst/>
            </a:prstGeom>
            <a:solidFill>
              <a:schemeClr val="accent1">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îṥļîḑé-任意多边形: 形状 4"/>
            <p:cNvSpPr/>
            <p:nvPr/>
          </p:nvSpPr>
          <p:spPr>
            <a:xfrm>
              <a:off x="1567525" y="3353448"/>
              <a:ext cx="354871" cy="363147"/>
            </a:xfrm>
            <a:custGeom>
              <a:avLst/>
              <a:gdLst/>
              <a:ahLst/>
              <a:cxnLst>
                <a:cxn ang="0">
                  <a:pos x="wd2" y="hd2"/>
                </a:cxn>
                <a:cxn ang="5400000">
                  <a:pos x="wd2" y="hd2"/>
                </a:cxn>
                <a:cxn ang="10800000">
                  <a:pos x="wd2" y="hd2"/>
                </a:cxn>
                <a:cxn ang="16200000">
                  <a:pos x="wd2" y="hd2"/>
                </a:cxn>
              </a:cxnLst>
              <a:rect l="0" t="0" r="r" b="b"/>
              <a:pathLst>
                <a:path w="20431" h="20433" extrusionOk="0">
                  <a:moveTo>
                    <a:pt x="14102" y="6331"/>
                  </a:moveTo>
                  <a:cubicBezTo>
                    <a:pt x="13391" y="5619"/>
                    <a:pt x="13391" y="4469"/>
                    <a:pt x="14102" y="3759"/>
                  </a:cubicBezTo>
                  <a:cubicBezTo>
                    <a:pt x="14812" y="3049"/>
                    <a:pt x="15965" y="3049"/>
                    <a:pt x="16674" y="3759"/>
                  </a:cubicBezTo>
                  <a:cubicBezTo>
                    <a:pt x="17385" y="4469"/>
                    <a:pt x="17385" y="5619"/>
                    <a:pt x="16674" y="6331"/>
                  </a:cubicBezTo>
                  <a:cubicBezTo>
                    <a:pt x="15965" y="7041"/>
                    <a:pt x="14812" y="7041"/>
                    <a:pt x="14102" y="6331"/>
                  </a:cubicBezTo>
                  <a:close/>
                  <a:moveTo>
                    <a:pt x="12904" y="13199"/>
                  </a:moveTo>
                  <a:cubicBezTo>
                    <a:pt x="12904" y="13199"/>
                    <a:pt x="21289" y="7286"/>
                    <a:pt x="20359" y="518"/>
                  </a:cubicBezTo>
                  <a:cubicBezTo>
                    <a:pt x="20339" y="369"/>
                    <a:pt x="20289" y="271"/>
                    <a:pt x="20226" y="206"/>
                  </a:cubicBezTo>
                  <a:cubicBezTo>
                    <a:pt x="20162" y="145"/>
                    <a:pt x="20065" y="93"/>
                    <a:pt x="19914" y="72"/>
                  </a:cubicBezTo>
                  <a:cubicBezTo>
                    <a:pt x="13147" y="-856"/>
                    <a:pt x="7233" y="7529"/>
                    <a:pt x="7233" y="7529"/>
                  </a:cubicBezTo>
                  <a:cubicBezTo>
                    <a:pt x="2104" y="6928"/>
                    <a:pt x="2478" y="7929"/>
                    <a:pt x="137" y="13421"/>
                  </a:cubicBezTo>
                  <a:cubicBezTo>
                    <a:pt x="-311" y="14470"/>
                    <a:pt x="416" y="14829"/>
                    <a:pt x="1211" y="14536"/>
                  </a:cubicBezTo>
                  <a:cubicBezTo>
                    <a:pt x="2006" y="14242"/>
                    <a:pt x="3764" y="13593"/>
                    <a:pt x="3764" y="13593"/>
                  </a:cubicBezTo>
                  <a:lnTo>
                    <a:pt x="6840" y="16669"/>
                  </a:lnTo>
                  <a:cubicBezTo>
                    <a:pt x="6840" y="16669"/>
                    <a:pt x="6192" y="18426"/>
                    <a:pt x="5897" y="19222"/>
                  </a:cubicBezTo>
                  <a:cubicBezTo>
                    <a:pt x="5604" y="20018"/>
                    <a:pt x="5963" y="20744"/>
                    <a:pt x="7012" y="20297"/>
                  </a:cubicBezTo>
                  <a:cubicBezTo>
                    <a:pt x="12505" y="17955"/>
                    <a:pt x="13504" y="18328"/>
                    <a:pt x="12904" y="13199"/>
                  </a:cubicBezTo>
                  <a:close/>
                </a:path>
              </a:pathLst>
            </a:custGeom>
            <a:solidFill>
              <a:srgbClr val="FFFFFF"/>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îṥļîḑé-Rectangle 8"/>
            <p:cNvSpPr/>
            <p:nvPr/>
          </p:nvSpPr>
          <p:spPr>
            <a:xfrm>
              <a:off x="4189575" y="2366808"/>
              <a:ext cx="903403" cy="1702284"/>
            </a:xfrm>
            <a:prstGeom prst="rect">
              <a:avLst/>
            </a:prstGeom>
            <a:solidFill>
              <a:schemeClr val="accent2">
                <a:lumMod val="60000"/>
                <a:lumOff val="40000"/>
                <a:alpha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1" name="îṥļîḑé-Oval 9"/>
            <p:cNvSpPr/>
            <p:nvPr/>
          </p:nvSpPr>
          <p:spPr>
            <a:xfrm>
              <a:off x="4126194" y="3031306"/>
              <a:ext cx="1041274" cy="1041273"/>
            </a:xfrm>
            <a:prstGeom prst="ellipse">
              <a:avLst/>
            </a:prstGeom>
            <a:solidFill>
              <a:schemeClr val="accent2">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îṥļîḑé-任意多边形: 形状 8"/>
            <p:cNvSpPr/>
            <p:nvPr/>
          </p:nvSpPr>
          <p:spPr>
            <a:xfrm>
              <a:off x="4399103" y="3341288"/>
              <a:ext cx="484349" cy="387465"/>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îṥļîḑé-Rectangle 11"/>
            <p:cNvSpPr/>
            <p:nvPr/>
          </p:nvSpPr>
          <p:spPr>
            <a:xfrm>
              <a:off x="7113241" y="1890701"/>
              <a:ext cx="903403" cy="2178391"/>
            </a:xfrm>
            <a:prstGeom prst="rect">
              <a:avLst/>
            </a:prstGeom>
            <a:solidFill>
              <a:schemeClr val="accent3">
                <a:lumMod val="60000"/>
                <a:lumOff val="40000"/>
                <a:alpha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îṥļîḑé-Oval 12"/>
            <p:cNvSpPr/>
            <p:nvPr/>
          </p:nvSpPr>
          <p:spPr>
            <a:xfrm>
              <a:off x="7044306" y="3031306"/>
              <a:ext cx="1041274" cy="1041273"/>
            </a:xfrm>
            <a:prstGeom prst="ellipse">
              <a:avLst/>
            </a:prstGeom>
            <a:solidFill>
              <a:schemeClr val="accent3">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5" name="îṥļîḑé-任意多边形: 形状 12"/>
            <p:cNvSpPr/>
            <p:nvPr/>
          </p:nvSpPr>
          <p:spPr>
            <a:xfrm>
              <a:off x="7379507" y="3370369"/>
              <a:ext cx="370872" cy="363147"/>
            </a:xfrm>
            <a:custGeom>
              <a:avLst/>
              <a:gdLst/>
              <a:ahLst/>
              <a:cxnLst>
                <a:cxn ang="0">
                  <a:pos x="wd2" y="hd2"/>
                </a:cxn>
                <a:cxn ang="5400000">
                  <a:pos x="wd2" y="hd2"/>
                </a:cxn>
                <a:cxn ang="10800000">
                  <a:pos x="wd2" y="hd2"/>
                </a:cxn>
                <a:cxn ang="16200000">
                  <a:pos x="wd2" y="hd2"/>
                </a:cxn>
              </a:cxnLst>
              <a:rect l="0" t="0" r="r" b="b"/>
              <a:pathLst>
                <a:path w="20026" h="20334" extrusionOk="0">
                  <a:moveTo>
                    <a:pt x="19964" y="64"/>
                  </a:moveTo>
                  <a:cubicBezTo>
                    <a:pt x="19154" y="-762"/>
                    <a:pt x="10181" y="6693"/>
                    <a:pt x="7510" y="9416"/>
                  </a:cubicBezTo>
                  <a:cubicBezTo>
                    <a:pt x="6185" y="10767"/>
                    <a:pt x="5743" y="11492"/>
                    <a:pt x="5336" y="12034"/>
                  </a:cubicBezTo>
                  <a:cubicBezTo>
                    <a:pt x="5160" y="12268"/>
                    <a:pt x="5392" y="12341"/>
                    <a:pt x="5498" y="12397"/>
                  </a:cubicBezTo>
                  <a:cubicBezTo>
                    <a:pt x="6023" y="12675"/>
                    <a:pt x="6391" y="12933"/>
                    <a:pt x="6864" y="13417"/>
                  </a:cubicBezTo>
                  <a:cubicBezTo>
                    <a:pt x="7340" y="13900"/>
                    <a:pt x="7594" y="14275"/>
                    <a:pt x="7865" y="14809"/>
                  </a:cubicBezTo>
                  <a:cubicBezTo>
                    <a:pt x="7919" y="14917"/>
                    <a:pt x="7991" y="15156"/>
                    <a:pt x="8222" y="14975"/>
                  </a:cubicBezTo>
                  <a:cubicBezTo>
                    <a:pt x="8753" y="14561"/>
                    <a:pt x="9464" y="14110"/>
                    <a:pt x="10789" y="12758"/>
                  </a:cubicBezTo>
                  <a:cubicBezTo>
                    <a:pt x="13461" y="10036"/>
                    <a:pt x="20774" y="889"/>
                    <a:pt x="19964" y="64"/>
                  </a:cubicBezTo>
                  <a:close/>
                  <a:moveTo>
                    <a:pt x="2465" y="14020"/>
                  </a:moveTo>
                  <a:cubicBezTo>
                    <a:pt x="886" y="15630"/>
                    <a:pt x="2220" y="17281"/>
                    <a:pt x="121" y="19731"/>
                  </a:cubicBezTo>
                  <a:cubicBezTo>
                    <a:pt x="-826" y="20838"/>
                    <a:pt x="4021" y="20501"/>
                    <a:pt x="6421" y="18052"/>
                  </a:cubicBezTo>
                  <a:cubicBezTo>
                    <a:pt x="7439" y="17016"/>
                    <a:pt x="7152" y="15502"/>
                    <a:pt x="6060" y="14389"/>
                  </a:cubicBezTo>
                  <a:cubicBezTo>
                    <a:pt x="4968" y="13275"/>
                    <a:pt x="3483" y="12982"/>
                    <a:pt x="2465" y="14020"/>
                  </a:cubicBezTo>
                  <a:close/>
                </a:path>
              </a:pathLst>
            </a:custGeom>
            <a:solidFill>
              <a:srgbClr val="FFFFFF"/>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îṥļîḑé-Rectangle 14"/>
            <p:cNvSpPr/>
            <p:nvPr/>
          </p:nvSpPr>
          <p:spPr>
            <a:xfrm>
              <a:off x="9995337" y="1412776"/>
              <a:ext cx="903403" cy="2656316"/>
            </a:xfrm>
            <a:prstGeom prst="rect">
              <a:avLst/>
            </a:prstGeom>
            <a:solidFill>
              <a:schemeClr val="accent4">
                <a:lumMod val="60000"/>
                <a:lumOff val="40000"/>
                <a:alpha val="5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îṥļîḑé-Oval 15"/>
            <p:cNvSpPr/>
            <p:nvPr/>
          </p:nvSpPr>
          <p:spPr>
            <a:xfrm>
              <a:off x="9926402" y="3031306"/>
              <a:ext cx="1041274" cy="1041273"/>
            </a:xfrm>
            <a:prstGeom prst="ellipse">
              <a:avLst/>
            </a:prstGeom>
            <a:solidFill>
              <a:schemeClr val="accent4">
                <a:lumMod val="100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îṥļîḑé-任意多边形: 形状 16"/>
            <p:cNvSpPr/>
            <p:nvPr/>
          </p:nvSpPr>
          <p:spPr>
            <a:xfrm>
              <a:off x="10225413" y="3308458"/>
              <a:ext cx="443251" cy="453126"/>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FFFFFF"/>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îṥļîḑé-任意多边形: 形状 18"/>
            <p:cNvSpPr/>
            <p:nvPr/>
          </p:nvSpPr>
          <p:spPr>
            <a:xfrm>
              <a:off x="2959734" y="2755887"/>
              <a:ext cx="461633" cy="482296"/>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2">
                <a:lumMod val="75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îṥļîḑé-任意多边形: 形状 19"/>
            <p:cNvSpPr/>
            <p:nvPr/>
          </p:nvSpPr>
          <p:spPr>
            <a:xfrm rot="10800000" flipH="1">
              <a:off x="2184066" y="2374433"/>
              <a:ext cx="2020595" cy="501453"/>
            </a:xfrm>
            <a:custGeom>
              <a:avLst/>
              <a:gdLst/>
              <a:ahLst/>
              <a:cxnLst>
                <a:cxn ang="0">
                  <a:pos x="wd2" y="hd2"/>
                </a:cxn>
                <a:cxn ang="5400000">
                  <a:pos x="wd2" y="hd2"/>
                </a:cxn>
                <a:cxn ang="10800000">
                  <a:pos x="wd2" y="hd2"/>
                </a:cxn>
                <a:cxn ang="16200000">
                  <a:pos x="wd2" y="hd2"/>
                </a:cxn>
              </a:cxnLst>
              <a:rect l="0" t="0" r="r" b="b"/>
              <a:pathLst>
                <a:path w="21600" h="21600" extrusionOk="0">
                  <a:moveTo>
                    <a:pt x="80" y="0"/>
                  </a:moveTo>
                  <a:lnTo>
                    <a:pt x="0" y="21595"/>
                  </a:lnTo>
                  <a:lnTo>
                    <a:pt x="21600" y="21600"/>
                  </a:lnTo>
                </a:path>
              </a:pathLst>
            </a:custGeom>
            <a:noFill/>
            <a:ln w="12700" cap="flat">
              <a:solidFill>
                <a:schemeClr val="bg2">
                  <a:lumMod val="50000"/>
                </a:schemeClr>
              </a:solidFill>
              <a:prstDash val="solid"/>
              <a:round/>
              <a:headEnd type="oval" w="med" len="med"/>
              <a:tailEnd type="triangle" w="med" len="med"/>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îṥļîḑé-任意多边形: 形状 21"/>
            <p:cNvSpPr/>
            <p:nvPr/>
          </p:nvSpPr>
          <p:spPr>
            <a:xfrm rot="10800000" flipH="1">
              <a:off x="5087232" y="1900727"/>
              <a:ext cx="2021658" cy="4747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12700" cap="flat">
              <a:solidFill>
                <a:schemeClr val="bg2">
                  <a:lumMod val="50000"/>
                </a:schemeClr>
              </a:solidFill>
              <a:prstDash val="solid"/>
              <a:round/>
              <a:headEnd type="oval" w="med" len="med"/>
              <a:tailEnd type="triangle" w="med" len="med"/>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îṥļîḑé-任意多边形: 形状 22"/>
            <p:cNvSpPr/>
            <p:nvPr/>
          </p:nvSpPr>
          <p:spPr>
            <a:xfrm>
              <a:off x="5872293" y="2282663"/>
              <a:ext cx="461634" cy="48229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2">
                <a:lumMod val="75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îṥļîḑé-任意多边形: 形状 24"/>
            <p:cNvSpPr/>
            <p:nvPr/>
          </p:nvSpPr>
          <p:spPr>
            <a:xfrm rot="10800000" flipH="1">
              <a:off x="8010344" y="1418621"/>
              <a:ext cx="2021658" cy="4747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12700" cap="flat">
              <a:solidFill>
                <a:schemeClr val="bg2">
                  <a:lumMod val="50000"/>
                </a:schemeClr>
              </a:solidFill>
              <a:prstDash val="solid"/>
              <a:round/>
              <a:headEnd type="oval" w="med" len="med"/>
              <a:tailEnd type="triangle" w="med" len="med"/>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îṥļîḑé-任意多边形: 形状 25"/>
            <p:cNvSpPr/>
            <p:nvPr/>
          </p:nvSpPr>
          <p:spPr>
            <a:xfrm>
              <a:off x="8784851" y="1816951"/>
              <a:ext cx="461633" cy="482297"/>
            </a:xfrm>
            <a:custGeom>
              <a:avLst/>
              <a:gdLst/>
              <a:ahLst/>
              <a:cxnLst>
                <a:cxn ang="0">
                  <a:pos x="wd2" y="hd2"/>
                </a:cxn>
                <a:cxn ang="5400000">
                  <a:pos x="wd2" y="hd2"/>
                </a:cxn>
                <a:cxn ang="10800000">
                  <a:pos x="wd2" y="hd2"/>
                </a:cxn>
                <a:cxn ang="16200000">
                  <a:pos x="wd2" y="hd2"/>
                </a:cxn>
              </a:cxnLst>
              <a:rect l="0" t="0" r="r" b="b"/>
              <a:pathLst>
                <a:path w="21296" h="21203" extrusionOk="0">
                  <a:moveTo>
                    <a:pt x="14324" y="3544"/>
                  </a:moveTo>
                  <a:cubicBezTo>
                    <a:pt x="15314" y="3202"/>
                    <a:pt x="15854" y="2173"/>
                    <a:pt x="15494" y="1230"/>
                  </a:cubicBezTo>
                  <a:cubicBezTo>
                    <a:pt x="15134" y="202"/>
                    <a:pt x="13964" y="-227"/>
                    <a:pt x="12974" y="116"/>
                  </a:cubicBezTo>
                  <a:cubicBezTo>
                    <a:pt x="11984" y="459"/>
                    <a:pt x="11534" y="1487"/>
                    <a:pt x="11894" y="2430"/>
                  </a:cubicBezTo>
                  <a:cubicBezTo>
                    <a:pt x="12254" y="3373"/>
                    <a:pt x="13334" y="3887"/>
                    <a:pt x="14324" y="3544"/>
                  </a:cubicBezTo>
                  <a:close/>
                  <a:moveTo>
                    <a:pt x="21074" y="4659"/>
                  </a:moveTo>
                  <a:cubicBezTo>
                    <a:pt x="20624" y="4230"/>
                    <a:pt x="19994" y="4144"/>
                    <a:pt x="19544" y="4487"/>
                  </a:cubicBezTo>
                  <a:cubicBezTo>
                    <a:pt x="16934" y="6544"/>
                    <a:pt x="16934" y="6544"/>
                    <a:pt x="16934" y="6544"/>
                  </a:cubicBezTo>
                  <a:cubicBezTo>
                    <a:pt x="13244" y="4402"/>
                    <a:pt x="13244" y="4402"/>
                    <a:pt x="13244" y="4402"/>
                  </a:cubicBezTo>
                  <a:cubicBezTo>
                    <a:pt x="13064" y="4230"/>
                    <a:pt x="12884" y="4144"/>
                    <a:pt x="12704" y="4059"/>
                  </a:cubicBezTo>
                  <a:cubicBezTo>
                    <a:pt x="12524" y="3973"/>
                    <a:pt x="12524" y="3973"/>
                    <a:pt x="12524" y="3973"/>
                  </a:cubicBezTo>
                  <a:cubicBezTo>
                    <a:pt x="12524" y="3973"/>
                    <a:pt x="12524" y="3973"/>
                    <a:pt x="12524" y="3973"/>
                  </a:cubicBezTo>
                  <a:cubicBezTo>
                    <a:pt x="12254" y="3887"/>
                    <a:pt x="11984" y="3887"/>
                    <a:pt x="11624" y="3973"/>
                  </a:cubicBezTo>
                  <a:cubicBezTo>
                    <a:pt x="11624" y="3887"/>
                    <a:pt x="11624" y="3887"/>
                    <a:pt x="11624" y="3887"/>
                  </a:cubicBezTo>
                  <a:cubicBezTo>
                    <a:pt x="6044" y="5687"/>
                    <a:pt x="6044" y="5687"/>
                    <a:pt x="6044" y="5687"/>
                  </a:cubicBezTo>
                  <a:cubicBezTo>
                    <a:pt x="5594" y="5773"/>
                    <a:pt x="5234" y="6202"/>
                    <a:pt x="5234" y="6716"/>
                  </a:cubicBezTo>
                  <a:cubicBezTo>
                    <a:pt x="5234" y="10659"/>
                    <a:pt x="5234" y="10659"/>
                    <a:pt x="5234" y="10659"/>
                  </a:cubicBezTo>
                  <a:cubicBezTo>
                    <a:pt x="5234" y="11173"/>
                    <a:pt x="5684" y="11687"/>
                    <a:pt x="6314" y="11687"/>
                  </a:cubicBezTo>
                  <a:cubicBezTo>
                    <a:pt x="6944" y="11687"/>
                    <a:pt x="7394" y="11173"/>
                    <a:pt x="7394" y="10659"/>
                  </a:cubicBezTo>
                  <a:cubicBezTo>
                    <a:pt x="7394" y="7487"/>
                    <a:pt x="7394" y="7487"/>
                    <a:pt x="7394" y="7487"/>
                  </a:cubicBezTo>
                  <a:cubicBezTo>
                    <a:pt x="9464" y="6802"/>
                    <a:pt x="9464" y="6802"/>
                    <a:pt x="9464" y="6802"/>
                  </a:cubicBezTo>
                  <a:cubicBezTo>
                    <a:pt x="7934" y="10573"/>
                    <a:pt x="7934" y="10573"/>
                    <a:pt x="7934" y="10573"/>
                  </a:cubicBezTo>
                  <a:cubicBezTo>
                    <a:pt x="7664" y="11087"/>
                    <a:pt x="7754" y="11602"/>
                    <a:pt x="8024" y="12116"/>
                  </a:cubicBezTo>
                  <a:cubicBezTo>
                    <a:pt x="7304" y="13659"/>
                    <a:pt x="7304" y="13659"/>
                    <a:pt x="7304" y="13659"/>
                  </a:cubicBezTo>
                  <a:cubicBezTo>
                    <a:pt x="1904" y="13573"/>
                    <a:pt x="1904" y="13573"/>
                    <a:pt x="1904" y="13573"/>
                  </a:cubicBezTo>
                  <a:cubicBezTo>
                    <a:pt x="1904" y="13573"/>
                    <a:pt x="1904" y="13573"/>
                    <a:pt x="1904" y="13573"/>
                  </a:cubicBezTo>
                  <a:cubicBezTo>
                    <a:pt x="1454" y="13573"/>
                    <a:pt x="1094" y="13830"/>
                    <a:pt x="914" y="14259"/>
                  </a:cubicBezTo>
                  <a:cubicBezTo>
                    <a:pt x="104" y="15887"/>
                    <a:pt x="104" y="15887"/>
                    <a:pt x="104" y="15887"/>
                  </a:cubicBezTo>
                  <a:cubicBezTo>
                    <a:pt x="-166" y="16487"/>
                    <a:pt x="104" y="17173"/>
                    <a:pt x="734" y="17430"/>
                  </a:cubicBezTo>
                  <a:cubicBezTo>
                    <a:pt x="1364" y="17687"/>
                    <a:pt x="2084" y="17430"/>
                    <a:pt x="2354" y="16830"/>
                  </a:cubicBezTo>
                  <a:cubicBezTo>
                    <a:pt x="2804" y="15887"/>
                    <a:pt x="2804" y="15887"/>
                    <a:pt x="2804" y="15887"/>
                  </a:cubicBezTo>
                  <a:cubicBezTo>
                    <a:pt x="7934" y="15973"/>
                    <a:pt x="7934" y="15973"/>
                    <a:pt x="7934" y="15973"/>
                  </a:cubicBezTo>
                  <a:cubicBezTo>
                    <a:pt x="8474" y="16059"/>
                    <a:pt x="8924" y="15802"/>
                    <a:pt x="9194" y="15287"/>
                  </a:cubicBezTo>
                  <a:cubicBezTo>
                    <a:pt x="10094" y="13402"/>
                    <a:pt x="10094" y="13402"/>
                    <a:pt x="10094" y="13402"/>
                  </a:cubicBezTo>
                  <a:cubicBezTo>
                    <a:pt x="12434" y="14344"/>
                    <a:pt x="12434" y="14344"/>
                    <a:pt x="12434" y="14344"/>
                  </a:cubicBezTo>
                  <a:cubicBezTo>
                    <a:pt x="12614" y="19573"/>
                    <a:pt x="12614" y="19573"/>
                    <a:pt x="12614" y="19573"/>
                  </a:cubicBezTo>
                  <a:cubicBezTo>
                    <a:pt x="12614" y="19573"/>
                    <a:pt x="12614" y="19573"/>
                    <a:pt x="12614" y="19573"/>
                  </a:cubicBezTo>
                  <a:cubicBezTo>
                    <a:pt x="12704" y="20002"/>
                    <a:pt x="12974" y="20344"/>
                    <a:pt x="13424" y="20516"/>
                  </a:cubicBezTo>
                  <a:cubicBezTo>
                    <a:pt x="15044" y="21116"/>
                    <a:pt x="15044" y="21116"/>
                    <a:pt x="15044" y="21116"/>
                  </a:cubicBezTo>
                  <a:cubicBezTo>
                    <a:pt x="15674" y="21373"/>
                    <a:pt x="16394" y="21030"/>
                    <a:pt x="16664" y="20430"/>
                  </a:cubicBezTo>
                  <a:cubicBezTo>
                    <a:pt x="16934" y="19830"/>
                    <a:pt x="16574" y="19144"/>
                    <a:pt x="15944" y="18887"/>
                  </a:cubicBezTo>
                  <a:cubicBezTo>
                    <a:pt x="15134" y="18544"/>
                    <a:pt x="15134" y="18544"/>
                    <a:pt x="15134" y="18544"/>
                  </a:cubicBezTo>
                  <a:cubicBezTo>
                    <a:pt x="14954" y="13487"/>
                    <a:pt x="14954" y="13487"/>
                    <a:pt x="14954" y="13487"/>
                  </a:cubicBezTo>
                  <a:cubicBezTo>
                    <a:pt x="14954" y="13487"/>
                    <a:pt x="14954" y="13402"/>
                    <a:pt x="14954" y="13402"/>
                  </a:cubicBezTo>
                  <a:cubicBezTo>
                    <a:pt x="14954" y="13402"/>
                    <a:pt x="14954" y="13402"/>
                    <a:pt x="14954" y="13402"/>
                  </a:cubicBezTo>
                  <a:cubicBezTo>
                    <a:pt x="14954" y="12973"/>
                    <a:pt x="14594" y="12544"/>
                    <a:pt x="14144" y="12373"/>
                  </a:cubicBezTo>
                  <a:cubicBezTo>
                    <a:pt x="11894" y="11002"/>
                    <a:pt x="11894" y="11002"/>
                    <a:pt x="11894" y="11002"/>
                  </a:cubicBezTo>
                  <a:cubicBezTo>
                    <a:pt x="13514" y="6973"/>
                    <a:pt x="13514" y="6973"/>
                    <a:pt x="13514" y="6973"/>
                  </a:cubicBezTo>
                  <a:cubicBezTo>
                    <a:pt x="16394" y="8687"/>
                    <a:pt x="16394" y="8687"/>
                    <a:pt x="16394" y="8687"/>
                  </a:cubicBezTo>
                  <a:cubicBezTo>
                    <a:pt x="16844" y="8944"/>
                    <a:pt x="17384" y="8944"/>
                    <a:pt x="17744" y="8602"/>
                  </a:cubicBezTo>
                  <a:cubicBezTo>
                    <a:pt x="20894" y="6116"/>
                    <a:pt x="20894" y="6116"/>
                    <a:pt x="20894" y="6116"/>
                  </a:cubicBezTo>
                  <a:cubicBezTo>
                    <a:pt x="21344" y="5687"/>
                    <a:pt x="21434" y="5087"/>
                    <a:pt x="21074" y="4659"/>
                  </a:cubicBezTo>
                  <a:close/>
                </a:path>
              </a:pathLst>
            </a:custGeom>
            <a:solidFill>
              <a:schemeClr val="bg2">
                <a:lumMod val="75000"/>
              </a:schemeClr>
            </a:solidFill>
            <a:ln w="12700" cap="flat">
              <a:noFill/>
              <a:miter lim="400000"/>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îṥļîḑé-Rectangle 23"/>
            <p:cNvSpPr/>
            <p:nvPr/>
          </p:nvSpPr>
          <p:spPr>
            <a:xfrm>
              <a:off x="658057" y="4950800"/>
              <a:ext cx="2416184" cy="783931"/>
            </a:xfrm>
            <a:prstGeom prst="rect">
              <a:avLst/>
            </a:prstGeom>
            <a:noFill/>
            <a:ln w="12700" cap="flat">
              <a:noFill/>
              <a:miter lim="400000"/>
            </a:ln>
            <a:effectLst/>
          </p:spPr>
          <p:txBody>
            <a:bodyPr wrap="square" lIns="25400" tIns="25400" rIns="25400" bIns="25400" anchor="t">
              <a:noAutofit/>
            </a:bodyPr>
            <a:lstStyle/>
            <a:p>
              <a:pPr algn="just"/>
              <a:r>
                <a:rPr sz="2000" err="1">
                  <a:latin typeface="微软雅黑" panose="020B0503020204020204" pitchFamily="34" charset="-122"/>
                  <a:ea typeface="微软雅黑" panose="020B0503020204020204" pitchFamily="34" charset="-122"/>
                  <a:cs typeface="+mn-ea"/>
                  <a:sym typeface="微软雅黑" panose="020B0503020204020204" pitchFamily="34" charset="-122"/>
                </a:rPr>
                <a:t>通过吸收新用户、新用户成为</a:t>
              </a:r>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老</a:t>
              </a:r>
              <a:r>
                <a:rPr sz="2000" err="1">
                  <a:latin typeface="微软雅黑" panose="020B0503020204020204" pitchFamily="34" charset="-122"/>
                  <a:ea typeface="微软雅黑" panose="020B0503020204020204" pitchFamily="34" charset="-122"/>
                  <a:cs typeface="+mn-ea"/>
                  <a:sym typeface="微软雅黑" panose="020B0503020204020204" pitchFamily="34" charset="-122"/>
                </a:rPr>
                <a:t>用户、老用户满意后再发展新用户的形式，成为一定范围</a:t>
              </a:r>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的</a:t>
              </a:r>
              <a:r>
                <a:rPr sz="2000" err="1">
                  <a:latin typeface="微软雅黑" panose="020B0503020204020204" pitchFamily="34" charset="-122"/>
                  <a:ea typeface="微软雅黑" panose="020B0503020204020204" pitchFamily="34" charset="-122"/>
                  <a:cs typeface="+mn-ea"/>
                  <a:sym typeface="微软雅黑" panose="020B0503020204020204" pitchFamily="34" charset="-122"/>
                </a:rPr>
                <a:t>圈中日常生活好助手</a:t>
              </a:r>
              <a:r>
                <a:rPr sz="2000">
                  <a:latin typeface="微软雅黑" panose="020B0503020204020204" pitchFamily="34" charset="-122"/>
                  <a:ea typeface="微软雅黑" panose="020B0503020204020204" pitchFamily="34" charset="-122"/>
                  <a:cs typeface="+mn-ea"/>
                  <a:sym typeface="微软雅黑" panose="020B0503020204020204" pitchFamily="34" charset="-122"/>
                </a:rPr>
                <a:t>。</a:t>
              </a:r>
            </a:p>
          </p:txBody>
        </p:sp>
        <p:sp>
          <p:nvSpPr>
            <p:cNvPr id="26" name="îṥļîḑé-Rectangle 24"/>
            <p:cNvSpPr/>
            <p:nvPr/>
          </p:nvSpPr>
          <p:spPr>
            <a:xfrm>
              <a:off x="656623" y="4384617"/>
              <a:ext cx="2175519" cy="349032"/>
            </a:xfrm>
            <a:prstGeom prst="rect">
              <a:avLst/>
            </a:prstGeom>
            <a:noFill/>
            <a:ln w="12700" cap="flat">
              <a:noFill/>
              <a:miter lim="400000"/>
            </a:ln>
            <a:effectLst/>
          </p:spPr>
          <p:txBody>
            <a:bodyPr wrap="none" lIns="25400" tIns="25400" rIns="25400" bIns="25400" anchor="ctr">
              <a:noAutofit/>
            </a:bodyPr>
            <a:lstStyle/>
            <a:p>
              <a:pPr algn="ctr"/>
              <a:r>
                <a:rPr sz="2800" b="1">
                  <a:ln/>
                  <a:solidFill>
                    <a:schemeClr val="accent1"/>
                  </a:solidFill>
                  <a:latin typeface="微软雅黑" panose="020B0503020204020204" pitchFamily="34" charset="-122"/>
                  <a:ea typeface="微软雅黑" panose="020B0503020204020204" pitchFamily="34" charset="-122"/>
                  <a:cs typeface="+mn-ea"/>
                  <a:sym typeface="微软雅黑" panose="020B0503020204020204" pitchFamily="34" charset="-122"/>
                </a:rPr>
                <a:t>上线初期</a:t>
              </a:r>
              <a:endParaRPr lang="zh-CN" altLang="en-US" sz="2800" b="1">
                <a:ln/>
                <a:solidFill>
                  <a:schemeClr val="accent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îṥļîḑé-Rectangle 25"/>
            <p:cNvSpPr/>
            <p:nvPr/>
          </p:nvSpPr>
          <p:spPr>
            <a:xfrm>
              <a:off x="3471891" y="4954477"/>
              <a:ext cx="2608498" cy="783931"/>
            </a:xfrm>
            <a:prstGeom prst="rect">
              <a:avLst/>
            </a:prstGeom>
            <a:noFill/>
            <a:ln w="12700" cap="flat">
              <a:noFill/>
              <a:miter lim="400000"/>
            </a:ln>
            <a:effectLst/>
          </p:spPr>
          <p:txBody>
            <a:bodyPr wrap="square" lIns="25400" tIns="25400" rIns="25400" bIns="25400" anchor="t">
              <a:noAutofit/>
            </a:bodyPr>
            <a:lstStyle/>
            <a:p>
              <a:pPr algn="just"/>
              <a:r>
                <a:rPr sz="2000">
                  <a:latin typeface="微软雅黑" panose="020B0503020204020204" pitchFamily="34" charset="-122"/>
                  <a:ea typeface="微软雅黑" panose="020B0503020204020204" pitchFamily="34" charset="-122"/>
                  <a:cs typeface="+mn-ea"/>
                  <a:sym typeface="微软雅黑" panose="020B0503020204020204" pitchFamily="34" charset="-122"/>
                </a:rPr>
                <a:t>积极回收用户反馈，调查用户满意度，以进行客户端功能的优化。</a:t>
              </a:r>
            </a:p>
          </p:txBody>
        </p:sp>
        <p:sp>
          <p:nvSpPr>
            <p:cNvPr id="28" name="îṥļîḑé-Rectangle 26"/>
            <p:cNvSpPr/>
            <p:nvPr/>
          </p:nvSpPr>
          <p:spPr>
            <a:xfrm>
              <a:off x="3558492" y="4384617"/>
              <a:ext cx="2175519" cy="349032"/>
            </a:xfrm>
            <a:prstGeom prst="rect">
              <a:avLst/>
            </a:prstGeom>
            <a:noFill/>
            <a:ln w="12700" cap="flat">
              <a:noFill/>
              <a:miter lim="400000"/>
            </a:ln>
            <a:effectLst/>
          </p:spPr>
          <p:txBody>
            <a:bodyPr wrap="none" lIns="25400" tIns="25400" rIns="25400" bIns="25400" anchor="ctr">
              <a:noAutofit/>
            </a:bodyPr>
            <a:lstStyle/>
            <a:p>
              <a:pPr algn="ctr"/>
              <a:r>
                <a:rPr lang="zh-CN" altLang="en-US" sz="2800" b="1">
                  <a:solidFill>
                    <a:schemeClr val="accent2">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调整阶段</a:t>
              </a:r>
            </a:p>
          </p:txBody>
        </p:sp>
        <p:sp>
          <p:nvSpPr>
            <p:cNvPr id="29" name="îṥļîḑé-Rectangle 27"/>
            <p:cNvSpPr/>
            <p:nvPr/>
          </p:nvSpPr>
          <p:spPr>
            <a:xfrm>
              <a:off x="6478039" y="4950800"/>
              <a:ext cx="2880662" cy="783931"/>
            </a:xfrm>
            <a:prstGeom prst="rect">
              <a:avLst/>
            </a:prstGeom>
            <a:noFill/>
            <a:ln w="12700" cap="flat">
              <a:noFill/>
              <a:miter lim="400000"/>
            </a:ln>
            <a:effectLst/>
          </p:spPr>
          <p:txBody>
            <a:bodyPr wrap="square" lIns="25400" tIns="25400" rIns="25400" bIns="25400" anchor="t">
              <a:noAutofit/>
            </a:bodyPr>
            <a:lstStyle/>
            <a:p>
              <a:pPr algn="just"/>
              <a:r>
                <a:rPr sz="2000">
                  <a:latin typeface="微软雅黑" panose="020B0503020204020204" pitchFamily="34" charset="-122"/>
                  <a:ea typeface="微软雅黑" panose="020B0503020204020204" pitchFamily="34" charset="-122"/>
                  <a:cs typeface="+mn-ea"/>
                  <a:sym typeface="微软雅黑" panose="020B0503020204020204" pitchFamily="34" charset="-122"/>
                </a:rPr>
                <a:t>与各班级、各组织、各社团达成合作关系，为各位同学的校园生活提供一定的帮助，成为许多学生校园生活的一部分。</a:t>
              </a:r>
            </a:p>
          </p:txBody>
        </p:sp>
        <p:sp>
          <p:nvSpPr>
            <p:cNvPr id="30" name="îṥļîḑé-Rectangle 28"/>
            <p:cNvSpPr/>
            <p:nvPr/>
          </p:nvSpPr>
          <p:spPr>
            <a:xfrm>
              <a:off x="6476605" y="4384617"/>
              <a:ext cx="2175519" cy="349032"/>
            </a:xfrm>
            <a:prstGeom prst="rect">
              <a:avLst/>
            </a:prstGeom>
            <a:noFill/>
            <a:ln w="12700" cap="flat">
              <a:noFill/>
              <a:miter lim="400000"/>
            </a:ln>
            <a:effectLst/>
          </p:spPr>
          <p:txBody>
            <a:bodyPr wrap="none" lIns="25400" tIns="25400" rIns="25400" bIns="25400" anchor="ctr">
              <a:noAutofit/>
            </a:bodyPr>
            <a:lstStyle/>
            <a:p>
              <a:pPr algn="ctr"/>
              <a:r>
                <a:rPr lang="zh-CN" altLang="en-US" sz="2800" b="1">
                  <a:solidFill>
                    <a:schemeClr val="accent3">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成熟阶段</a:t>
              </a:r>
            </a:p>
          </p:txBody>
        </p:sp>
        <p:sp>
          <p:nvSpPr>
            <p:cNvPr id="31" name="îṥļîḑé-Rectangle 29"/>
            <p:cNvSpPr/>
            <p:nvPr/>
          </p:nvSpPr>
          <p:spPr>
            <a:xfrm>
              <a:off x="9581043" y="4950800"/>
              <a:ext cx="2175242" cy="783931"/>
            </a:xfrm>
            <a:prstGeom prst="rect">
              <a:avLst/>
            </a:prstGeom>
            <a:noFill/>
            <a:ln w="12700" cap="flat">
              <a:noFill/>
              <a:miter lim="400000"/>
            </a:ln>
            <a:effectLst/>
          </p:spPr>
          <p:txBody>
            <a:bodyPr wrap="square" lIns="25400" tIns="25400" rIns="25400" bIns="25400" anchor="t">
              <a:noAutofit/>
            </a:bodyPr>
            <a:lstStyle/>
            <a:p>
              <a:pPr algn="just"/>
              <a:r>
                <a:rPr sz="2000" err="1">
                  <a:latin typeface="微软雅黑" panose="020B0503020204020204" pitchFamily="34" charset="-122"/>
                  <a:ea typeface="微软雅黑" panose="020B0503020204020204" pitchFamily="34" charset="-122"/>
                  <a:cs typeface="+mn-ea"/>
                  <a:sym typeface="微软雅黑" panose="020B0503020204020204" pitchFamily="34" charset="-122"/>
                </a:rPr>
                <a:t>将眼光扩展到华师外其它校园，发展本应用程序的其</a:t>
              </a:r>
              <a:r>
                <a:rPr lang="zh-CN" altLang="en-US" sz="2000">
                  <a:latin typeface="微软雅黑" panose="020B0503020204020204" pitchFamily="34" charset="-122"/>
                  <a:ea typeface="微软雅黑" panose="020B0503020204020204" pitchFamily="34" charset="-122"/>
                  <a:cs typeface="+mn-ea"/>
                  <a:sym typeface="微软雅黑" panose="020B0503020204020204" pitchFamily="34" charset="-122"/>
                </a:rPr>
                <a:t>它</a:t>
              </a:r>
              <a:r>
                <a:rPr sz="2000" err="1">
                  <a:latin typeface="微软雅黑" panose="020B0503020204020204" pitchFamily="34" charset="-122"/>
                  <a:ea typeface="微软雅黑" panose="020B0503020204020204" pitchFamily="34" charset="-122"/>
                  <a:cs typeface="+mn-ea"/>
                  <a:sym typeface="微软雅黑" panose="020B0503020204020204" pitchFamily="34" charset="-122"/>
                </a:rPr>
                <a:t>校园版本</a:t>
              </a:r>
              <a:r>
                <a:rPr sz="2000">
                  <a:latin typeface="微软雅黑" panose="020B0503020204020204" pitchFamily="34" charset="-122"/>
                  <a:ea typeface="微软雅黑" panose="020B0503020204020204" pitchFamily="34" charset="-122"/>
                  <a:cs typeface="+mn-ea"/>
                  <a:sym typeface="微软雅黑" panose="020B0503020204020204" pitchFamily="34" charset="-122"/>
                </a:rPr>
                <a:t>。</a:t>
              </a:r>
            </a:p>
          </p:txBody>
        </p:sp>
        <p:sp>
          <p:nvSpPr>
            <p:cNvPr id="32" name="îṥļîḑé-Rectangle 30"/>
            <p:cNvSpPr/>
            <p:nvPr/>
          </p:nvSpPr>
          <p:spPr>
            <a:xfrm>
              <a:off x="9358701" y="4384617"/>
              <a:ext cx="2175519" cy="349032"/>
            </a:xfrm>
            <a:prstGeom prst="rect">
              <a:avLst/>
            </a:prstGeom>
            <a:noFill/>
            <a:ln w="12700" cap="flat">
              <a:noFill/>
              <a:miter lim="400000"/>
            </a:ln>
            <a:effectLst/>
          </p:spPr>
          <p:txBody>
            <a:bodyPr wrap="none" lIns="25400" tIns="25400" rIns="25400" bIns="25400" anchor="ctr">
              <a:noAutofit/>
            </a:bodyPr>
            <a:lstStyle/>
            <a:p>
              <a:pPr algn="ctr"/>
              <a:r>
                <a:rPr lang="zh-CN" altLang="en-US" sz="2800" b="1">
                  <a:solidFill>
                    <a:schemeClr val="accent4">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扩展阶段</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l="-7000" r="-7000"/>
          </a:stretch>
        </a:blipFill>
        <a:effectLst/>
      </p:bgPr>
    </p:bg>
    <p:spTree>
      <p:nvGrpSpPr>
        <p:cNvPr id="1" name=""/>
        <p:cNvGrpSpPr/>
        <p:nvPr/>
      </p:nvGrpSpPr>
      <p:grpSpPr>
        <a:xfrm>
          <a:off x="0" y="0"/>
          <a:ext cx="0" cy="0"/>
          <a:chOff x="0" y="0"/>
          <a:chExt cx="0" cy="0"/>
        </a:xfrm>
      </p:grpSpPr>
      <p:sp>
        <p:nvSpPr>
          <p:cNvPr id="4" name="PA_文本框 2"/>
          <p:cNvSpPr txBox="1"/>
          <p:nvPr>
            <p:custDataLst>
              <p:tags r:id="rId2"/>
            </p:custDataLst>
          </p:nvPr>
        </p:nvSpPr>
        <p:spPr>
          <a:xfrm>
            <a:off x="860196" y="1624655"/>
            <a:ext cx="4752742" cy="1015663"/>
          </a:xfrm>
          <a:prstGeom prst="rect">
            <a:avLst/>
          </a:prstGeom>
          <a:noFill/>
        </p:spPr>
        <p:txBody>
          <a:bodyPr wrap="square" rtlCol="0">
            <a:spAutoFit/>
          </a:bodyPr>
          <a:lstStyle/>
          <a:p>
            <a:r>
              <a:rPr lang="zh-CN" altLang="en-US" sz="6000" b="1" spc="3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谢谢大家！</a:t>
            </a:r>
          </a:p>
        </p:txBody>
      </p:sp>
    </p:spTree>
    <p:extLst>
      <p:ext uri="{BB962C8B-B14F-4D97-AF65-F5344CB8AC3E}">
        <p14:creationId xmlns:p14="http://schemas.microsoft.com/office/powerpoint/2010/main" val="407807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1">
            <a:lum/>
          </a:blip>
          <a:srcRect/>
          <a:tile tx="11811000" ty="50800" sx="100000" sy="100000" flip="xy" algn="tl"/>
        </a:blipFill>
        <a:effectLst/>
      </p:bgPr>
    </p:bg>
    <p:spTree>
      <p:nvGrpSpPr>
        <p:cNvPr id="1" name=""/>
        <p:cNvGrpSpPr/>
        <p:nvPr/>
      </p:nvGrpSpPr>
      <p:grpSpPr>
        <a:xfrm>
          <a:off x="0" y="0"/>
          <a:ext cx="0" cy="0"/>
          <a:chOff x="0" y="0"/>
          <a:chExt cx="0" cy="0"/>
        </a:xfrm>
      </p:grpSpPr>
      <p:sp>
        <p:nvSpPr>
          <p:cNvPr id="5" name="MH_Others_1"/>
          <p:cNvSpPr/>
          <p:nvPr>
            <p:custDataLst>
              <p:tags r:id="rId3"/>
            </p:custDataLst>
          </p:nvPr>
        </p:nvSpPr>
        <p:spPr>
          <a:xfrm>
            <a:off x="10410910" y="157848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MH_Others_2"/>
          <p:cNvSpPr/>
          <p:nvPr>
            <p:custDataLst>
              <p:tags r:id="rId4"/>
            </p:custDataLst>
          </p:nvPr>
        </p:nvSpPr>
        <p:spPr>
          <a:xfrm>
            <a:off x="9783594" y="879577"/>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PA_MH_Others_3"/>
          <p:cNvSpPr txBox="1"/>
          <p:nvPr>
            <p:custDataLst>
              <p:tags r:id="rId5"/>
            </p:custDataLst>
          </p:nvPr>
        </p:nvSpPr>
        <p:spPr>
          <a:xfrm>
            <a:off x="9745493" y="1118804"/>
            <a:ext cx="744546" cy="3506091"/>
          </a:xfrm>
          <a:prstGeom prst="rect">
            <a:avLst/>
          </a:prstGeom>
          <a:noFill/>
        </p:spPr>
        <p:txBody>
          <a:bodyPr vert="eaVert" wrap="square" lIns="0" tIns="0" rIns="0" bIns="0" rtlCol="0" anchor="ctr" anchorCtr="0">
            <a:noAutofit/>
          </a:bodyPr>
          <a:lstStyle/>
          <a:p>
            <a:r>
              <a:rPr lang="en-US" altLang="zh-CN" sz="4000" spc="200">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C</a:t>
            </a:r>
            <a:r>
              <a:rPr lang="en-US" altLang="zh-CN" sz="2800" spc="200">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rPr>
              <a:t>hapter</a:t>
            </a:r>
            <a:endParaRPr lang="zh-CN" altLang="en-US" sz="2800" spc="200">
              <a:solidFill>
                <a:schemeClr val="accent2"/>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MH_Number"/>
          <p:cNvSpPr/>
          <p:nvPr>
            <p:custDataLst>
              <p:tags r:id="rId6"/>
            </p:custDataLst>
          </p:nvPr>
        </p:nvSpPr>
        <p:spPr>
          <a:xfrm>
            <a:off x="8945587" y="2336327"/>
            <a:ext cx="882105" cy="8821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4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a:t>
            </a:r>
            <a:endParaRPr lang="zh-CN" altLang="en-US" sz="4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PA_MH_Title"/>
          <p:cNvSpPr txBox="1"/>
          <p:nvPr>
            <p:custDataLst>
              <p:tags r:id="rId7"/>
            </p:custDataLst>
          </p:nvPr>
        </p:nvSpPr>
        <p:spPr>
          <a:xfrm>
            <a:off x="1286316" y="360850"/>
            <a:ext cx="4415218" cy="757954"/>
          </a:xfrm>
          <a:prstGeom prst="rect">
            <a:avLst/>
          </a:prstGeom>
          <a:noFill/>
        </p:spPr>
        <p:txBody>
          <a:bodyPr vert="horz" wrap="square" lIns="0" tIns="0" rIns="0" bIns="0" rtlCol="0" anchor="t" anchorCtr="0">
            <a:normAutofit/>
          </a:bodyPr>
          <a:lstStyle/>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一、产品主题</a:t>
            </a:r>
          </a:p>
        </p:txBody>
      </p:sp>
      <p:sp>
        <p:nvSpPr>
          <p:cNvPr id="10" name="MH_Title"/>
          <p:cNvSpPr txBox="1">
            <a:spLocks noChangeArrowheads="1"/>
          </p:cNvSpPr>
          <p:nvPr>
            <p:custDataLst>
              <p:tags r:id="rId8"/>
            </p:custDataLst>
          </p:nvPr>
        </p:nvSpPr>
        <p:spPr bwMode="auto">
          <a:xfrm>
            <a:off x="2109483" y="1779842"/>
            <a:ext cx="6703822" cy="329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endParaRPr lang="zh-CN" altLang="zh-CN" sz="30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4" name="矩形 13">
            <a:extLst>
              <a:ext uri="{FF2B5EF4-FFF2-40B4-BE49-F238E27FC236}">
                <a16:creationId xmlns:a16="http://schemas.microsoft.com/office/drawing/2014/main" id="{D7FCFAC7-E244-4ADC-A082-2155E6E9FF57}"/>
              </a:ext>
            </a:extLst>
          </p:cNvPr>
          <p:cNvSpPr/>
          <p:nvPr/>
        </p:nvSpPr>
        <p:spPr>
          <a:xfrm>
            <a:off x="2109483" y="1767006"/>
            <a:ext cx="6703821" cy="3323987"/>
          </a:xfrm>
          <a:prstGeom prst="rect">
            <a:avLst/>
          </a:prstGeom>
        </p:spPr>
        <p:txBody>
          <a:bodyPr wrap="square">
            <a:spAutoFit/>
          </a:bodyPr>
          <a:lstStyle/>
          <a:p>
            <a:pPr indent="266700" algn="just"/>
            <a:r>
              <a:rPr lang="zh-CN" altLang="zh-CN" sz="3000" kern="100">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rPr>
              <a:t>该软件是面向同校师生的，以信息推广、资源共享为主题的，以为广大同校师生提供更方便的信息交流、资源共享渠道为目的的信息资源推广平台，同时也是一个属于广大师生自己的交流、交友平台。产品的主要特色是较强的社区性、便利性和亲和性。</a:t>
            </a:r>
          </a:p>
        </p:txBody>
      </p:sp>
    </p:spTree>
    <p:custDataLst>
      <p:tags r:id="rId2"/>
    </p:custDataLst>
    <p:extLst>
      <p:ext uri="{BB962C8B-B14F-4D97-AF65-F5344CB8AC3E}">
        <p14:creationId xmlns:p14="http://schemas.microsoft.com/office/powerpoint/2010/main" val="239990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 name="文本框 4"/>
          <p:cNvSpPr txBox="1"/>
          <p:nvPr/>
        </p:nvSpPr>
        <p:spPr>
          <a:xfrm>
            <a:off x="1097279" y="251470"/>
            <a:ext cx="3716267" cy="584775"/>
          </a:xfrm>
          <a:prstGeom prst="rect">
            <a:avLst/>
          </a:prstGeom>
          <a:noFill/>
        </p:spPr>
        <p:txBody>
          <a:bodyPr wrap="square" rtlCol="0">
            <a:spAutoFit/>
          </a:bodyPr>
          <a:lstStyle/>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二、可行性分析</a:t>
            </a:r>
          </a:p>
        </p:txBody>
      </p:sp>
      <p:grpSp>
        <p:nvGrpSpPr>
          <p:cNvPr id="6" name="039c1793-37a6-4ca3-a0e3-231fc98afc33"/>
          <p:cNvGrpSpPr>
            <a:grpSpLocks noChangeAspect="1"/>
          </p:cNvGrpSpPr>
          <p:nvPr/>
        </p:nvGrpSpPr>
        <p:grpSpPr>
          <a:xfrm>
            <a:off x="1285109" y="940231"/>
            <a:ext cx="8958575" cy="4824989"/>
            <a:chOff x="1402667" y="737031"/>
            <a:chExt cx="8958575" cy="4824989"/>
          </a:xfrm>
        </p:grpSpPr>
        <p:sp>
          <p:nvSpPr>
            <p:cNvPr id="7" name="ïšḻïďê-Freeform: Shape 3"/>
            <p:cNvSpPr>
              <a:spLocks/>
            </p:cNvSpPr>
            <p:nvPr/>
          </p:nvSpPr>
          <p:spPr bwMode="auto">
            <a:xfrm>
              <a:off x="4993835" y="2346672"/>
              <a:ext cx="2204331" cy="2383904"/>
            </a:xfrm>
            <a:custGeom>
              <a:avLst/>
              <a:gdLst>
                <a:gd name="T0" fmla="*/ 178 w 1694"/>
                <a:gd name="T1" fmla="*/ 1505 h 1832"/>
                <a:gd name="T2" fmla="*/ 142 w 1694"/>
                <a:gd name="T3" fmla="*/ 1480 h 1832"/>
                <a:gd name="T4" fmla="*/ 109 w 1694"/>
                <a:gd name="T5" fmla="*/ 1449 h 1832"/>
                <a:gd name="T6" fmla="*/ 79 w 1694"/>
                <a:gd name="T7" fmla="*/ 1412 h 1832"/>
                <a:gd name="T8" fmla="*/ 52 w 1694"/>
                <a:gd name="T9" fmla="*/ 1372 h 1832"/>
                <a:gd name="T10" fmla="*/ 30 w 1694"/>
                <a:gd name="T11" fmla="*/ 1328 h 1832"/>
                <a:gd name="T12" fmla="*/ 13 w 1694"/>
                <a:gd name="T13" fmla="*/ 1282 h 1832"/>
                <a:gd name="T14" fmla="*/ 3 w 1694"/>
                <a:gd name="T15" fmla="*/ 1238 h 1832"/>
                <a:gd name="T16" fmla="*/ 0 w 1694"/>
                <a:gd name="T17" fmla="*/ 1194 h 1832"/>
                <a:gd name="T18" fmla="*/ 2 w 1694"/>
                <a:gd name="T19" fmla="*/ 632 h 1832"/>
                <a:gd name="T20" fmla="*/ 6 w 1694"/>
                <a:gd name="T21" fmla="*/ 588 h 1832"/>
                <a:gd name="T22" fmla="*/ 17 w 1694"/>
                <a:gd name="T23" fmla="*/ 544 h 1832"/>
                <a:gd name="T24" fmla="*/ 33 w 1694"/>
                <a:gd name="T25" fmla="*/ 498 h 1832"/>
                <a:gd name="T26" fmla="*/ 56 w 1694"/>
                <a:gd name="T27" fmla="*/ 455 h 1832"/>
                <a:gd name="T28" fmla="*/ 82 w 1694"/>
                <a:gd name="T29" fmla="*/ 414 h 1832"/>
                <a:gd name="T30" fmla="*/ 113 w 1694"/>
                <a:gd name="T31" fmla="*/ 378 h 1832"/>
                <a:gd name="T32" fmla="*/ 147 w 1694"/>
                <a:gd name="T33" fmla="*/ 347 h 1832"/>
                <a:gd name="T34" fmla="*/ 183 w 1694"/>
                <a:gd name="T35" fmla="*/ 322 h 1832"/>
                <a:gd name="T36" fmla="*/ 671 w 1694"/>
                <a:gd name="T37" fmla="*/ 43 h 1832"/>
                <a:gd name="T38" fmla="*/ 711 w 1694"/>
                <a:gd name="T39" fmla="*/ 24 h 1832"/>
                <a:gd name="T40" fmla="*/ 755 w 1694"/>
                <a:gd name="T41" fmla="*/ 10 h 1832"/>
                <a:gd name="T42" fmla="*/ 802 w 1694"/>
                <a:gd name="T43" fmla="*/ 3 h 1832"/>
                <a:gd name="T44" fmla="*/ 851 w 1694"/>
                <a:gd name="T45" fmla="*/ 0 h 1832"/>
                <a:gd name="T46" fmla="*/ 899 w 1694"/>
                <a:gd name="T47" fmla="*/ 3 h 1832"/>
                <a:gd name="T48" fmla="*/ 946 w 1694"/>
                <a:gd name="T49" fmla="*/ 11 h 1832"/>
                <a:gd name="T50" fmla="*/ 991 w 1694"/>
                <a:gd name="T51" fmla="*/ 25 h 1832"/>
                <a:gd name="T52" fmla="*/ 1030 w 1694"/>
                <a:gd name="T53" fmla="*/ 44 h 1832"/>
                <a:gd name="T54" fmla="*/ 1516 w 1694"/>
                <a:gd name="T55" fmla="*/ 327 h 1832"/>
                <a:gd name="T56" fmla="*/ 1552 w 1694"/>
                <a:gd name="T57" fmla="*/ 352 h 1832"/>
                <a:gd name="T58" fmla="*/ 1585 w 1694"/>
                <a:gd name="T59" fmla="*/ 384 h 1832"/>
                <a:gd name="T60" fmla="*/ 1616 w 1694"/>
                <a:gd name="T61" fmla="*/ 420 h 1832"/>
                <a:gd name="T62" fmla="*/ 1642 w 1694"/>
                <a:gd name="T63" fmla="*/ 462 h 1832"/>
                <a:gd name="T64" fmla="*/ 1664 w 1694"/>
                <a:gd name="T65" fmla="*/ 505 h 1832"/>
                <a:gd name="T66" fmla="*/ 1681 w 1694"/>
                <a:gd name="T67" fmla="*/ 550 h 1832"/>
                <a:gd name="T68" fmla="*/ 1691 w 1694"/>
                <a:gd name="T69" fmla="*/ 594 h 1832"/>
                <a:gd name="T70" fmla="*/ 1694 w 1694"/>
                <a:gd name="T71" fmla="*/ 639 h 1832"/>
                <a:gd name="T72" fmla="*/ 1692 w 1694"/>
                <a:gd name="T73" fmla="*/ 1200 h 1832"/>
                <a:gd name="T74" fmla="*/ 1688 w 1694"/>
                <a:gd name="T75" fmla="*/ 1244 h 1832"/>
                <a:gd name="T76" fmla="*/ 1677 w 1694"/>
                <a:gd name="T77" fmla="*/ 1290 h 1832"/>
                <a:gd name="T78" fmla="*/ 1661 w 1694"/>
                <a:gd name="T79" fmla="*/ 1334 h 1832"/>
                <a:gd name="T80" fmla="*/ 1639 w 1694"/>
                <a:gd name="T81" fmla="*/ 1378 h 1832"/>
                <a:gd name="T82" fmla="*/ 1612 w 1694"/>
                <a:gd name="T83" fmla="*/ 1418 h 1832"/>
                <a:gd name="T84" fmla="*/ 1581 w 1694"/>
                <a:gd name="T85" fmla="*/ 1455 h 1832"/>
                <a:gd name="T86" fmla="*/ 1548 w 1694"/>
                <a:gd name="T87" fmla="*/ 1487 h 1832"/>
                <a:gd name="T88" fmla="*/ 1511 w 1694"/>
                <a:gd name="T89" fmla="*/ 1512 h 1832"/>
                <a:gd name="T90" fmla="*/ 1023 w 1694"/>
                <a:gd name="T91" fmla="*/ 1791 h 1832"/>
                <a:gd name="T92" fmla="*/ 983 w 1694"/>
                <a:gd name="T93" fmla="*/ 1809 h 1832"/>
                <a:gd name="T94" fmla="*/ 939 w 1694"/>
                <a:gd name="T95" fmla="*/ 1822 h 1832"/>
                <a:gd name="T96" fmla="*/ 892 w 1694"/>
                <a:gd name="T97" fmla="*/ 1830 h 1832"/>
                <a:gd name="T98" fmla="*/ 843 w 1694"/>
                <a:gd name="T99" fmla="*/ 1832 h 1832"/>
                <a:gd name="T100" fmla="*/ 795 w 1694"/>
                <a:gd name="T101" fmla="*/ 1829 h 1832"/>
                <a:gd name="T102" fmla="*/ 748 w 1694"/>
                <a:gd name="T103" fmla="*/ 1821 h 1832"/>
                <a:gd name="T104" fmla="*/ 703 w 1694"/>
                <a:gd name="T105" fmla="*/ 1807 h 1832"/>
                <a:gd name="T106" fmla="*/ 664 w 1694"/>
                <a:gd name="T107" fmla="*/ 1789 h 1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4" h="1832">
                  <a:moveTo>
                    <a:pt x="178" y="1505"/>
                  </a:moveTo>
                  <a:lnTo>
                    <a:pt x="178" y="1505"/>
                  </a:lnTo>
                  <a:lnTo>
                    <a:pt x="160" y="1494"/>
                  </a:lnTo>
                  <a:lnTo>
                    <a:pt x="142" y="1480"/>
                  </a:lnTo>
                  <a:lnTo>
                    <a:pt x="126" y="1466"/>
                  </a:lnTo>
                  <a:lnTo>
                    <a:pt x="109" y="1449"/>
                  </a:lnTo>
                  <a:lnTo>
                    <a:pt x="93" y="1431"/>
                  </a:lnTo>
                  <a:lnTo>
                    <a:pt x="79" y="1412"/>
                  </a:lnTo>
                  <a:lnTo>
                    <a:pt x="64" y="1392"/>
                  </a:lnTo>
                  <a:lnTo>
                    <a:pt x="52" y="1372"/>
                  </a:lnTo>
                  <a:lnTo>
                    <a:pt x="40" y="1350"/>
                  </a:lnTo>
                  <a:lnTo>
                    <a:pt x="30" y="1328"/>
                  </a:lnTo>
                  <a:lnTo>
                    <a:pt x="21" y="1305"/>
                  </a:lnTo>
                  <a:lnTo>
                    <a:pt x="13" y="1282"/>
                  </a:lnTo>
                  <a:lnTo>
                    <a:pt x="7" y="1261"/>
                  </a:lnTo>
                  <a:lnTo>
                    <a:pt x="3" y="1238"/>
                  </a:lnTo>
                  <a:lnTo>
                    <a:pt x="1" y="1216"/>
                  </a:lnTo>
                  <a:lnTo>
                    <a:pt x="0" y="1194"/>
                  </a:lnTo>
                  <a:lnTo>
                    <a:pt x="2" y="632"/>
                  </a:lnTo>
                  <a:lnTo>
                    <a:pt x="2" y="632"/>
                  </a:lnTo>
                  <a:lnTo>
                    <a:pt x="3" y="610"/>
                  </a:lnTo>
                  <a:lnTo>
                    <a:pt x="6" y="588"/>
                  </a:lnTo>
                  <a:lnTo>
                    <a:pt x="10" y="565"/>
                  </a:lnTo>
                  <a:lnTo>
                    <a:pt x="17" y="544"/>
                  </a:lnTo>
                  <a:lnTo>
                    <a:pt x="24" y="521"/>
                  </a:lnTo>
                  <a:lnTo>
                    <a:pt x="33" y="498"/>
                  </a:lnTo>
                  <a:lnTo>
                    <a:pt x="44" y="476"/>
                  </a:lnTo>
                  <a:lnTo>
                    <a:pt x="56" y="455"/>
                  </a:lnTo>
                  <a:lnTo>
                    <a:pt x="68" y="435"/>
                  </a:lnTo>
                  <a:lnTo>
                    <a:pt x="82" y="414"/>
                  </a:lnTo>
                  <a:lnTo>
                    <a:pt x="98" y="395"/>
                  </a:lnTo>
                  <a:lnTo>
                    <a:pt x="113" y="378"/>
                  </a:lnTo>
                  <a:lnTo>
                    <a:pt x="130" y="361"/>
                  </a:lnTo>
                  <a:lnTo>
                    <a:pt x="147" y="347"/>
                  </a:lnTo>
                  <a:lnTo>
                    <a:pt x="165" y="333"/>
                  </a:lnTo>
                  <a:lnTo>
                    <a:pt x="183" y="322"/>
                  </a:lnTo>
                  <a:lnTo>
                    <a:pt x="671" y="43"/>
                  </a:lnTo>
                  <a:lnTo>
                    <a:pt x="671" y="43"/>
                  </a:lnTo>
                  <a:lnTo>
                    <a:pt x="690" y="32"/>
                  </a:lnTo>
                  <a:lnTo>
                    <a:pt x="711" y="24"/>
                  </a:lnTo>
                  <a:lnTo>
                    <a:pt x="732" y="17"/>
                  </a:lnTo>
                  <a:lnTo>
                    <a:pt x="755" y="10"/>
                  </a:lnTo>
                  <a:lnTo>
                    <a:pt x="778" y="6"/>
                  </a:lnTo>
                  <a:lnTo>
                    <a:pt x="802" y="3"/>
                  </a:lnTo>
                  <a:lnTo>
                    <a:pt x="827" y="1"/>
                  </a:lnTo>
                  <a:lnTo>
                    <a:pt x="851" y="0"/>
                  </a:lnTo>
                  <a:lnTo>
                    <a:pt x="876" y="1"/>
                  </a:lnTo>
                  <a:lnTo>
                    <a:pt x="899" y="3"/>
                  </a:lnTo>
                  <a:lnTo>
                    <a:pt x="923" y="6"/>
                  </a:lnTo>
                  <a:lnTo>
                    <a:pt x="946" y="11"/>
                  </a:lnTo>
                  <a:lnTo>
                    <a:pt x="969" y="18"/>
                  </a:lnTo>
                  <a:lnTo>
                    <a:pt x="991" y="25"/>
                  </a:lnTo>
                  <a:lnTo>
                    <a:pt x="1011" y="33"/>
                  </a:lnTo>
                  <a:lnTo>
                    <a:pt x="1030" y="44"/>
                  </a:lnTo>
                  <a:lnTo>
                    <a:pt x="1516" y="327"/>
                  </a:lnTo>
                  <a:lnTo>
                    <a:pt x="1516" y="327"/>
                  </a:lnTo>
                  <a:lnTo>
                    <a:pt x="1534" y="338"/>
                  </a:lnTo>
                  <a:lnTo>
                    <a:pt x="1552" y="352"/>
                  </a:lnTo>
                  <a:lnTo>
                    <a:pt x="1568" y="367"/>
                  </a:lnTo>
                  <a:lnTo>
                    <a:pt x="1585" y="384"/>
                  </a:lnTo>
                  <a:lnTo>
                    <a:pt x="1601" y="401"/>
                  </a:lnTo>
                  <a:lnTo>
                    <a:pt x="1616" y="420"/>
                  </a:lnTo>
                  <a:lnTo>
                    <a:pt x="1630" y="441"/>
                  </a:lnTo>
                  <a:lnTo>
                    <a:pt x="1642" y="462"/>
                  </a:lnTo>
                  <a:lnTo>
                    <a:pt x="1654" y="482"/>
                  </a:lnTo>
                  <a:lnTo>
                    <a:pt x="1664" y="505"/>
                  </a:lnTo>
                  <a:lnTo>
                    <a:pt x="1673" y="527"/>
                  </a:lnTo>
                  <a:lnTo>
                    <a:pt x="1681" y="550"/>
                  </a:lnTo>
                  <a:lnTo>
                    <a:pt x="1687" y="573"/>
                  </a:lnTo>
                  <a:lnTo>
                    <a:pt x="1691" y="594"/>
                  </a:lnTo>
                  <a:lnTo>
                    <a:pt x="1693" y="617"/>
                  </a:lnTo>
                  <a:lnTo>
                    <a:pt x="1694" y="639"/>
                  </a:lnTo>
                  <a:lnTo>
                    <a:pt x="1692" y="1200"/>
                  </a:lnTo>
                  <a:lnTo>
                    <a:pt x="1692" y="1200"/>
                  </a:lnTo>
                  <a:lnTo>
                    <a:pt x="1691" y="1222"/>
                  </a:lnTo>
                  <a:lnTo>
                    <a:pt x="1688" y="1244"/>
                  </a:lnTo>
                  <a:lnTo>
                    <a:pt x="1684" y="1267"/>
                  </a:lnTo>
                  <a:lnTo>
                    <a:pt x="1677" y="1290"/>
                  </a:lnTo>
                  <a:lnTo>
                    <a:pt x="1670" y="1311"/>
                  </a:lnTo>
                  <a:lnTo>
                    <a:pt x="1661" y="1334"/>
                  </a:lnTo>
                  <a:lnTo>
                    <a:pt x="1650" y="1356"/>
                  </a:lnTo>
                  <a:lnTo>
                    <a:pt x="1639" y="1378"/>
                  </a:lnTo>
                  <a:lnTo>
                    <a:pt x="1626" y="1399"/>
                  </a:lnTo>
                  <a:lnTo>
                    <a:pt x="1612" y="1418"/>
                  </a:lnTo>
                  <a:lnTo>
                    <a:pt x="1596" y="1437"/>
                  </a:lnTo>
                  <a:lnTo>
                    <a:pt x="1581" y="1455"/>
                  </a:lnTo>
                  <a:lnTo>
                    <a:pt x="1564" y="1471"/>
                  </a:lnTo>
                  <a:lnTo>
                    <a:pt x="1548" y="1487"/>
                  </a:lnTo>
                  <a:lnTo>
                    <a:pt x="1529" y="1499"/>
                  </a:lnTo>
                  <a:lnTo>
                    <a:pt x="1511" y="1512"/>
                  </a:lnTo>
                  <a:lnTo>
                    <a:pt x="1023" y="1791"/>
                  </a:lnTo>
                  <a:lnTo>
                    <a:pt x="1023" y="1791"/>
                  </a:lnTo>
                  <a:lnTo>
                    <a:pt x="1004" y="1800"/>
                  </a:lnTo>
                  <a:lnTo>
                    <a:pt x="983" y="1809"/>
                  </a:lnTo>
                  <a:lnTo>
                    <a:pt x="962" y="1817"/>
                  </a:lnTo>
                  <a:lnTo>
                    <a:pt x="939" y="1822"/>
                  </a:lnTo>
                  <a:lnTo>
                    <a:pt x="916" y="1827"/>
                  </a:lnTo>
                  <a:lnTo>
                    <a:pt x="892" y="1830"/>
                  </a:lnTo>
                  <a:lnTo>
                    <a:pt x="868" y="1832"/>
                  </a:lnTo>
                  <a:lnTo>
                    <a:pt x="843" y="1832"/>
                  </a:lnTo>
                  <a:lnTo>
                    <a:pt x="820" y="1831"/>
                  </a:lnTo>
                  <a:lnTo>
                    <a:pt x="795" y="1829"/>
                  </a:lnTo>
                  <a:lnTo>
                    <a:pt x="771" y="1826"/>
                  </a:lnTo>
                  <a:lnTo>
                    <a:pt x="748" y="1821"/>
                  </a:lnTo>
                  <a:lnTo>
                    <a:pt x="725" y="1816"/>
                  </a:lnTo>
                  <a:lnTo>
                    <a:pt x="703" y="1807"/>
                  </a:lnTo>
                  <a:lnTo>
                    <a:pt x="684" y="1799"/>
                  </a:lnTo>
                  <a:lnTo>
                    <a:pt x="664" y="1789"/>
                  </a:lnTo>
                  <a:lnTo>
                    <a:pt x="178" y="1505"/>
                  </a:lnTo>
                  <a:close/>
                </a:path>
              </a:pathLst>
            </a:custGeom>
            <a:solidFill>
              <a:schemeClr val="bg1"/>
            </a:solidFill>
            <a:ln w="38100">
              <a:solidFill>
                <a:schemeClr val="tx1">
                  <a:lumMod val="65000"/>
                  <a:lumOff val="35000"/>
                </a:schemeClr>
              </a:solidFill>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ïšḻïďê-Freeform: Shape 5"/>
            <p:cNvSpPr/>
            <p:nvPr/>
          </p:nvSpPr>
          <p:spPr>
            <a:xfrm rot="1693785" flipH="1">
              <a:off x="4944808" y="1408481"/>
              <a:ext cx="1655574" cy="1531888"/>
            </a:xfrm>
            <a:custGeom>
              <a:avLst/>
              <a:gdLst>
                <a:gd name="connsiteX0" fmla="*/ 0 w 1689100"/>
                <a:gd name="connsiteY0" fmla="*/ 844550 h 1689100"/>
                <a:gd name="connsiteX1" fmla="*/ 844550 w 1689100"/>
                <a:gd name="connsiteY1" fmla="*/ 0 h 1689100"/>
                <a:gd name="connsiteX2" fmla="*/ 1689100 w 1689100"/>
                <a:gd name="connsiteY2" fmla="*/ 844550 h 1689100"/>
                <a:gd name="connsiteX3" fmla="*/ 844550 w 1689100"/>
                <a:gd name="connsiteY3" fmla="*/ 1689100 h 1689100"/>
                <a:gd name="connsiteX4" fmla="*/ 0 w 1689100"/>
                <a:gd name="connsiteY4" fmla="*/ 844550 h 1689100"/>
                <a:gd name="connsiteX0" fmla="*/ 0 w 1435100"/>
                <a:gd name="connsiteY0" fmla="*/ 1062633 h 1695414"/>
                <a:gd name="connsiteX1" fmla="*/ 590550 w 1435100"/>
                <a:gd name="connsiteY1" fmla="*/ 2183 h 1695414"/>
                <a:gd name="connsiteX2" fmla="*/ 1435100 w 1435100"/>
                <a:gd name="connsiteY2" fmla="*/ 846733 h 1695414"/>
                <a:gd name="connsiteX3" fmla="*/ 590550 w 1435100"/>
                <a:gd name="connsiteY3" fmla="*/ 1691283 h 1695414"/>
                <a:gd name="connsiteX4" fmla="*/ 0 w 1435100"/>
                <a:gd name="connsiteY4" fmla="*/ 1062633 h 1695414"/>
                <a:gd name="connsiteX0" fmla="*/ 243226 w 1678326"/>
                <a:gd name="connsiteY0" fmla="*/ 1062633 h 1592646"/>
                <a:gd name="connsiteX1" fmla="*/ 833776 w 1678326"/>
                <a:gd name="connsiteY1" fmla="*/ 2183 h 1592646"/>
                <a:gd name="connsiteX2" fmla="*/ 1678326 w 1678326"/>
                <a:gd name="connsiteY2" fmla="*/ 846733 h 1592646"/>
                <a:gd name="connsiteX3" fmla="*/ 97176 w 1678326"/>
                <a:gd name="connsiteY3" fmla="*/ 1589683 h 1592646"/>
                <a:gd name="connsiteX4" fmla="*/ 243226 w 1678326"/>
                <a:gd name="connsiteY4" fmla="*/ 1062633 h 1592646"/>
                <a:gd name="connsiteX0" fmla="*/ 259992 w 1923692"/>
                <a:gd name="connsiteY0" fmla="*/ 1219559 h 1779324"/>
                <a:gd name="connsiteX1" fmla="*/ 850542 w 1923692"/>
                <a:gd name="connsiteY1" fmla="*/ 159109 h 1779324"/>
                <a:gd name="connsiteX2" fmla="*/ 1923692 w 1923692"/>
                <a:gd name="connsiteY2" fmla="*/ 305159 h 1779324"/>
                <a:gd name="connsiteX3" fmla="*/ 113942 w 1923692"/>
                <a:gd name="connsiteY3" fmla="*/ 1746609 h 1779324"/>
                <a:gd name="connsiteX4" fmla="*/ 259992 w 1923692"/>
                <a:gd name="connsiteY4" fmla="*/ 1219559 h 1779324"/>
                <a:gd name="connsiteX0" fmla="*/ 252123 w 1915823"/>
                <a:gd name="connsiteY0" fmla="*/ 1393561 h 1956003"/>
                <a:gd name="connsiteX1" fmla="*/ 575973 w 1915823"/>
                <a:gd name="connsiteY1" fmla="*/ 66411 h 1956003"/>
                <a:gd name="connsiteX2" fmla="*/ 1915823 w 1915823"/>
                <a:gd name="connsiteY2" fmla="*/ 479161 h 1956003"/>
                <a:gd name="connsiteX3" fmla="*/ 106073 w 1915823"/>
                <a:gd name="connsiteY3" fmla="*/ 1920611 h 1956003"/>
                <a:gd name="connsiteX4" fmla="*/ 252123 w 1915823"/>
                <a:gd name="connsiteY4" fmla="*/ 1393561 h 1956003"/>
                <a:gd name="connsiteX0" fmla="*/ 839211 w 1829811"/>
                <a:gd name="connsiteY0" fmla="*/ 876094 h 1890449"/>
                <a:gd name="connsiteX1" fmla="*/ 489961 w 1829811"/>
                <a:gd name="connsiteY1" fmla="*/ 31544 h 1890449"/>
                <a:gd name="connsiteX2" fmla="*/ 1829811 w 1829811"/>
                <a:gd name="connsiteY2" fmla="*/ 444294 h 1890449"/>
                <a:gd name="connsiteX3" fmla="*/ 20061 w 1829811"/>
                <a:gd name="connsiteY3" fmla="*/ 1885744 h 1890449"/>
                <a:gd name="connsiteX4" fmla="*/ 839211 w 1829811"/>
                <a:gd name="connsiteY4" fmla="*/ 876094 h 1890449"/>
                <a:gd name="connsiteX0" fmla="*/ 838738 w 1829338"/>
                <a:gd name="connsiteY0" fmla="*/ 678614 h 1692670"/>
                <a:gd name="connsiteX1" fmla="*/ 337088 w 1829338"/>
                <a:gd name="connsiteY1" fmla="*/ 176964 h 1692670"/>
                <a:gd name="connsiteX2" fmla="*/ 1829338 w 1829338"/>
                <a:gd name="connsiteY2" fmla="*/ 246814 h 1692670"/>
                <a:gd name="connsiteX3" fmla="*/ 19588 w 1829338"/>
                <a:gd name="connsiteY3" fmla="*/ 1688264 h 1692670"/>
                <a:gd name="connsiteX4" fmla="*/ 838738 w 1829338"/>
                <a:gd name="connsiteY4" fmla="*/ 678614 h 169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338" h="1692670">
                  <a:moveTo>
                    <a:pt x="838738" y="678614"/>
                  </a:moveTo>
                  <a:cubicBezTo>
                    <a:pt x="891655" y="426731"/>
                    <a:pt x="171988" y="248931"/>
                    <a:pt x="337088" y="176964"/>
                  </a:cubicBezTo>
                  <a:cubicBezTo>
                    <a:pt x="502188" y="104997"/>
                    <a:pt x="1829338" y="-219618"/>
                    <a:pt x="1829338" y="246814"/>
                  </a:cubicBezTo>
                  <a:cubicBezTo>
                    <a:pt x="1829338" y="713246"/>
                    <a:pt x="184688" y="1616297"/>
                    <a:pt x="19588" y="1688264"/>
                  </a:cubicBezTo>
                  <a:cubicBezTo>
                    <a:pt x="-145512" y="1760231"/>
                    <a:pt x="785821" y="930497"/>
                    <a:pt x="838738" y="6786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0" name="ïšḻïďê-Freeform: Shape 6"/>
            <p:cNvSpPr/>
            <p:nvPr/>
          </p:nvSpPr>
          <p:spPr>
            <a:xfrm flipV="1">
              <a:off x="6520773" y="3659130"/>
              <a:ext cx="1655574" cy="1531888"/>
            </a:xfrm>
            <a:custGeom>
              <a:avLst/>
              <a:gdLst>
                <a:gd name="connsiteX0" fmla="*/ 0 w 1689100"/>
                <a:gd name="connsiteY0" fmla="*/ 844550 h 1689100"/>
                <a:gd name="connsiteX1" fmla="*/ 844550 w 1689100"/>
                <a:gd name="connsiteY1" fmla="*/ 0 h 1689100"/>
                <a:gd name="connsiteX2" fmla="*/ 1689100 w 1689100"/>
                <a:gd name="connsiteY2" fmla="*/ 844550 h 1689100"/>
                <a:gd name="connsiteX3" fmla="*/ 844550 w 1689100"/>
                <a:gd name="connsiteY3" fmla="*/ 1689100 h 1689100"/>
                <a:gd name="connsiteX4" fmla="*/ 0 w 1689100"/>
                <a:gd name="connsiteY4" fmla="*/ 844550 h 1689100"/>
                <a:gd name="connsiteX0" fmla="*/ 0 w 1435100"/>
                <a:gd name="connsiteY0" fmla="*/ 1062633 h 1695414"/>
                <a:gd name="connsiteX1" fmla="*/ 590550 w 1435100"/>
                <a:gd name="connsiteY1" fmla="*/ 2183 h 1695414"/>
                <a:gd name="connsiteX2" fmla="*/ 1435100 w 1435100"/>
                <a:gd name="connsiteY2" fmla="*/ 846733 h 1695414"/>
                <a:gd name="connsiteX3" fmla="*/ 590550 w 1435100"/>
                <a:gd name="connsiteY3" fmla="*/ 1691283 h 1695414"/>
                <a:gd name="connsiteX4" fmla="*/ 0 w 1435100"/>
                <a:gd name="connsiteY4" fmla="*/ 1062633 h 1695414"/>
                <a:gd name="connsiteX0" fmla="*/ 243226 w 1678326"/>
                <a:gd name="connsiteY0" fmla="*/ 1062633 h 1592646"/>
                <a:gd name="connsiteX1" fmla="*/ 833776 w 1678326"/>
                <a:gd name="connsiteY1" fmla="*/ 2183 h 1592646"/>
                <a:gd name="connsiteX2" fmla="*/ 1678326 w 1678326"/>
                <a:gd name="connsiteY2" fmla="*/ 846733 h 1592646"/>
                <a:gd name="connsiteX3" fmla="*/ 97176 w 1678326"/>
                <a:gd name="connsiteY3" fmla="*/ 1589683 h 1592646"/>
                <a:gd name="connsiteX4" fmla="*/ 243226 w 1678326"/>
                <a:gd name="connsiteY4" fmla="*/ 1062633 h 1592646"/>
                <a:gd name="connsiteX0" fmla="*/ 259992 w 1923692"/>
                <a:gd name="connsiteY0" fmla="*/ 1219559 h 1779324"/>
                <a:gd name="connsiteX1" fmla="*/ 850542 w 1923692"/>
                <a:gd name="connsiteY1" fmla="*/ 159109 h 1779324"/>
                <a:gd name="connsiteX2" fmla="*/ 1923692 w 1923692"/>
                <a:gd name="connsiteY2" fmla="*/ 305159 h 1779324"/>
                <a:gd name="connsiteX3" fmla="*/ 113942 w 1923692"/>
                <a:gd name="connsiteY3" fmla="*/ 1746609 h 1779324"/>
                <a:gd name="connsiteX4" fmla="*/ 259992 w 1923692"/>
                <a:gd name="connsiteY4" fmla="*/ 1219559 h 1779324"/>
                <a:gd name="connsiteX0" fmla="*/ 252123 w 1915823"/>
                <a:gd name="connsiteY0" fmla="*/ 1393561 h 1956003"/>
                <a:gd name="connsiteX1" fmla="*/ 575973 w 1915823"/>
                <a:gd name="connsiteY1" fmla="*/ 66411 h 1956003"/>
                <a:gd name="connsiteX2" fmla="*/ 1915823 w 1915823"/>
                <a:gd name="connsiteY2" fmla="*/ 479161 h 1956003"/>
                <a:gd name="connsiteX3" fmla="*/ 106073 w 1915823"/>
                <a:gd name="connsiteY3" fmla="*/ 1920611 h 1956003"/>
                <a:gd name="connsiteX4" fmla="*/ 252123 w 1915823"/>
                <a:gd name="connsiteY4" fmla="*/ 1393561 h 1956003"/>
                <a:gd name="connsiteX0" fmla="*/ 839211 w 1829811"/>
                <a:gd name="connsiteY0" fmla="*/ 876094 h 1890449"/>
                <a:gd name="connsiteX1" fmla="*/ 489961 w 1829811"/>
                <a:gd name="connsiteY1" fmla="*/ 31544 h 1890449"/>
                <a:gd name="connsiteX2" fmla="*/ 1829811 w 1829811"/>
                <a:gd name="connsiteY2" fmla="*/ 444294 h 1890449"/>
                <a:gd name="connsiteX3" fmla="*/ 20061 w 1829811"/>
                <a:gd name="connsiteY3" fmla="*/ 1885744 h 1890449"/>
                <a:gd name="connsiteX4" fmla="*/ 839211 w 1829811"/>
                <a:gd name="connsiteY4" fmla="*/ 876094 h 1890449"/>
                <a:gd name="connsiteX0" fmla="*/ 838738 w 1829338"/>
                <a:gd name="connsiteY0" fmla="*/ 678614 h 1692670"/>
                <a:gd name="connsiteX1" fmla="*/ 337088 w 1829338"/>
                <a:gd name="connsiteY1" fmla="*/ 176964 h 1692670"/>
                <a:gd name="connsiteX2" fmla="*/ 1829338 w 1829338"/>
                <a:gd name="connsiteY2" fmla="*/ 246814 h 1692670"/>
                <a:gd name="connsiteX3" fmla="*/ 19588 w 1829338"/>
                <a:gd name="connsiteY3" fmla="*/ 1688264 h 1692670"/>
                <a:gd name="connsiteX4" fmla="*/ 838738 w 1829338"/>
                <a:gd name="connsiteY4" fmla="*/ 678614 h 169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338" h="1692670">
                  <a:moveTo>
                    <a:pt x="838738" y="678614"/>
                  </a:moveTo>
                  <a:cubicBezTo>
                    <a:pt x="891655" y="426731"/>
                    <a:pt x="171988" y="248931"/>
                    <a:pt x="337088" y="176964"/>
                  </a:cubicBezTo>
                  <a:cubicBezTo>
                    <a:pt x="502188" y="104997"/>
                    <a:pt x="1829338" y="-219618"/>
                    <a:pt x="1829338" y="246814"/>
                  </a:cubicBezTo>
                  <a:cubicBezTo>
                    <a:pt x="1829338" y="713246"/>
                    <a:pt x="184688" y="1616297"/>
                    <a:pt x="19588" y="1688264"/>
                  </a:cubicBezTo>
                  <a:cubicBezTo>
                    <a:pt x="-145512" y="1760231"/>
                    <a:pt x="785821" y="930497"/>
                    <a:pt x="838738" y="67861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1" name="ïšḻïďê-Freeform: Shape 7"/>
            <p:cNvSpPr/>
            <p:nvPr/>
          </p:nvSpPr>
          <p:spPr>
            <a:xfrm flipH="1" flipV="1">
              <a:off x="3986797" y="3659130"/>
              <a:ext cx="1655574" cy="1531888"/>
            </a:xfrm>
            <a:custGeom>
              <a:avLst/>
              <a:gdLst>
                <a:gd name="connsiteX0" fmla="*/ 0 w 1689100"/>
                <a:gd name="connsiteY0" fmla="*/ 844550 h 1689100"/>
                <a:gd name="connsiteX1" fmla="*/ 844550 w 1689100"/>
                <a:gd name="connsiteY1" fmla="*/ 0 h 1689100"/>
                <a:gd name="connsiteX2" fmla="*/ 1689100 w 1689100"/>
                <a:gd name="connsiteY2" fmla="*/ 844550 h 1689100"/>
                <a:gd name="connsiteX3" fmla="*/ 844550 w 1689100"/>
                <a:gd name="connsiteY3" fmla="*/ 1689100 h 1689100"/>
                <a:gd name="connsiteX4" fmla="*/ 0 w 1689100"/>
                <a:gd name="connsiteY4" fmla="*/ 844550 h 1689100"/>
                <a:gd name="connsiteX0" fmla="*/ 0 w 1435100"/>
                <a:gd name="connsiteY0" fmla="*/ 1062633 h 1695414"/>
                <a:gd name="connsiteX1" fmla="*/ 590550 w 1435100"/>
                <a:gd name="connsiteY1" fmla="*/ 2183 h 1695414"/>
                <a:gd name="connsiteX2" fmla="*/ 1435100 w 1435100"/>
                <a:gd name="connsiteY2" fmla="*/ 846733 h 1695414"/>
                <a:gd name="connsiteX3" fmla="*/ 590550 w 1435100"/>
                <a:gd name="connsiteY3" fmla="*/ 1691283 h 1695414"/>
                <a:gd name="connsiteX4" fmla="*/ 0 w 1435100"/>
                <a:gd name="connsiteY4" fmla="*/ 1062633 h 1695414"/>
                <a:gd name="connsiteX0" fmla="*/ 243226 w 1678326"/>
                <a:gd name="connsiteY0" fmla="*/ 1062633 h 1592646"/>
                <a:gd name="connsiteX1" fmla="*/ 833776 w 1678326"/>
                <a:gd name="connsiteY1" fmla="*/ 2183 h 1592646"/>
                <a:gd name="connsiteX2" fmla="*/ 1678326 w 1678326"/>
                <a:gd name="connsiteY2" fmla="*/ 846733 h 1592646"/>
                <a:gd name="connsiteX3" fmla="*/ 97176 w 1678326"/>
                <a:gd name="connsiteY3" fmla="*/ 1589683 h 1592646"/>
                <a:gd name="connsiteX4" fmla="*/ 243226 w 1678326"/>
                <a:gd name="connsiteY4" fmla="*/ 1062633 h 1592646"/>
                <a:gd name="connsiteX0" fmla="*/ 259992 w 1923692"/>
                <a:gd name="connsiteY0" fmla="*/ 1219559 h 1779324"/>
                <a:gd name="connsiteX1" fmla="*/ 850542 w 1923692"/>
                <a:gd name="connsiteY1" fmla="*/ 159109 h 1779324"/>
                <a:gd name="connsiteX2" fmla="*/ 1923692 w 1923692"/>
                <a:gd name="connsiteY2" fmla="*/ 305159 h 1779324"/>
                <a:gd name="connsiteX3" fmla="*/ 113942 w 1923692"/>
                <a:gd name="connsiteY3" fmla="*/ 1746609 h 1779324"/>
                <a:gd name="connsiteX4" fmla="*/ 259992 w 1923692"/>
                <a:gd name="connsiteY4" fmla="*/ 1219559 h 1779324"/>
                <a:gd name="connsiteX0" fmla="*/ 252123 w 1915823"/>
                <a:gd name="connsiteY0" fmla="*/ 1393561 h 1956003"/>
                <a:gd name="connsiteX1" fmla="*/ 575973 w 1915823"/>
                <a:gd name="connsiteY1" fmla="*/ 66411 h 1956003"/>
                <a:gd name="connsiteX2" fmla="*/ 1915823 w 1915823"/>
                <a:gd name="connsiteY2" fmla="*/ 479161 h 1956003"/>
                <a:gd name="connsiteX3" fmla="*/ 106073 w 1915823"/>
                <a:gd name="connsiteY3" fmla="*/ 1920611 h 1956003"/>
                <a:gd name="connsiteX4" fmla="*/ 252123 w 1915823"/>
                <a:gd name="connsiteY4" fmla="*/ 1393561 h 1956003"/>
                <a:gd name="connsiteX0" fmla="*/ 839211 w 1829811"/>
                <a:gd name="connsiteY0" fmla="*/ 876094 h 1890449"/>
                <a:gd name="connsiteX1" fmla="*/ 489961 w 1829811"/>
                <a:gd name="connsiteY1" fmla="*/ 31544 h 1890449"/>
                <a:gd name="connsiteX2" fmla="*/ 1829811 w 1829811"/>
                <a:gd name="connsiteY2" fmla="*/ 444294 h 1890449"/>
                <a:gd name="connsiteX3" fmla="*/ 20061 w 1829811"/>
                <a:gd name="connsiteY3" fmla="*/ 1885744 h 1890449"/>
                <a:gd name="connsiteX4" fmla="*/ 839211 w 1829811"/>
                <a:gd name="connsiteY4" fmla="*/ 876094 h 1890449"/>
                <a:gd name="connsiteX0" fmla="*/ 838738 w 1829338"/>
                <a:gd name="connsiteY0" fmla="*/ 678614 h 1692670"/>
                <a:gd name="connsiteX1" fmla="*/ 337088 w 1829338"/>
                <a:gd name="connsiteY1" fmla="*/ 176964 h 1692670"/>
                <a:gd name="connsiteX2" fmla="*/ 1829338 w 1829338"/>
                <a:gd name="connsiteY2" fmla="*/ 246814 h 1692670"/>
                <a:gd name="connsiteX3" fmla="*/ 19588 w 1829338"/>
                <a:gd name="connsiteY3" fmla="*/ 1688264 h 1692670"/>
                <a:gd name="connsiteX4" fmla="*/ 838738 w 1829338"/>
                <a:gd name="connsiteY4" fmla="*/ 678614 h 169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9338" h="1692670">
                  <a:moveTo>
                    <a:pt x="838738" y="678614"/>
                  </a:moveTo>
                  <a:cubicBezTo>
                    <a:pt x="891655" y="426731"/>
                    <a:pt x="171988" y="248931"/>
                    <a:pt x="337088" y="176964"/>
                  </a:cubicBezTo>
                  <a:cubicBezTo>
                    <a:pt x="502188" y="104997"/>
                    <a:pt x="1829338" y="-219618"/>
                    <a:pt x="1829338" y="246814"/>
                  </a:cubicBezTo>
                  <a:cubicBezTo>
                    <a:pt x="1829338" y="713246"/>
                    <a:pt x="184688" y="1616297"/>
                    <a:pt x="19588" y="1688264"/>
                  </a:cubicBezTo>
                  <a:cubicBezTo>
                    <a:pt x="-145512" y="1760231"/>
                    <a:pt x="785821" y="930497"/>
                    <a:pt x="838738" y="67861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ïšḻïďê-Oval 8"/>
            <p:cNvSpPr/>
            <p:nvPr/>
          </p:nvSpPr>
          <p:spPr>
            <a:xfrm>
              <a:off x="4931104" y="737031"/>
              <a:ext cx="742006" cy="7420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ïšḻïďê-Oval 9"/>
            <p:cNvSpPr/>
            <p:nvPr/>
          </p:nvSpPr>
          <p:spPr>
            <a:xfrm>
              <a:off x="3570850" y="4716380"/>
              <a:ext cx="742006" cy="74200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5" name="ïšḻïďê-Oval 11"/>
            <p:cNvSpPr/>
            <p:nvPr/>
          </p:nvSpPr>
          <p:spPr>
            <a:xfrm>
              <a:off x="7805344" y="4820016"/>
              <a:ext cx="742006" cy="742004"/>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7" name="Group 12"/>
            <p:cNvGrpSpPr/>
            <p:nvPr/>
          </p:nvGrpSpPr>
          <p:grpSpPr>
            <a:xfrm>
              <a:off x="1402667" y="3496207"/>
              <a:ext cx="2612987" cy="1872962"/>
              <a:chOff x="1402667" y="3496207"/>
              <a:chExt cx="2612987" cy="1872962"/>
            </a:xfrm>
          </p:grpSpPr>
          <p:sp>
            <p:nvSpPr>
              <p:cNvPr id="24" name="ïšḻïďê-TextBox 16"/>
              <p:cNvSpPr txBox="1">
                <a:spLocks/>
              </p:cNvSpPr>
              <p:nvPr/>
            </p:nvSpPr>
            <p:spPr>
              <a:xfrm>
                <a:off x="1402667" y="3496207"/>
                <a:ext cx="2612987" cy="376993"/>
              </a:xfrm>
              <a:prstGeom prst="rect">
                <a:avLst/>
              </a:prstGeom>
            </p:spPr>
            <p:txBody>
              <a:bodyPr vert="horz" wrap="none" lIns="0" tIns="0" rIns="0" bIns="0" anchor="ctr">
                <a:noAutofit/>
              </a:bodyPr>
              <a:lstStyle/>
              <a:p>
                <a:pPr algn="r"/>
                <a:r>
                  <a:rPr lang="en-US" altLang="zh-CN" sz="2800" b="1">
                    <a:solidFill>
                      <a:schemeClr val="accent3"/>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800" b="1">
                    <a:solidFill>
                      <a:schemeClr val="accent3"/>
                    </a:solidFill>
                    <a:latin typeface="微软雅黑" panose="020B0503020204020204" pitchFamily="34" charset="-122"/>
                    <a:ea typeface="微软雅黑" panose="020B0503020204020204" pitchFamily="34" charset="-122"/>
                    <a:cs typeface="+mn-ea"/>
                    <a:sym typeface="微软雅黑" panose="020B0503020204020204" pitchFamily="34" charset="-122"/>
                  </a:rPr>
                  <a:t>、竞争对手分析</a:t>
                </a:r>
              </a:p>
            </p:txBody>
          </p:sp>
          <p:sp>
            <p:nvSpPr>
              <p:cNvPr id="25" name="ïšḻïďê-TextBox 17"/>
              <p:cNvSpPr txBox="1">
                <a:spLocks/>
              </p:cNvSpPr>
              <p:nvPr/>
            </p:nvSpPr>
            <p:spPr>
              <a:xfrm>
                <a:off x="1446173" y="4834353"/>
                <a:ext cx="1970173" cy="534816"/>
              </a:xfrm>
              <a:prstGeom prst="rect">
                <a:avLst/>
              </a:prstGeom>
            </p:spPr>
            <p:txBody>
              <a:bodyPr vert="horz" wrap="square" lIns="0" tIns="0" rIns="0" bIns="0" anchor="t" anchorCtr="0">
                <a:normAutofit/>
              </a:bodyPr>
              <a:lstStyle/>
              <a:p>
                <a:pPr algn="r"/>
                <a:endParaRPr lang="en-US" altLang="zh-CN" sz="14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23" name="ïšḻïďê-TextBox 20"/>
            <p:cNvSpPr txBox="1">
              <a:spLocks/>
            </p:cNvSpPr>
            <p:nvPr/>
          </p:nvSpPr>
          <p:spPr>
            <a:xfrm>
              <a:off x="6680149" y="1539631"/>
              <a:ext cx="1362210" cy="807041"/>
            </a:xfrm>
            <a:prstGeom prst="rect">
              <a:avLst/>
            </a:prstGeom>
          </p:spPr>
          <p:txBody>
            <a:bodyPr vert="horz" wrap="square" lIns="0" tIns="0" rIns="0" bIns="0" anchor="t" anchorCtr="0">
              <a:normAutofit/>
            </a:bodyPr>
            <a:lstStyle/>
            <a:p>
              <a:pPr algn="r"/>
              <a:endParaRPr lang="zh-CN" altLang="en-US" sz="14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ïšḻïďê-TextBox 22"/>
            <p:cNvSpPr txBox="1">
              <a:spLocks/>
            </p:cNvSpPr>
            <p:nvPr/>
          </p:nvSpPr>
          <p:spPr>
            <a:xfrm>
              <a:off x="7748255" y="3470633"/>
              <a:ext cx="2612987" cy="376993"/>
            </a:xfrm>
            <a:prstGeom prst="rect">
              <a:avLst/>
            </a:prstGeom>
          </p:spPr>
          <p:txBody>
            <a:bodyPr vert="horz" wrap="none" lIns="0" tIns="0" rIns="0" bIns="0" anchor="ctr">
              <a:noAutofit/>
            </a:bodyPr>
            <a:lstStyle/>
            <a:p>
              <a:r>
                <a:rPr lang="en-US" altLang="zh-CN" sz="2800" b="1">
                  <a:solidFill>
                    <a:schemeClr val="accent4"/>
                  </a:solidFill>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800" b="1">
                  <a:solidFill>
                    <a:schemeClr val="accent4"/>
                  </a:solidFill>
                  <a:latin typeface="微软雅黑" panose="020B0503020204020204" pitchFamily="34" charset="-122"/>
                  <a:ea typeface="微软雅黑" panose="020B0503020204020204" pitchFamily="34" charset="-122"/>
                  <a:cs typeface="+mn-ea"/>
                  <a:sym typeface="微软雅黑" panose="020B0503020204020204" pitchFamily="34" charset="-122"/>
                </a:rPr>
                <a:t>、自身条件分析</a:t>
              </a:r>
            </a:p>
          </p:txBody>
        </p:sp>
      </p:grpSp>
      <p:sp>
        <p:nvSpPr>
          <p:cNvPr id="28" name="ïšḻïďê-TextBox 19">
            <a:extLst>
              <a:ext uri="{FF2B5EF4-FFF2-40B4-BE49-F238E27FC236}">
                <a16:creationId xmlns:a16="http://schemas.microsoft.com/office/drawing/2014/main" id="{C99512EC-5CEE-491E-805A-ADA007AF5A3E}"/>
              </a:ext>
            </a:extLst>
          </p:cNvPr>
          <p:cNvSpPr txBox="1">
            <a:spLocks/>
          </p:cNvSpPr>
          <p:nvPr/>
        </p:nvSpPr>
        <p:spPr>
          <a:xfrm>
            <a:off x="5556278" y="819864"/>
            <a:ext cx="2612987" cy="376993"/>
          </a:xfrm>
          <a:prstGeom prst="rect">
            <a:avLst/>
          </a:prstGeom>
        </p:spPr>
        <p:txBody>
          <a:bodyPr vert="horz" wrap="none" lIns="0" tIns="0" rIns="0" bIns="0" anchor="ctr">
            <a:noAutofit/>
          </a:bodyPr>
          <a:lstStyle/>
          <a:p>
            <a:pPr algn="r"/>
            <a:r>
              <a:rPr lang="en-US" altLang="zh-CN" sz="2800" b="1">
                <a:solidFill>
                  <a:schemeClr val="accent1"/>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800" b="1">
                <a:solidFill>
                  <a:schemeClr val="accent1"/>
                </a:solidFill>
                <a:latin typeface="微软雅黑" panose="020B0503020204020204" pitchFamily="34" charset="-122"/>
                <a:ea typeface="微软雅黑" panose="020B0503020204020204" pitchFamily="34" charset="-122"/>
                <a:cs typeface="+mn-ea"/>
                <a:sym typeface="微软雅黑" panose="020B0503020204020204" pitchFamily="34" charset="-122"/>
              </a:rPr>
              <a:t>、行业市场分析</a:t>
            </a:r>
          </a:p>
        </p:txBody>
      </p:sp>
      <p:sp>
        <p:nvSpPr>
          <p:cNvPr id="29" name="文本框 28">
            <a:extLst>
              <a:ext uri="{FF2B5EF4-FFF2-40B4-BE49-F238E27FC236}">
                <a16:creationId xmlns:a16="http://schemas.microsoft.com/office/drawing/2014/main" id="{D12D0217-C171-49EE-90FD-E42423D00DF9}"/>
              </a:ext>
            </a:extLst>
          </p:cNvPr>
          <p:cNvSpPr txBox="1"/>
          <p:nvPr/>
        </p:nvSpPr>
        <p:spPr>
          <a:xfrm>
            <a:off x="6326585" y="1220023"/>
            <a:ext cx="1683128" cy="1631216"/>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行业简介</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行业现状</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市场特征</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发展环境</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1.5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发展趋势</a:t>
            </a:r>
          </a:p>
        </p:txBody>
      </p:sp>
      <p:sp>
        <p:nvSpPr>
          <p:cNvPr id="30" name="文本框 29">
            <a:extLst>
              <a:ext uri="{FF2B5EF4-FFF2-40B4-BE49-F238E27FC236}">
                <a16:creationId xmlns:a16="http://schemas.microsoft.com/office/drawing/2014/main" id="{E2D31BE7-20AD-48E4-A830-F75959DD8291}"/>
              </a:ext>
            </a:extLst>
          </p:cNvPr>
          <p:cNvSpPr txBox="1"/>
          <p:nvPr/>
        </p:nvSpPr>
        <p:spPr>
          <a:xfrm>
            <a:off x="1126278" y="4134004"/>
            <a:ext cx="2705084" cy="1631216"/>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校内闲置交易平台</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sym typeface="微软雅黑" panose="020B0503020204020204" pitchFamily="34" charset="-122"/>
              </a:rPr>
              <a:t>U</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掌大”</a:t>
            </a:r>
            <a:r>
              <a:rPr lang="en-US" altLang="zh-CN" sz="2000">
                <a:latin typeface="微软雅黑" panose="020B0503020204020204" pitchFamily="34" charset="-122"/>
                <a:ea typeface="微软雅黑" panose="020B0503020204020204" pitchFamily="34" charset="-122"/>
                <a:sym typeface="微软雅黑" panose="020B0503020204020204" pitchFamily="34" charset="-122"/>
              </a:rPr>
              <a:t>APP</a:t>
            </a: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“校园邦”</a:t>
            </a:r>
            <a:r>
              <a:rPr lang="en-US" altLang="zh-CN" sz="2000">
                <a:latin typeface="微软雅黑" panose="020B0503020204020204" pitchFamily="34" charset="-122"/>
                <a:ea typeface="微软雅黑" panose="020B0503020204020204" pitchFamily="34" charset="-122"/>
                <a:sym typeface="微软雅黑" panose="020B0503020204020204" pitchFamily="34" charset="-122"/>
              </a:rPr>
              <a:t>APP</a:t>
            </a: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社交类</a:t>
            </a:r>
            <a:r>
              <a:rPr lang="en-US" altLang="zh-CN" sz="2000">
                <a:latin typeface="微软雅黑" panose="020B0503020204020204" pitchFamily="34" charset="-122"/>
                <a:ea typeface="微软雅黑" panose="020B0503020204020204" pitchFamily="34" charset="-122"/>
                <a:sym typeface="微软雅黑" panose="020B0503020204020204" pitchFamily="34" charset="-122"/>
              </a:rPr>
              <a:t>APP</a:t>
            </a: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2.5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总体竞争性概括</a:t>
            </a:r>
          </a:p>
        </p:txBody>
      </p:sp>
      <p:sp>
        <p:nvSpPr>
          <p:cNvPr id="31" name="文本框 30">
            <a:extLst>
              <a:ext uri="{FF2B5EF4-FFF2-40B4-BE49-F238E27FC236}">
                <a16:creationId xmlns:a16="http://schemas.microsoft.com/office/drawing/2014/main" id="{11DF4A0E-4908-4437-9199-60CA50E521F9}"/>
              </a:ext>
            </a:extLst>
          </p:cNvPr>
          <p:cNvSpPr txBox="1"/>
          <p:nvPr/>
        </p:nvSpPr>
        <p:spPr>
          <a:xfrm>
            <a:off x="7924801" y="4134004"/>
            <a:ext cx="2419252" cy="1015663"/>
          </a:xfrm>
          <a:prstGeom prst="rect">
            <a:avLst/>
          </a:prstGeom>
          <a:noFill/>
        </p:spPr>
        <p:txBody>
          <a:bodyPr wrap="none" rtlCol="0">
            <a:spAutoFit/>
          </a:bodyPr>
          <a:lstStyle/>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3.1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产品性质特点</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a:latin typeface="微软雅黑" panose="020B0503020204020204" pitchFamily="34" charset="-122"/>
                <a:ea typeface="微软雅黑" panose="020B0503020204020204" pitchFamily="34" charset="-122"/>
                <a:sym typeface="微软雅黑" panose="020B0503020204020204" pitchFamily="34" charset="-122"/>
              </a:rPr>
              <a:t>3.2 </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产品竞争力分析</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MH_Others_1">
            <a:extLst>
              <a:ext uri="{FF2B5EF4-FFF2-40B4-BE49-F238E27FC236}">
                <a16:creationId xmlns:a16="http://schemas.microsoft.com/office/drawing/2014/main" id="{461C4D88-CFC2-4826-AEB1-00C87D2ABEA4}"/>
              </a:ext>
            </a:extLst>
          </p:cNvPr>
          <p:cNvSpPr/>
          <p:nvPr>
            <p:custDataLst>
              <p:tags r:id="rId2"/>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3" name="MH_Others_2">
            <a:extLst>
              <a:ext uri="{FF2B5EF4-FFF2-40B4-BE49-F238E27FC236}">
                <a16:creationId xmlns:a16="http://schemas.microsoft.com/office/drawing/2014/main" id="{EADA7C83-5D13-4783-BFE6-656E7AD52EB5}"/>
              </a:ext>
            </a:extLst>
          </p:cNvPr>
          <p:cNvSpPr/>
          <p:nvPr>
            <p:custDataLst>
              <p:tags r:id="rId3"/>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extLst>
      <p:ext uri="{BB962C8B-B14F-4D97-AF65-F5344CB8AC3E}">
        <p14:creationId xmlns:p14="http://schemas.microsoft.com/office/powerpoint/2010/main" val="43579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6" y="360850"/>
            <a:ext cx="4415218" cy="757954"/>
          </a:xfrm>
          <a:prstGeom prst="rect">
            <a:avLst/>
          </a:prstGeom>
          <a:noFill/>
        </p:spPr>
        <p:txBody>
          <a:bodyPr vert="horz" wrap="square" lIns="0" tIns="0" rIns="0" bIns="0" rtlCol="0" anchor="t" anchorCtr="0">
            <a:norm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、行业市场分析</a:t>
            </a:r>
          </a:p>
        </p:txBody>
      </p:sp>
      <p:sp>
        <p:nvSpPr>
          <p:cNvPr id="10" name="MH_Title"/>
          <p:cNvSpPr txBox="1">
            <a:spLocks noChangeArrowheads="1"/>
          </p:cNvSpPr>
          <p:nvPr>
            <p:custDataLst>
              <p:tags r:id="rId3"/>
            </p:custDataLst>
          </p:nvPr>
        </p:nvSpPr>
        <p:spPr bwMode="auto">
          <a:xfrm>
            <a:off x="376696" y="1035831"/>
            <a:ext cx="11369003" cy="44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1.1 </a:t>
            </a:r>
            <a:r>
              <a:rPr lang="zh-CN" altLang="en-US"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行业简介</a:t>
            </a:r>
            <a:endPar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zh-CN" sz="2200">
                <a:latin typeface="微软雅黑" panose="020B0503020204020204" pitchFamily="34" charset="-122"/>
                <a:ea typeface="微软雅黑" panose="020B0503020204020204" pitchFamily="34" charset="-122"/>
                <a:sym typeface="微软雅黑" panose="020B0503020204020204" pitchFamily="34" charset="-122"/>
              </a:rPr>
              <a:t>面向校园师生的手机</a:t>
            </a:r>
            <a:r>
              <a:rPr lang="en-US" altLang="zh-CN" sz="2200">
                <a:latin typeface="微软雅黑" panose="020B0503020204020204" pitchFamily="34" charset="-122"/>
                <a:ea typeface="微软雅黑" panose="020B0503020204020204" pitchFamily="34" charset="-122"/>
                <a:sym typeface="微软雅黑" panose="020B0503020204020204" pitchFamily="34" charset="-122"/>
              </a:rPr>
              <a:t>APP</a:t>
            </a:r>
            <a:r>
              <a:rPr lang="zh-CN" altLang="zh-CN" sz="2200">
                <a:latin typeface="微软雅黑" panose="020B0503020204020204" pitchFamily="34" charset="-122"/>
                <a:ea typeface="微软雅黑" panose="020B0503020204020204" pitchFamily="34" charset="-122"/>
                <a:sym typeface="微软雅黑" panose="020B0503020204020204" pitchFamily="34" charset="-122"/>
              </a:rPr>
              <a:t>一般称为校园类</a:t>
            </a:r>
            <a:r>
              <a:rPr lang="en-US" altLang="zh-CN" sz="2200">
                <a:latin typeface="微软雅黑" panose="020B0503020204020204" pitchFamily="34" charset="-122"/>
                <a:ea typeface="微软雅黑" panose="020B0503020204020204" pitchFamily="34" charset="-122"/>
                <a:sym typeface="微软雅黑" panose="020B0503020204020204" pitchFamily="34" charset="-122"/>
              </a:rPr>
              <a:t>APP</a:t>
            </a:r>
            <a:r>
              <a:rPr lang="zh-CN" altLang="en-US" sz="2200">
                <a:latin typeface="微软雅黑" panose="020B0503020204020204" pitchFamily="34" charset="-122"/>
                <a:ea typeface="微软雅黑" panose="020B0503020204020204" pitchFamily="34" charset="-122"/>
                <a:sym typeface="微软雅黑" panose="020B0503020204020204" pitchFamily="34" charset="-122"/>
              </a:rPr>
              <a:t>，它随着移动互联网的发展而迅速发展，在当代大学生生活中扮演着重要角色。</a:t>
            </a:r>
            <a:endParaRPr lang="en-US" altLang="zh-CN" sz="22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1.2 </a:t>
            </a:r>
            <a:r>
              <a:rPr lang="zh-CN" altLang="en-US"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行业现状</a:t>
            </a:r>
            <a:endPar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a:latin typeface="微软雅黑" panose="020B0503020204020204" pitchFamily="34" charset="-122"/>
                <a:ea typeface="微软雅黑" panose="020B0503020204020204" pitchFamily="34" charset="-122"/>
                <a:sym typeface="微软雅黑" panose="020B0503020204020204" pitchFamily="34" charset="-122"/>
              </a:rPr>
              <a:t>APP</a:t>
            </a:r>
            <a:r>
              <a:rPr lang="zh-CN" altLang="en-US" sz="2200">
                <a:latin typeface="微软雅黑" panose="020B0503020204020204" pitchFamily="34" charset="-122"/>
                <a:ea typeface="微软雅黑" panose="020B0503020204020204" pitchFamily="34" charset="-122"/>
                <a:sym typeface="微软雅黑" panose="020B0503020204020204" pitchFamily="34" charset="-122"/>
              </a:rPr>
              <a:t>有很多种类，但需求覆盖面不全。一些属于大学生群体的特殊需求得不到满足；利益驱动型的</a:t>
            </a:r>
            <a:r>
              <a:rPr lang="en-US" altLang="zh-CN" sz="2200">
                <a:latin typeface="微软雅黑" panose="020B0503020204020204" pitchFamily="34" charset="-122"/>
                <a:ea typeface="微软雅黑" panose="020B0503020204020204" pitchFamily="34" charset="-122"/>
                <a:sym typeface="微软雅黑" panose="020B0503020204020204" pitchFamily="34" charset="-122"/>
              </a:rPr>
              <a:t>APP</a:t>
            </a:r>
            <a:r>
              <a:rPr lang="zh-CN" altLang="en-US" sz="2200">
                <a:latin typeface="微软雅黑" panose="020B0503020204020204" pitchFamily="34" charset="-122"/>
                <a:ea typeface="微软雅黑" panose="020B0503020204020204" pitchFamily="34" charset="-122"/>
                <a:sym typeface="微软雅黑" panose="020B0503020204020204" pitchFamily="34" charset="-122"/>
              </a:rPr>
              <a:t>会出现监管不当的情况，用户体验也有待提升。</a:t>
            </a:r>
            <a:endParaRPr lang="en-US" altLang="zh-CN" sz="22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1.3 </a:t>
            </a:r>
            <a:r>
              <a:rPr lang="zh-CN" altLang="en-US"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市场特征</a:t>
            </a:r>
            <a:endPar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sym typeface="微软雅黑" panose="020B0503020204020204" pitchFamily="34" charset="-122"/>
              </a:rPr>
              <a:t>发展迅速，受众庞大，能在短期内获得利润回报；但是，其发展的蓬勃性也伴随着负面矛盾。</a:t>
            </a:r>
            <a:endParaRPr lang="en-US" altLang="zh-CN" sz="22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1.4 </a:t>
            </a:r>
            <a:r>
              <a:rPr lang="zh-CN" altLang="en-US"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发展环境</a:t>
            </a:r>
            <a:endPar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sym typeface="微软雅黑" panose="020B0503020204020204" pitchFamily="34" charset="-122"/>
              </a:rPr>
              <a:t>大环境下是移动互联网和智能手机的普及，小环境下是大学生随时间推移而不断产生的新的、特殊的需求。</a:t>
            </a:r>
            <a:endParaRPr lang="en-US" altLang="zh-CN" sz="22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1.5 </a:t>
            </a:r>
            <a:r>
              <a:rPr lang="zh-CN" altLang="en-US"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发展趋势</a:t>
            </a:r>
            <a:endParaRPr lang="en-US" altLang="zh-CN" sz="2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sym typeface="微软雅黑" panose="020B0503020204020204" pitchFamily="34" charset="-122"/>
              </a:rPr>
              <a:t>功能性上朝着特殊化、专业化发展；推广性上朝着打造长周期的、良好的用户体验发展。</a:t>
            </a:r>
            <a:endParaRPr lang="en-US" altLang="zh-CN" sz="220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zh-CN" sz="22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81271AE-11C1-4AFD-9919-BA1610C89EAA}"/>
              </a:ext>
            </a:extLst>
          </p:cNvPr>
          <p:cNvGrpSpPr>
            <a:grpSpLocks noChangeAspect="1"/>
          </p:cNvGrpSpPr>
          <p:nvPr/>
        </p:nvGrpSpPr>
        <p:grpSpPr>
          <a:xfrm>
            <a:off x="1930399" y="4828182"/>
            <a:ext cx="7310013" cy="2278561"/>
            <a:chOff x="4465638" y="4119563"/>
            <a:chExt cx="15451137" cy="5830887"/>
          </a:xfrm>
        </p:grpSpPr>
        <p:sp>
          <p:nvSpPr>
            <p:cNvPr id="15" name="Freeform: Shape 2">
              <a:extLst>
                <a:ext uri="{FF2B5EF4-FFF2-40B4-BE49-F238E27FC236}">
                  <a16:creationId xmlns:a16="http://schemas.microsoft.com/office/drawing/2014/main" id="{332F1637-5D0C-4EB5-9030-C3D24BDB4F81}"/>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CF12918-4CCF-45D4-9E9E-8DF5A761EF83}"/>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CF4F458-7059-4C83-9363-4B652C3CD9DB}"/>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DC498A16-2EE6-4827-B3DE-D6376FB1D78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824465EB-0FC2-4597-96CA-C741CED1C128}"/>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98F16EF6-9E16-433D-9611-D170687E65A4}"/>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6894BE73-0ADD-4AD0-82C0-00EDD7DA4A23}"/>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0C658487-ABDB-4C19-A799-367313FD96B4}"/>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13D75F0D-D97E-41E9-B2EF-D57A62D0A2FE}"/>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F802BCCE-BA11-4B78-8D62-AC72616AF918}"/>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DFB054BA-59C9-4E74-A1A9-42D621B069C7}"/>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33B80463-B8C7-419C-8E1E-534F9A17F4CC}"/>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8" name="Freeform: Shape 15">
              <a:extLst>
                <a:ext uri="{FF2B5EF4-FFF2-40B4-BE49-F238E27FC236}">
                  <a16:creationId xmlns:a16="http://schemas.microsoft.com/office/drawing/2014/main" id="{E62DC0B5-13FB-419E-8E7A-D112EBA99DE4}"/>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30" name="Freeform: Shape 17">
              <a:extLst>
                <a:ext uri="{FF2B5EF4-FFF2-40B4-BE49-F238E27FC236}">
                  <a16:creationId xmlns:a16="http://schemas.microsoft.com/office/drawing/2014/main" id="{66A7E7B2-0F17-4C58-8CD2-06872D06DCA1}"/>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7.40</a:t>
              </a:r>
            </a:p>
          </p:txBody>
        </p:sp>
        <p:sp>
          <p:nvSpPr>
            <p:cNvPr id="32" name="Freeform: Shape 19">
              <a:extLst>
                <a:ext uri="{FF2B5EF4-FFF2-40B4-BE49-F238E27FC236}">
                  <a16:creationId xmlns:a16="http://schemas.microsoft.com/office/drawing/2014/main" id="{EAF7CF29-2D6D-41AD-AE3B-00143B833D8C}"/>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6" name="Freeform: Shape 23">
              <a:extLst>
                <a:ext uri="{FF2B5EF4-FFF2-40B4-BE49-F238E27FC236}">
                  <a16:creationId xmlns:a16="http://schemas.microsoft.com/office/drawing/2014/main" id="{0807A62C-A60F-4E10-B6D8-FDC7CEDDC9E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8" name="Freeform: Shape 25">
              <a:extLst>
                <a:ext uri="{FF2B5EF4-FFF2-40B4-BE49-F238E27FC236}">
                  <a16:creationId xmlns:a16="http://schemas.microsoft.com/office/drawing/2014/main" id="{2730A8BF-87C6-4F7C-8B30-7390855F1DC8}"/>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385261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s_1"/>
          <p:cNvSpPr/>
          <p:nvPr>
            <p:custDataLst>
              <p:tags r:id="rId2"/>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MH_Others_2"/>
          <p:cNvSpPr/>
          <p:nvPr>
            <p:custDataLst>
              <p:tags r:id="rId3"/>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PA_MH_Title"/>
          <p:cNvSpPr txBox="1"/>
          <p:nvPr>
            <p:custDataLst>
              <p:tags r:id="rId4"/>
            </p:custDataLst>
          </p:nvPr>
        </p:nvSpPr>
        <p:spPr>
          <a:xfrm>
            <a:off x="1286316" y="360850"/>
            <a:ext cx="4415218" cy="757954"/>
          </a:xfrm>
          <a:prstGeom prst="rect">
            <a:avLst/>
          </a:prstGeom>
          <a:noFill/>
        </p:spPr>
        <p:txBody>
          <a:bodyPr vert="horz" wrap="square" lIns="0" tIns="0" rIns="0" bIns="0" rtlCol="0" anchor="t" anchorCtr="0">
            <a:norm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、竞争对手分析</a:t>
            </a:r>
          </a:p>
        </p:txBody>
      </p:sp>
      <p:sp>
        <p:nvSpPr>
          <p:cNvPr id="10" name="MH_Title"/>
          <p:cNvSpPr txBox="1">
            <a:spLocks noChangeArrowheads="1"/>
          </p:cNvSpPr>
          <p:nvPr>
            <p:custDataLst>
              <p:tags r:id="rId5"/>
            </p:custDataLst>
          </p:nvPr>
        </p:nvSpPr>
        <p:spPr bwMode="auto">
          <a:xfrm>
            <a:off x="444307" y="1106484"/>
            <a:ext cx="11239694" cy="466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校内闲置交易网络平台</a:t>
            </a:r>
            <a:endPar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优点：服务面广、分类性好、传播性强。</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缺点：即时性差、使用体验较差、平台安全性差。</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2.2 </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U</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掌大”</a:t>
            </a:r>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APP</a:t>
            </a: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优点：内容齐全、可玩性强、界面优美，使用流畅。</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缺点：广告较多、无关内容杂乱。</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2.3 </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“校园邦”</a:t>
            </a:r>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APP</a:t>
            </a: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优点：内容贴进校园、界面整洁无广告、有好友交流功能。</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缺点：功能单一、消息更新慢。</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2.4 </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“微信、</a:t>
            </a:r>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QQ</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、陌陌、探探”等大型成熟社交类</a:t>
            </a:r>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APP</a:t>
            </a: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优点：较为成熟、受众广、附加功能多。</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缺点：不是为大学生群体特殊开发的，只能满足部分需求。</a:t>
            </a:r>
            <a:endParaRPr lang="en-US" altLang="zh-CN" sz="20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2.5 </a:t>
            </a: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总体竞争性概括</a:t>
            </a:r>
            <a:endParaRPr lang="en-US" altLang="zh-CN"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sym typeface="微软雅黑" panose="020B0503020204020204" pitchFamily="34" charset="-122"/>
              </a:rPr>
              <a:t>通过</a:t>
            </a:r>
            <a:r>
              <a:rPr lang="zh-CN" altLang="zh-CN" sz="2000">
                <a:latin typeface="微软雅黑" panose="020B0503020204020204" pitchFamily="34" charset="-122"/>
                <a:ea typeface="微软雅黑" panose="020B0503020204020204" pitchFamily="34" charset="-122"/>
                <a:sym typeface="微软雅黑" panose="020B0503020204020204" pitchFamily="34" charset="-122"/>
              </a:rPr>
              <a:t>分析可以看到，这些在校园师生群体间流行的</a:t>
            </a:r>
            <a:r>
              <a:rPr lang="en-US" altLang="zh-CN" sz="2000">
                <a:latin typeface="微软雅黑" panose="020B0503020204020204" pitchFamily="34" charset="-122"/>
                <a:ea typeface="微软雅黑" panose="020B0503020204020204" pitchFamily="34" charset="-122"/>
                <a:sym typeface="微软雅黑" panose="020B0503020204020204" pitchFamily="34" charset="-122"/>
              </a:rPr>
              <a:t>APP</a:t>
            </a:r>
            <a:r>
              <a:rPr lang="zh-CN" altLang="zh-CN" sz="2000">
                <a:latin typeface="微软雅黑" panose="020B0503020204020204" pitchFamily="34" charset="-122"/>
                <a:ea typeface="微软雅黑" panose="020B0503020204020204" pitchFamily="34" charset="-122"/>
                <a:sym typeface="微软雅黑" panose="020B0503020204020204" pitchFamily="34" charset="-122"/>
              </a:rPr>
              <a:t>都有其自身的优缺点，</a:t>
            </a: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更多特殊需求、使用体验尚待开发。</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7DB9A629-2DAF-4B01-A10D-10BCD8605B81}"/>
              </a:ext>
            </a:extLst>
          </p:cNvPr>
          <p:cNvGrpSpPr>
            <a:grpSpLocks noChangeAspect="1"/>
          </p:cNvGrpSpPr>
          <p:nvPr/>
        </p:nvGrpSpPr>
        <p:grpSpPr>
          <a:xfrm>
            <a:off x="2046527" y="4828191"/>
            <a:ext cx="7310013" cy="2278561"/>
            <a:chOff x="4465638" y="4119563"/>
            <a:chExt cx="15451137" cy="5830887"/>
          </a:xfrm>
        </p:grpSpPr>
        <p:sp>
          <p:nvSpPr>
            <p:cNvPr id="15" name="Freeform: Shape 2">
              <a:extLst>
                <a:ext uri="{FF2B5EF4-FFF2-40B4-BE49-F238E27FC236}">
                  <a16:creationId xmlns:a16="http://schemas.microsoft.com/office/drawing/2014/main" id="{465CEBD3-3AC1-4C78-825E-B69FAAE3EDB6}"/>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D1730449-3B87-44E4-A3AA-C19BB5E4DC3D}"/>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42F364CF-EEC3-481E-9900-0B2B963635C2}"/>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7529CD0E-51B4-433C-8873-761E1E199EB1}"/>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32B8E3D5-3E5F-4D39-968C-00E5ECB18D24}"/>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8D1353D-92E7-42F2-8E95-985AF4A1C2F3}"/>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8045D67E-68CD-48AB-9205-3291E5924C02}"/>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B6E2FF73-2744-4279-8300-071478AC91CB}"/>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3BB56573-1AAD-4985-9109-A08320F46379}"/>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D6C9124D-820F-4691-B4CC-4E7F145A4F0C}"/>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419B6723-F7C3-41BE-909C-0E6A8E1BB8A8}"/>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FD28E97B-E30E-484E-B4F8-9DE3A6F0A48E}"/>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773F452D-7B91-46B2-BB87-F00115DF69A3}"/>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8" name="Freeform: Shape 17">
              <a:extLst>
                <a:ext uri="{FF2B5EF4-FFF2-40B4-BE49-F238E27FC236}">
                  <a16:creationId xmlns:a16="http://schemas.microsoft.com/office/drawing/2014/main" id="{A57FBE3E-1202-483C-A5BE-78F41B6DFC75}"/>
                </a:ext>
              </a:extLst>
            </p:cNvPr>
            <p:cNvSpPr>
              <a:spLocks/>
            </p:cNvSpPr>
            <p:nvPr/>
          </p:nvSpPr>
          <p:spPr bwMode="auto">
            <a:xfrm>
              <a:off x="8135938" y="4119563"/>
              <a:ext cx="9620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9" name="Freeform: Shape 19">
              <a:extLst>
                <a:ext uri="{FF2B5EF4-FFF2-40B4-BE49-F238E27FC236}">
                  <a16:creationId xmlns:a16="http://schemas.microsoft.com/office/drawing/2014/main" id="{B4637089-09AA-4373-BD5D-A8FD9DDCEA5D}"/>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9486EEEA-B43E-4E9C-B39C-760AAC9B0E14}"/>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endPar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1" name="Freeform: Shape 23">
              <a:extLst>
                <a:ext uri="{FF2B5EF4-FFF2-40B4-BE49-F238E27FC236}">
                  <a16:creationId xmlns:a16="http://schemas.microsoft.com/office/drawing/2014/main" id="{81B6DB51-41AE-4D65-B962-1D5C5F9D1993}"/>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C3352CFC-0C8B-4859-8FA6-74F96082D293}"/>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396196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MH_Title"/>
          <p:cNvSpPr txBox="1"/>
          <p:nvPr>
            <p:custDataLst>
              <p:tags r:id="rId2"/>
            </p:custDataLst>
          </p:nvPr>
        </p:nvSpPr>
        <p:spPr>
          <a:xfrm>
            <a:off x="1286316" y="259254"/>
            <a:ext cx="4415218" cy="757954"/>
          </a:xfrm>
          <a:prstGeom prst="rect">
            <a:avLst/>
          </a:prstGeom>
          <a:noFill/>
        </p:spPr>
        <p:txBody>
          <a:bodyPr vert="horz" wrap="square" lIns="0" tIns="0" rIns="0" bIns="0" rtlCol="0" anchor="t" anchorCtr="0">
            <a:norm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、竞争对手分析</a:t>
            </a: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pic>
        <p:nvPicPr>
          <p:cNvPr id="4" name="图片 3" descr="手机屏幕截图&#10;&#10;描述已自动生成">
            <a:extLst>
              <a:ext uri="{FF2B5EF4-FFF2-40B4-BE49-F238E27FC236}">
                <a16:creationId xmlns:a16="http://schemas.microsoft.com/office/drawing/2014/main" id="{F7D7A5AD-A357-463A-B829-F61E90AB4EF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3284" y="846834"/>
            <a:ext cx="3381281" cy="6011166"/>
          </a:xfrm>
          <a:prstGeom prst="rect">
            <a:avLst/>
          </a:prstGeom>
        </p:spPr>
      </p:pic>
      <p:pic>
        <p:nvPicPr>
          <p:cNvPr id="7" name="图片 6" descr="社交网络的手机截图&#10;&#10;描述已自动生成">
            <a:extLst>
              <a:ext uri="{FF2B5EF4-FFF2-40B4-BE49-F238E27FC236}">
                <a16:creationId xmlns:a16="http://schemas.microsoft.com/office/drawing/2014/main" id="{4DC8D785-AB4A-417E-BBA0-70485D6F6E7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6620" y="938276"/>
            <a:ext cx="3329845" cy="5919724"/>
          </a:xfrm>
          <a:prstGeom prst="rect">
            <a:avLst/>
          </a:prstGeom>
        </p:spPr>
      </p:pic>
      <p:sp>
        <p:nvSpPr>
          <p:cNvPr id="10" name="MH_Others_1">
            <a:extLst>
              <a:ext uri="{FF2B5EF4-FFF2-40B4-BE49-F238E27FC236}">
                <a16:creationId xmlns:a16="http://schemas.microsoft.com/office/drawing/2014/main" id="{4BE9E244-68D2-4F30-A2F8-0F9597F20511}"/>
              </a:ext>
            </a:extLst>
          </p:cNvPr>
          <p:cNvSpPr/>
          <p:nvPr>
            <p:custDataLst>
              <p:tags r:id="rId3"/>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MH_Others_2">
            <a:extLst>
              <a:ext uri="{FF2B5EF4-FFF2-40B4-BE49-F238E27FC236}">
                <a16:creationId xmlns:a16="http://schemas.microsoft.com/office/drawing/2014/main" id="{DFBCA402-E85D-404D-976C-1A9C17BCF9F6}"/>
              </a:ext>
            </a:extLst>
          </p:cNvPr>
          <p:cNvSpPr/>
          <p:nvPr>
            <p:custDataLst>
              <p:tags r:id="rId4"/>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ustDataLst>
      <p:tags r:id="rId1"/>
    </p:custDataLst>
    <p:extLst>
      <p:ext uri="{BB962C8B-B14F-4D97-AF65-F5344CB8AC3E}">
        <p14:creationId xmlns:p14="http://schemas.microsoft.com/office/powerpoint/2010/main" val="91348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Others_1"/>
          <p:cNvSpPr/>
          <p:nvPr>
            <p:custDataLst>
              <p:tags r:id="rId2"/>
            </p:custDataLst>
          </p:nvPr>
        </p:nvSpPr>
        <p:spPr>
          <a:xfrm>
            <a:off x="10410910" y="1578484"/>
            <a:ext cx="908524" cy="9085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 name="MH_Others_2"/>
          <p:cNvSpPr/>
          <p:nvPr>
            <p:custDataLst>
              <p:tags r:id="rId3"/>
            </p:custDataLst>
          </p:nvPr>
        </p:nvSpPr>
        <p:spPr>
          <a:xfrm>
            <a:off x="9783594" y="879577"/>
            <a:ext cx="627317" cy="627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PA_MH_Title"/>
          <p:cNvSpPr txBox="1"/>
          <p:nvPr>
            <p:custDataLst>
              <p:tags r:id="rId4"/>
            </p:custDataLst>
          </p:nvPr>
        </p:nvSpPr>
        <p:spPr>
          <a:xfrm>
            <a:off x="1286316" y="360850"/>
            <a:ext cx="4415218" cy="757954"/>
          </a:xfrm>
          <a:prstGeom prst="rect">
            <a:avLst/>
          </a:prstGeom>
          <a:noFill/>
        </p:spPr>
        <p:txBody>
          <a:bodyPr vert="horz" wrap="square" lIns="0" tIns="0" rIns="0" bIns="0" rtlCol="0" anchor="t" anchorCtr="0">
            <a:normAutofit/>
          </a:bodyPr>
          <a:lstStyle/>
          <a:p>
            <a:r>
              <a:rPr lang="en-US" altLang="zh-CN"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、自身条件分析</a:t>
            </a:r>
          </a:p>
        </p:txBody>
      </p:sp>
      <p:sp>
        <p:nvSpPr>
          <p:cNvPr id="10" name="MH_Title"/>
          <p:cNvSpPr txBox="1">
            <a:spLocks noChangeArrowheads="1"/>
          </p:cNvSpPr>
          <p:nvPr>
            <p:custDataLst>
              <p:tags r:id="rId5"/>
            </p:custDataLst>
          </p:nvPr>
        </p:nvSpPr>
        <p:spPr bwMode="auto">
          <a:xfrm>
            <a:off x="470008" y="1510243"/>
            <a:ext cx="9966603" cy="404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en-US" altLang="zh-CN" sz="2400" b="1">
                <a:latin typeface="微软雅黑" panose="020B0503020204020204" pitchFamily="34" charset="-122"/>
                <a:ea typeface="微软雅黑" panose="020B0503020204020204" pitchFamily="34" charset="-122"/>
                <a:sym typeface="微软雅黑" panose="020B0503020204020204" pitchFamily="34" charset="-122"/>
              </a:rPr>
              <a:t>3.1 </a:t>
            </a:r>
            <a:r>
              <a:rPr lang="zh-CN" altLang="en-US" sz="2400" b="1">
                <a:latin typeface="微软雅黑" panose="020B0503020204020204" pitchFamily="34" charset="-122"/>
                <a:ea typeface="微软雅黑" panose="020B0503020204020204" pitchFamily="34" charset="-122"/>
                <a:sym typeface="微软雅黑" panose="020B0503020204020204" pitchFamily="34" charset="-122"/>
              </a:rPr>
              <a:t>产品性质特点</a:t>
            </a:r>
            <a:endParaRPr lang="en-US" altLang="zh-CN" sz="2400" b="1">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sym typeface="微软雅黑" panose="020B0503020204020204" pitchFamily="34" charset="-122"/>
              </a:rPr>
              <a:t>该软件是面向同校师生的，以信息推广、资源共享为主题的，以为广大同校师生提供更方便的信息交流、资源共享渠道为目的的信息资源推广平台，同时也是一个属于广大师生自己的交流、交友平台。产品的主要特色是较强的社区性、便利性和亲和性。</a:t>
            </a:r>
          </a:p>
          <a:p>
            <a:endParaRPr lang="en-US" altLang="zh-CN" sz="24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sym typeface="微软雅黑" panose="020B0503020204020204" pitchFamily="34" charset="-122"/>
              </a:rPr>
              <a:t>3.2 </a:t>
            </a:r>
            <a:r>
              <a:rPr lang="zh-CN" altLang="en-US" sz="2400" b="1">
                <a:latin typeface="微软雅黑" panose="020B0503020204020204" pitchFamily="34" charset="-122"/>
                <a:ea typeface="微软雅黑" panose="020B0503020204020204" pitchFamily="34" charset="-122"/>
                <a:sym typeface="微软雅黑" panose="020B0503020204020204" pitchFamily="34" charset="-122"/>
              </a:rPr>
              <a:t>产品竞争力分析</a:t>
            </a:r>
            <a:endParaRPr lang="en-US" altLang="zh-CN" sz="24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sym typeface="微软雅黑" panose="020B0503020204020204" pitchFamily="34" charset="-122"/>
              </a:rPr>
              <a:t>       能够满足在校师生一些尚未发掘出的特殊需求，如资源共享、信息共享。产品所提供的信息和资源都是学生群体在校期间所迫切需要的，是贴近大学生生活和学习的产品，这是异于现有校园类</a:t>
            </a:r>
            <a:r>
              <a:rPr lang="en-US" altLang="zh-CN" sz="2400">
                <a:latin typeface="微软雅黑" panose="020B0503020204020204" pitchFamily="34" charset="-122"/>
                <a:ea typeface="微软雅黑" panose="020B0503020204020204" pitchFamily="34" charset="-122"/>
                <a:sym typeface="微软雅黑" panose="020B0503020204020204" pitchFamily="34" charset="-122"/>
              </a:rPr>
              <a:t>APP</a:t>
            </a:r>
            <a:r>
              <a:rPr lang="zh-CN" altLang="en-US" sz="2400">
                <a:latin typeface="微软雅黑" panose="020B0503020204020204" pitchFamily="34" charset="-122"/>
                <a:ea typeface="微软雅黑" panose="020B0503020204020204" pitchFamily="34" charset="-122"/>
                <a:sym typeface="微软雅黑" panose="020B0503020204020204" pitchFamily="34" charset="-122"/>
              </a:rPr>
              <a:t>的广泛性的一个特点。</a:t>
            </a:r>
            <a:endParaRPr lang="en-US" altLang="zh-CN" sz="240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zh-CN" sz="240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10">
            <a:extLst>
              <a:ext uri="{FF2B5EF4-FFF2-40B4-BE49-F238E27FC236}">
                <a16:creationId xmlns:a16="http://schemas.microsoft.com/office/drawing/2014/main" id="{9C58A549-84C6-4EFD-A9F3-C77C93AC437E}"/>
              </a:ext>
            </a:extLst>
          </p:cNvPr>
          <p:cNvGrpSpPr/>
          <p:nvPr/>
        </p:nvGrpSpPr>
        <p:grpSpPr>
          <a:xfrm>
            <a:off x="444306" y="429846"/>
            <a:ext cx="548640" cy="508000"/>
            <a:chOff x="589280" y="436880"/>
            <a:chExt cx="548640" cy="508000"/>
          </a:xfrm>
        </p:grpSpPr>
        <p:sp>
          <p:nvSpPr>
            <p:cNvPr id="12" name="椭圆 11">
              <a:extLst>
                <a:ext uri="{FF2B5EF4-FFF2-40B4-BE49-F238E27FC236}">
                  <a16:creationId xmlns:a16="http://schemas.microsoft.com/office/drawing/2014/main" id="{0FAF4209-1BA6-4C7F-9A7A-88541C328580}"/>
                </a:ext>
              </a:extLst>
            </p:cNvPr>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3" name="椭圆 12">
              <a:extLst>
                <a:ext uri="{FF2B5EF4-FFF2-40B4-BE49-F238E27FC236}">
                  <a16:creationId xmlns:a16="http://schemas.microsoft.com/office/drawing/2014/main" id="{440BBA04-215E-4FF9-BDC6-7DB212F9C087}"/>
                </a:ext>
              </a:extLst>
            </p:cNvPr>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4" name="11c8c7bc-61aa-4d43-ba79-1ad1272efd51">
            <a:extLst>
              <a:ext uri="{FF2B5EF4-FFF2-40B4-BE49-F238E27FC236}">
                <a16:creationId xmlns:a16="http://schemas.microsoft.com/office/drawing/2014/main" id="{504F7C70-5739-4620-B7E6-1187A4AE6910}"/>
              </a:ext>
            </a:extLst>
          </p:cNvPr>
          <p:cNvGrpSpPr>
            <a:grpSpLocks noChangeAspect="1"/>
          </p:cNvGrpSpPr>
          <p:nvPr/>
        </p:nvGrpSpPr>
        <p:grpSpPr>
          <a:xfrm>
            <a:off x="2046527" y="5241347"/>
            <a:ext cx="7310013" cy="1865405"/>
            <a:chOff x="4465638" y="5176838"/>
            <a:chExt cx="15451137" cy="4773612"/>
          </a:xfrm>
        </p:grpSpPr>
        <p:sp>
          <p:nvSpPr>
            <p:cNvPr id="15" name="Freeform: Shape 2">
              <a:extLst>
                <a:ext uri="{FF2B5EF4-FFF2-40B4-BE49-F238E27FC236}">
                  <a16:creationId xmlns:a16="http://schemas.microsoft.com/office/drawing/2014/main" id="{42B105BD-1842-47C7-A7EE-14B50315A5F2}"/>
                </a:ext>
              </a:extLst>
            </p:cNvPr>
            <p:cNvSpPr>
              <a:spLocks/>
            </p:cNvSpPr>
            <p:nvPr/>
          </p:nvSpPr>
          <p:spPr bwMode="auto">
            <a:xfrm>
              <a:off x="4465638"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1">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Freeform: Shape 3">
              <a:extLst>
                <a:ext uri="{FF2B5EF4-FFF2-40B4-BE49-F238E27FC236}">
                  <a16:creationId xmlns:a16="http://schemas.microsoft.com/office/drawing/2014/main" id="{F3256280-4062-466D-ADBD-A512B652BB4A}"/>
                </a:ext>
              </a:extLst>
            </p:cNvPr>
            <p:cNvSpPr>
              <a:spLocks/>
            </p:cNvSpPr>
            <p:nvPr/>
          </p:nvSpPr>
          <p:spPr bwMode="auto">
            <a:xfrm>
              <a:off x="6850063" y="5532438"/>
              <a:ext cx="3556000" cy="3803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49" y="0"/>
                    <a:pt x="4045" y="4019"/>
                    <a:pt x="3163" y="7928"/>
                  </a:cubicBezTo>
                  <a:cubicBezTo>
                    <a:pt x="2135" y="12489"/>
                    <a:pt x="1080" y="17046"/>
                    <a:pt x="0" y="21600"/>
                  </a:cubicBezTo>
                  <a:lnTo>
                    <a:pt x="21600" y="21600"/>
                  </a:lnTo>
                  <a:cubicBezTo>
                    <a:pt x="20519" y="17046"/>
                    <a:pt x="19464" y="12489"/>
                    <a:pt x="18436" y="7928"/>
                  </a:cubicBezTo>
                  <a:cubicBezTo>
                    <a:pt x="17554" y="4019"/>
                    <a:pt x="15450" y="0"/>
                    <a:pt x="10800" y="0"/>
                  </a:cubicBezTo>
                  <a:close/>
                </a:path>
              </a:pathLst>
            </a:custGeom>
            <a:solidFill>
              <a:schemeClr val="accent2">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7" name="Freeform: Shape 4">
              <a:extLst>
                <a:ext uri="{FF2B5EF4-FFF2-40B4-BE49-F238E27FC236}">
                  <a16:creationId xmlns:a16="http://schemas.microsoft.com/office/drawing/2014/main" id="{D7DEF0EB-669D-4654-A9F0-33794E2C7F94}"/>
                </a:ext>
              </a:extLst>
            </p:cNvPr>
            <p:cNvSpPr>
              <a:spLocks/>
            </p:cNvSpPr>
            <p:nvPr/>
          </p:nvSpPr>
          <p:spPr bwMode="auto">
            <a:xfrm>
              <a:off x="9242425" y="7621588"/>
              <a:ext cx="3556000" cy="1714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5879" y="0"/>
                    <a:pt x="5931" y="11296"/>
                    <a:pt x="3163" y="17598"/>
                  </a:cubicBezTo>
                  <a:cubicBezTo>
                    <a:pt x="2360" y="19429"/>
                    <a:pt x="1260" y="20819"/>
                    <a:pt x="0" y="21600"/>
                  </a:cubicBezTo>
                  <a:lnTo>
                    <a:pt x="21600" y="21600"/>
                  </a:lnTo>
                  <a:cubicBezTo>
                    <a:pt x="20339" y="20819"/>
                    <a:pt x="19239" y="19429"/>
                    <a:pt x="18436" y="17598"/>
                  </a:cubicBezTo>
                  <a:cubicBezTo>
                    <a:pt x="15668" y="11296"/>
                    <a:pt x="15720" y="0"/>
                    <a:pt x="10800" y="0"/>
                  </a:cubicBezTo>
                  <a:close/>
                </a:path>
              </a:pathLst>
            </a:custGeom>
            <a:solidFill>
              <a:schemeClr val="accent3">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Freeform: Shape 5">
              <a:extLst>
                <a:ext uri="{FF2B5EF4-FFF2-40B4-BE49-F238E27FC236}">
                  <a16:creationId xmlns:a16="http://schemas.microsoft.com/office/drawing/2014/main" id="{396374E6-2BAE-4224-AE10-172324792EF0}"/>
                </a:ext>
              </a:extLst>
            </p:cNvPr>
            <p:cNvSpPr>
              <a:spLocks/>
            </p:cNvSpPr>
            <p:nvPr/>
          </p:nvSpPr>
          <p:spPr bwMode="auto">
            <a:xfrm>
              <a:off x="11550650" y="6473825"/>
              <a:ext cx="3556000" cy="2862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4" y="0"/>
                    <a:pt x="4243" y="5400"/>
                    <a:pt x="3163" y="10538"/>
                  </a:cubicBezTo>
                  <a:cubicBezTo>
                    <a:pt x="2368" y="14322"/>
                    <a:pt x="1309" y="18015"/>
                    <a:pt x="0" y="21600"/>
                  </a:cubicBezTo>
                  <a:lnTo>
                    <a:pt x="21600" y="21600"/>
                  </a:lnTo>
                  <a:cubicBezTo>
                    <a:pt x="20290" y="18015"/>
                    <a:pt x="19231" y="14322"/>
                    <a:pt x="18436" y="10538"/>
                  </a:cubicBezTo>
                  <a:cubicBezTo>
                    <a:pt x="17356" y="5400"/>
                    <a:pt x="15425" y="0"/>
                    <a:pt x="10800" y="0"/>
                  </a:cubicBezTo>
                  <a:close/>
                </a:path>
              </a:pathLst>
            </a:custGeom>
            <a:solidFill>
              <a:schemeClr val="accent4">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9" name="Freeform: Shape 6">
              <a:extLst>
                <a:ext uri="{FF2B5EF4-FFF2-40B4-BE49-F238E27FC236}">
                  <a16:creationId xmlns:a16="http://schemas.microsoft.com/office/drawing/2014/main" id="{02767A12-48A5-4301-A841-30E0CF3527C2}"/>
                </a:ext>
              </a:extLst>
            </p:cNvPr>
            <p:cNvSpPr>
              <a:spLocks/>
            </p:cNvSpPr>
            <p:nvPr/>
          </p:nvSpPr>
          <p:spPr bwMode="auto">
            <a:xfrm>
              <a:off x="13950950" y="7437438"/>
              <a:ext cx="3556000" cy="18986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056" y="0"/>
                    <a:pt x="5367" y="9280"/>
                    <a:pt x="3163" y="15885"/>
                  </a:cubicBezTo>
                  <a:cubicBezTo>
                    <a:pt x="2408" y="18148"/>
                    <a:pt x="1324" y="20101"/>
                    <a:pt x="0" y="21600"/>
                  </a:cubicBezTo>
                  <a:lnTo>
                    <a:pt x="21600" y="21600"/>
                  </a:lnTo>
                  <a:cubicBezTo>
                    <a:pt x="20275" y="20101"/>
                    <a:pt x="19191" y="18148"/>
                    <a:pt x="18436" y="15885"/>
                  </a:cubicBezTo>
                  <a:cubicBezTo>
                    <a:pt x="16232" y="9280"/>
                    <a:pt x="15543" y="0"/>
                    <a:pt x="10800" y="0"/>
                  </a:cubicBezTo>
                  <a:close/>
                </a:path>
              </a:pathLst>
            </a:custGeom>
            <a:solidFill>
              <a:schemeClr val="accent5">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0" name="Freeform: Shape 7">
              <a:extLst>
                <a:ext uri="{FF2B5EF4-FFF2-40B4-BE49-F238E27FC236}">
                  <a16:creationId xmlns:a16="http://schemas.microsoft.com/office/drawing/2014/main" id="{1088BFF3-6405-43C8-BBA0-2ECEB9E32528}"/>
                </a:ext>
              </a:extLst>
            </p:cNvPr>
            <p:cNvSpPr>
              <a:spLocks/>
            </p:cNvSpPr>
            <p:nvPr/>
          </p:nvSpPr>
          <p:spPr bwMode="auto">
            <a:xfrm>
              <a:off x="16360775" y="6907213"/>
              <a:ext cx="3556000" cy="24288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6175" y="0"/>
                    <a:pt x="4508" y="6511"/>
                    <a:pt x="3163" y="12415"/>
                  </a:cubicBezTo>
                  <a:cubicBezTo>
                    <a:pt x="2426" y="15650"/>
                    <a:pt x="1360" y="18729"/>
                    <a:pt x="0" y="21599"/>
                  </a:cubicBezTo>
                  <a:lnTo>
                    <a:pt x="21600" y="21599"/>
                  </a:lnTo>
                  <a:cubicBezTo>
                    <a:pt x="20239" y="18729"/>
                    <a:pt x="19173" y="15650"/>
                    <a:pt x="18436" y="12415"/>
                  </a:cubicBezTo>
                  <a:cubicBezTo>
                    <a:pt x="17091" y="6511"/>
                    <a:pt x="15424" y="0"/>
                    <a:pt x="10800" y="0"/>
                  </a:cubicBezTo>
                  <a:close/>
                </a:path>
              </a:pathLst>
            </a:custGeom>
            <a:solidFill>
              <a:schemeClr val="accent6">
                <a:alpha val="70000"/>
              </a:schemeClr>
            </a:solidFill>
            <a:ln>
              <a:noFill/>
            </a:ln>
            <a:effectLst/>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Freeform: Shape 8">
              <a:extLst>
                <a:ext uri="{FF2B5EF4-FFF2-40B4-BE49-F238E27FC236}">
                  <a16:creationId xmlns:a16="http://schemas.microsoft.com/office/drawing/2014/main" id="{4D630B8F-061F-482D-BF4F-C6E6AE5BE99B}"/>
                </a:ext>
              </a:extLst>
            </p:cNvPr>
            <p:cNvSpPr>
              <a:spLocks/>
            </p:cNvSpPr>
            <p:nvPr/>
          </p:nvSpPr>
          <p:spPr bwMode="auto">
            <a:xfrm>
              <a:off x="5613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Freeform: Shape 9">
              <a:extLst>
                <a:ext uri="{FF2B5EF4-FFF2-40B4-BE49-F238E27FC236}">
                  <a16:creationId xmlns:a16="http://schemas.microsoft.com/office/drawing/2014/main" id="{CD96F5EC-427D-4A5B-BAEF-432BE8A3570C}"/>
                </a:ext>
              </a:extLst>
            </p:cNvPr>
            <p:cNvSpPr>
              <a:spLocks/>
            </p:cNvSpPr>
            <p:nvPr/>
          </p:nvSpPr>
          <p:spPr bwMode="auto">
            <a:xfrm>
              <a:off x="7999413" y="9521825"/>
              <a:ext cx="1258887"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3" name="Freeform: Shape 10">
              <a:extLst>
                <a:ext uri="{FF2B5EF4-FFF2-40B4-BE49-F238E27FC236}">
                  <a16:creationId xmlns:a16="http://schemas.microsoft.com/office/drawing/2014/main" id="{039F0713-A465-412C-8D38-3C3BD59AD7FB}"/>
                </a:ext>
              </a:extLst>
            </p:cNvPr>
            <p:cNvSpPr>
              <a:spLocks/>
            </p:cNvSpPr>
            <p:nvPr/>
          </p:nvSpPr>
          <p:spPr bwMode="auto">
            <a:xfrm>
              <a:off x="104060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4" name="Freeform: Shape 11">
              <a:extLst>
                <a:ext uri="{FF2B5EF4-FFF2-40B4-BE49-F238E27FC236}">
                  <a16:creationId xmlns:a16="http://schemas.microsoft.com/office/drawing/2014/main" id="{719D5DFB-0819-4CFC-AD06-C4485AB1A3B4}"/>
                </a:ext>
              </a:extLst>
            </p:cNvPr>
            <p:cNvSpPr>
              <a:spLocks/>
            </p:cNvSpPr>
            <p:nvPr/>
          </p:nvSpPr>
          <p:spPr bwMode="auto">
            <a:xfrm>
              <a:off x="12725400"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Freeform: Shape 12">
              <a:extLst>
                <a:ext uri="{FF2B5EF4-FFF2-40B4-BE49-F238E27FC236}">
                  <a16:creationId xmlns:a16="http://schemas.microsoft.com/office/drawing/2014/main" id="{8006BCC6-9FE0-4401-98B4-91CC78AC9BFC}"/>
                </a:ext>
              </a:extLst>
            </p:cNvPr>
            <p:cNvSpPr>
              <a:spLocks/>
            </p:cNvSpPr>
            <p:nvPr/>
          </p:nvSpPr>
          <p:spPr bwMode="auto">
            <a:xfrm>
              <a:off x="15116175" y="9521825"/>
              <a:ext cx="1258888"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Freeform: Shape 13">
              <a:extLst>
                <a:ext uri="{FF2B5EF4-FFF2-40B4-BE49-F238E27FC236}">
                  <a16:creationId xmlns:a16="http://schemas.microsoft.com/office/drawing/2014/main" id="{41B81570-7178-4F53-9F8F-1B915A30DE13}"/>
                </a:ext>
              </a:extLst>
            </p:cNvPr>
            <p:cNvSpPr>
              <a:spLocks/>
            </p:cNvSpPr>
            <p:nvPr/>
          </p:nvSpPr>
          <p:spPr bwMode="auto">
            <a:xfrm>
              <a:off x="17505363" y="9521825"/>
              <a:ext cx="1260475" cy="4286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indent="0" algn="ctr">
                <a:buSzTx/>
                <a:buFontTx/>
                <a:buNone/>
              </a:pPr>
              <a:endParaRPr lang="zh-CN" altLang="en-US" sz="2000">
                <a:solidFill>
                  <a:schemeClr val="tx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7" name="Freeform: Shape 15">
              <a:extLst>
                <a:ext uri="{FF2B5EF4-FFF2-40B4-BE49-F238E27FC236}">
                  <a16:creationId xmlns:a16="http://schemas.microsoft.com/office/drawing/2014/main" id="{CD03CE68-F7FE-4E89-9DAC-B88E8470B1BF}"/>
                </a:ext>
              </a:extLst>
            </p:cNvPr>
            <p:cNvSpPr>
              <a:spLocks/>
            </p:cNvSpPr>
            <p:nvPr/>
          </p:nvSpPr>
          <p:spPr bwMode="auto">
            <a:xfrm>
              <a:off x="5891213" y="572928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145</a:t>
              </a:r>
            </a:p>
          </p:txBody>
        </p:sp>
        <p:sp>
          <p:nvSpPr>
            <p:cNvPr id="29" name="Freeform: Shape 19">
              <a:extLst>
                <a:ext uri="{FF2B5EF4-FFF2-40B4-BE49-F238E27FC236}">
                  <a16:creationId xmlns:a16="http://schemas.microsoft.com/office/drawing/2014/main" id="{88B80C3D-C6B4-409A-BDB1-347A2B89AA98}"/>
                </a:ext>
              </a:extLst>
            </p:cNvPr>
            <p:cNvSpPr>
              <a:spLocks/>
            </p:cNvSpPr>
            <p:nvPr/>
          </p:nvSpPr>
          <p:spPr bwMode="auto">
            <a:xfrm>
              <a:off x="10731500" y="6342063"/>
              <a:ext cx="492125"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80</a:t>
              </a:r>
            </a:p>
          </p:txBody>
        </p:sp>
        <p:sp>
          <p:nvSpPr>
            <p:cNvPr id="30" name="Freeform: Shape 21">
              <a:extLst>
                <a:ext uri="{FF2B5EF4-FFF2-40B4-BE49-F238E27FC236}">
                  <a16:creationId xmlns:a16="http://schemas.microsoft.com/office/drawing/2014/main" id="{705C8B47-59D2-46E9-BBD9-8F28BF76FA10}"/>
                </a:ext>
              </a:extLst>
            </p:cNvPr>
            <p:cNvSpPr>
              <a:spLocks/>
            </p:cNvSpPr>
            <p:nvPr/>
          </p:nvSpPr>
          <p:spPr bwMode="auto">
            <a:xfrm>
              <a:off x="12857163" y="5176838"/>
              <a:ext cx="679450"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300</a:t>
              </a:r>
            </a:p>
          </p:txBody>
        </p:sp>
        <p:sp>
          <p:nvSpPr>
            <p:cNvPr id="31" name="Freeform: Shape 23">
              <a:extLst>
                <a:ext uri="{FF2B5EF4-FFF2-40B4-BE49-F238E27FC236}">
                  <a16:creationId xmlns:a16="http://schemas.microsoft.com/office/drawing/2014/main" id="{1C2236CD-BA81-4908-8A96-C0ABF74480C9}"/>
                </a:ext>
              </a:extLst>
            </p:cNvPr>
            <p:cNvSpPr>
              <a:spLocks/>
            </p:cNvSpPr>
            <p:nvPr/>
          </p:nvSpPr>
          <p:spPr bwMode="auto">
            <a:xfrm>
              <a:off x="15336838" y="6118225"/>
              <a:ext cx="490537"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65</a:t>
              </a:r>
            </a:p>
          </p:txBody>
        </p:sp>
        <p:sp>
          <p:nvSpPr>
            <p:cNvPr id="32" name="Freeform: Shape 25">
              <a:extLst>
                <a:ext uri="{FF2B5EF4-FFF2-40B4-BE49-F238E27FC236}">
                  <a16:creationId xmlns:a16="http://schemas.microsoft.com/office/drawing/2014/main" id="{5BF43108-F7DC-4215-BE84-F92F9330EC59}"/>
                </a:ext>
              </a:extLst>
            </p:cNvPr>
            <p:cNvSpPr>
              <a:spLocks/>
            </p:cNvSpPr>
            <p:nvPr/>
          </p:nvSpPr>
          <p:spPr bwMode="auto">
            <a:xfrm>
              <a:off x="17602200" y="5637213"/>
              <a:ext cx="681038" cy="558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fontScale="77500" lnSpcReduction="20000"/>
            </a:bodyPr>
            <a:lstStyle/>
            <a:p>
              <a:pPr marL="0" indent="0" algn="ctr">
                <a:lnSpc>
                  <a:spcPct val="120000"/>
                </a:lnSpc>
                <a:buSzTx/>
                <a:buFontTx/>
                <a:buNone/>
              </a:pPr>
              <a:r>
                <a:rPr lang="id-ID" sz="1800">
                  <a:solidFill>
                    <a:srgbClr val="FFFFFF"/>
                  </a:solidFill>
                  <a:latin typeface="微软雅黑" panose="020B0503020204020204" pitchFamily="34" charset="-122"/>
                  <a:ea typeface="微软雅黑" panose="020B0503020204020204" pitchFamily="34" charset="-122"/>
                  <a:cs typeface="+mn-ea"/>
                  <a:sym typeface="微软雅黑" panose="020B0503020204020204" pitchFamily="34" charset="-122"/>
                </a:rPr>
                <a:t>245</a:t>
              </a:r>
            </a:p>
          </p:txBody>
        </p:sp>
      </p:grpSp>
    </p:spTree>
    <p:custDataLst>
      <p:tags r:id="rId1"/>
    </p:custDataLst>
    <p:extLst>
      <p:ext uri="{BB962C8B-B14F-4D97-AF65-F5344CB8AC3E}">
        <p14:creationId xmlns:p14="http://schemas.microsoft.com/office/powerpoint/2010/main" val="259213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5440" y="304800"/>
            <a:ext cx="548640" cy="508000"/>
            <a:chOff x="589280" y="436880"/>
            <a:chExt cx="548640" cy="508000"/>
          </a:xfrm>
        </p:grpSpPr>
        <p:sp>
          <p:nvSpPr>
            <p:cNvPr id="2" name="椭圆 1"/>
            <p:cNvSpPr/>
            <p:nvPr/>
          </p:nvSpPr>
          <p:spPr>
            <a:xfrm>
              <a:off x="589280" y="467360"/>
              <a:ext cx="477520" cy="477520"/>
            </a:xfrm>
            <a:prstGeom prst="ellipse">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 name="椭圆 2"/>
            <p:cNvSpPr/>
            <p:nvPr/>
          </p:nvSpPr>
          <p:spPr>
            <a:xfrm>
              <a:off x="721360" y="436880"/>
              <a:ext cx="416560" cy="416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5" name="文本框 4"/>
          <p:cNvSpPr txBox="1"/>
          <p:nvPr/>
        </p:nvSpPr>
        <p:spPr>
          <a:xfrm>
            <a:off x="1097278" y="251470"/>
            <a:ext cx="4601191" cy="584775"/>
          </a:xfrm>
          <a:prstGeom prst="rect">
            <a:avLst/>
          </a:prstGeom>
          <a:noFill/>
        </p:spPr>
        <p:txBody>
          <a:bodyPr wrap="square" rtlCol="0">
            <a:spAutoFit/>
          </a:bodyPr>
          <a:lstStyle/>
          <a:p>
            <a:r>
              <a:rPr lang="zh-CN" altLang="en-US" sz="3200" b="1" spc="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微软雅黑" panose="020B0503020204020204" pitchFamily="34" charset="-122"/>
              </a:rPr>
              <a:t>三、产品定位及目标</a:t>
            </a:r>
          </a:p>
        </p:txBody>
      </p:sp>
      <p:grpSp>
        <p:nvGrpSpPr>
          <p:cNvPr id="6" name="1199f0d1-69c3-4170-8aec-591e0051531c"/>
          <p:cNvGrpSpPr>
            <a:grpSpLocks noChangeAspect="1"/>
          </p:cNvGrpSpPr>
          <p:nvPr/>
        </p:nvGrpSpPr>
        <p:grpSpPr>
          <a:xfrm>
            <a:off x="123782" y="1420839"/>
            <a:ext cx="12402295" cy="4457536"/>
            <a:chOff x="306662" y="1916832"/>
            <a:chExt cx="12402295" cy="4457536"/>
          </a:xfrm>
        </p:grpSpPr>
        <p:sp>
          <p:nvSpPr>
            <p:cNvPr id="7" name="íṩľíḍè-Freeform: Shape 5"/>
            <p:cNvSpPr>
              <a:spLocks/>
            </p:cNvSpPr>
            <p:nvPr/>
          </p:nvSpPr>
          <p:spPr bwMode="auto">
            <a:xfrm>
              <a:off x="4560570" y="1916832"/>
              <a:ext cx="1729317" cy="1731434"/>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solidFill>
              <a:schemeClr val="accent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9" name="íṩľíḍè-Freeform: Shape 7"/>
            <p:cNvSpPr>
              <a:spLocks/>
            </p:cNvSpPr>
            <p:nvPr/>
          </p:nvSpPr>
          <p:spPr bwMode="auto">
            <a:xfrm>
              <a:off x="6289887" y="1916832"/>
              <a:ext cx="1731434" cy="1731434"/>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solidFill>
              <a:schemeClr val="accent2"/>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1" name="Group 9"/>
            <p:cNvGrpSpPr/>
            <p:nvPr/>
          </p:nvGrpSpPr>
          <p:grpSpPr>
            <a:xfrm>
              <a:off x="5477067" y="2704232"/>
              <a:ext cx="550333" cy="533400"/>
              <a:chOff x="4113213" y="2125663"/>
              <a:chExt cx="412751" cy="400050"/>
            </a:xfrm>
            <a:solidFill>
              <a:schemeClr val="bg1"/>
            </a:solidFill>
          </p:grpSpPr>
          <p:sp>
            <p:nvSpPr>
              <p:cNvPr id="70" name="íṩľíḍè-Freeform: Shape 77"/>
              <p:cNvSpPr>
                <a:spLocks/>
              </p:cNvSpPr>
              <p:nvPr/>
            </p:nvSpPr>
            <p:spPr bwMode="auto">
              <a:xfrm>
                <a:off x="4264026" y="2239963"/>
                <a:ext cx="93663" cy="285750"/>
              </a:xfrm>
              <a:custGeom>
                <a:avLst/>
                <a:gdLst/>
                <a:ahLst/>
                <a:cxnLst>
                  <a:cxn ang="0">
                    <a:pos x="0" y="165"/>
                  </a:cxn>
                  <a:cxn ang="0">
                    <a:pos x="54" y="165"/>
                  </a:cxn>
                  <a:cxn ang="0">
                    <a:pos x="54" y="3"/>
                  </a:cxn>
                  <a:cxn ang="0">
                    <a:pos x="46" y="0"/>
                  </a:cxn>
                  <a:cxn ang="0">
                    <a:pos x="0" y="165"/>
                  </a:cxn>
                </a:cxnLst>
                <a:rect l="0" t="0" r="r" b="b"/>
                <a:pathLst>
                  <a:path w="54" h="165">
                    <a:moveTo>
                      <a:pt x="0" y="165"/>
                    </a:moveTo>
                    <a:cubicBezTo>
                      <a:pt x="54" y="165"/>
                      <a:pt x="54" y="165"/>
                      <a:pt x="54" y="165"/>
                    </a:cubicBezTo>
                    <a:cubicBezTo>
                      <a:pt x="54" y="165"/>
                      <a:pt x="26" y="91"/>
                      <a:pt x="54" y="3"/>
                    </a:cubicBezTo>
                    <a:cubicBezTo>
                      <a:pt x="46" y="0"/>
                      <a:pt x="46" y="0"/>
                      <a:pt x="46" y="0"/>
                    </a:cubicBezTo>
                    <a:cubicBezTo>
                      <a:pt x="46" y="0"/>
                      <a:pt x="8" y="68"/>
                      <a:pt x="0" y="165"/>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1" name="íṩľíḍè-Freeform: Shape 78"/>
              <p:cNvSpPr>
                <a:spLocks/>
              </p:cNvSpPr>
              <p:nvPr/>
            </p:nvSpPr>
            <p:spPr bwMode="auto">
              <a:xfrm>
                <a:off x="4232276" y="2263776"/>
                <a:ext cx="84138" cy="103188"/>
              </a:xfrm>
              <a:custGeom>
                <a:avLst/>
                <a:gdLst/>
                <a:ahLst/>
                <a:cxnLst>
                  <a:cxn ang="0">
                    <a:pos x="49" y="41"/>
                  </a:cxn>
                  <a:cxn ang="0">
                    <a:pos x="5" y="0"/>
                  </a:cxn>
                  <a:cxn ang="0">
                    <a:pos x="0" y="5"/>
                  </a:cxn>
                  <a:cxn ang="0">
                    <a:pos x="46" y="59"/>
                  </a:cxn>
                  <a:cxn ang="0">
                    <a:pos x="49" y="41"/>
                  </a:cxn>
                </a:cxnLst>
                <a:rect l="0" t="0" r="r" b="b"/>
                <a:pathLst>
                  <a:path w="49" h="59">
                    <a:moveTo>
                      <a:pt x="49" y="41"/>
                    </a:moveTo>
                    <a:cubicBezTo>
                      <a:pt x="49" y="41"/>
                      <a:pt x="18" y="26"/>
                      <a:pt x="5" y="0"/>
                    </a:cubicBezTo>
                    <a:cubicBezTo>
                      <a:pt x="0" y="5"/>
                      <a:pt x="0" y="5"/>
                      <a:pt x="0" y="5"/>
                    </a:cubicBezTo>
                    <a:cubicBezTo>
                      <a:pt x="0" y="5"/>
                      <a:pt x="14" y="41"/>
                      <a:pt x="46" y="59"/>
                    </a:cubicBezTo>
                    <a:cubicBezTo>
                      <a:pt x="49" y="41"/>
                      <a:pt x="49" y="41"/>
                      <a:pt x="49" y="41"/>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2" name="íṩľíḍè-Freeform: Shape 79"/>
              <p:cNvSpPr>
                <a:spLocks/>
              </p:cNvSpPr>
              <p:nvPr/>
            </p:nvSpPr>
            <p:spPr bwMode="auto">
              <a:xfrm>
                <a:off x="4297363" y="2144713"/>
                <a:ext cx="52388" cy="95250"/>
              </a:xfrm>
              <a:custGeom>
                <a:avLst/>
                <a:gdLst/>
                <a:ahLst/>
                <a:cxnLst>
                  <a:cxn ang="0">
                    <a:pos x="1" y="29"/>
                  </a:cxn>
                  <a:cxn ang="0">
                    <a:pos x="13" y="0"/>
                  </a:cxn>
                  <a:cxn ang="0">
                    <a:pos x="29" y="27"/>
                  </a:cxn>
                  <a:cxn ang="0">
                    <a:pos x="17" y="55"/>
                  </a:cxn>
                  <a:cxn ang="0">
                    <a:pos x="1" y="29"/>
                  </a:cxn>
                </a:cxnLst>
                <a:rect l="0" t="0" r="r" b="b"/>
                <a:pathLst>
                  <a:path w="30" h="55">
                    <a:moveTo>
                      <a:pt x="1" y="29"/>
                    </a:moveTo>
                    <a:cubicBezTo>
                      <a:pt x="0" y="14"/>
                      <a:pt x="13" y="0"/>
                      <a:pt x="13" y="0"/>
                    </a:cubicBezTo>
                    <a:cubicBezTo>
                      <a:pt x="13" y="0"/>
                      <a:pt x="28" y="12"/>
                      <a:pt x="29" y="27"/>
                    </a:cubicBezTo>
                    <a:cubicBezTo>
                      <a:pt x="30" y="42"/>
                      <a:pt x="17" y="55"/>
                      <a:pt x="17" y="55"/>
                    </a:cubicBezTo>
                    <a:cubicBezTo>
                      <a:pt x="17" y="55"/>
                      <a:pt x="2" y="44"/>
                      <a:pt x="1" y="29"/>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3" name="íṩľíḍè-Freeform: Shape 80"/>
              <p:cNvSpPr>
                <a:spLocks/>
              </p:cNvSpPr>
              <p:nvPr/>
            </p:nvSpPr>
            <p:spPr bwMode="auto">
              <a:xfrm>
                <a:off x="4359276" y="2351088"/>
                <a:ext cx="57150" cy="55563"/>
              </a:xfrm>
              <a:custGeom>
                <a:avLst/>
                <a:gdLst/>
                <a:ahLst/>
                <a:cxnLst>
                  <a:cxn ang="0">
                    <a:pos x="9" y="24"/>
                  </a:cxn>
                  <a:cxn ang="0">
                    <a:pos x="0" y="2"/>
                  </a:cxn>
                  <a:cxn ang="0">
                    <a:pos x="24" y="8"/>
                  </a:cxn>
                  <a:cxn ang="0">
                    <a:pos x="33" y="30"/>
                  </a:cxn>
                  <a:cxn ang="0">
                    <a:pos x="9" y="24"/>
                  </a:cxn>
                </a:cxnLst>
                <a:rect l="0" t="0" r="r" b="b"/>
                <a:pathLst>
                  <a:path w="33" h="32">
                    <a:moveTo>
                      <a:pt x="9" y="24"/>
                    </a:moveTo>
                    <a:cubicBezTo>
                      <a:pt x="1" y="17"/>
                      <a:pt x="0" y="2"/>
                      <a:pt x="0" y="2"/>
                    </a:cubicBezTo>
                    <a:cubicBezTo>
                      <a:pt x="0" y="2"/>
                      <a:pt x="15" y="0"/>
                      <a:pt x="24" y="8"/>
                    </a:cubicBezTo>
                    <a:cubicBezTo>
                      <a:pt x="32" y="16"/>
                      <a:pt x="33" y="30"/>
                      <a:pt x="33" y="30"/>
                    </a:cubicBezTo>
                    <a:cubicBezTo>
                      <a:pt x="33" y="30"/>
                      <a:pt x="18" y="32"/>
                      <a:pt x="9" y="24"/>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4" name="íṩľíḍè-Freeform: Shape 81"/>
              <p:cNvSpPr>
                <a:spLocks/>
              </p:cNvSpPr>
              <p:nvPr/>
            </p:nvSpPr>
            <p:spPr bwMode="auto">
              <a:xfrm>
                <a:off x="4143376" y="2193926"/>
                <a:ext cx="55563" cy="53975"/>
              </a:xfrm>
              <a:custGeom>
                <a:avLst/>
                <a:gdLst/>
                <a:ahLst/>
                <a:cxnLst>
                  <a:cxn ang="0">
                    <a:pos x="9" y="24"/>
                  </a:cxn>
                  <a:cxn ang="0">
                    <a:pos x="0" y="2"/>
                  </a:cxn>
                  <a:cxn ang="0">
                    <a:pos x="23" y="7"/>
                  </a:cxn>
                  <a:cxn ang="0">
                    <a:pos x="32" y="29"/>
                  </a:cxn>
                  <a:cxn ang="0">
                    <a:pos x="9" y="24"/>
                  </a:cxn>
                </a:cxnLst>
                <a:rect l="0" t="0" r="r" b="b"/>
                <a:pathLst>
                  <a:path w="32" h="31">
                    <a:moveTo>
                      <a:pt x="9" y="24"/>
                    </a:moveTo>
                    <a:cubicBezTo>
                      <a:pt x="0" y="16"/>
                      <a:pt x="0" y="2"/>
                      <a:pt x="0" y="2"/>
                    </a:cubicBezTo>
                    <a:cubicBezTo>
                      <a:pt x="0" y="2"/>
                      <a:pt x="14" y="0"/>
                      <a:pt x="23" y="7"/>
                    </a:cubicBezTo>
                    <a:cubicBezTo>
                      <a:pt x="32" y="15"/>
                      <a:pt x="32" y="29"/>
                      <a:pt x="32" y="29"/>
                    </a:cubicBezTo>
                    <a:cubicBezTo>
                      <a:pt x="32" y="29"/>
                      <a:pt x="18" y="31"/>
                      <a:pt x="9" y="24"/>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5" name="íṩľíḍè-Freeform: Shape 82"/>
              <p:cNvSpPr>
                <a:spLocks/>
              </p:cNvSpPr>
              <p:nvPr/>
            </p:nvSpPr>
            <p:spPr bwMode="auto">
              <a:xfrm>
                <a:off x="4352926" y="2154238"/>
                <a:ext cx="52388" cy="66675"/>
              </a:xfrm>
              <a:custGeom>
                <a:avLst/>
                <a:gdLst/>
                <a:ahLst/>
                <a:cxnLst>
                  <a:cxn ang="0">
                    <a:pos x="25" y="24"/>
                  </a:cxn>
                  <a:cxn ang="0">
                    <a:pos x="6" y="38"/>
                  </a:cxn>
                  <a:cxn ang="0">
                    <a:pos x="5" y="14"/>
                  </a:cxn>
                  <a:cxn ang="0">
                    <a:pos x="25" y="0"/>
                  </a:cxn>
                  <a:cxn ang="0">
                    <a:pos x="25" y="24"/>
                  </a:cxn>
                </a:cxnLst>
                <a:rect l="0" t="0" r="r" b="b"/>
                <a:pathLst>
                  <a:path w="30" h="38">
                    <a:moveTo>
                      <a:pt x="25" y="24"/>
                    </a:moveTo>
                    <a:cubicBezTo>
                      <a:pt x="20" y="34"/>
                      <a:pt x="6" y="38"/>
                      <a:pt x="6" y="38"/>
                    </a:cubicBezTo>
                    <a:cubicBezTo>
                      <a:pt x="6" y="38"/>
                      <a:pt x="0" y="24"/>
                      <a:pt x="5" y="14"/>
                    </a:cubicBezTo>
                    <a:cubicBezTo>
                      <a:pt x="11" y="3"/>
                      <a:pt x="25" y="0"/>
                      <a:pt x="25" y="0"/>
                    </a:cubicBezTo>
                    <a:cubicBezTo>
                      <a:pt x="25" y="0"/>
                      <a:pt x="30" y="13"/>
                      <a:pt x="25" y="24"/>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6" name="íṩľíḍè-Freeform: Shape 83"/>
              <p:cNvSpPr>
                <a:spLocks/>
              </p:cNvSpPr>
              <p:nvPr/>
            </p:nvSpPr>
            <p:spPr bwMode="auto">
              <a:xfrm>
                <a:off x="4359276" y="2270126"/>
                <a:ext cx="166688" cy="96838"/>
              </a:xfrm>
              <a:custGeom>
                <a:avLst/>
                <a:gdLst/>
                <a:ahLst/>
                <a:cxnLst>
                  <a:cxn ang="0">
                    <a:pos x="46" y="3"/>
                  </a:cxn>
                  <a:cxn ang="0">
                    <a:pos x="0" y="32"/>
                  </a:cxn>
                  <a:cxn ang="0">
                    <a:pos x="51" y="52"/>
                  </a:cxn>
                  <a:cxn ang="0">
                    <a:pos x="96" y="23"/>
                  </a:cxn>
                  <a:cxn ang="0">
                    <a:pos x="46" y="3"/>
                  </a:cxn>
                  <a:cxn ang="0">
                    <a:pos x="44" y="32"/>
                  </a:cxn>
                  <a:cxn ang="0">
                    <a:pos x="45" y="37"/>
                  </a:cxn>
                  <a:cxn ang="0">
                    <a:pos x="41" y="38"/>
                  </a:cxn>
                  <a:cxn ang="0">
                    <a:pos x="40" y="32"/>
                  </a:cxn>
                  <a:cxn ang="0">
                    <a:pos x="38" y="32"/>
                  </a:cxn>
                  <a:cxn ang="0">
                    <a:pos x="39" y="38"/>
                  </a:cxn>
                  <a:cxn ang="0">
                    <a:pos x="35" y="39"/>
                  </a:cxn>
                  <a:cxn ang="0">
                    <a:pos x="34" y="33"/>
                  </a:cxn>
                  <a:cxn ang="0">
                    <a:pos x="31" y="33"/>
                  </a:cxn>
                  <a:cxn ang="0">
                    <a:pos x="30" y="26"/>
                  </a:cxn>
                  <a:cxn ang="0">
                    <a:pos x="33" y="26"/>
                  </a:cxn>
                  <a:cxn ang="0">
                    <a:pos x="32" y="20"/>
                  </a:cxn>
                  <a:cxn ang="0">
                    <a:pos x="37" y="20"/>
                  </a:cxn>
                  <a:cxn ang="0">
                    <a:pos x="37" y="25"/>
                  </a:cxn>
                  <a:cxn ang="0">
                    <a:pos x="39" y="25"/>
                  </a:cxn>
                  <a:cxn ang="0">
                    <a:pos x="38" y="20"/>
                  </a:cxn>
                  <a:cxn ang="0">
                    <a:pos x="43" y="19"/>
                  </a:cxn>
                  <a:cxn ang="0">
                    <a:pos x="43" y="24"/>
                  </a:cxn>
                  <a:cxn ang="0">
                    <a:pos x="60" y="12"/>
                  </a:cxn>
                  <a:cxn ang="0">
                    <a:pos x="61" y="20"/>
                  </a:cxn>
                  <a:cxn ang="0">
                    <a:pos x="54" y="24"/>
                  </a:cxn>
                  <a:cxn ang="0">
                    <a:pos x="49" y="28"/>
                  </a:cxn>
                  <a:cxn ang="0">
                    <a:pos x="49" y="28"/>
                  </a:cxn>
                  <a:cxn ang="0">
                    <a:pos x="55" y="29"/>
                  </a:cxn>
                  <a:cxn ang="0">
                    <a:pos x="63" y="32"/>
                  </a:cxn>
                  <a:cxn ang="0">
                    <a:pos x="64" y="40"/>
                  </a:cxn>
                  <a:cxn ang="0">
                    <a:pos x="44" y="32"/>
                  </a:cxn>
                </a:cxnLst>
                <a:rect l="0" t="0" r="r" b="b"/>
                <a:pathLst>
                  <a:path w="96" h="55">
                    <a:moveTo>
                      <a:pt x="46" y="3"/>
                    </a:moveTo>
                    <a:cubicBezTo>
                      <a:pt x="19" y="6"/>
                      <a:pt x="0" y="32"/>
                      <a:pt x="0" y="32"/>
                    </a:cubicBezTo>
                    <a:cubicBezTo>
                      <a:pt x="0" y="32"/>
                      <a:pt x="24" y="55"/>
                      <a:pt x="51" y="52"/>
                    </a:cubicBezTo>
                    <a:cubicBezTo>
                      <a:pt x="77" y="49"/>
                      <a:pt x="96" y="23"/>
                      <a:pt x="96" y="23"/>
                    </a:cubicBezTo>
                    <a:cubicBezTo>
                      <a:pt x="96" y="23"/>
                      <a:pt x="72" y="0"/>
                      <a:pt x="46" y="3"/>
                    </a:cubicBezTo>
                    <a:moveTo>
                      <a:pt x="44" y="32"/>
                    </a:moveTo>
                    <a:cubicBezTo>
                      <a:pt x="45" y="37"/>
                      <a:pt x="45" y="37"/>
                      <a:pt x="45" y="37"/>
                    </a:cubicBezTo>
                    <a:cubicBezTo>
                      <a:pt x="41" y="38"/>
                      <a:pt x="41" y="38"/>
                      <a:pt x="41" y="38"/>
                    </a:cubicBezTo>
                    <a:cubicBezTo>
                      <a:pt x="40" y="32"/>
                      <a:pt x="40" y="32"/>
                      <a:pt x="40" y="32"/>
                    </a:cubicBezTo>
                    <a:cubicBezTo>
                      <a:pt x="38" y="32"/>
                      <a:pt x="38" y="32"/>
                      <a:pt x="38" y="32"/>
                    </a:cubicBezTo>
                    <a:cubicBezTo>
                      <a:pt x="39" y="38"/>
                      <a:pt x="39" y="38"/>
                      <a:pt x="39" y="38"/>
                    </a:cubicBezTo>
                    <a:cubicBezTo>
                      <a:pt x="35" y="39"/>
                      <a:pt x="35" y="39"/>
                      <a:pt x="35" y="39"/>
                    </a:cubicBezTo>
                    <a:cubicBezTo>
                      <a:pt x="34" y="33"/>
                      <a:pt x="34" y="33"/>
                      <a:pt x="34" y="33"/>
                    </a:cubicBezTo>
                    <a:cubicBezTo>
                      <a:pt x="31" y="33"/>
                      <a:pt x="31" y="33"/>
                      <a:pt x="31" y="33"/>
                    </a:cubicBezTo>
                    <a:cubicBezTo>
                      <a:pt x="30" y="26"/>
                      <a:pt x="30" y="26"/>
                      <a:pt x="30" y="26"/>
                    </a:cubicBezTo>
                    <a:cubicBezTo>
                      <a:pt x="33" y="26"/>
                      <a:pt x="33" y="26"/>
                      <a:pt x="33" y="26"/>
                    </a:cubicBezTo>
                    <a:cubicBezTo>
                      <a:pt x="32" y="20"/>
                      <a:pt x="32" y="20"/>
                      <a:pt x="32" y="20"/>
                    </a:cubicBezTo>
                    <a:cubicBezTo>
                      <a:pt x="37" y="20"/>
                      <a:pt x="37" y="20"/>
                      <a:pt x="37" y="20"/>
                    </a:cubicBezTo>
                    <a:cubicBezTo>
                      <a:pt x="37" y="25"/>
                      <a:pt x="37" y="25"/>
                      <a:pt x="37" y="25"/>
                    </a:cubicBezTo>
                    <a:cubicBezTo>
                      <a:pt x="39" y="25"/>
                      <a:pt x="39" y="25"/>
                      <a:pt x="39" y="25"/>
                    </a:cubicBezTo>
                    <a:cubicBezTo>
                      <a:pt x="38" y="20"/>
                      <a:pt x="38" y="20"/>
                      <a:pt x="38" y="20"/>
                    </a:cubicBezTo>
                    <a:cubicBezTo>
                      <a:pt x="43" y="19"/>
                      <a:pt x="43" y="19"/>
                      <a:pt x="43" y="19"/>
                    </a:cubicBezTo>
                    <a:cubicBezTo>
                      <a:pt x="43" y="24"/>
                      <a:pt x="43" y="24"/>
                      <a:pt x="43" y="24"/>
                    </a:cubicBezTo>
                    <a:cubicBezTo>
                      <a:pt x="60" y="12"/>
                      <a:pt x="60" y="12"/>
                      <a:pt x="60" y="12"/>
                    </a:cubicBezTo>
                    <a:cubicBezTo>
                      <a:pt x="61" y="20"/>
                      <a:pt x="61" y="20"/>
                      <a:pt x="61" y="20"/>
                    </a:cubicBezTo>
                    <a:cubicBezTo>
                      <a:pt x="54" y="24"/>
                      <a:pt x="54" y="24"/>
                      <a:pt x="54" y="24"/>
                    </a:cubicBezTo>
                    <a:cubicBezTo>
                      <a:pt x="52" y="26"/>
                      <a:pt x="51" y="27"/>
                      <a:pt x="49" y="28"/>
                    </a:cubicBezTo>
                    <a:cubicBezTo>
                      <a:pt x="49" y="28"/>
                      <a:pt x="49" y="28"/>
                      <a:pt x="49" y="28"/>
                    </a:cubicBezTo>
                    <a:cubicBezTo>
                      <a:pt x="51" y="28"/>
                      <a:pt x="53" y="29"/>
                      <a:pt x="55" y="29"/>
                    </a:cubicBezTo>
                    <a:cubicBezTo>
                      <a:pt x="63" y="32"/>
                      <a:pt x="63" y="32"/>
                      <a:pt x="63" y="32"/>
                    </a:cubicBezTo>
                    <a:cubicBezTo>
                      <a:pt x="64" y="40"/>
                      <a:pt x="64" y="40"/>
                      <a:pt x="64" y="40"/>
                    </a:cubicBezTo>
                    <a:cubicBezTo>
                      <a:pt x="44" y="32"/>
                      <a:pt x="44" y="32"/>
                      <a:pt x="44" y="32"/>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7" name="íṩľíḍè-Freeform: Shape 84"/>
              <p:cNvSpPr>
                <a:spLocks/>
              </p:cNvSpPr>
              <p:nvPr/>
            </p:nvSpPr>
            <p:spPr bwMode="auto">
              <a:xfrm>
                <a:off x="4113213" y="2247901"/>
                <a:ext cx="114300" cy="74613"/>
              </a:xfrm>
              <a:custGeom>
                <a:avLst/>
                <a:gdLst/>
                <a:ahLst/>
                <a:cxnLst>
                  <a:cxn ang="0">
                    <a:pos x="37" y="5"/>
                  </a:cxn>
                  <a:cxn ang="0">
                    <a:pos x="0" y="13"/>
                  </a:cxn>
                  <a:cxn ang="0">
                    <a:pos x="29" y="39"/>
                  </a:cxn>
                  <a:cxn ang="0">
                    <a:pos x="66" y="30"/>
                  </a:cxn>
                  <a:cxn ang="0">
                    <a:pos x="37" y="5"/>
                  </a:cxn>
                  <a:cxn ang="0">
                    <a:pos x="46" y="20"/>
                  </a:cxn>
                  <a:cxn ang="0">
                    <a:pos x="36" y="27"/>
                  </a:cxn>
                  <a:cxn ang="0">
                    <a:pos x="36" y="30"/>
                  </a:cxn>
                  <a:cxn ang="0">
                    <a:pos x="33" y="30"/>
                  </a:cxn>
                  <a:cxn ang="0">
                    <a:pos x="34" y="27"/>
                  </a:cxn>
                  <a:cxn ang="0">
                    <a:pos x="33" y="27"/>
                  </a:cxn>
                  <a:cxn ang="0">
                    <a:pos x="32" y="27"/>
                  </a:cxn>
                  <a:cxn ang="0">
                    <a:pos x="31" y="29"/>
                  </a:cxn>
                  <a:cxn ang="0">
                    <a:pos x="29" y="29"/>
                  </a:cxn>
                  <a:cxn ang="0">
                    <a:pos x="29" y="26"/>
                  </a:cxn>
                  <a:cxn ang="0">
                    <a:pos x="23" y="15"/>
                  </a:cxn>
                  <a:cxn ang="0">
                    <a:pos x="24" y="12"/>
                  </a:cxn>
                  <a:cxn ang="0">
                    <a:pos x="28" y="13"/>
                  </a:cxn>
                  <a:cxn ang="0">
                    <a:pos x="27" y="15"/>
                  </a:cxn>
                  <a:cxn ang="0">
                    <a:pos x="30" y="21"/>
                  </a:cxn>
                  <a:cxn ang="0">
                    <a:pos x="32" y="13"/>
                  </a:cxn>
                  <a:cxn ang="0">
                    <a:pos x="34" y="14"/>
                  </a:cxn>
                  <a:cxn ang="0">
                    <a:pos x="33" y="22"/>
                  </a:cxn>
                  <a:cxn ang="0">
                    <a:pos x="34" y="23"/>
                  </a:cxn>
                  <a:cxn ang="0">
                    <a:pos x="34" y="23"/>
                  </a:cxn>
                  <a:cxn ang="0">
                    <a:pos x="36" y="14"/>
                  </a:cxn>
                  <a:cxn ang="0">
                    <a:pos x="39" y="15"/>
                  </a:cxn>
                  <a:cxn ang="0">
                    <a:pos x="37" y="23"/>
                  </a:cxn>
                  <a:cxn ang="0">
                    <a:pos x="42" y="18"/>
                  </a:cxn>
                  <a:cxn ang="0">
                    <a:pos x="42" y="16"/>
                  </a:cxn>
                  <a:cxn ang="0">
                    <a:pos x="47" y="16"/>
                  </a:cxn>
                  <a:cxn ang="0">
                    <a:pos x="46" y="20"/>
                  </a:cxn>
                </a:cxnLst>
                <a:rect l="0" t="0" r="r" b="b"/>
                <a:pathLst>
                  <a:path w="66" h="43">
                    <a:moveTo>
                      <a:pt x="37" y="5"/>
                    </a:moveTo>
                    <a:cubicBezTo>
                      <a:pt x="19" y="0"/>
                      <a:pt x="0" y="13"/>
                      <a:pt x="0" y="13"/>
                    </a:cubicBezTo>
                    <a:cubicBezTo>
                      <a:pt x="0" y="13"/>
                      <a:pt x="11" y="34"/>
                      <a:pt x="29" y="39"/>
                    </a:cubicBezTo>
                    <a:cubicBezTo>
                      <a:pt x="47" y="43"/>
                      <a:pt x="66" y="30"/>
                      <a:pt x="66" y="30"/>
                    </a:cubicBezTo>
                    <a:cubicBezTo>
                      <a:pt x="66" y="30"/>
                      <a:pt x="56" y="9"/>
                      <a:pt x="37" y="5"/>
                    </a:cubicBezTo>
                    <a:moveTo>
                      <a:pt x="46" y="20"/>
                    </a:moveTo>
                    <a:cubicBezTo>
                      <a:pt x="45" y="25"/>
                      <a:pt x="41" y="27"/>
                      <a:pt x="36" y="27"/>
                    </a:cubicBezTo>
                    <a:cubicBezTo>
                      <a:pt x="36" y="30"/>
                      <a:pt x="36" y="30"/>
                      <a:pt x="36" y="30"/>
                    </a:cubicBezTo>
                    <a:cubicBezTo>
                      <a:pt x="33" y="30"/>
                      <a:pt x="33" y="30"/>
                      <a:pt x="33" y="30"/>
                    </a:cubicBezTo>
                    <a:cubicBezTo>
                      <a:pt x="34" y="27"/>
                      <a:pt x="34" y="27"/>
                      <a:pt x="34" y="27"/>
                    </a:cubicBezTo>
                    <a:cubicBezTo>
                      <a:pt x="33" y="27"/>
                      <a:pt x="33" y="27"/>
                      <a:pt x="33" y="27"/>
                    </a:cubicBezTo>
                    <a:cubicBezTo>
                      <a:pt x="33" y="27"/>
                      <a:pt x="32" y="27"/>
                      <a:pt x="32" y="27"/>
                    </a:cubicBezTo>
                    <a:cubicBezTo>
                      <a:pt x="31" y="29"/>
                      <a:pt x="31" y="29"/>
                      <a:pt x="31" y="29"/>
                    </a:cubicBezTo>
                    <a:cubicBezTo>
                      <a:pt x="29" y="29"/>
                      <a:pt x="29" y="29"/>
                      <a:pt x="29" y="29"/>
                    </a:cubicBezTo>
                    <a:cubicBezTo>
                      <a:pt x="29" y="26"/>
                      <a:pt x="29" y="26"/>
                      <a:pt x="29" y="26"/>
                    </a:cubicBezTo>
                    <a:cubicBezTo>
                      <a:pt x="24" y="23"/>
                      <a:pt x="22" y="19"/>
                      <a:pt x="23" y="15"/>
                    </a:cubicBezTo>
                    <a:cubicBezTo>
                      <a:pt x="23" y="13"/>
                      <a:pt x="23" y="13"/>
                      <a:pt x="24" y="12"/>
                    </a:cubicBezTo>
                    <a:cubicBezTo>
                      <a:pt x="28" y="13"/>
                      <a:pt x="28" y="13"/>
                      <a:pt x="28" y="13"/>
                    </a:cubicBezTo>
                    <a:cubicBezTo>
                      <a:pt x="28" y="13"/>
                      <a:pt x="27" y="14"/>
                      <a:pt x="27" y="15"/>
                    </a:cubicBezTo>
                    <a:cubicBezTo>
                      <a:pt x="27" y="18"/>
                      <a:pt x="28" y="20"/>
                      <a:pt x="30" y="21"/>
                    </a:cubicBezTo>
                    <a:cubicBezTo>
                      <a:pt x="32" y="13"/>
                      <a:pt x="32" y="13"/>
                      <a:pt x="32" y="13"/>
                    </a:cubicBezTo>
                    <a:cubicBezTo>
                      <a:pt x="34" y="14"/>
                      <a:pt x="34" y="14"/>
                      <a:pt x="34" y="14"/>
                    </a:cubicBezTo>
                    <a:cubicBezTo>
                      <a:pt x="33" y="22"/>
                      <a:pt x="33" y="22"/>
                      <a:pt x="33" y="22"/>
                    </a:cubicBezTo>
                    <a:cubicBezTo>
                      <a:pt x="34" y="23"/>
                      <a:pt x="34" y="23"/>
                      <a:pt x="34" y="23"/>
                    </a:cubicBezTo>
                    <a:cubicBezTo>
                      <a:pt x="34" y="23"/>
                      <a:pt x="34" y="23"/>
                      <a:pt x="34" y="23"/>
                    </a:cubicBezTo>
                    <a:cubicBezTo>
                      <a:pt x="36" y="14"/>
                      <a:pt x="36" y="14"/>
                      <a:pt x="36" y="14"/>
                    </a:cubicBezTo>
                    <a:cubicBezTo>
                      <a:pt x="39" y="15"/>
                      <a:pt x="39" y="15"/>
                      <a:pt x="39" y="15"/>
                    </a:cubicBezTo>
                    <a:cubicBezTo>
                      <a:pt x="37" y="23"/>
                      <a:pt x="37" y="23"/>
                      <a:pt x="37" y="23"/>
                    </a:cubicBezTo>
                    <a:cubicBezTo>
                      <a:pt x="40" y="22"/>
                      <a:pt x="42" y="21"/>
                      <a:pt x="42" y="18"/>
                    </a:cubicBezTo>
                    <a:cubicBezTo>
                      <a:pt x="42" y="17"/>
                      <a:pt x="42" y="16"/>
                      <a:pt x="42" y="16"/>
                    </a:cubicBezTo>
                    <a:cubicBezTo>
                      <a:pt x="47" y="16"/>
                      <a:pt x="47" y="16"/>
                      <a:pt x="47" y="16"/>
                    </a:cubicBezTo>
                    <a:cubicBezTo>
                      <a:pt x="47" y="17"/>
                      <a:pt x="47" y="18"/>
                      <a:pt x="46" y="20"/>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8" name="íṩľíḍè-Freeform: Shape 85"/>
              <p:cNvSpPr>
                <a:spLocks/>
              </p:cNvSpPr>
              <p:nvPr/>
            </p:nvSpPr>
            <p:spPr bwMode="auto">
              <a:xfrm>
                <a:off x="4183063" y="2125663"/>
                <a:ext cx="123825" cy="136525"/>
              </a:xfrm>
              <a:custGeom>
                <a:avLst/>
                <a:gdLst/>
                <a:ahLst/>
                <a:cxnLst>
                  <a:cxn ang="0">
                    <a:pos x="56" y="26"/>
                  </a:cxn>
                  <a:cxn ang="0">
                    <a:pos x="8" y="0"/>
                  </a:cxn>
                  <a:cxn ang="0">
                    <a:pos x="15" y="54"/>
                  </a:cxn>
                  <a:cxn ang="0">
                    <a:pos x="62" y="79"/>
                  </a:cxn>
                  <a:cxn ang="0">
                    <a:pos x="56" y="26"/>
                  </a:cxn>
                  <a:cxn ang="0">
                    <a:pos x="50" y="54"/>
                  </a:cxn>
                  <a:cxn ang="0">
                    <a:pos x="46" y="57"/>
                  </a:cxn>
                  <a:cxn ang="0">
                    <a:pos x="43" y="53"/>
                  </a:cxn>
                  <a:cxn ang="0">
                    <a:pos x="35" y="56"/>
                  </a:cxn>
                  <a:cxn ang="0">
                    <a:pos x="33" y="50"/>
                  </a:cxn>
                  <a:cxn ang="0">
                    <a:pos x="41" y="47"/>
                  </a:cxn>
                  <a:cxn ang="0">
                    <a:pos x="43" y="42"/>
                  </a:cxn>
                  <a:cxn ang="0">
                    <a:pos x="36" y="41"/>
                  </a:cxn>
                  <a:cxn ang="0">
                    <a:pos x="23" y="39"/>
                  </a:cxn>
                  <a:cxn ang="0">
                    <a:pos x="25" y="26"/>
                  </a:cxn>
                  <a:cxn ang="0">
                    <a:pos x="22" y="22"/>
                  </a:cxn>
                  <a:cxn ang="0">
                    <a:pos x="26" y="20"/>
                  </a:cxn>
                  <a:cxn ang="0">
                    <a:pos x="29" y="23"/>
                  </a:cxn>
                  <a:cxn ang="0">
                    <a:pos x="36" y="20"/>
                  </a:cxn>
                  <a:cxn ang="0">
                    <a:pos x="38" y="26"/>
                  </a:cxn>
                  <a:cxn ang="0">
                    <a:pos x="31" y="29"/>
                  </a:cxn>
                  <a:cxn ang="0">
                    <a:pos x="29" y="34"/>
                  </a:cxn>
                  <a:cxn ang="0">
                    <a:pos x="37" y="34"/>
                  </a:cxn>
                  <a:cxn ang="0">
                    <a:pos x="49" y="37"/>
                  </a:cxn>
                  <a:cxn ang="0">
                    <a:pos x="47" y="50"/>
                  </a:cxn>
                  <a:cxn ang="0">
                    <a:pos x="50" y="54"/>
                  </a:cxn>
                </a:cxnLst>
                <a:rect l="0" t="0" r="r" b="b"/>
                <a:pathLst>
                  <a:path w="71" h="79">
                    <a:moveTo>
                      <a:pt x="56" y="26"/>
                    </a:moveTo>
                    <a:cubicBezTo>
                      <a:pt x="41" y="4"/>
                      <a:pt x="8" y="0"/>
                      <a:pt x="8" y="0"/>
                    </a:cubicBezTo>
                    <a:cubicBezTo>
                      <a:pt x="8" y="0"/>
                      <a:pt x="0" y="32"/>
                      <a:pt x="15" y="54"/>
                    </a:cubicBezTo>
                    <a:cubicBezTo>
                      <a:pt x="30" y="76"/>
                      <a:pt x="62" y="79"/>
                      <a:pt x="62" y="79"/>
                    </a:cubicBezTo>
                    <a:cubicBezTo>
                      <a:pt x="62" y="79"/>
                      <a:pt x="71" y="48"/>
                      <a:pt x="56" y="26"/>
                    </a:cubicBezTo>
                    <a:moveTo>
                      <a:pt x="50" y="54"/>
                    </a:moveTo>
                    <a:cubicBezTo>
                      <a:pt x="46" y="57"/>
                      <a:pt x="46" y="57"/>
                      <a:pt x="46" y="57"/>
                    </a:cubicBezTo>
                    <a:cubicBezTo>
                      <a:pt x="43" y="53"/>
                      <a:pt x="43" y="53"/>
                      <a:pt x="43" y="53"/>
                    </a:cubicBezTo>
                    <a:cubicBezTo>
                      <a:pt x="40" y="54"/>
                      <a:pt x="37" y="56"/>
                      <a:pt x="35" y="56"/>
                    </a:cubicBezTo>
                    <a:cubicBezTo>
                      <a:pt x="33" y="50"/>
                      <a:pt x="33" y="50"/>
                      <a:pt x="33" y="50"/>
                    </a:cubicBezTo>
                    <a:cubicBezTo>
                      <a:pt x="35" y="50"/>
                      <a:pt x="38" y="49"/>
                      <a:pt x="41" y="47"/>
                    </a:cubicBezTo>
                    <a:cubicBezTo>
                      <a:pt x="43" y="45"/>
                      <a:pt x="44" y="43"/>
                      <a:pt x="43" y="42"/>
                    </a:cubicBezTo>
                    <a:cubicBezTo>
                      <a:pt x="42" y="40"/>
                      <a:pt x="40" y="40"/>
                      <a:pt x="36" y="41"/>
                    </a:cubicBezTo>
                    <a:cubicBezTo>
                      <a:pt x="31" y="43"/>
                      <a:pt x="26" y="43"/>
                      <a:pt x="23" y="39"/>
                    </a:cubicBezTo>
                    <a:cubicBezTo>
                      <a:pt x="21" y="35"/>
                      <a:pt x="21" y="30"/>
                      <a:pt x="25" y="26"/>
                    </a:cubicBezTo>
                    <a:cubicBezTo>
                      <a:pt x="22" y="22"/>
                      <a:pt x="22" y="22"/>
                      <a:pt x="22" y="22"/>
                    </a:cubicBezTo>
                    <a:cubicBezTo>
                      <a:pt x="26" y="20"/>
                      <a:pt x="26" y="20"/>
                      <a:pt x="26" y="20"/>
                    </a:cubicBezTo>
                    <a:cubicBezTo>
                      <a:pt x="29" y="23"/>
                      <a:pt x="29" y="23"/>
                      <a:pt x="29" y="23"/>
                    </a:cubicBezTo>
                    <a:cubicBezTo>
                      <a:pt x="32" y="21"/>
                      <a:pt x="34" y="21"/>
                      <a:pt x="36" y="20"/>
                    </a:cubicBezTo>
                    <a:cubicBezTo>
                      <a:pt x="38" y="26"/>
                      <a:pt x="38" y="26"/>
                      <a:pt x="38" y="26"/>
                    </a:cubicBezTo>
                    <a:cubicBezTo>
                      <a:pt x="37" y="26"/>
                      <a:pt x="34" y="27"/>
                      <a:pt x="31" y="29"/>
                    </a:cubicBezTo>
                    <a:cubicBezTo>
                      <a:pt x="28" y="31"/>
                      <a:pt x="28" y="32"/>
                      <a:pt x="29" y="34"/>
                    </a:cubicBezTo>
                    <a:cubicBezTo>
                      <a:pt x="30" y="35"/>
                      <a:pt x="32" y="35"/>
                      <a:pt x="37" y="34"/>
                    </a:cubicBezTo>
                    <a:cubicBezTo>
                      <a:pt x="43" y="32"/>
                      <a:pt x="46" y="33"/>
                      <a:pt x="49" y="37"/>
                    </a:cubicBezTo>
                    <a:cubicBezTo>
                      <a:pt x="52" y="40"/>
                      <a:pt x="51" y="45"/>
                      <a:pt x="47" y="50"/>
                    </a:cubicBezTo>
                    <a:cubicBezTo>
                      <a:pt x="50" y="54"/>
                      <a:pt x="50" y="54"/>
                      <a:pt x="50" y="54"/>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9" name="íṩľíḍè-Freeform: Shape 86"/>
              <p:cNvSpPr>
                <a:spLocks/>
              </p:cNvSpPr>
              <p:nvPr/>
            </p:nvSpPr>
            <p:spPr bwMode="auto">
              <a:xfrm>
                <a:off x="4371976" y="2193926"/>
                <a:ext cx="95250" cy="90488"/>
              </a:xfrm>
              <a:custGeom>
                <a:avLst/>
                <a:gdLst/>
                <a:ahLst/>
                <a:cxnLst>
                  <a:cxn ang="0">
                    <a:pos x="17" y="11"/>
                  </a:cxn>
                  <a:cxn ang="0">
                    <a:pos x="0" y="47"/>
                  </a:cxn>
                  <a:cxn ang="0">
                    <a:pos x="38" y="40"/>
                  </a:cxn>
                  <a:cxn ang="0">
                    <a:pos x="55" y="5"/>
                  </a:cxn>
                  <a:cxn ang="0">
                    <a:pos x="17" y="11"/>
                  </a:cxn>
                  <a:cxn ang="0">
                    <a:pos x="36" y="26"/>
                  </a:cxn>
                  <a:cxn ang="0">
                    <a:pos x="33" y="21"/>
                  </a:cxn>
                  <a:cxn ang="0">
                    <a:pos x="30" y="20"/>
                  </a:cxn>
                  <a:cxn ang="0">
                    <a:pos x="31" y="26"/>
                  </a:cxn>
                  <a:cxn ang="0">
                    <a:pos x="30" y="35"/>
                  </a:cxn>
                  <a:cxn ang="0">
                    <a:pos x="21" y="35"/>
                  </a:cxn>
                  <a:cxn ang="0">
                    <a:pos x="18" y="38"/>
                  </a:cxn>
                  <a:cxn ang="0">
                    <a:pos x="15" y="36"/>
                  </a:cxn>
                  <a:cxn ang="0">
                    <a:pos x="18" y="33"/>
                  </a:cxn>
                  <a:cxn ang="0">
                    <a:pos x="14" y="28"/>
                  </a:cxn>
                  <a:cxn ang="0">
                    <a:pos x="18" y="25"/>
                  </a:cxn>
                  <a:cxn ang="0">
                    <a:pos x="22" y="31"/>
                  </a:cxn>
                  <a:cxn ang="0">
                    <a:pos x="26" y="32"/>
                  </a:cxn>
                  <a:cxn ang="0">
                    <a:pos x="25" y="26"/>
                  </a:cxn>
                  <a:cxn ang="0">
                    <a:pos x="25" y="17"/>
                  </a:cxn>
                  <a:cxn ang="0">
                    <a:pos x="34" y="17"/>
                  </a:cxn>
                  <a:cxn ang="0">
                    <a:pos x="37" y="14"/>
                  </a:cxn>
                  <a:cxn ang="0">
                    <a:pos x="39" y="17"/>
                  </a:cxn>
                  <a:cxn ang="0">
                    <a:pos x="37" y="19"/>
                  </a:cxn>
                  <a:cxn ang="0">
                    <a:pos x="40" y="24"/>
                  </a:cxn>
                  <a:cxn ang="0">
                    <a:pos x="36" y="26"/>
                  </a:cxn>
                </a:cxnLst>
                <a:rect l="0" t="0" r="r" b="b"/>
                <a:pathLst>
                  <a:path w="55" h="52">
                    <a:moveTo>
                      <a:pt x="17" y="11"/>
                    </a:moveTo>
                    <a:cubicBezTo>
                      <a:pt x="2" y="23"/>
                      <a:pt x="0" y="47"/>
                      <a:pt x="0" y="47"/>
                    </a:cubicBezTo>
                    <a:cubicBezTo>
                      <a:pt x="0" y="47"/>
                      <a:pt x="23" y="52"/>
                      <a:pt x="38" y="40"/>
                    </a:cubicBezTo>
                    <a:cubicBezTo>
                      <a:pt x="54" y="28"/>
                      <a:pt x="55" y="5"/>
                      <a:pt x="55" y="5"/>
                    </a:cubicBezTo>
                    <a:cubicBezTo>
                      <a:pt x="55" y="5"/>
                      <a:pt x="32" y="0"/>
                      <a:pt x="17" y="11"/>
                    </a:cubicBezTo>
                    <a:moveTo>
                      <a:pt x="36" y="26"/>
                    </a:moveTo>
                    <a:cubicBezTo>
                      <a:pt x="36" y="25"/>
                      <a:pt x="35" y="23"/>
                      <a:pt x="33" y="21"/>
                    </a:cubicBezTo>
                    <a:cubicBezTo>
                      <a:pt x="32" y="20"/>
                      <a:pt x="30" y="20"/>
                      <a:pt x="30" y="20"/>
                    </a:cubicBezTo>
                    <a:cubicBezTo>
                      <a:pt x="29" y="21"/>
                      <a:pt x="29" y="23"/>
                      <a:pt x="31" y="26"/>
                    </a:cubicBezTo>
                    <a:cubicBezTo>
                      <a:pt x="33" y="30"/>
                      <a:pt x="32" y="33"/>
                      <a:pt x="30" y="35"/>
                    </a:cubicBezTo>
                    <a:cubicBezTo>
                      <a:pt x="28" y="38"/>
                      <a:pt x="24" y="38"/>
                      <a:pt x="21" y="35"/>
                    </a:cubicBezTo>
                    <a:cubicBezTo>
                      <a:pt x="18" y="38"/>
                      <a:pt x="18" y="38"/>
                      <a:pt x="18" y="38"/>
                    </a:cubicBezTo>
                    <a:cubicBezTo>
                      <a:pt x="15" y="36"/>
                      <a:pt x="15" y="36"/>
                      <a:pt x="15" y="36"/>
                    </a:cubicBezTo>
                    <a:cubicBezTo>
                      <a:pt x="18" y="33"/>
                      <a:pt x="18" y="33"/>
                      <a:pt x="18" y="33"/>
                    </a:cubicBezTo>
                    <a:cubicBezTo>
                      <a:pt x="16" y="31"/>
                      <a:pt x="15" y="29"/>
                      <a:pt x="14" y="28"/>
                    </a:cubicBezTo>
                    <a:cubicBezTo>
                      <a:pt x="18" y="25"/>
                      <a:pt x="18" y="25"/>
                      <a:pt x="18" y="25"/>
                    </a:cubicBezTo>
                    <a:cubicBezTo>
                      <a:pt x="19" y="27"/>
                      <a:pt x="20" y="29"/>
                      <a:pt x="22" y="31"/>
                    </a:cubicBezTo>
                    <a:cubicBezTo>
                      <a:pt x="23" y="32"/>
                      <a:pt x="25" y="33"/>
                      <a:pt x="26" y="32"/>
                    </a:cubicBezTo>
                    <a:cubicBezTo>
                      <a:pt x="27" y="31"/>
                      <a:pt x="26" y="29"/>
                      <a:pt x="25" y="26"/>
                    </a:cubicBezTo>
                    <a:cubicBezTo>
                      <a:pt x="23" y="23"/>
                      <a:pt x="23" y="20"/>
                      <a:pt x="25" y="17"/>
                    </a:cubicBezTo>
                    <a:cubicBezTo>
                      <a:pt x="27" y="15"/>
                      <a:pt x="31" y="14"/>
                      <a:pt x="34" y="17"/>
                    </a:cubicBezTo>
                    <a:cubicBezTo>
                      <a:pt x="37" y="14"/>
                      <a:pt x="37" y="14"/>
                      <a:pt x="37" y="14"/>
                    </a:cubicBezTo>
                    <a:cubicBezTo>
                      <a:pt x="39" y="17"/>
                      <a:pt x="39" y="17"/>
                      <a:pt x="39" y="17"/>
                    </a:cubicBezTo>
                    <a:cubicBezTo>
                      <a:pt x="37" y="19"/>
                      <a:pt x="37" y="19"/>
                      <a:pt x="37" y="19"/>
                    </a:cubicBezTo>
                    <a:cubicBezTo>
                      <a:pt x="39" y="21"/>
                      <a:pt x="40" y="22"/>
                      <a:pt x="40" y="24"/>
                    </a:cubicBezTo>
                    <a:cubicBezTo>
                      <a:pt x="36" y="26"/>
                      <a:pt x="36" y="26"/>
                      <a:pt x="36" y="26"/>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0" name="íṩľíḍè-Freeform: Shape 87"/>
              <p:cNvSpPr>
                <a:spLocks/>
              </p:cNvSpPr>
              <p:nvPr/>
            </p:nvSpPr>
            <p:spPr bwMode="auto">
              <a:xfrm>
                <a:off x="4132263" y="2324101"/>
                <a:ext cx="133350" cy="85725"/>
              </a:xfrm>
              <a:custGeom>
                <a:avLst/>
                <a:gdLst/>
                <a:ahLst/>
                <a:cxnLst>
                  <a:cxn ang="0">
                    <a:pos x="34" y="5"/>
                  </a:cxn>
                  <a:cxn ang="0">
                    <a:pos x="0" y="33"/>
                  </a:cxn>
                  <a:cxn ang="0">
                    <a:pos x="43" y="44"/>
                  </a:cxn>
                  <a:cxn ang="0">
                    <a:pos x="77" y="16"/>
                  </a:cxn>
                  <a:cxn ang="0">
                    <a:pos x="34" y="5"/>
                  </a:cxn>
                  <a:cxn ang="0">
                    <a:pos x="52" y="30"/>
                  </a:cxn>
                  <a:cxn ang="0">
                    <a:pos x="47" y="31"/>
                  </a:cxn>
                  <a:cxn ang="0">
                    <a:pos x="46" y="23"/>
                  </a:cxn>
                  <a:cxn ang="0">
                    <a:pos x="42" y="20"/>
                  </a:cxn>
                  <a:cxn ang="0">
                    <a:pos x="40" y="26"/>
                  </a:cxn>
                  <a:cxn ang="0">
                    <a:pos x="35" y="36"/>
                  </a:cxn>
                  <a:cxn ang="0">
                    <a:pos x="25" y="32"/>
                  </a:cxn>
                  <a:cxn ang="0">
                    <a:pos x="21" y="33"/>
                  </a:cxn>
                  <a:cxn ang="0">
                    <a:pos x="19" y="29"/>
                  </a:cxn>
                  <a:cxn ang="0">
                    <a:pos x="23" y="28"/>
                  </a:cxn>
                  <a:cxn ang="0">
                    <a:pos x="22" y="21"/>
                  </a:cxn>
                  <a:cxn ang="0">
                    <a:pos x="28" y="21"/>
                  </a:cxn>
                  <a:cxn ang="0">
                    <a:pos x="28" y="27"/>
                  </a:cxn>
                  <a:cxn ang="0">
                    <a:pos x="32" y="30"/>
                  </a:cxn>
                  <a:cxn ang="0">
                    <a:pos x="34" y="24"/>
                  </a:cxn>
                  <a:cxn ang="0">
                    <a:pos x="39" y="14"/>
                  </a:cxn>
                  <a:cxn ang="0">
                    <a:pos x="50" y="18"/>
                  </a:cxn>
                  <a:cxn ang="0">
                    <a:pos x="54" y="17"/>
                  </a:cxn>
                  <a:cxn ang="0">
                    <a:pos x="56" y="21"/>
                  </a:cxn>
                  <a:cxn ang="0">
                    <a:pos x="52" y="22"/>
                  </a:cxn>
                  <a:cxn ang="0">
                    <a:pos x="52" y="30"/>
                  </a:cxn>
                </a:cxnLst>
                <a:rect l="0" t="0" r="r" b="b"/>
                <a:pathLst>
                  <a:path w="77" h="49">
                    <a:moveTo>
                      <a:pt x="34" y="5"/>
                    </a:moveTo>
                    <a:cubicBezTo>
                      <a:pt x="13" y="10"/>
                      <a:pt x="0" y="33"/>
                      <a:pt x="0" y="33"/>
                    </a:cubicBezTo>
                    <a:cubicBezTo>
                      <a:pt x="0" y="33"/>
                      <a:pt x="22" y="49"/>
                      <a:pt x="43" y="44"/>
                    </a:cubicBezTo>
                    <a:cubicBezTo>
                      <a:pt x="64" y="39"/>
                      <a:pt x="77" y="16"/>
                      <a:pt x="77" y="16"/>
                    </a:cubicBezTo>
                    <a:cubicBezTo>
                      <a:pt x="77" y="16"/>
                      <a:pt x="55" y="0"/>
                      <a:pt x="34" y="5"/>
                    </a:cubicBezTo>
                    <a:moveTo>
                      <a:pt x="52" y="30"/>
                    </a:moveTo>
                    <a:cubicBezTo>
                      <a:pt x="47" y="31"/>
                      <a:pt x="47" y="31"/>
                      <a:pt x="47" y="31"/>
                    </a:cubicBezTo>
                    <a:cubicBezTo>
                      <a:pt x="47" y="29"/>
                      <a:pt x="47" y="26"/>
                      <a:pt x="46" y="23"/>
                    </a:cubicBezTo>
                    <a:cubicBezTo>
                      <a:pt x="45" y="21"/>
                      <a:pt x="44" y="19"/>
                      <a:pt x="42" y="20"/>
                    </a:cubicBezTo>
                    <a:cubicBezTo>
                      <a:pt x="41" y="21"/>
                      <a:pt x="40" y="22"/>
                      <a:pt x="40" y="26"/>
                    </a:cubicBezTo>
                    <a:cubicBezTo>
                      <a:pt x="40" y="31"/>
                      <a:pt x="39" y="35"/>
                      <a:pt x="35" y="36"/>
                    </a:cubicBezTo>
                    <a:cubicBezTo>
                      <a:pt x="31" y="38"/>
                      <a:pt x="28" y="36"/>
                      <a:pt x="25" y="32"/>
                    </a:cubicBezTo>
                    <a:cubicBezTo>
                      <a:pt x="21" y="33"/>
                      <a:pt x="21" y="33"/>
                      <a:pt x="21" y="33"/>
                    </a:cubicBezTo>
                    <a:cubicBezTo>
                      <a:pt x="19" y="29"/>
                      <a:pt x="19" y="29"/>
                      <a:pt x="19" y="29"/>
                    </a:cubicBezTo>
                    <a:cubicBezTo>
                      <a:pt x="23" y="28"/>
                      <a:pt x="23" y="28"/>
                      <a:pt x="23" y="28"/>
                    </a:cubicBezTo>
                    <a:cubicBezTo>
                      <a:pt x="22" y="25"/>
                      <a:pt x="22" y="23"/>
                      <a:pt x="22" y="21"/>
                    </a:cubicBezTo>
                    <a:cubicBezTo>
                      <a:pt x="28" y="21"/>
                      <a:pt x="28" y="21"/>
                      <a:pt x="28" y="21"/>
                    </a:cubicBezTo>
                    <a:cubicBezTo>
                      <a:pt x="28" y="22"/>
                      <a:pt x="27" y="24"/>
                      <a:pt x="28" y="27"/>
                    </a:cubicBezTo>
                    <a:cubicBezTo>
                      <a:pt x="29" y="30"/>
                      <a:pt x="31" y="30"/>
                      <a:pt x="32" y="30"/>
                    </a:cubicBezTo>
                    <a:cubicBezTo>
                      <a:pt x="33" y="29"/>
                      <a:pt x="34" y="28"/>
                      <a:pt x="34" y="24"/>
                    </a:cubicBezTo>
                    <a:cubicBezTo>
                      <a:pt x="34" y="18"/>
                      <a:pt x="35" y="15"/>
                      <a:pt x="39" y="14"/>
                    </a:cubicBezTo>
                    <a:cubicBezTo>
                      <a:pt x="43" y="12"/>
                      <a:pt x="47" y="14"/>
                      <a:pt x="50" y="18"/>
                    </a:cubicBezTo>
                    <a:cubicBezTo>
                      <a:pt x="54" y="17"/>
                      <a:pt x="54" y="17"/>
                      <a:pt x="54" y="17"/>
                    </a:cubicBezTo>
                    <a:cubicBezTo>
                      <a:pt x="56" y="21"/>
                      <a:pt x="56" y="21"/>
                      <a:pt x="56" y="21"/>
                    </a:cubicBezTo>
                    <a:cubicBezTo>
                      <a:pt x="52" y="22"/>
                      <a:pt x="52" y="22"/>
                      <a:pt x="52" y="22"/>
                    </a:cubicBezTo>
                    <a:cubicBezTo>
                      <a:pt x="53" y="25"/>
                      <a:pt x="53" y="28"/>
                      <a:pt x="52" y="30"/>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grpSp>
          <p:nvGrpSpPr>
            <p:cNvPr id="12" name="Group 11"/>
            <p:cNvGrpSpPr/>
            <p:nvPr/>
          </p:nvGrpSpPr>
          <p:grpSpPr>
            <a:xfrm>
              <a:off x="6594727" y="2729636"/>
              <a:ext cx="518587" cy="425452"/>
              <a:chOff x="5102226" y="1265238"/>
              <a:chExt cx="388938" cy="319088"/>
            </a:xfrm>
            <a:solidFill>
              <a:schemeClr val="bg1"/>
            </a:solidFill>
          </p:grpSpPr>
          <p:sp>
            <p:nvSpPr>
              <p:cNvPr id="35" name="íṩľíḍè-Freeform: Shape 13"/>
              <p:cNvSpPr>
                <a:spLocks/>
              </p:cNvSpPr>
              <p:nvPr/>
            </p:nvSpPr>
            <p:spPr bwMode="auto">
              <a:xfrm>
                <a:off x="5238751" y="1381126"/>
                <a:ext cx="34925" cy="109538"/>
              </a:xfrm>
              <a:custGeom>
                <a:avLst/>
                <a:gdLst/>
                <a:ahLst/>
                <a:cxnLst>
                  <a:cxn ang="0">
                    <a:pos x="6" y="63"/>
                  </a:cxn>
                  <a:cxn ang="0">
                    <a:pos x="4" y="62"/>
                  </a:cxn>
                  <a:cxn ang="0">
                    <a:pos x="1" y="55"/>
                  </a:cxn>
                  <a:cxn ang="0">
                    <a:pos x="10" y="32"/>
                  </a:cxn>
                  <a:cxn ang="0">
                    <a:pos x="8" y="6"/>
                  </a:cxn>
                  <a:cxn ang="0">
                    <a:pos x="13" y="0"/>
                  </a:cxn>
                  <a:cxn ang="0">
                    <a:pos x="19" y="5"/>
                  </a:cxn>
                  <a:cxn ang="0">
                    <a:pos x="21" y="32"/>
                  </a:cxn>
                  <a:cxn ang="0">
                    <a:pos x="21" y="34"/>
                  </a:cxn>
                  <a:cxn ang="0">
                    <a:pos x="12" y="59"/>
                  </a:cxn>
                  <a:cxn ang="0">
                    <a:pos x="6" y="63"/>
                  </a:cxn>
                </a:cxnLst>
                <a:rect l="0" t="0" r="r" b="b"/>
                <a:pathLst>
                  <a:path w="21" h="63">
                    <a:moveTo>
                      <a:pt x="6" y="63"/>
                    </a:moveTo>
                    <a:cubicBezTo>
                      <a:pt x="6" y="63"/>
                      <a:pt x="5" y="63"/>
                      <a:pt x="4" y="62"/>
                    </a:cubicBezTo>
                    <a:cubicBezTo>
                      <a:pt x="1" y="61"/>
                      <a:pt x="0" y="58"/>
                      <a:pt x="1" y="55"/>
                    </a:cubicBezTo>
                    <a:cubicBezTo>
                      <a:pt x="10" y="32"/>
                      <a:pt x="10" y="32"/>
                      <a:pt x="10" y="32"/>
                    </a:cubicBezTo>
                    <a:cubicBezTo>
                      <a:pt x="8" y="6"/>
                      <a:pt x="8" y="6"/>
                      <a:pt x="8" y="6"/>
                    </a:cubicBezTo>
                    <a:cubicBezTo>
                      <a:pt x="7" y="3"/>
                      <a:pt x="10" y="0"/>
                      <a:pt x="13" y="0"/>
                    </a:cubicBezTo>
                    <a:cubicBezTo>
                      <a:pt x="16" y="0"/>
                      <a:pt x="19" y="2"/>
                      <a:pt x="19" y="5"/>
                    </a:cubicBezTo>
                    <a:cubicBezTo>
                      <a:pt x="21" y="32"/>
                      <a:pt x="21" y="32"/>
                      <a:pt x="21" y="32"/>
                    </a:cubicBezTo>
                    <a:cubicBezTo>
                      <a:pt x="21" y="33"/>
                      <a:pt x="21" y="34"/>
                      <a:pt x="21" y="34"/>
                    </a:cubicBezTo>
                    <a:cubicBezTo>
                      <a:pt x="12" y="59"/>
                      <a:pt x="12" y="59"/>
                      <a:pt x="12" y="59"/>
                    </a:cubicBezTo>
                    <a:cubicBezTo>
                      <a:pt x="11" y="61"/>
                      <a:pt x="9" y="63"/>
                      <a:pt x="6" y="63"/>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6" name="íṩľíḍè-Freeform: Shape 14"/>
              <p:cNvSpPr>
                <a:spLocks/>
              </p:cNvSpPr>
              <p:nvPr/>
            </p:nvSpPr>
            <p:spPr bwMode="auto">
              <a:xfrm>
                <a:off x="5202238" y="1319213"/>
                <a:ext cx="157163" cy="69850"/>
              </a:xfrm>
              <a:custGeom>
                <a:avLst/>
                <a:gdLst/>
                <a:ahLst/>
                <a:cxnLst>
                  <a:cxn ang="0">
                    <a:pos x="85" y="15"/>
                  </a:cxn>
                  <a:cxn ang="0">
                    <a:pos x="69" y="15"/>
                  </a:cxn>
                  <a:cxn ang="0">
                    <a:pos x="58" y="2"/>
                  </a:cxn>
                  <a:cxn ang="0">
                    <a:pos x="57" y="1"/>
                  </a:cxn>
                  <a:cxn ang="0">
                    <a:pos x="46" y="25"/>
                  </a:cxn>
                  <a:cxn ang="0">
                    <a:pos x="46" y="0"/>
                  </a:cxn>
                  <a:cxn ang="0">
                    <a:pos x="39" y="0"/>
                  </a:cxn>
                  <a:cxn ang="0">
                    <a:pos x="37" y="0"/>
                  </a:cxn>
                  <a:cxn ang="0">
                    <a:pos x="18" y="0"/>
                  </a:cxn>
                  <a:cxn ang="0">
                    <a:pos x="14" y="2"/>
                  </a:cxn>
                  <a:cxn ang="0">
                    <a:pos x="2" y="16"/>
                  </a:cxn>
                  <a:cxn ang="0">
                    <a:pos x="3" y="24"/>
                  </a:cxn>
                  <a:cxn ang="0">
                    <a:pos x="6" y="25"/>
                  </a:cxn>
                  <a:cxn ang="0">
                    <a:pos x="11" y="23"/>
                  </a:cxn>
                  <a:cxn ang="0">
                    <a:pos x="21" y="11"/>
                  </a:cxn>
                  <a:cxn ang="0">
                    <a:pos x="33" y="11"/>
                  </a:cxn>
                  <a:cxn ang="0">
                    <a:pos x="24" y="40"/>
                  </a:cxn>
                  <a:cxn ang="0">
                    <a:pos x="51" y="40"/>
                  </a:cxn>
                  <a:cxn ang="0">
                    <a:pos x="58" y="20"/>
                  </a:cxn>
                  <a:cxn ang="0">
                    <a:pos x="62" y="25"/>
                  </a:cxn>
                  <a:cxn ang="0">
                    <a:pos x="67" y="27"/>
                  </a:cxn>
                  <a:cxn ang="0">
                    <a:pos x="67" y="27"/>
                  </a:cxn>
                  <a:cxn ang="0">
                    <a:pos x="85" y="27"/>
                  </a:cxn>
                  <a:cxn ang="0">
                    <a:pos x="91" y="21"/>
                  </a:cxn>
                  <a:cxn ang="0">
                    <a:pos x="85" y="15"/>
                  </a:cxn>
                </a:cxnLst>
                <a:rect l="0" t="0" r="r" b="b"/>
                <a:pathLst>
                  <a:path w="91" h="40">
                    <a:moveTo>
                      <a:pt x="85" y="15"/>
                    </a:moveTo>
                    <a:cubicBezTo>
                      <a:pt x="69" y="15"/>
                      <a:pt x="69" y="15"/>
                      <a:pt x="69" y="15"/>
                    </a:cubicBezTo>
                    <a:cubicBezTo>
                      <a:pt x="58" y="2"/>
                      <a:pt x="58" y="2"/>
                      <a:pt x="58" y="2"/>
                    </a:cubicBezTo>
                    <a:cubicBezTo>
                      <a:pt x="57" y="1"/>
                      <a:pt x="57" y="1"/>
                      <a:pt x="57" y="1"/>
                    </a:cubicBezTo>
                    <a:cubicBezTo>
                      <a:pt x="46" y="25"/>
                      <a:pt x="46" y="25"/>
                      <a:pt x="46" y="25"/>
                    </a:cubicBezTo>
                    <a:cubicBezTo>
                      <a:pt x="46" y="0"/>
                      <a:pt x="46" y="0"/>
                      <a:pt x="46" y="0"/>
                    </a:cubicBezTo>
                    <a:cubicBezTo>
                      <a:pt x="39" y="0"/>
                      <a:pt x="39" y="0"/>
                      <a:pt x="39" y="0"/>
                    </a:cubicBezTo>
                    <a:cubicBezTo>
                      <a:pt x="37" y="0"/>
                      <a:pt x="37" y="0"/>
                      <a:pt x="37" y="0"/>
                    </a:cubicBezTo>
                    <a:cubicBezTo>
                      <a:pt x="18" y="0"/>
                      <a:pt x="18" y="0"/>
                      <a:pt x="18" y="0"/>
                    </a:cubicBezTo>
                    <a:cubicBezTo>
                      <a:pt x="16" y="0"/>
                      <a:pt x="15" y="0"/>
                      <a:pt x="14" y="2"/>
                    </a:cubicBezTo>
                    <a:cubicBezTo>
                      <a:pt x="2" y="16"/>
                      <a:pt x="2" y="16"/>
                      <a:pt x="2" y="16"/>
                    </a:cubicBezTo>
                    <a:cubicBezTo>
                      <a:pt x="0" y="18"/>
                      <a:pt x="0" y="22"/>
                      <a:pt x="3" y="24"/>
                    </a:cubicBezTo>
                    <a:cubicBezTo>
                      <a:pt x="4" y="25"/>
                      <a:pt x="5" y="25"/>
                      <a:pt x="6" y="25"/>
                    </a:cubicBezTo>
                    <a:cubicBezTo>
                      <a:pt x="8" y="25"/>
                      <a:pt x="10" y="25"/>
                      <a:pt x="11" y="23"/>
                    </a:cubicBezTo>
                    <a:cubicBezTo>
                      <a:pt x="21" y="11"/>
                      <a:pt x="21" y="11"/>
                      <a:pt x="21" y="11"/>
                    </a:cubicBezTo>
                    <a:cubicBezTo>
                      <a:pt x="33" y="11"/>
                      <a:pt x="33" y="11"/>
                      <a:pt x="33" y="11"/>
                    </a:cubicBezTo>
                    <a:cubicBezTo>
                      <a:pt x="24" y="40"/>
                      <a:pt x="24" y="40"/>
                      <a:pt x="24" y="40"/>
                    </a:cubicBezTo>
                    <a:cubicBezTo>
                      <a:pt x="51" y="40"/>
                      <a:pt x="51" y="40"/>
                      <a:pt x="51" y="40"/>
                    </a:cubicBezTo>
                    <a:cubicBezTo>
                      <a:pt x="58" y="20"/>
                      <a:pt x="58" y="20"/>
                      <a:pt x="58" y="20"/>
                    </a:cubicBezTo>
                    <a:cubicBezTo>
                      <a:pt x="62" y="25"/>
                      <a:pt x="62" y="25"/>
                      <a:pt x="62" y="25"/>
                    </a:cubicBezTo>
                    <a:cubicBezTo>
                      <a:pt x="63" y="26"/>
                      <a:pt x="65" y="27"/>
                      <a:pt x="67" y="27"/>
                    </a:cubicBezTo>
                    <a:cubicBezTo>
                      <a:pt x="67" y="27"/>
                      <a:pt x="67" y="27"/>
                      <a:pt x="67" y="27"/>
                    </a:cubicBezTo>
                    <a:cubicBezTo>
                      <a:pt x="85" y="27"/>
                      <a:pt x="85" y="27"/>
                      <a:pt x="85" y="27"/>
                    </a:cubicBezTo>
                    <a:cubicBezTo>
                      <a:pt x="88" y="27"/>
                      <a:pt x="91" y="24"/>
                      <a:pt x="91" y="21"/>
                    </a:cubicBezTo>
                    <a:cubicBezTo>
                      <a:pt x="91" y="18"/>
                      <a:pt x="88" y="15"/>
                      <a:pt x="85" y="15"/>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7" name="íṩľíḍè-Freeform: Shape 15"/>
              <p:cNvSpPr>
                <a:spLocks/>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8" name="íṩľíḍè-Freeform: Shape 16"/>
              <p:cNvSpPr>
                <a:spLocks/>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9" name="íṩľíḍè-Freeform: Shape 17"/>
              <p:cNvSpPr>
                <a:spLocks/>
              </p:cNvSpPr>
              <p:nvPr/>
            </p:nvSpPr>
            <p:spPr bwMode="auto">
              <a:xfrm>
                <a:off x="5283201" y="1323976"/>
                <a:ext cx="12700" cy="7938"/>
              </a:xfrm>
              <a:custGeom>
                <a:avLst/>
                <a:gdLst/>
                <a:ahLst/>
                <a:cxnLst>
                  <a:cxn ang="0">
                    <a:pos x="6" y="1"/>
                  </a:cxn>
                  <a:cxn ang="0">
                    <a:pos x="6" y="2"/>
                  </a:cxn>
                  <a:cxn ang="0">
                    <a:pos x="3" y="4"/>
                  </a:cxn>
                  <a:cxn ang="0">
                    <a:pos x="2" y="4"/>
                  </a:cxn>
                  <a:cxn ang="0">
                    <a:pos x="1" y="1"/>
                  </a:cxn>
                  <a:cxn ang="0">
                    <a:pos x="1" y="0"/>
                  </a:cxn>
                  <a:cxn ang="0">
                    <a:pos x="6" y="1"/>
                  </a:cxn>
                </a:cxnLst>
                <a:rect l="0" t="0" r="r" b="b"/>
                <a:pathLst>
                  <a:path w="7" h="5">
                    <a:moveTo>
                      <a:pt x="6" y="1"/>
                    </a:moveTo>
                    <a:cubicBezTo>
                      <a:pt x="7" y="1"/>
                      <a:pt x="7" y="1"/>
                      <a:pt x="6" y="2"/>
                    </a:cubicBezTo>
                    <a:cubicBezTo>
                      <a:pt x="3" y="4"/>
                      <a:pt x="3" y="4"/>
                      <a:pt x="3" y="4"/>
                    </a:cubicBezTo>
                    <a:cubicBezTo>
                      <a:pt x="3" y="5"/>
                      <a:pt x="2" y="5"/>
                      <a:pt x="2" y="4"/>
                    </a:cubicBezTo>
                    <a:cubicBezTo>
                      <a:pt x="1" y="1"/>
                      <a:pt x="1" y="1"/>
                      <a:pt x="1" y="1"/>
                    </a:cubicBezTo>
                    <a:cubicBezTo>
                      <a:pt x="0" y="0"/>
                      <a:pt x="1" y="0"/>
                      <a:pt x="1" y="0"/>
                    </a:cubicBezTo>
                    <a:cubicBezTo>
                      <a:pt x="6" y="1"/>
                      <a:pt x="6" y="1"/>
                      <a:pt x="6" y="1"/>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0" name="íṩľíḍè-Freeform: Shape 18"/>
              <p:cNvSpPr>
                <a:spLocks/>
              </p:cNvSpPr>
              <p:nvPr/>
            </p:nvSpPr>
            <p:spPr bwMode="auto">
              <a:xfrm>
                <a:off x="5273676" y="1271588"/>
                <a:ext cx="39688" cy="47625"/>
              </a:xfrm>
              <a:custGeom>
                <a:avLst/>
                <a:gdLst/>
                <a:ahLst/>
                <a:cxnLst>
                  <a:cxn ang="0">
                    <a:pos x="21" y="15"/>
                  </a:cxn>
                  <a:cxn ang="0">
                    <a:pos x="10" y="27"/>
                  </a:cxn>
                  <a:cxn ang="0">
                    <a:pos x="1" y="13"/>
                  </a:cxn>
                  <a:cxn ang="0">
                    <a:pos x="12" y="1"/>
                  </a:cxn>
                  <a:cxn ang="0">
                    <a:pos x="21" y="15"/>
                  </a:cxn>
                </a:cxnLst>
                <a:rect l="0" t="0" r="r" b="b"/>
                <a:pathLst>
                  <a:path w="22" h="28">
                    <a:moveTo>
                      <a:pt x="21" y="15"/>
                    </a:moveTo>
                    <a:cubicBezTo>
                      <a:pt x="20" y="22"/>
                      <a:pt x="13" y="28"/>
                      <a:pt x="10" y="27"/>
                    </a:cubicBezTo>
                    <a:cubicBezTo>
                      <a:pt x="6" y="27"/>
                      <a:pt x="0" y="20"/>
                      <a:pt x="1" y="13"/>
                    </a:cubicBezTo>
                    <a:cubicBezTo>
                      <a:pt x="2" y="6"/>
                      <a:pt x="4" y="0"/>
                      <a:pt x="12" y="1"/>
                    </a:cubicBezTo>
                    <a:cubicBezTo>
                      <a:pt x="21" y="2"/>
                      <a:pt x="22" y="8"/>
                      <a:pt x="21" y="15"/>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1" name="íṩľíḍè-Freeform: Shape 19"/>
              <p:cNvSpPr>
                <a:spLocks/>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2" name="íṩľíḍè-Freeform: Shape 20"/>
              <p:cNvSpPr>
                <a:spLocks/>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3" name="íṩľíḍè-Freeform: Shape 21"/>
              <p:cNvSpPr>
                <a:spLocks/>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4" name="íṩľíḍè-Freeform: Shape 22"/>
              <p:cNvSpPr>
                <a:spLocks/>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5" name="íṩľíḍè-Freeform: Shape 23"/>
              <p:cNvSpPr>
                <a:spLocks/>
              </p:cNvSpPr>
              <p:nvPr/>
            </p:nvSpPr>
            <p:spPr bwMode="auto">
              <a:xfrm>
                <a:off x="5159376" y="1360488"/>
                <a:ext cx="71438" cy="57150"/>
              </a:xfrm>
              <a:custGeom>
                <a:avLst/>
                <a:gdLst/>
                <a:ahLst/>
                <a:cxnLst>
                  <a:cxn ang="0">
                    <a:pos x="35" y="30"/>
                  </a:cxn>
                  <a:cxn ang="0">
                    <a:pos x="29" y="32"/>
                  </a:cxn>
                  <a:cxn ang="0">
                    <a:pos x="3" y="22"/>
                  </a:cxn>
                  <a:cxn ang="0">
                    <a:pos x="0" y="17"/>
                  </a:cxn>
                  <a:cxn ang="0">
                    <a:pos x="6" y="3"/>
                  </a:cxn>
                  <a:cxn ang="0">
                    <a:pos x="11" y="0"/>
                  </a:cxn>
                  <a:cxn ang="0">
                    <a:pos x="38" y="11"/>
                  </a:cxn>
                  <a:cxn ang="0">
                    <a:pos x="40" y="16"/>
                  </a:cxn>
                  <a:cxn ang="0">
                    <a:pos x="35" y="30"/>
                  </a:cxn>
                </a:cxnLst>
                <a:rect l="0" t="0" r="r" b="b"/>
                <a:pathLst>
                  <a:path w="41" h="33">
                    <a:moveTo>
                      <a:pt x="35" y="30"/>
                    </a:moveTo>
                    <a:cubicBezTo>
                      <a:pt x="34" y="32"/>
                      <a:pt x="31" y="33"/>
                      <a:pt x="29" y="32"/>
                    </a:cubicBezTo>
                    <a:cubicBezTo>
                      <a:pt x="3" y="22"/>
                      <a:pt x="3" y="22"/>
                      <a:pt x="3" y="22"/>
                    </a:cubicBezTo>
                    <a:cubicBezTo>
                      <a:pt x="1" y="21"/>
                      <a:pt x="0" y="19"/>
                      <a:pt x="0" y="17"/>
                    </a:cubicBezTo>
                    <a:cubicBezTo>
                      <a:pt x="6" y="3"/>
                      <a:pt x="6" y="3"/>
                      <a:pt x="6" y="3"/>
                    </a:cubicBezTo>
                    <a:cubicBezTo>
                      <a:pt x="7" y="1"/>
                      <a:pt x="9" y="0"/>
                      <a:pt x="11" y="0"/>
                    </a:cubicBezTo>
                    <a:cubicBezTo>
                      <a:pt x="38" y="11"/>
                      <a:pt x="38" y="11"/>
                      <a:pt x="38" y="11"/>
                    </a:cubicBezTo>
                    <a:cubicBezTo>
                      <a:pt x="40" y="12"/>
                      <a:pt x="41" y="14"/>
                      <a:pt x="40" y="16"/>
                    </a:cubicBezTo>
                    <a:cubicBezTo>
                      <a:pt x="35" y="30"/>
                      <a:pt x="35" y="30"/>
                      <a:pt x="35" y="30"/>
                    </a:cubicBez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6" name="íṩľíḍè-Rectangle 24"/>
              <p:cNvSpPr>
                <a:spLocks/>
              </p:cNvSpPr>
              <p:nvPr/>
            </p:nvSpPr>
            <p:spPr bwMode="auto">
              <a:xfrm>
                <a:off x="5110163" y="1290638"/>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7" name="íṩľíḍè-Rectangle 25"/>
              <p:cNvSpPr>
                <a:spLocks/>
              </p:cNvSpPr>
              <p:nvPr/>
            </p:nvSpPr>
            <p:spPr bwMode="auto">
              <a:xfrm>
                <a:off x="5110163" y="1290638"/>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8" name="íṩľíḍè-Rectangle 26"/>
              <p:cNvSpPr>
                <a:spLocks/>
              </p:cNvSpPr>
              <p:nvPr/>
            </p:nvSpPr>
            <p:spPr bwMode="auto">
              <a:xfrm>
                <a:off x="5110163" y="1347788"/>
                <a:ext cx="22225" cy="14288"/>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9" name="íṩľíḍè-Rectangle 27"/>
              <p:cNvSpPr>
                <a:spLocks/>
              </p:cNvSpPr>
              <p:nvPr/>
            </p:nvSpPr>
            <p:spPr bwMode="auto">
              <a:xfrm>
                <a:off x="5110163" y="1347788"/>
                <a:ext cx="22225" cy="14288"/>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0" name="íṩľíḍè-Rectangle 28"/>
              <p:cNvSpPr>
                <a:spLocks/>
              </p:cNvSpPr>
              <p:nvPr/>
            </p:nvSpPr>
            <p:spPr bwMode="auto">
              <a:xfrm>
                <a:off x="5110163" y="1406526"/>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1" name="íṩľíḍè-Rectangle 29"/>
              <p:cNvSpPr>
                <a:spLocks/>
              </p:cNvSpPr>
              <p:nvPr/>
            </p:nvSpPr>
            <p:spPr bwMode="auto">
              <a:xfrm>
                <a:off x="5110163" y="1406526"/>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2" name="íṩľíḍè-Rectangle 30"/>
              <p:cNvSpPr>
                <a:spLocks/>
              </p:cNvSpPr>
              <p:nvPr/>
            </p:nvSpPr>
            <p:spPr bwMode="auto">
              <a:xfrm>
                <a:off x="5110163" y="1465263"/>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3" name="íṩľíḍè-Rectangle 31"/>
              <p:cNvSpPr>
                <a:spLocks/>
              </p:cNvSpPr>
              <p:nvPr/>
            </p:nvSpPr>
            <p:spPr bwMode="auto">
              <a:xfrm>
                <a:off x="5110163" y="1465263"/>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4" name="íṩľíḍè-Rectangle 32"/>
              <p:cNvSpPr>
                <a:spLocks/>
              </p:cNvSpPr>
              <p:nvPr/>
            </p:nvSpPr>
            <p:spPr bwMode="auto">
              <a:xfrm>
                <a:off x="5110163" y="1524001"/>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5" name="íṩľíḍè-Rectangle 33"/>
              <p:cNvSpPr>
                <a:spLocks/>
              </p:cNvSpPr>
              <p:nvPr/>
            </p:nvSpPr>
            <p:spPr bwMode="auto">
              <a:xfrm>
                <a:off x="5110163" y="1524001"/>
                <a:ext cx="22225" cy="12700"/>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6" name="íṩľíḍè-Rectangle 34"/>
              <p:cNvSpPr>
                <a:spLocks/>
              </p:cNvSpPr>
              <p:nvPr/>
            </p:nvSpPr>
            <p:spPr bwMode="auto">
              <a:xfrm>
                <a:off x="5395913"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7" name="íṩľíḍè-Rectangle 35"/>
              <p:cNvSpPr>
                <a:spLocks/>
              </p:cNvSpPr>
              <p:nvPr/>
            </p:nvSpPr>
            <p:spPr bwMode="auto">
              <a:xfrm>
                <a:off x="5395913"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8" name="íṩľíḍè-Rectangle 36"/>
              <p:cNvSpPr>
                <a:spLocks/>
              </p:cNvSpPr>
              <p:nvPr/>
            </p:nvSpPr>
            <p:spPr bwMode="auto">
              <a:xfrm>
                <a:off x="5454651"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59" name="íṩľíḍè-Rectangle 37"/>
              <p:cNvSpPr>
                <a:spLocks/>
              </p:cNvSpPr>
              <p:nvPr/>
            </p:nvSpPr>
            <p:spPr bwMode="auto">
              <a:xfrm>
                <a:off x="5454651"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0" name="íṩľíḍè-Rectangle 38"/>
              <p:cNvSpPr>
                <a:spLocks/>
              </p:cNvSpPr>
              <p:nvPr/>
            </p:nvSpPr>
            <p:spPr bwMode="auto">
              <a:xfrm>
                <a:off x="5337176"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1" name="íṩľíḍè-Rectangle 39"/>
              <p:cNvSpPr>
                <a:spLocks/>
              </p:cNvSpPr>
              <p:nvPr/>
            </p:nvSpPr>
            <p:spPr bwMode="auto">
              <a:xfrm>
                <a:off x="5337176"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2" name="íṩľíḍè-Rectangle 40"/>
              <p:cNvSpPr>
                <a:spLocks/>
              </p:cNvSpPr>
              <p:nvPr/>
            </p:nvSpPr>
            <p:spPr bwMode="auto">
              <a:xfrm>
                <a:off x="5278438"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3" name="íṩľíḍè-Rectangle 41"/>
              <p:cNvSpPr>
                <a:spLocks/>
              </p:cNvSpPr>
              <p:nvPr/>
            </p:nvSpPr>
            <p:spPr bwMode="auto">
              <a:xfrm>
                <a:off x="5278438"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4" name="íṩľíḍè-Rectangle 42"/>
              <p:cNvSpPr>
                <a:spLocks/>
              </p:cNvSpPr>
              <p:nvPr/>
            </p:nvSpPr>
            <p:spPr bwMode="auto">
              <a:xfrm>
                <a:off x="5219701"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5" name="íṩľíḍè-Rectangle 43"/>
              <p:cNvSpPr>
                <a:spLocks/>
              </p:cNvSpPr>
              <p:nvPr/>
            </p:nvSpPr>
            <p:spPr bwMode="auto">
              <a:xfrm>
                <a:off x="5219701"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6" name="íṩľíḍè-Rectangle 44"/>
              <p:cNvSpPr>
                <a:spLocks/>
              </p:cNvSpPr>
              <p:nvPr/>
            </p:nvSpPr>
            <p:spPr bwMode="auto">
              <a:xfrm>
                <a:off x="5160963"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7" name="íṩľíḍè-Rectangle 45"/>
              <p:cNvSpPr>
                <a:spLocks/>
              </p:cNvSpPr>
              <p:nvPr/>
            </p:nvSpPr>
            <p:spPr bwMode="auto">
              <a:xfrm>
                <a:off x="5160963" y="1554163"/>
                <a:ext cx="12700" cy="22225"/>
              </a:xfrm>
              <a:prstGeom prst="rect">
                <a:avLst/>
              </a:prstGeom>
              <a:grpFill/>
              <a:ln w="9525">
                <a:noFill/>
                <a:miter lim="800000"/>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8" name="íṩľíḍè-Freeform: Shape 46"/>
              <p:cNvSpPr>
                <a:spLocks/>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close/>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69" name="íṩľíḍè-Freeform: Shape 47"/>
              <p:cNvSpPr>
                <a:spLocks/>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path>
                </a:pathLst>
              </a:custGeom>
              <a:grp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13" name="íṩľíḍè-Freeform: Shape 12"/>
            <p:cNvSpPr>
              <a:spLocks/>
            </p:cNvSpPr>
            <p:nvPr/>
          </p:nvSpPr>
          <p:spPr bwMode="auto">
            <a:xfrm>
              <a:off x="5375487" y="4124515"/>
              <a:ext cx="463551" cy="433917"/>
            </a:xfrm>
            <a:custGeom>
              <a:avLst/>
              <a:gdLst/>
              <a:ahLst/>
              <a:cxnLst>
                <a:cxn ang="0">
                  <a:pos x="87" y="43"/>
                </a:cxn>
                <a:cxn ang="0">
                  <a:pos x="75" y="28"/>
                </a:cxn>
                <a:cxn ang="0">
                  <a:pos x="60" y="14"/>
                </a:cxn>
                <a:cxn ang="0">
                  <a:pos x="41" y="19"/>
                </a:cxn>
                <a:cxn ang="0">
                  <a:pos x="23" y="26"/>
                </a:cxn>
                <a:cxn ang="0">
                  <a:pos x="6" y="36"/>
                </a:cxn>
                <a:cxn ang="0">
                  <a:pos x="6" y="56"/>
                </a:cxn>
                <a:cxn ang="0">
                  <a:pos x="8" y="76"/>
                </a:cxn>
                <a:cxn ang="0">
                  <a:pos x="14" y="95"/>
                </a:cxn>
                <a:cxn ang="0">
                  <a:pos x="33" y="100"/>
                </a:cxn>
                <a:cxn ang="0">
                  <a:pos x="52" y="103"/>
                </a:cxn>
                <a:cxn ang="0">
                  <a:pos x="72" y="102"/>
                </a:cxn>
                <a:cxn ang="0">
                  <a:pos x="82" y="85"/>
                </a:cxn>
                <a:cxn ang="0">
                  <a:pos x="90" y="67"/>
                </a:cxn>
                <a:cxn ang="0">
                  <a:pos x="53" y="99"/>
                </a:cxn>
                <a:cxn ang="0">
                  <a:pos x="40" y="74"/>
                </a:cxn>
                <a:cxn ang="0">
                  <a:pos x="12" y="76"/>
                </a:cxn>
                <a:cxn ang="0">
                  <a:pos x="40" y="47"/>
                </a:cxn>
                <a:cxn ang="0">
                  <a:pos x="53" y="22"/>
                </a:cxn>
                <a:cxn ang="0">
                  <a:pos x="43" y="71"/>
                </a:cxn>
                <a:cxn ang="0">
                  <a:pos x="37" y="60"/>
                </a:cxn>
                <a:cxn ang="0">
                  <a:pos x="55" y="48"/>
                </a:cxn>
                <a:cxn ang="0">
                  <a:pos x="54" y="70"/>
                </a:cxn>
                <a:cxn ang="0">
                  <a:pos x="84" y="76"/>
                </a:cxn>
                <a:cxn ang="0">
                  <a:pos x="48" y="49"/>
                </a:cxn>
                <a:cxn ang="0">
                  <a:pos x="48" y="67"/>
                </a:cxn>
                <a:cxn ang="0">
                  <a:pos x="113" y="12"/>
                </a:cxn>
                <a:cxn ang="0">
                  <a:pos x="111" y="5"/>
                </a:cxn>
                <a:cxn ang="0">
                  <a:pos x="104" y="3"/>
                </a:cxn>
                <a:cxn ang="0">
                  <a:pos x="97" y="2"/>
                </a:cxn>
                <a:cxn ang="0">
                  <a:pos x="90" y="2"/>
                </a:cxn>
                <a:cxn ang="0">
                  <a:pos x="86" y="8"/>
                </a:cxn>
                <a:cxn ang="0">
                  <a:pos x="84" y="15"/>
                </a:cxn>
                <a:cxn ang="0">
                  <a:pos x="82" y="22"/>
                </a:cxn>
                <a:cxn ang="0">
                  <a:pos x="87" y="27"/>
                </a:cxn>
                <a:cxn ang="0">
                  <a:pos x="93" y="32"/>
                </a:cxn>
                <a:cxn ang="0">
                  <a:pos x="99" y="35"/>
                </a:cxn>
                <a:cxn ang="0">
                  <a:pos x="105" y="32"/>
                </a:cxn>
                <a:cxn ang="0">
                  <a:pos x="111" y="27"/>
                </a:cxn>
                <a:cxn ang="0">
                  <a:pos x="116" y="22"/>
                </a:cxn>
                <a:cxn ang="0">
                  <a:pos x="101" y="32"/>
                </a:cxn>
                <a:cxn ang="0">
                  <a:pos x="96" y="22"/>
                </a:cxn>
                <a:cxn ang="0">
                  <a:pos x="93" y="18"/>
                </a:cxn>
                <a:cxn ang="0">
                  <a:pos x="96" y="13"/>
                </a:cxn>
                <a:cxn ang="0">
                  <a:pos x="101" y="3"/>
                </a:cxn>
                <a:cxn ang="0">
                  <a:pos x="97" y="21"/>
                </a:cxn>
                <a:cxn ang="0">
                  <a:pos x="95" y="17"/>
                </a:cxn>
                <a:cxn ang="0">
                  <a:pos x="102" y="13"/>
                </a:cxn>
                <a:cxn ang="0">
                  <a:pos x="101" y="21"/>
                </a:cxn>
                <a:cxn ang="0">
                  <a:pos x="112" y="23"/>
                </a:cxn>
                <a:cxn ang="0">
                  <a:pos x="99" y="13"/>
                </a:cxn>
                <a:cxn ang="0">
                  <a:pos x="99" y="20"/>
                </a:cxn>
              </a:cxnLst>
              <a:rect l="0" t="0" r="r" b="b"/>
              <a:pathLst>
                <a:path w="117" h="109">
                  <a:moveTo>
                    <a:pt x="90" y="56"/>
                  </a:moveTo>
                  <a:cubicBezTo>
                    <a:pt x="90" y="55"/>
                    <a:pt x="90" y="55"/>
                    <a:pt x="90" y="54"/>
                  </a:cubicBezTo>
                  <a:cubicBezTo>
                    <a:pt x="92" y="53"/>
                    <a:pt x="95" y="49"/>
                    <a:pt x="95" y="48"/>
                  </a:cubicBezTo>
                  <a:cubicBezTo>
                    <a:pt x="94" y="47"/>
                    <a:pt x="90" y="45"/>
                    <a:pt x="88" y="46"/>
                  </a:cubicBezTo>
                  <a:cubicBezTo>
                    <a:pt x="87" y="45"/>
                    <a:pt x="87" y="44"/>
                    <a:pt x="87" y="43"/>
                  </a:cubicBezTo>
                  <a:cubicBezTo>
                    <a:pt x="88" y="42"/>
                    <a:pt x="90" y="37"/>
                    <a:pt x="90" y="36"/>
                  </a:cubicBezTo>
                  <a:cubicBezTo>
                    <a:pt x="89" y="35"/>
                    <a:pt x="84" y="35"/>
                    <a:pt x="82" y="36"/>
                  </a:cubicBezTo>
                  <a:cubicBezTo>
                    <a:pt x="82" y="35"/>
                    <a:pt x="81" y="34"/>
                    <a:pt x="81" y="34"/>
                  </a:cubicBezTo>
                  <a:cubicBezTo>
                    <a:pt x="82" y="32"/>
                    <a:pt x="83" y="27"/>
                    <a:pt x="82" y="26"/>
                  </a:cubicBezTo>
                  <a:cubicBezTo>
                    <a:pt x="81" y="26"/>
                    <a:pt x="76" y="26"/>
                    <a:pt x="75" y="28"/>
                  </a:cubicBezTo>
                  <a:cubicBezTo>
                    <a:pt x="74" y="27"/>
                    <a:pt x="73" y="27"/>
                    <a:pt x="73" y="26"/>
                  </a:cubicBezTo>
                  <a:cubicBezTo>
                    <a:pt x="74" y="24"/>
                    <a:pt x="73" y="19"/>
                    <a:pt x="72" y="19"/>
                  </a:cubicBezTo>
                  <a:cubicBezTo>
                    <a:pt x="71" y="18"/>
                    <a:pt x="67" y="20"/>
                    <a:pt x="65" y="22"/>
                  </a:cubicBezTo>
                  <a:cubicBezTo>
                    <a:pt x="65" y="22"/>
                    <a:pt x="64" y="21"/>
                    <a:pt x="63" y="21"/>
                  </a:cubicBezTo>
                  <a:cubicBezTo>
                    <a:pt x="63" y="19"/>
                    <a:pt x="61" y="14"/>
                    <a:pt x="60" y="14"/>
                  </a:cubicBezTo>
                  <a:cubicBezTo>
                    <a:pt x="59" y="14"/>
                    <a:pt x="55" y="17"/>
                    <a:pt x="55" y="19"/>
                  </a:cubicBezTo>
                  <a:cubicBezTo>
                    <a:pt x="54" y="19"/>
                    <a:pt x="53" y="18"/>
                    <a:pt x="52" y="18"/>
                  </a:cubicBezTo>
                  <a:cubicBezTo>
                    <a:pt x="52" y="16"/>
                    <a:pt x="49" y="12"/>
                    <a:pt x="48" y="12"/>
                  </a:cubicBezTo>
                  <a:cubicBezTo>
                    <a:pt x="47" y="12"/>
                    <a:pt x="44" y="16"/>
                    <a:pt x="44" y="18"/>
                  </a:cubicBezTo>
                  <a:cubicBezTo>
                    <a:pt x="43" y="18"/>
                    <a:pt x="42" y="19"/>
                    <a:pt x="41" y="19"/>
                  </a:cubicBezTo>
                  <a:cubicBezTo>
                    <a:pt x="40" y="17"/>
                    <a:pt x="37" y="14"/>
                    <a:pt x="35" y="14"/>
                  </a:cubicBezTo>
                  <a:cubicBezTo>
                    <a:pt x="34" y="14"/>
                    <a:pt x="32" y="19"/>
                    <a:pt x="33" y="21"/>
                  </a:cubicBezTo>
                  <a:cubicBezTo>
                    <a:pt x="32" y="21"/>
                    <a:pt x="31" y="22"/>
                    <a:pt x="31" y="22"/>
                  </a:cubicBezTo>
                  <a:cubicBezTo>
                    <a:pt x="29" y="20"/>
                    <a:pt x="25" y="18"/>
                    <a:pt x="24" y="19"/>
                  </a:cubicBezTo>
                  <a:cubicBezTo>
                    <a:pt x="23" y="19"/>
                    <a:pt x="22" y="24"/>
                    <a:pt x="23" y="26"/>
                  </a:cubicBezTo>
                  <a:cubicBezTo>
                    <a:pt x="22" y="27"/>
                    <a:pt x="22" y="27"/>
                    <a:pt x="21" y="28"/>
                  </a:cubicBezTo>
                  <a:cubicBezTo>
                    <a:pt x="19" y="26"/>
                    <a:pt x="15" y="26"/>
                    <a:pt x="14" y="26"/>
                  </a:cubicBezTo>
                  <a:cubicBezTo>
                    <a:pt x="13" y="27"/>
                    <a:pt x="14" y="32"/>
                    <a:pt x="15" y="34"/>
                  </a:cubicBezTo>
                  <a:cubicBezTo>
                    <a:pt x="15" y="34"/>
                    <a:pt x="14" y="35"/>
                    <a:pt x="14" y="36"/>
                  </a:cubicBezTo>
                  <a:cubicBezTo>
                    <a:pt x="12" y="35"/>
                    <a:pt x="7" y="35"/>
                    <a:pt x="6" y="36"/>
                  </a:cubicBezTo>
                  <a:cubicBezTo>
                    <a:pt x="6" y="37"/>
                    <a:pt x="7" y="42"/>
                    <a:pt x="9" y="43"/>
                  </a:cubicBezTo>
                  <a:cubicBezTo>
                    <a:pt x="9" y="44"/>
                    <a:pt x="9" y="45"/>
                    <a:pt x="8" y="46"/>
                  </a:cubicBezTo>
                  <a:cubicBezTo>
                    <a:pt x="6" y="45"/>
                    <a:pt x="2" y="47"/>
                    <a:pt x="1" y="48"/>
                  </a:cubicBezTo>
                  <a:cubicBezTo>
                    <a:pt x="1" y="49"/>
                    <a:pt x="4" y="53"/>
                    <a:pt x="6" y="54"/>
                  </a:cubicBezTo>
                  <a:cubicBezTo>
                    <a:pt x="6" y="55"/>
                    <a:pt x="6" y="55"/>
                    <a:pt x="6" y="56"/>
                  </a:cubicBezTo>
                  <a:cubicBezTo>
                    <a:pt x="4" y="56"/>
                    <a:pt x="0" y="59"/>
                    <a:pt x="0" y="61"/>
                  </a:cubicBezTo>
                  <a:cubicBezTo>
                    <a:pt x="0" y="62"/>
                    <a:pt x="4" y="65"/>
                    <a:pt x="6" y="65"/>
                  </a:cubicBezTo>
                  <a:cubicBezTo>
                    <a:pt x="6" y="66"/>
                    <a:pt x="6" y="67"/>
                    <a:pt x="6" y="67"/>
                  </a:cubicBezTo>
                  <a:cubicBezTo>
                    <a:pt x="4" y="68"/>
                    <a:pt x="1" y="72"/>
                    <a:pt x="1" y="73"/>
                  </a:cubicBezTo>
                  <a:cubicBezTo>
                    <a:pt x="2" y="74"/>
                    <a:pt x="6" y="76"/>
                    <a:pt x="8" y="76"/>
                  </a:cubicBezTo>
                  <a:cubicBezTo>
                    <a:pt x="9" y="76"/>
                    <a:pt x="9" y="77"/>
                    <a:pt x="9" y="78"/>
                  </a:cubicBezTo>
                  <a:cubicBezTo>
                    <a:pt x="7" y="79"/>
                    <a:pt x="6" y="84"/>
                    <a:pt x="6" y="85"/>
                  </a:cubicBezTo>
                  <a:cubicBezTo>
                    <a:pt x="7" y="86"/>
                    <a:pt x="12" y="86"/>
                    <a:pt x="14" y="85"/>
                  </a:cubicBezTo>
                  <a:cubicBezTo>
                    <a:pt x="14" y="86"/>
                    <a:pt x="15" y="87"/>
                    <a:pt x="15" y="87"/>
                  </a:cubicBezTo>
                  <a:cubicBezTo>
                    <a:pt x="14" y="89"/>
                    <a:pt x="13" y="94"/>
                    <a:pt x="14" y="95"/>
                  </a:cubicBezTo>
                  <a:cubicBezTo>
                    <a:pt x="15" y="96"/>
                    <a:pt x="20" y="95"/>
                    <a:pt x="21" y="93"/>
                  </a:cubicBezTo>
                  <a:cubicBezTo>
                    <a:pt x="22" y="94"/>
                    <a:pt x="22" y="95"/>
                    <a:pt x="23" y="95"/>
                  </a:cubicBezTo>
                  <a:cubicBezTo>
                    <a:pt x="22" y="97"/>
                    <a:pt x="23" y="102"/>
                    <a:pt x="24" y="102"/>
                  </a:cubicBezTo>
                  <a:cubicBezTo>
                    <a:pt x="25" y="103"/>
                    <a:pt x="29" y="101"/>
                    <a:pt x="31" y="99"/>
                  </a:cubicBezTo>
                  <a:cubicBezTo>
                    <a:pt x="31" y="100"/>
                    <a:pt x="32" y="100"/>
                    <a:pt x="33" y="100"/>
                  </a:cubicBezTo>
                  <a:cubicBezTo>
                    <a:pt x="32" y="102"/>
                    <a:pt x="34" y="107"/>
                    <a:pt x="35" y="107"/>
                  </a:cubicBezTo>
                  <a:cubicBezTo>
                    <a:pt x="37" y="108"/>
                    <a:pt x="40" y="105"/>
                    <a:pt x="41" y="102"/>
                  </a:cubicBezTo>
                  <a:cubicBezTo>
                    <a:pt x="42" y="103"/>
                    <a:pt x="43" y="103"/>
                    <a:pt x="44" y="103"/>
                  </a:cubicBezTo>
                  <a:cubicBezTo>
                    <a:pt x="44" y="105"/>
                    <a:pt x="47" y="109"/>
                    <a:pt x="48" y="109"/>
                  </a:cubicBezTo>
                  <a:cubicBezTo>
                    <a:pt x="49" y="109"/>
                    <a:pt x="52" y="105"/>
                    <a:pt x="52" y="103"/>
                  </a:cubicBezTo>
                  <a:cubicBezTo>
                    <a:pt x="53" y="103"/>
                    <a:pt x="54" y="103"/>
                    <a:pt x="55" y="103"/>
                  </a:cubicBezTo>
                  <a:cubicBezTo>
                    <a:pt x="55" y="105"/>
                    <a:pt x="59" y="108"/>
                    <a:pt x="60" y="107"/>
                  </a:cubicBezTo>
                  <a:cubicBezTo>
                    <a:pt x="61" y="107"/>
                    <a:pt x="63" y="102"/>
                    <a:pt x="63" y="100"/>
                  </a:cubicBezTo>
                  <a:cubicBezTo>
                    <a:pt x="64" y="100"/>
                    <a:pt x="65" y="100"/>
                    <a:pt x="65" y="99"/>
                  </a:cubicBezTo>
                  <a:cubicBezTo>
                    <a:pt x="67" y="101"/>
                    <a:pt x="71" y="103"/>
                    <a:pt x="72" y="102"/>
                  </a:cubicBezTo>
                  <a:cubicBezTo>
                    <a:pt x="73" y="102"/>
                    <a:pt x="74" y="97"/>
                    <a:pt x="73" y="95"/>
                  </a:cubicBezTo>
                  <a:cubicBezTo>
                    <a:pt x="73" y="95"/>
                    <a:pt x="74" y="94"/>
                    <a:pt x="75" y="93"/>
                  </a:cubicBezTo>
                  <a:cubicBezTo>
                    <a:pt x="76" y="95"/>
                    <a:pt x="81" y="96"/>
                    <a:pt x="82" y="95"/>
                  </a:cubicBezTo>
                  <a:cubicBezTo>
                    <a:pt x="83" y="94"/>
                    <a:pt x="82" y="89"/>
                    <a:pt x="81" y="87"/>
                  </a:cubicBezTo>
                  <a:cubicBezTo>
                    <a:pt x="81" y="87"/>
                    <a:pt x="82" y="86"/>
                    <a:pt x="82" y="85"/>
                  </a:cubicBezTo>
                  <a:cubicBezTo>
                    <a:pt x="84" y="86"/>
                    <a:pt x="89" y="86"/>
                    <a:pt x="90" y="85"/>
                  </a:cubicBezTo>
                  <a:cubicBezTo>
                    <a:pt x="90" y="84"/>
                    <a:pt x="88" y="79"/>
                    <a:pt x="87" y="78"/>
                  </a:cubicBezTo>
                  <a:cubicBezTo>
                    <a:pt x="87" y="77"/>
                    <a:pt x="87" y="76"/>
                    <a:pt x="88" y="76"/>
                  </a:cubicBezTo>
                  <a:cubicBezTo>
                    <a:pt x="90" y="76"/>
                    <a:pt x="94" y="74"/>
                    <a:pt x="95" y="73"/>
                  </a:cubicBezTo>
                  <a:cubicBezTo>
                    <a:pt x="95" y="72"/>
                    <a:pt x="92" y="68"/>
                    <a:pt x="90" y="67"/>
                  </a:cubicBezTo>
                  <a:cubicBezTo>
                    <a:pt x="90" y="67"/>
                    <a:pt x="90" y="66"/>
                    <a:pt x="90" y="65"/>
                  </a:cubicBezTo>
                  <a:cubicBezTo>
                    <a:pt x="92" y="65"/>
                    <a:pt x="96" y="62"/>
                    <a:pt x="96" y="61"/>
                  </a:cubicBezTo>
                  <a:cubicBezTo>
                    <a:pt x="96" y="59"/>
                    <a:pt x="92" y="56"/>
                    <a:pt x="90" y="56"/>
                  </a:cubicBezTo>
                  <a:close/>
                  <a:moveTo>
                    <a:pt x="58" y="98"/>
                  </a:moveTo>
                  <a:cubicBezTo>
                    <a:pt x="56" y="99"/>
                    <a:pt x="55" y="99"/>
                    <a:pt x="53" y="99"/>
                  </a:cubicBezTo>
                  <a:cubicBezTo>
                    <a:pt x="54" y="91"/>
                    <a:pt x="59" y="80"/>
                    <a:pt x="56" y="74"/>
                  </a:cubicBezTo>
                  <a:cubicBezTo>
                    <a:pt x="60" y="80"/>
                    <a:pt x="71" y="81"/>
                    <a:pt x="79" y="84"/>
                  </a:cubicBezTo>
                  <a:cubicBezTo>
                    <a:pt x="74" y="91"/>
                    <a:pt x="67" y="96"/>
                    <a:pt x="58" y="98"/>
                  </a:cubicBezTo>
                  <a:close/>
                  <a:moveTo>
                    <a:pt x="17" y="84"/>
                  </a:moveTo>
                  <a:cubicBezTo>
                    <a:pt x="24" y="81"/>
                    <a:pt x="36" y="80"/>
                    <a:pt x="40" y="74"/>
                  </a:cubicBezTo>
                  <a:cubicBezTo>
                    <a:pt x="37" y="80"/>
                    <a:pt x="42" y="91"/>
                    <a:pt x="43" y="99"/>
                  </a:cubicBezTo>
                  <a:cubicBezTo>
                    <a:pt x="33" y="98"/>
                    <a:pt x="23" y="93"/>
                    <a:pt x="17" y="84"/>
                  </a:cubicBezTo>
                  <a:close/>
                  <a:moveTo>
                    <a:pt x="12" y="45"/>
                  </a:moveTo>
                  <a:cubicBezTo>
                    <a:pt x="19" y="50"/>
                    <a:pt x="26" y="60"/>
                    <a:pt x="32" y="61"/>
                  </a:cubicBezTo>
                  <a:cubicBezTo>
                    <a:pt x="26" y="61"/>
                    <a:pt x="19" y="71"/>
                    <a:pt x="12" y="76"/>
                  </a:cubicBezTo>
                  <a:cubicBezTo>
                    <a:pt x="11" y="74"/>
                    <a:pt x="11" y="72"/>
                    <a:pt x="10" y="71"/>
                  </a:cubicBezTo>
                  <a:cubicBezTo>
                    <a:pt x="8" y="62"/>
                    <a:pt x="9" y="53"/>
                    <a:pt x="12" y="45"/>
                  </a:cubicBezTo>
                  <a:close/>
                  <a:moveTo>
                    <a:pt x="38" y="23"/>
                  </a:moveTo>
                  <a:cubicBezTo>
                    <a:pt x="40" y="22"/>
                    <a:pt x="41" y="22"/>
                    <a:pt x="43" y="22"/>
                  </a:cubicBezTo>
                  <a:cubicBezTo>
                    <a:pt x="42" y="30"/>
                    <a:pt x="37" y="41"/>
                    <a:pt x="40" y="47"/>
                  </a:cubicBezTo>
                  <a:cubicBezTo>
                    <a:pt x="36" y="41"/>
                    <a:pt x="24" y="40"/>
                    <a:pt x="17" y="37"/>
                  </a:cubicBezTo>
                  <a:cubicBezTo>
                    <a:pt x="22" y="30"/>
                    <a:pt x="29" y="25"/>
                    <a:pt x="38" y="23"/>
                  </a:cubicBezTo>
                  <a:close/>
                  <a:moveTo>
                    <a:pt x="79" y="37"/>
                  </a:moveTo>
                  <a:cubicBezTo>
                    <a:pt x="71" y="40"/>
                    <a:pt x="60" y="41"/>
                    <a:pt x="56" y="47"/>
                  </a:cubicBezTo>
                  <a:cubicBezTo>
                    <a:pt x="59" y="41"/>
                    <a:pt x="54" y="30"/>
                    <a:pt x="53" y="22"/>
                  </a:cubicBezTo>
                  <a:cubicBezTo>
                    <a:pt x="63" y="23"/>
                    <a:pt x="73" y="29"/>
                    <a:pt x="79" y="37"/>
                  </a:cubicBezTo>
                  <a:close/>
                  <a:moveTo>
                    <a:pt x="54" y="70"/>
                  </a:moveTo>
                  <a:cubicBezTo>
                    <a:pt x="54" y="71"/>
                    <a:pt x="55" y="72"/>
                    <a:pt x="55" y="73"/>
                  </a:cubicBezTo>
                  <a:cubicBezTo>
                    <a:pt x="55" y="72"/>
                    <a:pt x="54" y="71"/>
                    <a:pt x="53" y="71"/>
                  </a:cubicBezTo>
                  <a:cubicBezTo>
                    <a:pt x="51" y="74"/>
                    <a:pt x="45" y="74"/>
                    <a:pt x="43" y="71"/>
                  </a:cubicBezTo>
                  <a:cubicBezTo>
                    <a:pt x="42" y="71"/>
                    <a:pt x="41" y="72"/>
                    <a:pt x="41" y="73"/>
                  </a:cubicBezTo>
                  <a:cubicBezTo>
                    <a:pt x="41" y="72"/>
                    <a:pt x="41" y="71"/>
                    <a:pt x="42" y="70"/>
                  </a:cubicBezTo>
                  <a:cubicBezTo>
                    <a:pt x="37" y="70"/>
                    <a:pt x="35" y="65"/>
                    <a:pt x="37" y="62"/>
                  </a:cubicBezTo>
                  <a:cubicBezTo>
                    <a:pt x="36" y="61"/>
                    <a:pt x="35" y="61"/>
                    <a:pt x="34" y="61"/>
                  </a:cubicBezTo>
                  <a:cubicBezTo>
                    <a:pt x="35" y="61"/>
                    <a:pt x="36" y="60"/>
                    <a:pt x="37" y="60"/>
                  </a:cubicBezTo>
                  <a:cubicBezTo>
                    <a:pt x="35" y="56"/>
                    <a:pt x="37" y="51"/>
                    <a:pt x="42" y="51"/>
                  </a:cubicBezTo>
                  <a:cubicBezTo>
                    <a:pt x="41" y="50"/>
                    <a:pt x="41" y="49"/>
                    <a:pt x="41" y="48"/>
                  </a:cubicBezTo>
                  <a:cubicBezTo>
                    <a:pt x="41" y="49"/>
                    <a:pt x="42" y="50"/>
                    <a:pt x="43" y="50"/>
                  </a:cubicBezTo>
                  <a:cubicBezTo>
                    <a:pt x="45" y="47"/>
                    <a:pt x="51" y="47"/>
                    <a:pt x="53" y="50"/>
                  </a:cubicBezTo>
                  <a:cubicBezTo>
                    <a:pt x="54" y="50"/>
                    <a:pt x="55" y="49"/>
                    <a:pt x="55" y="48"/>
                  </a:cubicBezTo>
                  <a:cubicBezTo>
                    <a:pt x="55" y="49"/>
                    <a:pt x="54" y="50"/>
                    <a:pt x="54" y="51"/>
                  </a:cubicBezTo>
                  <a:cubicBezTo>
                    <a:pt x="59" y="51"/>
                    <a:pt x="61" y="56"/>
                    <a:pt x="59" y="60"/>
                  </a:cubicBezTo>
                  <a:cubicBezTo>
                    <a:pt x="60" y="60"/>
                    <a:pt x="61" y="61"/>
                    <a:pt x="62" y="61"/>
                  </a:cubicBezTo>
                  <a:cubicBezTo>
                    <a:pt x="61" y="61"/>
                    <a:pt x="60" y="61"/>
                    <a:pt x="59" y="62"/>
                  </a:cubicBezTo>
                  <a:cubicBezTo>
                    <a:pt x="61" y="65"/>
                    <a:pt x="59" y="70"/>
                    <a:pt x="54" y="70"/>
                  </a:cubicBezTo>
                  <a:close/>
                  <a:moveTo>
                    <a:pt x="84" y="76"/>
                  </a:moveTo>
                  <a:cubicBezTo>
                    <a:pt x="77" y="71"/>
                    <a:pt x="70" y="61"/>
                    <a:pt x="63" y="61"/>
                  </a:cubicBezTo>
                  <a:cubicBezTo>
                    <a:pt x="70" y="60"/>
                    <a:pt x="77" y="50"/>
                    <a:pt x="84" y="45"/>
                  </a:cubicBezTo>
                  <a:cubicBezTo>
                    <a:pt x="85" y="47"/>
                    <a:pt x="85" y="49"/>
                    <a:pt x="86" y="50"/>
                  </a:cubicBezTo>
                  <a:cubicBezTo>
                    <a:pt x="88" y="59"/>
                    <a:pt x="87" y="68"/>
                    <a:pt x="84" y="76"/>
                  </a:cubicBezTo>
                  <a:close/>
                  <a:moveTo>
                    <a:pt x="48" y="49"/>
                  </a:moveTo>
                  <a:cubicBezTo>
                    <a:pt x="42" y="49"/>
                    <a:pt x="37" y="54"/>
                    <a:pt x="37" y="61"/>
                  </a:cubicBezTo>
                  <a:cubicBezTo>
                    <a:pt x="37" y="67"/>
                    <a:pt x="42" y="72"/>
                    <a:pt x="48" y="72"/>
                  </a:cubicBezTo>
                  <a:cubicBezTo>
                    <a:pt x="54" y="72"/>
                    <a:pt x="59" y="67"/>
                    <a:pt x="59" y="61"/>
                  </a:cubicBezTo>
                  <a:cubicBezTo>
                    <a:pt x="59" y="54"/>
                    <a:pt x="54" y="49"/>
                    <a:pt x="48" y="49"/>
                  </a:cubicBezTo>
                  <a:close/>
                  <a:moveTo>
                    <a:pt x="48" y="67"/>
                  </a:moveTo>
                  <a:cubicBezTo>
                    <a:pt x="44" y="67"/>
                    <a:pt x="42" y="64"/>
                    <a:pt x="42" y="61"/>
                  </a:cubicBezTo>
                  <a:cubicBezTo>
                    <a:pt x="42" y="57"/>
                    <a:pt x="44" y="54"/>
                    <a:pt x="48" y="54"/>
                  </a:cubicBezTo>
                  <a:cubicBezTo>
                    <a:pt x="51" y="54"/>
                    <a:pt x="54" y="57"/>
                    <a:pt x="54" y="61"/>
                  </a:cubicBezTo>
                  <a:cubicBezTo>
                    <a:pt x="54" y="64"/>
                    <a:pt x="51" y="67"/>
                    <a:pt x="48" y="67"/>
                  </a:cubicBezTo>
                  <a:close/>
                  <a:moveTo>
                    <a:pt x="117" y="18"/>
                  </a:moveTo>
                  <a:cubicBezTo>
                    <a:pt x="117" y="17"/>
                    <a:pt x="115" y="16"/>
                    <a:pt x="114" y="16"/>
                  </a:cubicBezTo>
                  <a:cubicBezTo>
                    <a:pt x="114" y="16"/>
                    <a:pt x="114" y="15"/>
                    <a:pt x="114" y="15"/>
                  </a:cubicBezTo>
                  <a:cubicBezTo>
                    <a:pt x="115" y="15"/>
                    <a:pt x="116" y="13"/>
                    <a:pt x="116" y="13"/>
                  </a:cubicBezTo>
                  <a:cubicBezTo>
                    <a:pt x="116" y="13"/>
                    <a:pt x="114" y="12"/>
                    <a:pt x="113" y="12"/>
                  </a:cubicBezTo>
                  <a:cubicBezTo>
                    <a:pt x="113" y="12"/>
                    <a:pt x="113" y="11"/>
                    <a:pt x="113" y="11"/>
                  </a:cubicBezTo>
                  <a:cubicBezTo>
                    <a:pt x="114" y="11"/>
                    <a:pt x="114" y="9"/>
                    <a:pt x="114" y="9"/>
                  </a:cubicBezTo>
                  <a:cubicBezTo>
                    <a:pt x="114" y="8"/>
                    <a:pt x="112" y="8"/>
                    <a:pt x="112" y="8"/>
                  </a:cubicBezTo>
                  <a:cubicBezTo>
                    <a:pt x="111" y="8"/>
                    <a:pt x="111" y="8"/>
                    <a:pt x="111" y="8"/>
                  </a:cubicBezTo>
                  <a:cubicBezTo>
                    <a:pt x="111" y="7"/>
                    <a:pt x="112" y="5"/>
                    <a:pt x="111" y="5"/>
                  </a:cubicBezTo>
                  <a:cubicBezTo>
                    <a:pt x="111" y="5"/>
                    <a:pt x="109" y="5"/>
                    <a:pt x="109" y="6"/>
                  </a:cubicBezTo>
                  <a:cubicBezTo>
                    <a:pt x="108" y="5"/>
                    <a:pt x="108" y="5"/>
                    <a:pt x="108" y="5"/>
                  </a:cubicBezTo>
                  <a:cubicBezTo>
                    <a:pt x="108" y="4"/>
                    <a:pt x="108" y="2"/>
                    <a:pt x="108" y="2"/>
                  </a:cubicBezTo>
                  <a:cubicBezTo>
                    <a:pt x="107" y="2"/>
                    <a:pt x="106" y="3"/>
                    <a:pt x="105" y="3"/>
                  </a:cubicBezTo>
                  <a:cubicBezTo>
                    <a:pt x="105" y="3"/>
                    <a:pt x="105" y="3"/>
                    <a:pt x="104" y="3"/>
                  </a:cubicBezTo>
                  <a:cubicBezTo>
                    <a:pt x="105" y="2"/>
                    <a:pt x="104" y="1"/>
                    <a:pt x="103" y="0"/>
                  </a:cubicBezTo>
                  <a:cubicBezTo>
                    <a:pt x="103" y="0"/>
                    <a:pt x="102" y="1"/>
                    <a:pt x="101" y="2"/>
                  </a:cubicBezTo>
                  <a:cubicBezTo>
                    <a:pt x="101" y="2"/>
                    <a:pt x="101" y="2"/>
                    <a:pt x="100" y="2"/>
                  </a:cubicBezTo>
                  <a:cubicBezTo>
                    <a:pt x="100" y="1"/>
                    <a:pt x="99" y="0"/>
                    <a:pt x="99" y="0"/>
                  </a:cubicBezTo>
                  <a:cubicBezTo>
                    <a:pt x="98" y="0"/>
                    <a:pt x="97" y="1"/>
                    <a:pt x="97" y="2"/>
                  </a:cubicBezTo>
                  <a:cubicBezTo>
                    <a:pt x="97" y="2"/>
                    <a:pt x="97" y="2"/>
                    <a:pt x="96" y="2"/>
                  </a:cubicBezTo>
                  <a:cubicBezTo>
                    <a:pt x="96" y="1"/>
                    <a:pt x="95" y="0"/>
                    <a:pt x="94" y="0"/>
                  </a:cubicBezTo>
                  <a:cubicBezTo>
                    <a:pt x="94" y="1"/>
                    <a:pt x="93" y="2"/>
                    <a:pt x="93" y="3"/>
                  </a:cubicBezTo>
                  <a:cubicBezTo>
                    <a:pt x="93" y="3"/>
                    <a:pt x="93" y="3"/>
                    <a:pt x="93" y="3"/>
                  </a:cubicBezTo>
                  <a:cubicBezTo>
                    <a:pt x="92" y="3"/>
                    <a:pt x="90" y="2"/>
                    <a:pt x="90" y="2"/>
                  </a:cubicBezTo>
                  <a:cubicBezTo>
                    <a:pt x="90" y="2"/>
                    <a:pt x="89" y="4"/>
                    <a:pt x="90" y="5"/>
                  </a:cubicBezTo>
                  <a:cubicBezTo>
                    <a:pt x="90" y="5"/>
                    <a:pt x="89" y="5"/>
                    <a:pt x="89" y="6"/>
                  </a:cubicBezTo>
                  <a:cubicBezTo>
                    <a:pt x="88" y="5"/>
                    <a:pt x="87" y="5"/>
                    <a:pt x="86" y="5"/>
                  </a:cubicBezTo>
                  <a:cubicBezTo>
                    <a:pt x="86" y="5"/>
                    <a:pt x="86" y="7"/>
                    <a:pt x="87" y="8"/>
                  </a:cubicBezTo>
                  <a:cubicBezTo>
                    <a:pt x="87" y="8"/>
                    <a:pt x="86" y="8"/>
                    <a:pt x="86" y="8"/>
                  </a:cubicBezTo>
                  <a:cubicBezTo>
                    <a:pt x="86" y="8"/>
                    <a:pt x="84" y="8"/>
                    <a:pt x="84" y="9"/>
                  </a:cubicBezTo>
                  <a:cubicBezTo>
                    <a:pt x="83" y="9"/>
                    <a:pt x="84" y="11"/>
                    <a:pt x="85" y="11"/>
                  </a:cubicBezTo>
                  <a:cubicBezTo>
                    <a:pt x="85" y="11"/>
                    <a:pt x="84" y="12"/>
                    <a:pt x="84" y="12"/>
                  </a:cubicBezTo>
                  <a:cubicBezTo>
                    <a:pt x="84" y="12"/>
                    <a:pt x="82" y="13"/>
                    <a:pt x="82" y="13"/>
                  </a:cubicBezTo>
                  <a:cubicBezTo>
                    <a:pt x="82" y="13"/>
                    <a:pt x="83" y="15"/>
                    <a:pt x="84" y="15"/>
                  </a:cubicBezTo>
                  <a:cubicBezTo>
                    <a:pt x="83" y="15"/>
                    <a:pt x="83" y="16"/>
                    <a:pt x="83" y="16"/>
                  </a:cubicBezTo>
                  <a:cubicBezTo>
                    <a:pt x="83" y="16"/>
                    <a:pt x="81" y="17"/>
                    <a:pt x="81" y="18"/>
                  </a:cubicBezTo>
                  <a:cubicBezTo>
                    <a:pt x="81" y="18"/>
                    <a:pt x="83" y="19"/>
                    <a:pt x="83" y="19"/>
                  </a:cubicBezTo>
                  <a:cubicBezTo>
                    <a:pt x="83" y="19"/>
                    <a:pt x="83" y="20"/>
                    <a:pt x="84" y="20"/>
                  </a:cubicBezTo>
                  <a:cubicBezTo>
                    <a:pt x="83" y="20"/>
                    <a:pt x="82" y="22"/>
                    <a:pt x="82" y="22"/>
                  </a:cubicBezTo>
                  <a:cubicBezTo>
                    <a:pt x="82" y="23"/>
                    <a:pt x="84" y="23"/>
                    <a:pt x="84" y="23"/>
                  </a:cubicBezTo>
                  <a:cubicBezTo>
                    <a:pt x="84" y="23"/>
                    <a:pt x="85" y="24"/>
                    <a:pt x="85" y="24"/>
                  </a:cubicBezTo>
                  <a:cubicBezTo>
                    <a:pt x="84" y="24"/>
                    <a:pt x="83" y="26"/>
                    <a:pt x="84" y="26"/>
                  </a:cubicBezTo>
                  <a:cubicBezTo>
                    <a:pt x="84" y="27"/>
                    <a:pt x="86" y="27"/>
                    <a:pt x="86" y="27"/>
                  </a:cubicBezTo>
                  <a:cubicBezTo>
                    <a:pt x="86" y="27"/>
                    <a:pt x="87" y="27"/>
                    <a:pt x="87" y="27"/>
                  </a:cubicBezTo>
                  <a:cubicBezTo>
                    <a:pt x="86" y="28"/>
                    <a:pt x="86" y="30"/>
                    <a:pt x="86" y="30"/>
                  </a:cubicBezTo>
                  <a:cubicBezTo>
                    <a:pt x="87" y="30"/>
                    <a:pt x="88" y="30"/>
                    <a:pt x="89" y="30"/>
                  </a:cubicBezTo>
                  <a:cubicBezTo>
                    <a:pt x="89" y="30"/>
                    <a:pt x="90" y="30"/>
                    <a:pt x="90" y="30"/>
                  </a:cubicBezTo>
                  <a:cubicBezTo>
                    <a:pt x="89" y="31"/>
                    <a:pt x="90" y="33"/>
                    <a:pt x="90" y="33"/>
                  </a:cubicBezTo>
                  <a:cubicBezTo>
                    <a:pt x="90" y="33"/>
                    <a:pt x="92" y="32"/>
                    <a:pt x="93" y="32"/>
                  </a:cubicBezTo>
                  <a:cubicBezTo>
                    <a:pt x="93" y="32"/>
                    <a:pt x="93" y="32"/>
                    <a:pt x="93" y="32"/>
                  </a:cubicBezTo>
                  <a:cubicBezTo>
                    <a:pt x="93" y="33"/>
                    <a:pt x="94" y="35"/>
                    <a:pt x="94" y="35"/>
                  </a:cubicBezTo>
                  <a:cubicBezTo>
                    <a:pt x="95" y="35"/>
                    <a:pt x="96" y="34"/>
                    <a:pt x="96" y="33"/>
                  </a:cubicBezTo>
                  <a:cubicBezTo>
                    <a:pt x="97" y="33"/>
                    <a:pt x="97" y="33"/>
                    <a:pt x="97" y="33"/>
                  </a:cubicBezTo>
                  <a:cubicBezTo>
                    <a:pt x="97" y="34"/>
                    <a:pt x="98" y="35"/>
                    <a:pt x="99" y="35"/>
                  </a:cubicBezTo>
                  <a:cubicBezTo>
                    <a:pt x="99" y="35"/>
                    <a:pt x="100" y="34"/>
                    <a:pt x="100" y="33"/>
                  </a:cubicBezTo>
                  <a:cubicBezTo>
                    <a:pt x="101" y="33"/>
                    <a:pt x="101" y="33"/>
                    <a:pt x="101" y="33"/>
                  </a:cubicBezTo>
                  <a:cubicBezTo>
                    <a:pt x="102" y="34"/>
                    <a:pt x="103" y="35"/>
                    <a:pt x="103" y="35"/>
                  </a:cubicBezTo>
                  <a:cubicBezTo>
                    <a:pt x="104" y="35"/>
                    <a:pt x="105" y="33"/>
                    <a:pt x="104" y="32"/>
                  </a:cubicBezTo>
                  <a:cubicBezTo>
                    <a:pt x="105" y="32"/>
                    <a:pt x="105" y="32"/>
                    <a:pt x="105" y="32"/>
                  </a:cubicBezTo>
                  <a:cubicBezTo>
                    <a:pt x="106" y="32"/>
                    <a:pt x="107" y="33"/>
                    <a:pt x="108" y="33"/>
                  </a:cubicBezTo>
                  <a:cubicBezTo>
                    <a:pt x="108" y="33"/>
                    <a:pt x="108" y="31"/>
                    <a:pt x="108" y="30"/>
                  </a:cubicBezTo>
                  <a:cubicBezTo>
                    <a:pt x="108" y="30"/>
                    <a:pt x="108" y="30"/>
                    <a:pt x="109" y="30"/>
                  </a:cubicBezTo>
                  <a:cubicBezTo>
                    <a:pt x="109" y="30"/>
                    <a:pt x="111" y="30"/>
                    <a:pt x="111" y="30"/>
                  </a:cubicBezTo>
                  <a:cubicBezTo>
                    <a:pt x="112" y="30"/>
                    <a:pt x="111" y="28"/>
                    <a:pt x="111" y="27"/>
                  </a:cubicBezTo>
                  <a:cubicBezTo>
                    <a:pt x="111" y="27"/>
                    <a:pt x="111" y="27"/>
                    <a:pt x="112" y="27"/>
                  </a:cubicBezTo>
                  <a:cubicBezTo>
                    <a:pt x="112" y="27"/>
                    <a:pt x="114" y="27"/>
                    <a:pt x="114" y="26"/>
                  </a:cubicBezTo>
                  <a:cubicBezTo>
                    <a:pt x="114" y="26"/>
                    <a:pt x="114" y="24"/>
                    <a:pt x="113" y="24"/>
                  </a:cubicBezTo>
                  <a:cubicBezTo>
                    <a:pt x="113" y="24"/>
                    <a:pt x="113" y="23"/>
                    <a:pt x="113" y="23"/>
                  </a:cubicBezTo>
                  <a:cubicBezTo>
                    <a:pt x="114" y="23"/>
                    <a:pt x="116" y="23"/>
                    <a:pt x="116" y="22"/>
                  </a:cubicBezTo>
                  <a:cubicBezTo>
                    <a:pt x="116" y="22"/>
                    <a:pt x="115" y="20"/>
                    <a:pt x="114" y="20"/>
                  </a:cubicBezTo>
                  <a:cubicBezTo>
                    <a:pt x="114" y="20"/>
                    <a:pt x="114" y="19"/>
                    <a:pt x="114" y="19"/>
                  </a:cubicBezTo>
                  <a:cubicBezTo>
                    <a:pt x="115" y="19"/>
                    <a:pt x="117" y="18"/>
                    <a:pt x="117" y="18"/>
                  </a:cubicBezTo>
                  <a:close/>
                  <a:moveTo>
                    <a:pt x="103" y="31"/>
                  </a:moveTo>
                  <a:cubicBezTo>
                    <a:pt x="102" y="32"/>
                    <a:pt x="101" y="32"/>
                    <a:pt x="101" y="32"/>
                  </a:cubicBezTo>
                  <a:cubicBezTo>
                    <a:pt x="101" y="29"/>
                    <a:pt x="103" y="25"/>
                    <a:pt x="102" y="22"/>
                  </a:cubicBezTo>
                  <a:cubicBezTo>
                    <a:pt x="103" y="25"/>
                    <a:pt x="107" y="25"/>
                    <a:pt x="110" y="26"/>
                  </a:cubicBezTo>
                  <a:cubicBezTo>
                    <a:pt x="108" y="29"/>
                    <a:pt x="106" y="31"/>
                    <a:pt x="103" y="31"/>
                  </a:cubicBezTo>
                  <a:close/>
                  <a:moveTo>
                    <a:pt x="87" y="26"/>
                  </a:moveTo>
                  <a:cubicBezTo>
                    <a:pt x="90" y="25"/>
                    <a:pt x="95" y="25"/>
                    <a:pt x="96" y="22"/>
                  </a:cubicBezTo>
                  <a:cubicBezTo>
                    <a:pt x="95" y="25"/>
                    <a:pt x="97" y="29"/>
                    <a:pt x="97" y="32"/>
                  </a:cubicBezTo>
                  <a:cubicBezTo>
                    <a:pt x="93" y="31"/>
                    <a:pt x="90" y="29"/>
                    <a:pt x="87" y="26"/>
                  </a:cubicBezTo>
                  <a:close/>
                  <a:moveTo>
                    <a:pt x="85" y="21"/>
                  </a:moveTo>
                  <a:cubicBezTo>
                    <a:pt x="84" y="18"/>
                    <a:pt x="84" y="15"/>
                    <a:pt x="86" y="12"/>
                  </a:cubicBezTo>
                  <a:cubicBezTo>
                    <a:pt x="88" y="14"/>
                    <a:pt x="91" y="18"/>
                    <a:pt x="93" y="18"/>
                  </a:cubicBezTo>
                  <a:cubicBezTo>
                    <a:pt x="91" y="18"/>
                    <a:pt x="88" y="21"/>
                    <a:pt x="86" y="23"/>
                  </a:cubicBezTo>
                  <a:cubicBezTo>
                    <a:pt x="85" y="23"/>
                    <a:pt x="85" y="22"/>
                    <a:pt x="85" y="21"/>
                  </a:cubicBezTo>
                  <a:close/>
                  <a:moveTo>
                    <a:pt x="95" y="4"/>
                  </a:moveTo>
                  <a:cubicBezTo>
                    <a:pt x="96" y="4"/>
                    <a:pt x="96" y="3"/>
                    <a:pt x="97" y="3"/>
                  </a:cubicBezTo>
                  <a:cubicBezTo>
                    <a:pt x="97" y="7"/>
                    <a:pt x="95" y="11"/>
                    <a:pt x="96" y="13"/>
                  </a:cubicBezTo>
                  <a:cubicBezTo>
                    <a:pt x="95" y="11"/>
                    <a:pt x="90" y="10"/>
                    <a:pt x="87" y="9"/>
                  </a:cubicBezTo>
                  <a:cubicBezTo>
                    <a:pt x="89" y="6"/>
                    <a:pt x="92" y="5"/>
                    <a:pt x="95" y="4"/>
                  </a:cubicBezTo>
                  <a:close/>
                  <a:moveTo>
                    <a:pt x="110" y="9"/>
                  </a:moveTo>
                  <a:cubicBezTo>
                    <a:pt x="107" y="10"/>
                    <a:pt x="103" y="11"/>
                    <a:pt x="102" y="13"/>
                  </a:cubicBezTo>
                  <a:cubicBezTo>
                    <a:pt x="103" y="11"/>
                    <a:pt x="101" y="7"/>
                    <a:pt x="101" y="3"/>
                  </a:cubicBezTo>
                  <a:cubicBezTo>
                    <a:pt x="104" y="4"/>
                    <a:pt x="108" y="6"/>
                    <a:pt x="110" y="9"/>
                  </a:cubicBezTo>
                  <a:close/>
                  <a:moveTo>
                    <a:pt x="101" y="21"/>
                  </a:moveTo>
                  <a:cubicBezTo>
                    <a:pt x="101" y="21"/>
                    <a:pt x="101" y="22"/>
                    <a:pt x="102" y="22"/>
                  </a:cubicBezTo>
                  <a:cubicBezTo>
                    <a:pt x="101" y="22"/>
                    <a:pt x="101" y="22"/>
                    <a:pt x="101" y="21"/>
                  </a:cubicBezTo>
                  <a:cubicBezTo>
                    <a:pt x="100" y="23"/>
                    <a:pt x="98" y="23"/>
                    <a:pt x="97" y="21"/>
                  </a:cubicBezTo>
                  <a:cubicBezTo>
                    <a:pt x="97" y="22"/>
                    <a:pt x="96" y="22"/>
                    <a:pt x="96" y="22"/>
                  </a:cubicBezTo>
                  <a:cubicBezTo>
                    <a:pt x="96" y="22"/>
                    <a:pt x="97" y="21"/>
                    <a:pt x="97" y="21"/>
                  </a:cubicBezTo>
                  <a:cubicBezTo>
                    <a:pt x="95" y="21"/>
                    <a:pt x="94" y="19"/>
                    <a:pt x="95" y="18"/>
                  </a:cubicBezTo>
                  <a:cubicBezTo>
                    <a:pt x="94" y="18"/>
                    <a:pt x="94" y="18"/>
                    <a:pt x="94" y="18"/>
                  </a:cubicBezTo>
                  <a:cubicBezTo>
                    <a:pt x="94" y="18"/>
                    <a:pt x="94" y="17"/>
                    <a:pt x="95" y="17"/>
                  </a:cubicBezTo>
                  <a:cubicBezTo>
                    <a:pt x="94" y="16"/>
                    <a:pt x="95" y="14"/>
                    <a:pt x="97" y="14"/>
                  </a:cubicBezTo>
                  <a:cubicBezTo>
                    <a:pt x="97" y="14"/>
                    <a:pt x="96" y="13"/>
                    <a:pt x="96" y="13"/>
                  </a:cubicBezTo>
                  <a:cubicBezTo>
                    <a:pt x="96" y="13"/>
                    <a:pt x="97" y="14"/>
                    <a:pt x="97" y="14"/>
                  </a:cubicBezTo>
                  <a:cubicBezTo>
                    <a:pt x="98" y="13"/>
                    <a:pt x="100" y="13"/>
                    <a:pt x="101" y="14"/>
                  </a:cubicBezTo>
                  <a:cubicBezTo>
                    <a:pt x="101" y="14"/>
                    <a:pt x="101" y="13"/>
                    <a:pt x="102" y="13"/>
                  </a:cubicBezTo>
                  <a:cubicBezTo>
                    <a:pt x="101" y="13"/>
                    <a:pt x="101" y="14"/>
                    <a:pt x="101" y="14"/>
                  </a:cubicBezTo>
                  <a:cubicBezTo>
                    <a:pt x="103" y="14"/>
                    <a:pt x="104" y="16"/>
                    <a:pt x="103" y="17"/>
                  </a:cubicBezTo>
                  <a:cubicBezTo>
                    <a:pt x="103" y="17"/>
                    <a:pt x="104" y="18"/>
                    <a:pt x="104" y="18"/>
                  </a:cubicBezTo>
                  <a:cubicBezTo>
                    <a:pt x="104" y="18"/>
                    <a:pt x="103" y="18"/>
                    <a:pt x="103" y="18"/>
                  </a:cubicBezTo>
                  <a:cubicBezTo>
                    <a:pt x="104" y="19"/>
                    <a:pt x="103" y="21"/>
                    <a:pt x="101" y="21"/>
                  </a:cubicBezTo>
                  <a:close/>
                  <a:moveTo>
                    <a:pt x="112" y="23"/>
                  </a:moveTo>
                  <a:cubicBezTo>
                    <a:pt x="110" y="21"/>
                    <a:pt x="107" y="18"/>
                    <a:pt x="104" y="18"/>
                  </a:cubicBezTo>
                  <a:cubicBezTo>
                    <a:pt x="107" y="18"/>
                    <a:pt x="110" y="14"/>
                    <a:pt x="112" y="12"/>
                  </a:cubicBezTo>
                  <a:cubicBezTo>
                    <a:pt x="112" y="13"/>
                    <a:pt x="113" y="13"/>
                    <a:pt x="113" y="14"/>
                  </a:cubicBezTo>
                  <a:cubicBezTo>
                    <a:pt x="114" y="17"/>
                    <a:pt x="113" y="20"/>
                    <a:pt x="112" y="23"/>
                  </a:cubicBezTo>
                  <a:close/>
                  <a:moveTo>
                    <a:pt x="99" y="13"/>
                  </a:moveTo>
                  <a:cubicBezTo>
                    <a:pt x="97" y="13"/>
                    <a:pt x="95" y="15"/>
                    <a:pt x="95" y="18"/>
                  </a:cubicBezTo>
                  <a:cubicBezTo>
                    <a:pt x="95" y="20"/>
                    <a:pt x="97" y="22"/>
                    <a:pt x="99" y="22"/>
                  </a:cubicBezTo>
                  <a:cubicBezTo>
                    <a:pt x="101" y="22"/>
                    <a:pt x="103" y="20"/>
                    <a:pt x="103" y="18"/>
                  </a:cubicBezTo>
                  <a:cubicBezTo>
                    <a:pt x="103" y="15"/>
                    <a:pt x="101" y="13"/>
                    <a:pt x="99" y="13"/>
                  </a:cubicBezTo>
                  <a:close/>
                  <a:moveTo>
                    <a:pt x="99" y="20"/>
                  </a:moveTo>
                  <a:cubicBezTo>
                    <a:pt x="98" y="20"/>
                    <a:pt x="97" y="19"/>
                    <a:pt x="97" y="18"/>
                  </a:cubicBezTo>
                  <a:cubicBezTo>
                    <a:pt x="97" y="16"/>
                    <a:pt x="98" y="15"/>
                    <a:pt x="99" y="15"/>
                  </a:cubicBezTo>
                  <a:cubicBezTo>
                    <a:pt x="100" y="15"/>
                    <a:pt x="101" y="16"/>
                    <a:pt x="101" y="18"/>
                  </a:cubicBezTo>
                  <a:cubicBezTo>
                    <a:pt x="101" y="19"/>
                    <a:pt x="100" y="20"/>
                    <a:pt x="99" y="20"/>
                  </a:cubicBezTo>
                  <a:close/>
                </a:path>
              </a:pathLst>
            </a:custGeom>
            <a:solidFill>
              <a:schemeClr val="bg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14" name="Group 89"/>
            <p:cNvGrpSpPr/>
            <p:nvPr/>
          </p:nvGrpSpPr>
          <p:grpSpPr>
            <a:xfrm>
              <a:off x="7506970" y="2120031"/>
              <a:ext cx="1233377" cy="304800"/>
              <a:chOff x="5257800" y="1733550"/>
              <a:chExt cx="925033" cy="228600"/>
            </a:xfrm>
          </p:grpSpPr>
          <p:cxnSp>
            <p:nvCxnSpPr>
              <p:cNvPr id="33" name="íṩľíḍè-Straight Connector 90"/>
              <p:cNvCxnSpPr/>
              <p:nvPr/>
            </p:nvCxnSpPr>
            <p:spPr>
              <a:xfrm flipV="1">
                <a:off x="5257800" y="1733550"/>
                <a:ext cx="304800" cy="228600"/>
              </a:xfrm>
              <a:prstGeom prst="line">
                <a:avLst/>
              </a:prstGeom>
              <a:ln>
                <a:solidFill>
                  <a:schemeClr val="accent5"/>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4" name="íṩľíḍè-Straight Connector 91"/>
              <p:cNvCxnSpPr/>
              <p:nvPr/>
            </p:nvCxnSpPr>
            <p:spPr>
              <a:xfrm>
                <a:off x="5573233" y="1733550"/>
                <a:ext cx="609600" cy="1588"/>
              </a:xfrm>
              <a:prstGeom prst="line">
                <a:avLst/>
              </a:prstGeom>
              <a:ln>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16" name="Group 109"/>
            <p:cNvGrpSpPr/>
            <p:nvPr/>
          </p:nvGrpSpPr>
          <p:grpSpPr>
            <a:xfrm>
              <a:off x="3504025" y="2192425"/>
              <a:ext cx="1355861" cy="309955"/>
              <a:chOff x="3408325" y="2192425"/>
              <a:chExt cx="1355861" cy="309955"/>
            </a:xfrm>
          </p:grpSpPr>
          <p:cxnSp>
            <p:nvCxnSpPr>
              <p:cNvPr id="29" name="íṩľíḍè-Straight Connector 97"/>
              <p:cNvCxnSpPr/>
              <p:nvPr/>
            </p:nvCxnSpPr>
            <p:spPr>
              <a:xfrm rot="5400000" flipH="1">
                <a:off x="4459386" y="2197580"/>
                <a:ext cx="304800" cy="304800"/>
              </a:xfrm>
              <a:prstGeom prst="line">
                <a:avLst/>
              </a:prstGeom>
              <a:ln>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30" name="íṩľíḍè-Straight Connector 98"/>
              <p:cNvCxnSpPr>
                <a:cxnSpLocks/>
              </p:cNvCxnSpPr>
              <p:nvPr/>
            </p:nvCxnSpPr>
            <p:spPr>
              <a:xfrm flipH="1">
                <a:off x="3408325" y="2192425"/>
                <a:ext cx="1056544" cy="4190"/>
              </a:xfrm>
              <a:prstGeom prst="line">
                <a:avLst/>
              </a:prstGeom>
              <a:ln>
                <a:solidFill>
                  <a:schemeClr val="accent5"/>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18" name="íṩľíḍè-Freeform: Shape 104"/>
            <p:cNvSpPr>
              <a:spLocks/>
            </p:cNvSpPr>
            <p:nvPr/>
          </p:nvSpPr>
          <p:spPr bwMode="auto">
            <a:xfrm>
              <a:off x="6651019" y="4057208"/>
              <a:ext cx="367124" cy="475826"/>
            </a:xfrm>
            <a:custGeom>
              <a:avLst/>
              <a:gdLst/>
              <a:ahLst/>
              <a:cxnLst>
                <a:cxn ang="0">
                  <a:pos x="96" y="84"/>
                </a:cxn>
                <a:cxn ang="0">
                  <a:pos x="80" y="109"/>
                </a:cxn>
                <a:cxn ang="0">
                  <a:pos x="78" y="123"/>
                </a:cxn>
                <a:cxn ang="0">
                  <a:pos x="51" y="95"/>
                </a:cxn>
                <a:cxn ang="0">
                  <a:pos x="70" y="70"/>
                </a:cxn>
                <a:cxn ang="0">
                  <a:pos x="67" y="89"/>
                </a:cxn>
                <a:cxn ang="0">
                  <a:pos x="83" y="77"/>
                </a:cxn>
                <a:cxn ang="0">
                  <a:pos x="85" y="48"/>
                </a:cxn>
                <a:cxn ang="0">
                  <a:pos x="0" y="48"/>
                </a:cxn>
                <a:cxn ang="0">
                  <a:pos x="3" y="93"/>
                </a:cxn>
                <a:cxn ang="0">
                  <a:pos x="18" y="116"/>
                </a:cxn>
                <a:cxn ang="0">
                  <a:pos x="44" y="123"/>
                </a:cxn>
                <a:cxn ang="0">
                  <a:pos x="42" y="89"/>
                </a:cxn>
                <a:cxn ang="0">
                  <a:pos x="18" y="77"/>
                </a:cxn>
                <a:cxn ang="0">
                  <a:pos x="25" y="91"/>
                </a:cxn>
                <a:cxn ang="0">
                  <a:pos x="11" y="72"/>
                </a:cxn>
                <a:cxn ang="0">
                  <a:pos x="0" y="48"/>
                </a:cxn>
                <a:cxn ang="0">
                  <a:pos x="48" y="70"/>
                </a:cxn>
                <a:cxn ang="0">
                  <a:pos x="48" y="0"/>
                </a:cxn>
                <a:cxn ang="0">
                  <a:pos x="77" y="33"/>
                </a:cxn>
                <a:cxn ang="0">
                  <a:pos x="62" y="22"/>
                </a:cxn>
                <a:cxn ang="0">
                  <a:pos x="77" y="33"/>
                </a:cxn>
                <a:cxn ang="0">
                  <a:pos x="50" y="24"/>
                </a:cxn>
                <a:cxn ang="0">
                  <a:pos x="60" y="33"/>
                </a:cxn>
                <a:cxn ang="0">
                  <a:pos x="57" y="19"/>
                </a:cxn>
                <a:cxn ang="0">
                  <a:pos x="50" y="20"/>
                </a:cxn>
                <a:cxn ang="0">
                  <a:pos x="45" y="7"/>
                </a:cxn>
                <a:cxn ang="0">
                  <a:pos x="46" y="20"/>
                </a:cxn>
                <a:cxn ang="0">
                  <a:pos x="45" y="7"/>
                </a:cxn>
                <a:cxn ang="0">
                  <a:pos x="36" y="33"/>
                </a:cxn>
                <a:cxn ang="0">
                  <a:pos x="46" y="24"/>
                </a:cxn>
                <a:cxn ang="0">
                  <a:pos x="33" y="22"/>
                </a:cxn>
                <a:cxn ang="0">
                  <a:pos x="19" y="33"/>
                </a:cxn>
                <a:cxn ang="0">
                  <a:pos x="33" y="22"/>
                </a:cxn>
                <a:cxn ang="0">
                  <a:pos x="24" y="52"/>
                </a:cxn>
                <a:cxn ang="0">
                  <a:pos x="31" y="37"/>
                </a:cxn>
                <a:cxn ang="0">
                  <a:pos x="37" y="47"/>
                </a:cxn>
                <a:cxn ang="0">
                  <a:pos x="46" y="37"/>
                </a:cxn>
                <a:cxn ang="0">
                  <a:pos x="37" y="47"/>
                </a:cxn>
                <a:cxn ang="0">
                  <a:pos x="45" y="64"/>
                </a:cxn>
                <a:cxn ang="0">
                  <a:pos x="46" y="50"/>
                </a:cxn>
                <a:cxn ang="0">
                  <a:pos x="50" y="64"/>
                </a:cxn>
                <a:cxn ang="0">
                  <a:pos x="50" y="50"/>
                </a:cxn>
                <a:cxn ang="0">
                  <a:pos x="50" y="64"/>
                </a:cxn>
                <a:cxn ang="0">
                  <a:pos x="60" y="37"/>
                </a:cxn>
                <a:cxn ang="0">
                  <a:pos x="50" y="46"/>
                </a:cxn>
                <a:cxn ang="0">
                  <a:pos x="62" y="48"/>
                </a:cxn>
                <a:cxn ang="0">
                  <a:pos x="77" y="37"/>
                </a:cxn>
                <a:cxn ang="0">
                  <a:pos x="62" y="48"/>
                </a:cxn>
                <a:cxn ang="0">
                  <a:pos x="61" y="18"/>
                </a:cxn>
                <a:cxn ang="0">
                  <a:pos x="56" y="7"/>
                </a:cxn>
                <a:cxn ang="0">
                  <a:pos x="34" y="18"/>
                </a:cxn>
                <a:cxn ang="0">
                  <a:pos x="27" y="15"/>
                </a:cxn>
                <a:cxn ang="0">
                  <a:pos x="34" y="52"/>
                </a:cxn>
                <a:cxn ang="0">
                  <a:pos x="39" y="63"/>
                </a:cxn>
                <a:cxn ang="0">
                  <a:pos x="61" y="52"/>
                </a:cxn>
                <a:cxn ang="0">
                  <a:pos x="69" y="55"/>
                </a:cxn>
              </a:cxnLst>
              <a:rect l="0" t="0" r="r" b="b"/>
              <a:pathLst>
                <a:path w="96" h="123">
                  <a:moveTo>
                    <a:pt x="96" y="48"/>
                  </a:moveTo>
                  <a:cubicBezTo>
                    <a:pt x="96" y="57"/>
                    <a:pt x="96" y="82"/>
                    <a:pt x="96" y="84"/>
                  </a:cubicBezTo>
                  <a:cubicBezTo>
                    <a:pt x="96" y="88"/>
                    <a:pt x="94" y="91"/>
                    <a:pt x="92" y="93"/>
                  </a:cubicBezTo>
                  <a:cubicBezTo>
                    <a:pt x="91" y="95"/>
                    <a:pt x="82" y="107"/>
                    <a:pt x="80" y="109"/>
                  </a:cubicBezTo>
                  <a:cubicBezTo>
                    <a:pt x="78" y="111"/>
                    <a:pt x="78" y="113"/>
                    <a:pt x="78" y="116"/>
                  </a:cubicBezTo>
                  <a:cubicBezTo>
                    <a:pt x="78" y="118"/>
                    <a:pt x="78" y="123"/>
                    <a:pt x="78" y="123"/>
                  </a:cubicBezTo>
                  <a:cubicBezTo>
                    <a:pt x="51" y="123"/>
                    <a:pt x="51" y="123"/>
                    <a:pt x="51" y="123"/>
                  </a:cubicBezTo>
                  <a:cubicBezTo>
                    <a:pt x="51" y="123"/>
                    <a:pt x="51" y="98"/>
                    <a:pt x="51" y="95"/>
                  </a:cubicBezTo>
                  <a:cubicBezTo>
                    <a:pt x="51" y="93"/>
                    <a:pt x="52" y="91"/>
                    <a:pt x="53" y="89"/>
                  </a:cubicBezTo>
                  <a:cubicBezTo>
                    <a:pt x="57" y="84"/>
                    <a:pt x="67" y="73"/>
                    <a:pt x="70" y="70"/>
                  </a:cubicBezTo>
                  <a:cubicBezTo>
                    <a:pt x="75" y="65"/>
                    <a:pt x="82" y="71"/>
                    <a:pt x="78" y="77"/>
                  </a:cubicBezTo>
                  <a:cubicBezTo>
                    <a:pt x="76" y="79"/>
                    <a:pt x="69" y="87"/>
                    <a:pt x="67" y="89"/>
                  </a:cubicBezTo>
                  <a:cubicBezTo>
                    <a:pt x="65" y="91"/>
                    <a:pt x="68" y="93"/>
                    <a:pt x="70" y="91"/>
                  </a:cubicBezTo>
                  <a:cubicBezTo>
                    <a:pt x="72" y="89"/>
                    <a:pt x="81" y="79"/>
                    <a:pt x="83" y="77"/>
                  </a:cubicBezTo>
                  <a:cubicBezTo>
                    <a:pt x="84" y="76"/>
                    <a:pt x="85" y="74"/>
                    <a:pt x="85" y="72"/>
                  </a:cubicBezTo>
                  <a:cubicBezTo>
                    <a:pt x="85" y="70"/>
                    <a:pt x="85" y="55"/>
                    <a:pt x="85" y="48"/>
                  </a:cubicBezTo>
                  <a:cubicBezTo>
                    <a:pt x="85" y="39"/>
                    <a:pt x="96" y="39"/>
                    <a:pt x="96" y="48"/>
                  </a:cubicBezTo>
                  <a:close/>
                  <a:moveTo>
                    <a:pt x="0" y="48"/>
                  </a:moveTo>
                  <a:cubicBezTo>
                    <a:pt x="0" y="57"/>
                    <a:pt x="0" y="82"/>
                    <a:pt x="0" y="84"/>
                  </a:cubicBezTo>
                  <a:cubicBezTo>
                    <a:pt x="0" y="88"/>
                    <a:pt x="1" y="91"/>
                    <a:pt x="3" y="93"/>
                  </a:cubicBezTo>
                  <a:cubicBezTo>
                    <a:pt x="5" y="95"/>
                    <a:pt x="14" y="107"/>
                    <a:pt x="16" y="109"/>
                  </a:cubicBezTo>
                  <a:cubicBezTo>
                    <a:pt x="17" y="111"/>
                    <a:pt x="18" y="113"/>
                    <a:pt x="18" y="116"/>
                  </a:cubicBezTo>
                  <a:cubicBezTo>
                    <a:pt x="18" y="118"/>
                    <a:pt x="18" y="123"/>
                    <a:pt x="18" y="123"/>
                  </a:cubicBezTo>
                  <a:cubicBezTo>
                    <a:pt x="44" y="123"/>
                    <a:pt x="44" y="123"/>
                    <a:pt x="44" y="123"/>
                  </a:cubicBezTo>
                  <a:cubicBezTo>
                    <a:pt x="44" y="123"/>
                    <a:pt x="44" y="98"/>
                    <a:pt x="44" y="95"/>
                  </a:cubicBezTo>
                  <a:cubicBezTo>
                    <a:pt x="44" y="93"/>
                    <a:pt x="43" y="91"/>
                    <a:pt x="42" y="89"/>
                  </a:cubicBezTo>
                  <a:cubicBezTo>
                    <a:pt x="38" y="84"/>
                    <a:pt x="29" y="73"/>
                    <a:pt x="26" y="70"/>
                  </a:cubicBezTo>
                  <a:cubicBezTo>
                    <a:pt x="21" y="65"/>
                    <a:pt x="13" y="71"/>
                    <a:pt x="18" y="77"/>
                  </a:cubicBezTo>
                  <a:cubicBezTo>
                    <a:pt x="20" y="79"/>
                    <a:pt x="27" y="87"/>
                    <a:pt x="28" y="89"/>
                  </a:cubicBezTo>
                  <a:cubicBezTo>
                    <a:pt x="30" y="91"/>
                    <a:pt x="28" y="93"/>
                    <a:pt x="25" y="91"/>
                  </a:cubicBezTo>
                  <a:cubicBezTo>
                    <a:pt x="24" y="89"/>
                    <a:pt x="14" y="79"/>
                    <a:pt x="13" y="77"/>
                  </a:cubicBezTo>
                  <a:cubicBezTo>
                    <a:pt x="12" y="76"/>
                    <a:pt x="11" y="74"/>
                    <a:pt x="11" y="72"/>
                  </a:cubicBezTo>
                  <a:cubicBezTo>
                    <a:pt x="11" y="70"/>
                    <a:pt x="11" y="55"/>
                    <a:pt x="11" y="48"/>
                  </a:cubicBezTo>
                  <a:cubicBezTo>
                    <a:pt x="11" y="39"/>
                    <a:pt x="0" y="39"/>
                    <a:pt x="0" y="48"/>
                  </a:cubicBezTo>
                  <a:close/>
                  <a:moveTo>
                    <a:pt x="83" y="35"/>
                  </a:moveTo>
                  <a:cubicBezTo>
                    <a:pt x="83" y="54"/>
                    <a:pt x="67" y="70"/>
                    <a:pt x="48" y="70"/>
                  </a:cubicBezTo>
                  <a:cubicBezTo>
                    <a:pt x="29" y="70"/>
                    <a:pt x="13" y="54"/>
                    <a:pt x="13" y="35"/>
                  </a:cubicBezTo>
                  <a:cubicBezTo>
                    <a:pt x="13" y="16"/>
                    <a:pt x="29" y="0"/>
                    <a:pt x="48" y="0"/>
                  </a:cubicBezTo>
                  <a:cubicBezTo>
                    <a:pt x="67" y="0"/>
                    <a:pt x="83" y="16"/>
                    <a:pt x="83" y="35"/>
                  </a:cubicBezTo>
                  <a:close/>
                  <a:moveTo>
                    <a:pt x="77" y="33"/>
                  </a:moveTo>
                  <a:cubicBezTo>
                    <a:pt x="76" y="28"/>
                    <a:pt x="74" y="23"/>
                    <a:pt x="72" y="19"/>
                  </a:cubicBezTo>
                  <a:cubicBezTo>
                    <a:pt x="69" y="20"/>
                    <a:pt x="66" y="21"/>
                    <a:pt x="62" y="22"/>
                  </a:cubicBezTo>
                  <a:cubicBezTo>
                    <a:pt x="63" y="26"/>
                    <a:pt x="64" y="29"/>
                    <a:pt x="64" y="33"/>
                  </a:cubicBezTo>
                  <a:lnTo>
                    <a:pt x="77" y="33"/>
                  </a:lnTo>
                  <a:close/>
                  <a:moveTo>
                    <a:pt x="58" y="23"/>
                  </a:moveTo>
                  <a:cubicBezTo>
                    <a:pt x="56" y="24"/>
                    <a:pt x="53" y="24"/>
                    <a:pt x="50" y="24"/>
                  </a:cubicBezTo>
                  <a:cubicBezTo>
                    <a:pt x="50" y="33"/>
                    <a:pt x="50" y="33"/>
                    <a:pt x="50" y="33"/>
                  </a:cubicBezTo>
                  <a:cubicBezTo>
                    <a:pt x="60" y="33"/>
                    <a:pt x="60" y="33"/>
                    <a:pt x="60" y="33"/>
                  </a:cubicBezTo>
                  <a:cubicBezTo>
                    <a:pt x="60" y="30"/>
                    <a:pt x="59" y="26"/>
                    <a:pt x="58" y="23"/>
                  </a:cubicBezTo>
                  <a:close/>
                  <a:moveTo>
                    <a:pt x="57" y="19"/>
                  </a:moveTo>
                  <a:cubicBezTo>
                    <a:pt x="55" y="14"/>
                    <a:pt x="53" y="10"/>
                    <a:pt x="50" y="6"/>
                  </a:cubicBezTo>
                  <a:cubicBezTo>
                    <a:pt x="50" y="20"/>
                    <a:pt x="50" y="20"/>
                    <a:pt x="50" y="20"/>
                  </a:cubicBezTo>
                  <a:cubicBezTo>
                    <a:pt x="52" y="20"/>
                    <a:pt x="55" y="20"/>
                    <a:pt x="57" y="19"/>
                  </a:cubicBezTo>
                  <a:close/>
                  <a:moveTo>
                    <a:pt x="45" y="7"/>
                  </a:moveTo>
                  <a:cubicBezTo>
                    <a:pt x="42" y="11"/>
                    <a:pt x="40" y="15"/>
                    <a:pt x="38" y="19"/>
                  </a:cubicBezTo>
                  <a:cubicBezTo>
                    <a:pt x="41" y="19"/>
                    <a:pt x="43" y="20"/>
                    <a:pt x="46" y="20"/>
                  </a:cubicBezTo>
                  <a:cubicBezTo>
                    <a:pt x="46" y="6"/>
                    <a:pt x="46" y="6"/>
                    <a:pt x="46" y="6"/>
                  </a:cubicBezTo>
                  <a:cubicBezTo>
                    <a:pt x="45" y="7"/>
                    <a:pt x="45" y="7"/>
                    <a:pt x="45" y="7"/>
                  </a:cubicBezTo>
                  <a:close/>
                  <a:moveTo>
                    <a:pt x="37" y="23"/>
                  </a:moveTo>
                  <a:cubicBezTo>
                    <a:pt x="36" y="26"/>
                    <a:pt x="36" y="29"/>
                    <a:pt x="36" y="33"/>
                  </a:cubicBezTo>
                  <a:cubicBezTo>
                    <a:pt x="46" y="33"/>
                    <a:pt x="46" y="33"/>
                    <a:pt x="46" y="33"/>
                  </a:cubicBezTo>
                  <a:cubicBezTo>
                    <a:pt x="46" y="24"/>
                    <a:pt x="46" y="24"/>
                    <a:pt x="46" y="24"/>
                  </a:cubicBezTo>
                  <a:cubicBezTo>
                    <a:pt x="43" y="24"/>
                    <a:pt x="40" y="24"/>
                    <a:pt x="37" y="23"/>
                  </a:cubicBezTo>
                  <a:close/>
                  <a:moveTo>
                    <a:pt x="33" y="22"/>
                  </a:moveTo>
                  <a:cubicBezTo>
                    <a:pt x="30" y="21"/>
                    <a:pt x="27" y="20"/>
                    <a:pt x="24" y="18"/>
                  </a:cubicBezTo>
                  <a:cubicBezTo>
                    <a:pt x="21" y="22"/>
                    <a:pt x="19" y="27"/>
                    <a:pt x="19" y="33"/>
                  </a:cubicBezTo>
                  <a:cubicBezTo>
                    <a:pt x="31" y="33"/>
                    <a:pt x="31" y="33"/>
                    <a:pt x="31" y="33"/>
                  </a:cubicBezTo>
                  <a:cubicBezTo>
                    <a:pt x="32" y="29"/>
                    <a:pt x="32" y="25"/>
                    <a:pt x="33" y="22"/>
                  </a:cubicBezTo>
                  <a:close/>
                  <a:moveTo>
                    <a:pt x="19" y="37"/>
                  </a:moveTo>
                  <a:cubicBezTo>
                    <a:pt x="19" y="43"/>
                    <a:pt x="21" y="48"/>
                    <a:pt x="24" y="52"/>
                  </a:cubicBezTo>
                  <a:cubicBezTo>
                    <a:pt x="27" y="51"/>
                    <a:pt x="30" y="49"/>
                    <a:pt x="33" y="48"/>
                  </a:cubicBezTo>
                  <a:cubicBezTo>
                    <a:pt x="32" y="45"/>
                    <a:pt x="32" y="41"/>
                    <a:pt x="31" y="37"/>
                  </a:cubicBezTo>
                  <a:lnTo>
                    <a:pt x="19" y="37"/>
                  </a:lnTo>
                  <a:close/>
                  <a:moveTo>
                    <a:pt x="37" y="47"/>
                  </a:moveTo>
                  <a:cubicBezTo>
                    <a:pt x="40" y="47"/>
                    <a:pt x="43" y="46"/>
                    <a:pt x="46" y="46"/>
                  </a:cubicBezTo>
                  <a:cubicBezTo>
                    <a:pt x="46" y="37"/>
                    <a:pt x="46" y="37"/>
                    <a:pt x="46" y="37"/>
                  </a:cubicBezTo>
                  <a:cubicBezTo>
                    <a:pt x="36" y="37"/>
                    <a:pt x="36" y="37"/>
                    <a:pt x="36" y="37"/>
                  </a:cubicBezTo>
                  <a:cubicBezTo>
                    <a:pt x="36" y="41"/>
                    <a:pt x="36" y="44"/>
                    <a:pt x="37" y="47"/>
                  </a:cubicBezTo>
                  <a:close/>
                  <a:moveTo>
                    <a:pt x="38" y="51"/>
                  </a:moveTo>
                  <a:cubicBezTo>
                    <a:pt x="40" y="56"/>
                    <a:pt x="43" y="60"/>
                    <a:pt x="45" y="64"/>
                  </a:cubicBezTo>
                  <a:cubicBezTo>
                    <a:pt x="46" y="64"/>
                    <a:pt x="46" y="64"/>
                    <a:pt x="46" y="64"/>
                  </a:cubicBezTo>
                  <a:cubicBezTo>
                    <a:pt x="46" y="50"/>
                    <a:pt x="46" y="50"/>
                    <a:pt x="46" y="50"/>
                  </a:cubicBezTo>
                  <a:cubicBezTo>
                    <a:pt x="43" y="51"/>
                    <a:pt x="41" y="51"/>
                    <a:pt x="38" y="51"/>
                  </a:cubicBezTo>
                  <a:close/>
                  <a:moveTo>
                    <a:pt x="50" y="64"/>
                  </a:moveTo>
                  <a:cubicBezTo>
                    <a:pt x="53" y="60"/>
                    <a:pt x="55" y="56"/>
                    <a:pt x="57" y="51"/>
                  </a:cubicBezTo>
                  <a:cubicBezTo>
                    <a:pt x="55" y="51"/>
                    <a:pt x="52" y="50"/>
                    <a:pt x="50" y="50"/>
                  </a:cubicBezTo>
                  <a:cubicBezTo>
                    <a:pt x="50" y="64"/>
                    <a:pt x="50" y="64"/>
                    <a:pt x="50" y="64"/>
                  </a:cubicBezTo>
                  <a:cubicBezTo>
                    <a:pt x="50" y="64"/>
                    <a:pt x="50" y="64"/>
                    <a:pt x="50" y="64"/>
                  </a:cubicBezTo>
                  <a:close/>
                  <a:moveTo>
                    <a:pt x="58" y="47"/>
                  </a:moveTo>
                  <a:cubicBezTo>
                    <a:pt x="59" y="44"/>
                    <a:pt x="60" y="41"/>
                    <a:pt x="60" y="37"/>
                  </a:cubicBezTo>
                  <a:cubicBezTo>
                    <a:pt x="50" y="37"/>
                    <a:pt x="50" y="37"/>
                    <a:pt x="50" y="37"/>
                  </a:cubicBezTo>
                  <a:cubicBezTo>
                    <a:pt x="50" y="46"/>
                    <a:pt x="50" y="46"/>
                    <a:pt x="50" y="46"/>
                  </a:cubicBezTo>
                  <a:cubicBezTo>
                    <a:pt x="53" y="46"/>
                    <a:pt x="56" y="47"/>
                    <a:pt x="58" y="47"/>
                  </a:cubicBezTo>
                  <a:close/>
                  <a:moveTo>
                    <a:pt x="62" y="48"/>
                  </a:moveTo>
                  <a:cubicBezTo>
                    <a:pt x="66" y="49"/>
                    <a:pt x="69" y="50"/>
                    <a:pt x="71" y="52"/>
                  </a:cubicBezTo>
                  <a:cubicBezTo>
                    <a:pt x="74" y="47"/>
                    <a:pt x="76" y="42"/>
                    <a:pt x="77" y="37"/>
                  </a:cubicBezTo>
                  <a:cubicBezTo>
                    <a:pt x="64" y="37"/>
                    <a:pt x="64" y="37"/>
                    <a:pt x="64" y="37"/>
                  </a:cubicBezTo>
                  <a:cubicBezTo>
                    <a:pt x="64" y="41"/>
                    <a:pt x="63" y="45"/>
                    <a:pt x="62" y="48"/>
                  </a:cubicBezTo>
                  <a:close/>
                  <a:moveTo>
                    <a:pt x="56" y="7"/>
                  </a:moveTo>
                  <a:cubicBezTo>
                    <a:pt x="58" y="11"/>
                    <a:pt x="60" y="14"/>
                    <a:pt x="61" y="18"/>
                  </a:cubicBezTo>
                  <a:cubicBezTo>
                    <a:pt x="64" y="17"/>
                    <a:pt x="66" y="16"/>
                    <a:pt x="69" y="15"/>
                  </a:cubicBezTo>
                  <a:cubicBezTo>
                    <a:pt x="65" y="12"/>
                    <a:pt x="61" y="9"/>
                    <a:pt x="56" y="7"/>
                  </a:cubicBezTo>
                  <a:close/>
                  <a:moveTo>
                    <a:pt x="27" y="15"/>
                  </a:moveTo>
                  <a:cubicBezTo>
                    <a:pt x="29" y="16"/>
                    <a:pt x="32" y="17"/>
                    <a:pt x="34" y="18"/>
                  </a:cubicBezTo>
                  <a:cubicBezTo>
                    <a:pt x="36" y="14"/>
                    <a:pt x="37" y="11"/>
                    <a:pt x="40" y="7"/>
                  </a:cubicBezTo>
                  <a:cubicBezTo>
                    <a:pt x="35" y="9"/>
                    <a:pt x="30" y="11"/>
                    <a:pt x="27" y="15"/>
                  </a:cubicBezTo>
                  <a:close/>
                  <a:moveTo>
                    <a:pt x="39" y="63"/>
                  </a:moveTo>
                  <a:cubicBezTo>
                    <a:pt x="37" y="60"/>
                    <a:pt x="36" y="56"/>
                    <a:pt x="34" y="52"/>
                  </a:cubicBezTo>
                  <a:cubicBezTo>
                    <a:pt x="32" y="53"/>
                    <a:pt x="29" y="54"/>
                    <a:pt x="27" y="55"/>
                  </a:cubicBezTo>
                  <a:cubicBezTo>
                    <a:pt x="31" y="59"/>
                    <a:pt x="35" y="61"/>
                    <a:pt x="39" y="63"/>
                  </a:cubicBezTo>
                  <a:close/>
                  <a:moveTo>
                    <a:pt x="69" y="55"/>
                  </a:moveTo>
                  <a:cubicBezTo>
                    <a:pt x="66" y="54"/>
                    <a:pt x="64" y="53"/>
                    <a:pt x="61" y="52"/>
                  </a:cubicBezTo>
                  <a:cubicBezTo>
                    <a:pt x="60" y="56"/>
                    <a:pt x="58" y="59"/>
                    <a:pt x="56" y="63"/>
                  </a:cubicBezTo>
                  <a:cubicBezTo>
                    <a:pt x="61" y="61"/>
                    <a:pt x="65" y="58"/>
                    <a:pt x="69" y="55"/>
                  </a:cubicBezTo>
                  <a:close/>
                </a:path>
              </a:pathLst>
            </a:custGeom>
            <a:solidFill>
              <a:schemeClr val="bg1"/>
            </a:solidFill>
            <a:ln w="9525">
              <a:noFill/>
              <a:round/>
              <a:headEnd/>
              <a:tailEnd/>
            </a:ln>
          </p:spPr>
          <p:txBody>
            <a:bodyPr anchor="ctr"/>
            <a:lstStyle/>
            <a:p>
              <a:pPr algn="ctr"/>
              <a:endParaRPr>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1" name="íṩľíḍè-TextBox 76"/>
            <p:cNvSpPr txBox="1">
              <a:spLocks/>
            </p:cNvSpPr>
            <p:nvPr/>
          </p:nvSpPr>
          <p:spPr bwMode="auto">
            <a:xfrm>
              <a:off x="8518758" y="1962473"/>
              <a:ext cx="3155269" cy="309958"/>
            </a:xfrm>
            <a:prstGeom prst="rect">
              <a:avLst/>
            </a:prstGeom>
            <a:noFill/>
          </p:spPr>
          <p:txBody>
            <a:bodyPr wrap="none" lIns="360000" tIns="0" rIns="360000" bIns="0" anchor="ctr" anchorCtr="0">
              <a:noAutofit/>
            </a:bodyPr>
            <a:lstStyle/>
            <a:p>
              <a:pPr algn="l" latinLnBrk="0"/>
              <a:r>
                <a:rPr lang="en-US" altLang="zh-CN" sz="2800" b="1">
                  <a:solidFill>
                    <a:schemeClr val="accent2">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800" b="1">
                  <a:solidFill>
                    <a:schemeClr val="accent2">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、用户群分析</a:t>
              </a:r>
              <a:endParaRPr lang="zh-CN" altLang="en-US" sz="2800" b="1">
                <a:solidFill>
                  <a:schemeClr val="accent2">
                    <a:lumMod val="100000"/>
                  </a:schemeClr>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2" name="íṩľíḍè-TextBox 96"/>
            <p:cNvSpPr txBox="1">
              <a:spLocks/>
            </p:cNvSpPr>
            <p:nvPr/>
          </p:nvSpPr>
          <p:spPr bwMode="auto">
            <a:xfrm>
              <a:off x="7457401" y="2762713"/>
              <a:ext cx="5251556" cy="3611655"/>
            </a:xfrm>
            <a:prstGeom prst="rect">
              <a:avLst/>
            </a:prstGeom>
            <a:noFill/>
          </p:spPr>
          <p:txBody>
            <a:bodyPr wrap="square" lIns="360000" tIns="0" rIns="360000" bIns="0" anchor="ctr" anchorCtr="0">
              <a:noAutofit/>
            </a:bodyPr>
            <a:lstStyle/>
            <a:p>
              <a:r>
                <a:rPr lang="zh-CN" altLang="en-US"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本产品最初的主要用户是本校的大学生与教师</a:t>
              </a:r>
              <a:r>
                <a:rPr lang="zh-CN" altLang="en-US" sz="2400">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en-US"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用户特点有：</a:t>
              </a:r>
              <a:endParaRPr lang="en-US" altLang="zh-CN"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mn-ea"/>
                  <a:sym typeface="微软雅黑" panose="020B0503020204020204" pitchFamily="34" charset="-122"/>
                </a:rPr>
                <a:t>、现今的教学、生活方式使学生难以孤立地生活与学习。</a:t>
              </a:r>
              <a:endParaRPr lang="en-US" altLang="zh-CN" sz="2400">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cs typeface="+mn-ea"/>
                  <a:sym typeface="微软雅黑" panose="020B0503020204020204" pitchFamily="34" charset="-122"/>
                </a:rPr>
                <a:t>2</a:t>
              </a:r>
              <a:r>
                <a:rPr lang="zh-CN" altLang="en-US"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、对信息、资源有较明显的需求，尤其是关乎学习工作的信息资源。</a:t>
              </a:r>
              <a:endParaRPr lang="en-US" altLang="zh-CN"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en-US" altLang="zh-CN" sz="2400">
                  <a:latin typeface="微软雅黑" panose="020B0503020204020204" pitchFamily="34" charset="-122"/>
                  <a:ea typeface="微软雅黑" panose="020B0503020204020204" pitchFamily="34" charset="-122"/>
                  <a:cs typeface="+mn-ea"/>
                  <a:sym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mn-ea"/>
                  <a:sym typeface="微软雅黑" panose="020B0503020204020204" pitchFamily="34" charset="-122"/>
                </a:rPr>
                <a:t>、当代大学生是一个渴望从他人尤其是与自己类似的群体中获得认同感的一个群体。</a:t>
              </a:r>
              <a:endParaRPr lang="en-US" altLang="zh-CN" sz="2400">
                <a:latin typeface="微软雅黑" panose="020B0503020204020204" pitchFamily="34" charset="-122"/>
                <a:ea typeface="微软雅黑" panose="020B0503020204020204" pitchFamily="34" charset="-122"/>
                <a:cs typeface="+mn-ea"/>
                <a:sym typeface="微软雅黑" panose="020B0503020204020204" pitchFamily="34" charset="-122"/>
              </a:endParaRPr>
            </a:p>
            <a:p>
              <a:r>
                <a:rPr lang="en-US" altLang="zh-CN"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4</a:t>
              </a:r>
              <a:r>
                <a:rPr lang="zh-CN" altLang="en-US"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rPr>
                <a:t>、群体内传播性很强的一个群体。</a:t>
              </a:r>
              <a:endParaRPr lang="en-US" altLang="zh-CN"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a:p>
              <a:endParaRPr lang="zh-CN" altLang="en-US"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íṩľíḍè-TextBox 106"/>
            <p:cNvSpPr txBox="1">
              <a:spLocks/>
            </p:cNvSpPr>
            <p:nvPr/>
          </p:nvSpPr>
          <p:spPr bwMode="auto">
            <a:xfrm>
              <a:off x="576884" y="2002285"/>
              <a:ext cx="3149012" cy="309958"/>
            </a:xfrm>
            <a:prstGeom prst="rect">
              <a:avLst/>
            </a:prstGeom>
            <a:noFill/>
          </p:spPr>
          <p:txBody>
            <a:bodyPr wrap="none" lIns="0" tIns="0" rIns="360000" bIns="0" anchor="ctr" anchorCtr="0">
              <a:noAutofit/>
            </a:bodyPr>
            <a:lstStyle/>
            <a:p>
              <a:pPr algn="r" latinLnBrk="0"/>
              <a:r>
                <a:rPr lang="en-US" altLang="zh-CN" sz="2800" b="1">
                  <a:solidFill>
                    <a:schemeClr val="accent1">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1</a:t>
              </a:r>
              <a:r>
                <a:rPr lang="zh-CN" altLang="en-US" sz="2800" b="1">
                  <a:solidFill>
                    <a:schemeClr val="accent1">
                      <a:lumMod val="100000"/>
                    </a:schemeClr>
                  </a:solidFill>
                  <a:latin typeface="微软雅黑" panose="020B0503020204020204" pitchFamily="34" charset="-122"/>
                  <a:ea typeface="微软雅黑" panose="020B0503020204020204" pitchFamily="34" charset="-122"/>
                  <a:cs typeface="+mn-ea"/>
                  <a:sym typeface="微软雅黑" panose="020B0503020204020204" pitchFamily="34" charset="-122"/>
                </a:rPr>
                <a:t>、产品定位</a:t>
              </a:r>
              <a:endParaRPr lang="zh-CN" altLang="en-US" sz="2800" b="1">
                <a:solidFill>
                  <a:schemeClr val="accent1">
                    <a:lumMod val="100000"/>
                  </a:schemeClr>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6" name="íṩľíḍè-TextBox 107"/>
            <p:cNvSpPr txBox="1">
              <a:spLocks/>
            </p:cNvSpPr>
            <p:nvPr/>
          </p:nvSpPr>
          <p:spPr bwMode="auto">
            <a:xfrm>
              <a:off x="306662" y="2424831"/>
              <a:ext cx="4587263" cy="2655369"/>
            </a:xfrm>
            <a:prstGeom prst="rect">
              <a:avLst/>
            </a:prstGeom>
            <a:noFill/>
          </p:spPr>
          <p:txBody>
            <a:bodyPr wrap="square" lIns="0" tIns="0" rIns="360000" bIns="0" anchor="ctr" anchorCtr="0">
              <a:noAutofit/>
            </a:bodyPr>
            <a:lstStyle/>
            <a:p>
              <a:pPr algn="just"/>
              <a:r>
                <a:rPr lang="zh-CN" altLang="zh-CN" sz="2400">
                  <a:latin typeface="微软雅黑" panose="020B0503020204020204" pitchFamily="34" charset="-122"/>
                  <a:ea typeface="微软雅黑" panose="020B0503020204020204" pitchFamily="34" charset="-122"/>
                  <a:sym typeface="微软雅黑" panose="020B0503020204020204" pitchFamily="34" charset="-122"/>
                </a:rPr>
                <a:t>产品的定位是面向全体在校大学生及教师的信息推广、资源共享平台</a:t>
              </a:r>
              <a:r>
                <a:rPr lang="zh-CN" altLang="en-US" sz="2400">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sym typeface="微软雅黑" panose="020B0503020204020204" pitchFamily="34" charset="-122"/>
                </a:rPr>
                <a:t>旨在为师生提供更加贴心的生活学习服务，满足师生的迫切需求，打造更加便捷、人性化的校园生活。</a:t>
              </a:r>
            </a:p>
            <a:p>
              <a:pPr algn="just"/>
              <a:endParaRPr lang="zh-CN" altLang="en-US" sz="2400" b="0">
                <a:solidFill>
                  <a:schemeClr val="tx1"/>
                </a:solidFill>
                <a:effectLst/>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Tree>
    <p:extLst>
      <p:ext uri="{BB962C8B-B14F-4D97-AF65-F5344CB8AC3E}">
        <p14:creationId xmlns:p14="http://schemas.microsoft.com/office/powerpoint/2010/main" val="1272357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2"/>
</p:tagLst>
</file>

<file path=ppt/tags/tag1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0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102.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0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0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0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0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107.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ENTRY"/>
  <p:tag name="ID" val="626773"/>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4"/>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2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2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NUMBER"/>
  <p:tag name="ID" val="626773"/>
  <p:tag name="MH_ORDER" val="NUMBER"/>
</p:tagLst>
</file>

<file path=ppt/tags/tag2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2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2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3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32.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3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3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3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3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4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4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4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4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4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46.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4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4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4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CONTENTS"/>
  <p:tag name="ID" val="626773"/>
</p:tagLst>
</file>

<file path=ppt/tags/tag5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5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5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5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5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5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5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5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5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5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6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6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6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6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6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6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6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6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6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6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7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71.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7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7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7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7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76.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77.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7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79.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8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8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82.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8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8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8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8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8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8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8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 name="PA" val="v3.2.0"/>
</p:tagLst>
</file>

<file path=ppt/tags/tag90.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91.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92.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93.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94.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95.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ags/tag96.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TITLE"/>
  <p:tag name="ID" val="626773"/>
  <p:tag name="MH_ORDER" val="NUMBER"/>
  <p:tag name="PA" val="v3.2.0"/>
</p:tagLst>
</file>

<file path=ppt/tags/tag9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98.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AUTOCOLOR" val="TRUE"/>
  <p:tag name="MH_TYPE" val="SECTION"/>
  <p:tag name="ID" val="626773"/>
</p:tagLst>
</file>

<file path=ppt/tags/tag99.xml><?xml version="1.0" encoding="utf-8"?>
<p:tagLst xmlns:a="http://schemas.openxmlformats.org/drawingml/2006/main" xmlns:r="http://schemas.openxmlformats.org/officeDocument/2006/relationships" xmlns:p="http://schemas.openxmlformats.org/presentationml/2006/main">
  <p:tag name="MH" val="20170801203848"/>
  <p:tag name="MH_LIBRARY" val="CONTENTS"/>
  <p:tag name="MH_TYPE" val="OTHERS"/>
  <p:tag name="ID" val="62677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fontScheme name="j3rdruwe">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00A09D"/>
    </a:accent1>
    <a:accent2>
      <a:srgbClr val="1891AB"/>
    </a:accent2>
    <a:accent3>
      <a:srgbClr val="4276AA"/>
    </a:accent3>
    <a:accent4>
      <a:srgbClr val="5268A5"/>
    </a:accent4>
    <a:accent5>
      <a:srgbClr val="5E5CA2"/>
    </a:accent5>
    <a:accent6>
      <a:srgbClr val="2C85AE"/>
    </a:accent6>
    <a:hlink>
      <a:srgbClr val="00A09D"/>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549</TotalTime>
  <Words>2144</Words>
  <Application>Microsoft Office PowerPoint</Application>
  <PresentationFormat>宽屏</PresentationFormat>
  <Paragraphs>274</Paragraphs>
  <Slides>28</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锐字工房云字库细圆GBK</vt:lpstr>
      <vt:lpstr>微软雅黑</vt:lpstr>
      <vt:lpstr>微软雅黑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林 瑞洲</cp:lastModifiedBy>
  <cp:revision>131</cp:revision>
  <dcterms:created xsi:type="dcterms:W3CDTF">2017-08-01T09:51:47Z</dcterms:created>
  <dcterms:modified xsi:type="dcterms:W3CDTF">2019-10-21T11:38:54Z</dcterms:modified>
</cp:coreProperties>
</file>