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60" r:id="rId3"/>
    <p:sldId id="261" r:id="rId4"/>
    <p:sldId id="270" r:id="rId5"/>
    <p:sldId id="268" r:id="rId6"/>
    <p:sldId id="267" r:id="rId7"/>
    <p:sldId id="272" r:id="rId8"/>
    <p:sldId id="265" r:id="rId9"/>
    <p:sldId id="287" r:id="rId10"/>
    <p:sldId id="269" r:id="rId11"/>
    <p:sldId id="281" r:id="rId12"/>
    <p:sldId id="282" r:id="rId13"/>
    <p:sldId id="283" r:id="rId14"/>
    <p:sldId id="273" r:id="rId15"/>
    <p:sldId id="284" r:id="rId16"/>
    <p:sldId id="279" r:id="rId17"/>
    <p:sldId id="258" r:id="rId18"/>
    <p:sldId id="259" r:id="rId19"/>
    <p:sldId id="280" r:id="rId20"/>
    <p:sldId id="286" r:id="rId21"/>
    <p:sldId id="262"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67" autoAdjust="0"/>
  </p:normalViewPr>
  <p:slideViewPr>
    <p:cSldViewPr snapToGrid="0" showGuides="1">
      <p:cViewPr varScale="1">
        <p:scale>
          <a:sx n="62" d="100"/>
          <a:sy n="62" d="100"/>
        </p:scale>
        <p:origin x="828" y="48"/>
      </p:cViewPr>
      <p:guideLst>
        <p:guide orient="horz" pos="2160"/>
        <p:guide pos="3840"/>
      </p:guideLst>
    </p:cSldViewPr>
  </p:slideViewPr>
  <p:notesTextViewPr>
    <p:cViewPr>
      <p:scale>
        <a:sx n="1" d="1"/>
        <a:sy n="1" d="1"/>
      </p:scale>
      <p:origin x="0" y="0"/>
    </p:cViewPr>
  </p:notesTextViewPr>
  <p:sorterViewPr>
    <p:cViewPr>
      <p:scale>
        <a:sx n="66" d="100"/>
        <a:sy n="66" d="100"/>
      </p:scale>
      <p:origin x="0" y="-10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198895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2019/10/13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497FA-7DC5-47ED-97F5-8D5CD6A6FD52}" type="datetimeFigureOut">
              <a:rPr lang="zh-CN" altLang="en-US" smtClean="0"/>
              <a:pPr/>
              <a:t>2019/10/13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D4461-DE2C-461A-AA48-37319EC54B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5.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
          <p:cNvSpPr txBox="1"/>
          <p:nvPr/>
        </p:nvSpPr>
        <p:spPr>
          <a:xfrm>
            <a:off x="4504964" y="3428803"/>
            <a:ext cx="720677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rPr>
              <a:t>华师易生活</a:t>
            </a:r>
          </a:p>
        </p:txBody>
      </p:sp>
      <p:sp>
        <p:nvSpPr>
          <p:cNvPr id="45" name="文本框 7"/>
          <p:cNvSpPr txBox="1"/>
          <p:nvPr/>
        </p:nvSpPr>
        <p:spPr>
          <a:xfrm>
            <a:off x="8108349" y="4644598"/>
            <a:ext cx="3635383" cy="442674"/>
          </a:xfrm>
          <a:prstGeom prst="round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组员：黄倩欣  林君瑜  张金晶</a:t>
            </a:r>
          </a:p>
        </p:txBody>
      </p:sp>
      <p:grpSp>
        <p:nvGrpSpPr>
          <p:cNvPr id="46" name="组合 45"/>
          <p:cNvGrpSpPr/>
          <p:nvPr/>
        </p:nvGrpSpPr>
        <p:grpSpPr>
          <a:xfrm>
            <a:off x="9738484" y="1854657"/>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03</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产品内容策划</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40423" y="495161"/>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功能模块</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Oval 17"/>
          <p:cNvSpPr/>
          <p:nvPr/>
        </p:nvSpPr>
        <p:spPr>
          <a:xfrm>
            <a:off x="1091399" y="1244663"/>
            <a:ext cx="990175" cy="988442"/>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0298" y="1521469"/>
            <a:ext cx="392378" cy="41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Oval 13"/>
          <p:cNvSpPr/>
          <p:nvPr/>
        </p:nvSpPr>
        <p:spPr>
          <a:xfrm>
            <a:off x="1091399" y="2584074"/>
            <a:ext cx="990175" cy="988442"/>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9796" y="2872070"/>
            <a:ext cx="422879" cy="41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Oval 36"/>
          <p:cNvSpPr/>
          <p:nvPr/>
        </p:nvSpPr>
        <p:spPr>
          <a:xfrm>
            <a:off x="6373025" y="4509560"/>
            <a:ext cx="990175" cy="988442"/>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1924" y="4797555"/>
            <a:ext cx="413174" cy="41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 name="Oval 45"/>
          <p:cNvSpPr/>
          <p:nvPr/>
        </p:nvSpPr>
        <p:spPr>
          <a:xfrm>
            <a:off x="6373025" y="1244663"/>
            <a:ext cx="990175" cy="988442"/>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8024" y="1519038"/>
            <a:ext cx="413174" cy="42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Oval 44"/>
          <p:cNvSpPr/>
          <p:nvPr/>
        </p:nvSpPr>
        <p:spPr>
          <a:xfrm>
            <a:off x="1091399" y="5526994"/>
            <a:ext cx="990175" cy="988442"/>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90298" y="5814990"/>
            <a:ext cx="422879" cy="3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1" name="Oval 52"/>
          <p:cNvSpPr/>
          <p:nvPr/>
        </p:nvSpPr>
        <p:spPr>
          <a:xfrm>
            <a:off x="6373025" y="2435620"/>
            <a:ext cx="990175" cy="988442"/>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23171" y="2723615"/>
            <a:ext cx="422879" cy="42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文本框 112"/>
          <p:cNvSpPr txBox="1"/>
          <p:nvPr/>
        </p:nvSpPr>
        <p:spPr>
          <a:xfrm>
            <a:off x="2208193" y="1491939"/>
            <a:ext cx="3647381" cy="679801"/>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、用户登录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、密码修改</a:t>
            </a:r>
          </a:p>
        </p:txBody>
      </p:sp>
      <p:sp>
        <p:nvSpPr>
          <p:cNvPr id="114" name="文本框 113"/>
          <p:cNvSpPr txBox="1"/>
          <p:nvPr/>
        </p:nvSpPr>
        <p:spPr>
          <a:xfrm>
            <a:off x="2208193" y="1202982"/>
            <a:ext cx="1231379"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用户管理</a:t>
            </a:r>
          </a:p>
        </p:txBody>
      </p:sp>
      <p:sp>
        <p:nvSpPr>
          <p:cNvPr id="115" name="文本框 114"/>
          <p:cNvSpPr txBox="1"/>
          <p:nvPr/>
        </p:nvSpPr>
        <p:spPr>
          <a:xfrm>
            <a:off x="2208193" y="2812682"/>
            <a:ext cx="3647381" cy="2526461"/>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、课程管理</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1.1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教师登录系统</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1.2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课程学生管理</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1.3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学生课表查看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、课堂签到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2.1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学生点名</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2.2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学生签到</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、作业管理</a:t>
            </a:r>
          </a:p>
        </p:txBody>
      </p:sp>
      <p:sp>
        <p:nvSpPr>
          <p:cNvPr id="116" name="文本框 115"/>
          <p:cNvSpPr txBox="1"/>
          <p:nvPr/>
        </p:nvSpPr>
        <p:spPr>
          <a:xfrm>
            <a:off x="2208193" y="2523724"/>
            <a:ext cx="1575455"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课堂签到模块</a:t>
            </a:r>
          </a:p>
        </p:txBody>
      </p:sp>
      <p:sp>
        <p:nvSpPr>
          <p:cNvPr id="117" name="文本框 116"/>
          <p:cNvSpPr txBox="1"/>
          <p:nvPr/>
        </p:nvSpPr>
        <p:spPr>
          <a:xfrm>
            <a:off x="7489819" y="4776894"/>
            <a:ext cx="3647381" cy="1910908"/>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、发布委托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1.1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求助委托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1.2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发布商品</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、接受委托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2.1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帮助他人</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2.2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购买商品</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7489819" y="4487937"/>
            <a:ext cx="1231379"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委托模块</a:t>
            </a:r>
          </a:p>
        </p:txBody>
      </p:sp>
      <p:sp>
        <p:nvSpPr>
          <p:cNvPr id="119" name="文本框 118"/>
          <p:cNvSpPr txBox="1"/>
          <p:nvPr/>
        </p:nvSpPr>
        <p:spPr>
          <a:xfrm>
            <a:off x="7557648" y="1491939"/>
            <a:ext cx="3647381" cy="679801"/>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、寻找失物</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、寻找失主</a:t>
            </a:r>
          </a:p>
        </p:txBody>
      </p:sp>
      <p:sp>
        <p:nvSpPr>
          <p:cNvPr id="120" name="文本框 119"/>
          <p:cNvSpPr txBox="1"/>
          <p:nvPr/>
        </p:nvSpPr>
        <p:spPr>
          <a:xfrm>
            <a:off x="7557648" y="1202982"/>
            <a:ext cx="1641216"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失物招领模块</a:t>
            </a:r>
          </a:p>
        </p:txBody>
      </p:sp>
      <p:sp>
        <p:nvSpPr>
          <p:cNvPr id="121" name="文本框 120"/>
          <p:cNvSpPr txBox="1"/>
          <p:nvPr/>
        </p:nvSpPr>
        <p:spPr>
          <a:xfrm>
            <a:off x="2276022" y="5755602"/>
            <a:ext cx="3647381" cy="679801"/>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、成绩查询</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、课表查询</a:t>
            </a:r>
          </a:p>
        </p:txBody>
      </p:sp>
      <p:sp>
        <p:nvSpPr>
          <p:cNvPr id="122" name="文本框 121"/>
          <p:cNvSpPr txBox="1"/>
          <p:nvPr/>
        </p:nvSpPr>
        <p:spPr>
          <a:xfrm>
            <a:off x="2276022" y="5466644"/>
            <a:ext cx="1231379"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教务模块</a:t>
            </a:r>
          </a:p>
        </p:txBody>
      </p:sp>
      <p:sp>
        <p:nvSpPr>
          <p:cNvPr id="123" name="文本框 122"/>
          <p:cNvSpPr txBox="1"/>
          <p:nvPr/>
        </p:nvSpPr>
        <p:spPr>
          <a:xfrm>
            <a:off x="7557648" y="2702954"/>
            <a:ext cx="4128384" cy="1603131"/>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为学生集合了常用网站：正方教务管理系统、华南师范大学图书馆、学者网、砺儒云课堂、学生综合服务平台、非正式课程管理系统、华南师范大学网上财务平台、各个学院的网站等，方便学生访问。</a:t>
            </a:r>
          </a:p>
        </p:txBody>
      </p:sp>
      <p:sp>
        <p:nvSpPr>
          <p:cNvPr id="124" name="文本框 123"/>
          <p:cNvSpPr txBox="1"/>
          <p:nvPr/>
        </p:nvSpPr>
        <p:spPr>
          <a:xfrm>
            <a:off x="7557648" y="2413997"/>
            <a:ext cx="2162424"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学生常用网站模块</a:t>
            </a:r>
          </a:p>
        </p:txBody>
      </p:sp>
    </p:spTree>
    <p:extLst>
      <p:ext uri="{BB962C8B-B14F-4D97-AF65-F5344CB8AC3E}">
        <p14:creationId xmlns:p14="http://schemas.microsoft.com/office/powerpoint/2010/main" val="419876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944230" y="434385"/>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设计与测试规范规范</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5439120" y="1542904"/>
            <a:ext cx="6331123" cy="4561954"/>
          </a:xfrm>
          <a:prstGeom prst="rect">
            <a:avLst/>
          </a:prstGeom>
          <a:noFill/>
        </p:spPr>
        <p:txBody>
          <a:bodyPr wrap="square" rtlCol="0">
            <a:spAutoFit/>
          </a:bodyPr>
          <a:lstStyle/>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、安装、卸载测试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1.1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生成的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APK</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文件在真机上可以安装及卸载；</a:t>
            </a: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1.2 Android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手机端的通用安装工具</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、异常测试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主要包含了断网、断电、服务器异常等情况下，客户端能否正常处理，保证数据正常性。</a:t>
            </a: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、交互性测试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客户端作为手机特性测试，包含被打扰的情况</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种，来电，来短信，低电量测试等，还要注意手机端硬件上，如：待机，插拔数据线，耳机等操作不会影响客户端</a:t>
            </a: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、易用性测试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界面与交互性测试</a:t>
            </a: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b.</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可用性测试</a:t>
            </a:r>
          </a:p>
        </p:txBody>
      </p:sp>
      <p:sp>
        <p:nvSpPr>
          <p:cNvPr id="54" name="文本框 53">
            <a:extLst>
              <a:ext uri="{FF2B5EF4-FFF2-40B4-BE49-F238E27FC236}">
                <a16:creationId xmlns:a16="http://schemas.microsoft.com/office/drawing/2014/main" id="{993F691D-C4A8-47B9-B616-3D4265A24030}"/>
              </a:ext>
            </a:extLst>
          </p:cNvPr>
          <p:cNvSpPr txBox="1"/>
          <p:nvPr/>
        </p:nvSpPr>
        <p:spPr>
          <a:xfrm>
            <a:off x="1316855" y="1542904"/>
            <a:ext cx="1656363"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设计规范</a:t>
            </a:r>
          </a:p>
        </p:txBody>
      </p:sp>
      <p:sp>
        <p:nvSpPr>
          <p:cNvPr id="56" name="文本框 55">
            <a:extLst>
              <a:ext uri="{FF2B5EF4-FFF2-40B4-BE49-F238E27FC236}">
                <a16:creationId xmlns:a16="http://schemas.microsoft.com/office/drawing/2014/main" id="{A7673C52-3329-4917-B0F1-BFC2AF69BCEC}"/>
              </a:ext>
            </a:extLst>
          </p:cNvPr>
          <p:cNvSpPr txBox="1"/>
          <p:nvPr/>
        </p:nvSpPr>
        <p:spPr>
          <a:xfrm>
            <a:off x="7548494" y="888559"/>
            <a:ext cx="1460752"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测试规范</a:t>
            </a:r>
          </a:p>
        </p:txBody>
      </p:sp>
      <p:sp>
        <p:nvSpPr>
          <p:cNvPr id="30" name="文本框 29">
            <a:extLst>
              <a:ext uri="{FF2B5EF4-FFF2-40B4-BE49-F238E27FC236}">
                <a16:creationId xmlns:a16="http://schemas.microsoft.com/office/drawing/2014/main" id="{F907DE96-6937-4200-8EC2-C21B86A3980D}"/>
              </a:ext>
            </a:extLst>
          </p:cNvPr>
          <p:cNvSpPr txBox="1"/>
          <p:nvPr/>
        </p:nvSpPr>
        <p:spPr>
          <a:xfrm>
            <a:off x="315155" y="2149762"/>
            <a:ext cx="4535976" cy="2484463"/>
          </a:xfrm>
          <a:prstGeom prst="rect">
            <a:avLst/>
          </a:prstGeom>
          <a:noFill/>
        </p:spPr>
        <p:txBody>
          <a:bodyPr wrap="square" rtlCol="0">
            <a:spAutoFit/>
          </a:bodyPr>
          <a:lstStyle/>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、充分考虑用户的使用习惯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、尽量减少产品层级以及深度</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、设计要主次分明</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、始终提供明确的导航</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、自动保存用户输入的内容或一些输入提示信息，以减少用户的重复操作。</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底部工具栏导航数目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个为最佳</a:t>
            </a:r>
          </a:p>
        </p:txBody>
      </p:sp>
    </p:spTree>
    <p:extLst>
      <p:ext uri="{BB962C8B-B14F-4D97-AF65-F5344CB8AC3E}">
        <p14:creationId xmlns:p14="http://schemas.microsoft.com/office/powerpoint/2010/main" val="134734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be 12">
            <a:extLst>
              <a:ext uri="{FF2B5EF4-FFF2-40B4-BE49-F238E27FC236}">
                <a16:creationId xmlns:a16="http://schemas.microsoft.com/office/drawing/2014/main" id="{43FA9B45-68AA-4297-AF63-8E5FF85FFAD4}"/>
              </a:ext>
            </a:extLst>
          </p:cNvPr>
          <p:cNvSpPr/>
          <p:nvPr/>
        </p:nvSpPr>
        <p:spPr>
          <a:xfrm>
            <a:off x="1398673" y="3652622"/>
            <a:ext cx="1873538" cy="676247"/>
          </a:xfrm>
          <a:prstGeom prst="cube">
            <a:avLst>
              <a:gd name="adj" fmla="val 1198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503508"/>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开发日程表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8" name="Picture 35"/>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2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330589" y="1756612"/>
            <a:ext cx="1383954" cy="1490436"/>
          </a:xfrm>
          <a:prstGeom prst="rect">
            <a:avLst/>
          </a:prstGeom>
        </p:spPr>
      </p:pic>
      <p:sp>
        <p:nvSpPr>
          <p:cNvPr id="39" name="Cube 12"/>
          <p:cNvSpPr/>
          <p:nvPr/>
        </p:nvSpPr>
        <p:spPr>
          <a:xfrm>
            <a:off x="3154868" y="3324016"/>
            <a:ext cx="1873538" cy="1004854"/>
          </a:xfrm>
          <a:prstGeom prst="cube">
            <a:avLst>
              <a:gd name="adj" fmla="val 119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40" name="Cube 50"/>
          <p:cNvSpPr/>
          <p:nvPr/>
        </p:nvSpPr>
        <p:spPr>
          <a:xfrm>
            <a:off x="4884222" y="2976875"/>
            <a:ext cx="2181916" cy="1351995"/>
          </a:xfrm>
          <a:prstGeom prst="cube">
            <a:avLst>
              <a:gd name="adj" fmla="val 876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51"/>
          <p:cNvSpPr/>
          <p:nvPr/>
        </p:nvSpPr>
        <p:spPr>
          <a:xfrm>
            <a:off x="6942363" y="2578798"/>
            <a:ext cx="2181916" cy="1750072"/>
          </a:xfrm>
          <a:prstGeom prst="cube">
            <a:avLst>
              <a:gd name="adj" fmla="val 44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52"/>
          <p:cNvSpPr/>
          <p:nvPr/>
        </p:nvSpPr>
        <p:spPr>
          <a:xfrm>
            <a:off x="9042917" y="2165227"/>
            <a:ext cx="2181916" cy="2163643"/>
          </a:xfrm>
          <a:prstGeom prst="cube">
            <a:avLst>
              <a:gd name="adj" fmla="val 440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p:cNvSpPr txBox="1"/>
          <p:nvPr/>
        </p:nvSpPr>
        <p:spPr>
          <a:xfrm>
            <a:off x="9421511" y="2872926"/>
            <a:ext cx="1506090" cy="707886"/>
          </a:xfrm>
          <a:prstGeom prst="rect">
            <a:avLst/>
          </a:prstGeom>
          <a:noFill/>
        </p:spPr>
        <p:txBody>
          <a:bodyPr wrap="square" rtlCol="0">
            <a:spAutoFit/>
          </a:bodyPr>
          <a:lstStyle/>
          <a:p>
            <a:pPr algn="ctr"/>
            <a:r>
              <a:rPr lang="en-US" altLang="zh-CN" sz="2000" dirty="0">
                <a:solidFill>
                  <a:schemeClr val="bg1"/>
                </a:solidFill>
              </a:rPr>
              <a:t>2019.11.26-2019.12.17</a:t>
            </a:r>
            <a:endParaRPr lang="zh-CN" altLang="en-US" sz="2000" dirty="0">
              <a:solidFill>
                <a:schemeClr val="bg1"/>
              </a:solidFill>
            </a:endParaRPr>
          </a:p>
        </p:txBody>
      </p:sp>
      <p:sp>
        <p:nvSpPr>
          <p:cNvPr id="55" name="文本框 54"/>
          <p:cNvSpPr txBox="1"/>
          <p:nvPr/>
        </p:nvSpPr>
        <p:spPr>
          <a:xfrm>
            <a:off x="7300914" y="3090991"/>
            <a:ext cx="1425866" cy="707886"/>
          </a:xfrm>
          <a:prstGeom prst="rect">
            <a:avLst/>
          </a:prstGeom>
          <a:noFill/>
        </p:spPr>
        <p:txBody>
          <a:bodyPr wrap="square" rtlCol="0">
            <a:spAutoFit/>
          </a:bodyPr>
          <a:lstStyle/>
          <a:p>
            <a:pPr algn="ctr"/>
            <a:r>
              <a:rPr lang="en-US" altLang="zh-CN" sz="2000" dirty="0">
                <a:solidFill>
                  <a:schemeClr val="bg1"/>
                </a:solidFill>
              </a:rPr>
              <a:t>2019.11.12-2019.11.25</a:t>
            </a:r>
            <a:endParaRPr lang="zh-CN" altLang="en-US" sz="2000" dirty="0">
              <a:solidFill>
                <a:schemeClr val="bg1"/>
              </a:solidFill>
            </a:endParaRPr>
          </a:p>
        </p:txBody>
      </p:sp>
      <p:sp>
        <p:nvSpPr>
          <p:cNvPr id="57" name="文本框 56"/>
          <p:cNvSpPr txBox="1"/>
          <p:nvPr/>
        </p:nvSpPr>
        <p:spPr>
          <a:xfrm>
            <a:off x="5229609" y="3333663"/>
            <a:ext cx="1442775" cy="707886"/>
          </a:xfrm>
          <a:prstGeom prst="rect">
            <a:avLst/>
          </a:prstGeom>
          <a:noFill/>
        </p:spPr>
        <p:txBody>
          <a:bodyPr wrap="square" rtlCol="0">
            <a:spAutoFit/>
          </a:bodyPr>
          <a:lstStyle/>
          <a:p>
            <a:pPr algn="ctr"/>
            <a:r>
              <a:rPr lang="en-US" altLang="zh-CN" sz="2000" dirty="0">
                <a:solidFill>
                  <a:schemeClr val="bg1"/>
                </a:solidFill>
              </a:rPr>
              <a:t>2019.10.22-2019.11.11</a:t>
            </a:r>
            <a:endParaRPr lang="zh-CN" altLang="en-US" sz="2000" dirty="0">
              <a:solidFill>
                <a:schemeClr val="bg1"/>
              </a:solidFill>
            </a:endParaRPr>
          </a:p>
        </p:txBody>
      </p:sp>
      <p:sp>
        <p:nvSpPr>
          <p:cNvPr id="58" name="文本框 57"/>
          <p:cNvSpPr txBox="1"/>
          <p:nvPr/>
        </p:nvSpPr>
        <p:spPr>
          <a:xfrm>
            <a:off x="3429431" y="3535997"/>
            <a:ext cx="1354168" cy="707886"/>
          </a:xfrm>
          <a:prstGeom prst="rect">
            <a:avLst/>
          </a:prstGeom>
          <a:noFill/>
        </p:spPr>
        <p:txBody>
          <a:bodyPr wrap="square" rtlCol="0">
            <a:spAutoFit/>
          </a:bodyPr>
          <a:lstStyle/>
          <a:p>
            <a:pPr algn="ctr"/>
            <a:r>
              <a:rPr lang="en-US" altLang="zh-CN" sz="2000" dirty="0">
                <a:solidFill>
                  <a:schemeClr val="bg1"/>
                </a:solidFill>
              </a:rPr>
              <a:t>2019.10.8-2019.10.21</a:t>
            </a:r>
            <a:endParaRPr lang="zh-CN" altLang="en-US" sz="2000" dirty="0">
              <a:solidFill>
                <a:schemeClr val="bg1"/>
              </a:solidFill>
            </a:endParaRPr>
          </a:p>
        </p:txBody>
      </p:sp>
      <p:sp>
        <p:nvSpPr>
          <p:cNvPr id="62" name="文本框 61"/>
          <p:cNvSpPr txBox="1"/>
          <p:nvPr/>
        </p:nvSpPr>
        <p:spPr>
          <a:xfrm>
            <a:off x="3203367" y="4492954"/>
            <a:ext cx="1680855"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设计软件主界面</a:t>
            </a:r>
          </a:p>
        </p:txBody>
      </p:sp>
      <p:sp>
        <p:nvSpPr>
          <p:cNvPr id="66" name="文本框 65"/>
          <p:cNvSpPr txBox="1"/>
          <p:nvPr/>
        </p:nvSpPr>
        <p:spPr>
          <a:xfrm>
            <a:off x="4932720" y="4468422"/>
            <a:ext cx="2133417" cy="1077218"/>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进行软件主要功能模块（失物招领模块、课堂签到模块、委托模块）的开发</a:t>
            </a:r>
          </a:p>
        </p:txBody>
      </p:sp>
      <p:sp>
        <p:nvSpPr>
          <p:cNvPr id="70" name="文本框 69"/>
          <p:cNvSpPr txBox="1"/>
          <p:nvPr/>
        </p:nvSpPr>
        <p:spPr>
          <a:xfrm>
            <a:off x="6942363" y="4468422"/>
            <a:ext cx="2181916" cy="1077218"/>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进行软件其他功能模块（教务模块、学生常用网站模块、对话框功能）的开发</a:t>
            </a:r>
          </a:p>
        </p:txBody>
      </p:sp>
      <p:sp>
        <p:nvSpPr>
          <p:cNvPr id="72" name="文本框 71"/>
          <p:cNvSpPr txBox="1"/>
          <p:nvPr/>
        </p:nvSpPr>
        <p:spPr>
          <a:xfrm>
            <a:off x="9042916" y="4468422"/>
            <a:ext cx="2181916" cy="830997"/>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进行软件的测试，拍摄软件使用说明视频，撰写结题报告</a:t>
            </a:r>
          </a:p>
        </p:txBody>
      </p:sp>
      <p:sp>
        <p:nvSpPr>
          <p:cNvPr id="31" name="文本框 30">
            <a:extLst>
              <a:ext uri="{FF2B5EF4-FFF2-40B4-BE49-F238E27FC236}">
                <a16:creationId xmlns:a16="http://schemas.microsoft.com/office/drawing/2014/main" id="{CD7949B2-9EAF-4046-859A-E4808AD4483F}"/>
              </a:ext>
            </a:extLst>
          </p:cNvPr>
          <p:cNvSpPr txBox="1"/>
          <p:nvPr/>
        </p:nvSpPr>
        <p:spPr>
          <a:xfrm>
            <a:off x="1560044" y="3687606"/>
            <a:ext cx="1354168" cy="707886"/>
          </a:xfrm>
          <a:prstGeom prst="rect">
            <a:avLst/>
          </a:prstGeom>
          <a:noFill/>
        </p:spPr>
        <p:txBody>
          <a:bodyPr wrap="square" rtlCol="0">
            <a:spAutoFit/>
          </a:bodyPr>
          <a:lstStyle/>
          <a:p>
            <a:pPr algn="ctr"/>
            <a:r>
              <a:rPr lang="en-US" altLang="zh-CN" sz="2000" dirty="0">
                <a:solidFill>
                  <a:schemeClr val="bg1"/>
                </a:solidFill>
              </a:rPr>
              <a:t>2019.9.19-2019.10.7</a:t>
            </a:r>
            <a:endParaRPr lang="zh-CN" altLang="en-US" sz="2000" dirty="0">
              <a:solidFill>
                <a:schemeClr val="bg1"/>
              </a:solidFill>
            </a:endParaRPr>
          </a:p>
        </p:txBody>
      </p:sp>
      <p:sp>
        <p:nvSpPr>
          <p:cNvPr id="33" name="文本框 32">
            <a:extLst>
              <a:ext uri="{FF2B5EF4-FFF2-40B4-BE49-F238E27FC236}">
                <a16:creationId xmlns:a16="http://schemas.microsoft.com/office/drawing/2014/main" id="{89A74630-4033-4982-A5A3-542BF247A439}"/>
              </a:ext>
            </a:extLst>
          </p:cNvPr>
          <p:cNvSpPr txBox="1"/>
          <p:nvPr/>
        </p:nvSpPr>
        <p:spPr>
          <a:xfrm>
            <a:off x="1398673" y="4492954"/>
            <a:ext cx="1680855" cy="1077218"/>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确定软件定位和软件功能模块，撰写产品方案设计书</a:t>
            </a:r>
          </a:p>
        </p:txBody>
      </p:sp>
    </p:spTree>
    <p:extLst>
      <p:ext uri="{BB962C8B-B14F-4D97-AF65-F5344CB8AC3E}">
        <p14:creationId xmlns:p14="http://schemas.microsoft.com/office/powerpoint/2010/main" val="23378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04</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技术解决方案</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46510" y="477016"/>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技术解决方案</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 name="任意多边形: 形状 2">
            <a:extLst>
              <a:ext uri="{FF2B5EF4-FFF2-40B4-BE49-F238E27FC236}">
                <a16:creationId xmlns:a16="http://schemas.microsoft.com/office/drawing/2014/main" id="{81C39278-305B-4ED6-B042-CBACCBED0EAA}"/>
              </a:ext>
            </a:extLst>
          </p:cNvPr>
          <p:cNvSpPr/>
          <p:nvPr/>
        </p:nvSpPr>
        <p:spPr>
          <a:xfrm>
            <a:off x="1222435" y="2654926"/>
            <a:ext cx="1555627" cy="1555627"/>
          </a:xfrm>
          <a:custGeom>
            <a:avLst/>
            <a:gdLst>
              <a:gd name="connsiteX0" fmla="*/ 0 w 1555627"/>
              <a:gd name="connsiteY0" fmla="*/ 777814 h 1555627"/>
              <a:gd name="connsiteX1" fmla="*/ 777814 w 1555627"/>
              <a:gd name="connsiteY1" fmla="*/ 0 h 1555627"/>
              <a:gd name="connsiteX2" fmla="*/ 1555628 w 1555627"/>
              <a:gd name="connsiteY2" fmla="*/ 777814 h 1555627"/>
              <a:gd name="connsiteX3" fmla="*/ 777814 w 1555627"/>
              <a:gd name="connsiteY3" fmla="*/ 1555628 h 1555627"/>
              <a:gd name="connsiteX4" fmla="*/ 0 w 1555627"/>
              <a:gd name="connsiteY4" fmla="*/ 777814 h 155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27" h="1555627">
                <a:moveTo>
                  <a:pt x="0" y="777814"/>
                </a:moveTo>
                <a:cubicBezTo>
                  <a:pt x="0" y="348239"/>
                  <a:pt x="348239" y="0"/>
                  <a:pt x="777814" y="0"/>
                </a:cubicBezTo>
                <a:cubicBezTo>
                  <a:pt x="1207389" y="0"/>
                  <a:pt x="1555628" y="348239"/>
                  <a:pt x="1555628" y="777814"/>
                </a:cubicBezTo>
                <a:cubicBezTo>
                  <a:pt x="1555628" y="1207389"/>
                  <a:pt x="1207389" y="1555628"/>
                  <a:pt x="777814" y="1555628"/>
                </a:cubicBezTo>
                <a:cubicBezTo>
                  <a:pt x="348239" y="1555628"/>
                  <a:pt x="0" y="1207389"/>
                  <a:pt x="0" y="777814"/>
                </a:cubicBezTo>
                <a:close/>
              </a:path>
            </a:pathLst>
          </a:custGeom>
          <a:solidFill>
            <a:schemeClr val="tx1">
              <a:lumMod val="65000"/>
              <a:lumOff val="3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0366" tIns="310366" rIns="310366" bIns="310366" numCol="1" spcCol="1270" anchor="ctr" anchorCtr="0">
            <a:noAutofit/>
          </a:bodyPr>
          <a:lstStyle/>
          <a:p>
            <a:pPr marL="0" lvl="0" indent="0" algn="ctr" defTabSz="2889250">
              <a:lnSpc>
                <a:spcPct val="90000"/>
              </a:lnSpc>
              <a:spcBef>
                <a:spcPct val="0"/>
              </a:spcBef>
              <a:spcAft>
                <a:spcPct val="35000"/>
              </a:spcAft>
              <a:buNone/>
            </a:pPr>
            <a:r>
              <a:rPr lang="en-US" sz="6500" kern="1200" dirty="0"/>
              <a:t> </a:t>
            </a:r>
          </a:p>
        </p:txBody>
      </p:sp>
      <p:sp>
        <p:nvSpPr>
          <p:cNvPr id="5" name="任意多边形: 形状 4">
            <a:extLst>
              <a:ext uri="{FF2B5EF4-FFF2-40B4-BE49-F238E27FC236}">
                <a16:creationId xmlns:a16="http://schemas.microsoft.com/office/drawing/2014/main" id="{1653EC49-E47E-4242-874B-FA15F9875264}"/>
              </a:ext>
            </a:extLst>
          </p:cNvPr>
          <p:cNvSpPr/>
          <p:nvPr/>
        </p:nvSpPr>
        <p:spPr>
          <a:xfrm>
            <a:off x="4842801" y="1424872"/>
            <a:ext cx="1555627" cy="1555627"/>
          </a:xfrm>
          <a:custGeom>
            <a:avLst/>
            <a:gdLst>
              <a:gd name="connsiteX0" fmla="*/ 0 w 1555627"/>
              <a:gd name="connsiteY0" fmla="*/ 777814 h 1555627"/>
              <a:gd name="connsiteX1" fmla="*/ 777814 w 1555627"/>
              <a:gd name="connsiteY1" fmla="*/ 0 h 1555627"/>
              <a:gd name="connsiteX2" fmla="*/ 1555628 w 1555627"/>
              <a:gd name="connsiteY2" fmla="*/ 777814 h 1555627"/>
              <a:gd name="connsiteX3" fmla="*/ 777814 w 1555627"/>
              <a:gd name="connsiteY3" fmla="*/ 1555628 h 1555627"/>
              <a:gd name="connsiteX4" fmla="*/ 0 w 1555627"/>
              <a:gd name="connsiteY4" fmla="*/ 777814 h 155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27" h="1555627">
                <a:moveTo>
                  <a:pt x="0" y="777814"/>
                </a:moveTo>
                <a:cubicBezTo>
                  <a:pt x="0" y="348239"/>
                  <a:pt x="348239" y="0"/>
                  <a:pt x="777814" y="0"/>
                </a:cubicBezTo>
                <a:cubicBezTo>
                  <a:pt x="1207389" y="0"/>
                  <a:pt x="1555628" y="348239"/>
                  <a:pt x="1555628" y="777814"/>
                </a:cubicBezTo>
                <a:cubicBezTo>
                  <a:pt x="1555628" y="1207389"/>
                  <a:pt x="1207389" y="1555628"/>
                  <a:pt x="777814" y="1555628"/>
                </a:cubicBezTo>
                <a:cubicBezTo>
                  <a:pt x="348239" y="1555628"/>
                  <a:pt x="0" y="1207389"/>
                  <a:pt x="0" y="777814"/>
                </a:cubicBezTo>
                <a:close/>
              </a:path>
            </a:pathLst>
          </a:custGeom>
          <a:solidFill>
            <a:schemeClr val="tx1">
              <a:lumMod val="65000"/>
              <a:lumOff val="3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0366" tIns="310366" rIns="310366" bIns="310366" numCol="1" spcCol="1270" anchor="ctr" anchorCtr="0">
            <a:noAutofit/>
          </a:bodyPr>
          <a:lstStyle/>
          <a:p>
            <a:pPr marL="0" lvl="0" indent="0" algn="ctr" defTabSz="2889250">
              <a:lnSpc>
                <a:spcPct val="90000"/>
              </a:lnSpc>
              <a:spcBef>
                <a:spcPct val="0"/>
              </a:spcBef>
              <a:spcAft>
                <a:spcPct val="35000"/>
              </a:spcAft>
              <a:buNone/>
            </a:pPr>
            <a:r>
              <a:rPr lang="en-US" sz="6500" kern="1200" dirty="0"/>
              <a:t> </a:t>
            </a:r>
          </a:p>
        </p:txBody>
      </p:sp>
      <p:sp>
        <p:nvSpPr>
          <p:cNvPr id="7" name="任意多边形: 形状 6">
            <a:extLst>
              <a:ext uri="{FF2B5EF4-FFF2-40B4-BE49-F238E27FC236}">
                <a16:creationId xmlns:a16="http://schemas.microsoft.com/office/drawing/2014/main" id="{9588CEF0-54D7-4CF8-8462-17E2644E607F}"/>
              </a:ext>
            </a:extLst>
          </p:cNvPr>
          <p:cNvSpPr/>
          <p:nvPr/>
        </p:nvSpPr>
        <p:spPr>
          <a:xfrm>
            <a:off x="8567221" y="221712"/>
            <a:ext cx="1555627" cy="1555627"/>
          </a:xfrm>
          <a:custGeom>
            <a:avLst/>
            <a:gdLst>
              <a:gd name="connsiteX0" fmla="*/ 0 w 1555627"/>
              <a:gd name="connsiteY0" fmla="*/ 777814 h 1555627"/>
              <a:gd name="connsiteX1" fmla="*/ 777814 w 1555627"/>
              <a:gd name="connsiteY1" fmla="*/ 0 h 1555627"/>
              <a:gd name="connsiteX2" fmla="*/ 1555628 w 1555627"/>
              <a:gd name="connsiteY2" fmla="*/ 777814 h 1555627"/>
              <a:gd name="connsiteX3" fmla="*/ 777814 w 1555627"/>
              <a:gd name="connsiteY3" fmla="*/ 1555628 h 1555627"/>
              <a:gd name="connsiteX4" fmla="*/ 0 w 1555627"/>
              <a:gd name="connsiteY4" fmla="*/ 777814 h 155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627" h="1555627">
                <a:moveTo>
                  <a:pt x="0" y="777814"/>
                </a:moveTo>
                <a:cubicBezTo>
                  <a:pt x="0" y="348239"/>
                  <a:pt x="348239" y="0"/>
                  <a:pt x="777814" y="0"/>
                </a:cubicBezTo>
                <a:cubicBezTo>
                  <a:pt x="1207389" y="0"/>
                  <a:pt x="1555628" y="348239"/>
                  <a:pt x="1555628" y="777814"/>
                </a:cubicBezTo>
                <a:cubicBezTo>
                  <a:pt x="1555628" y="1207389"/>
                  <a:pt x="1207389" y="1555628"/>
                  <a:pt x="777814" y="1555628"/>
                </a:cubicBezTo>
                <a:cubicBezTo>
                  <a:pt x="348239" y="1555628"/>
                  <a:pt x="0" y="1207389"/>
                  <a:pt x="0" y="777814"/>
                </a:cubicBezTo>
                <a:close/>
              </a:path>
            </a:pathLst>
          </a:custGeom>
          <a:solidFill>
            <a:schemeClr val="tx1">
              <a:lumMod val="65000"/>
              <a:lumOff val="3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10366" tIns="310366" rIns="310366" bIns="310366" numCol="1" spcCol="1270" anchor="ctr" anchorCtr="0">
            <a:noAutofit/>
          </a:bodyPr>
          <a:lstStyle/>
          <a:p>
            <a:pPr marL="0" lvl="0" indent="0" algn="ctr" defTabSz="2889250">
              <a:lnSpc>
                <a:spcPct val="90000"/>
              </a:lnSpc>
              <a:spcBef>
                <a:spcPct val="0"/>
              </a:spcBef>
              <a:spcAft>
                <a:spcPct val="35000"/>
              </a:spcAft>
              <a:buNone/>
            </a:pPr>
            <a:endParaRPr lang="en-US" sz="6500" kern="1200"/>
          </a:p>
        </p:txBody>
      </p:sp>
      <p:pic>
        <p:nvPicPr>
          <p:cNvPr id="21" name="Picture 1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730359" y="3191016"/>
            <a:ext cx="485776" cy="485776"/>
          </a:xfrm>
          <a:prstGeom prst="rect">
            <a:avLst/>
          </a:prstGeom>
        </p:spPr>
      </p:pic>
      <p:pic>
        <p:nvPicPr>
          <p:cNvPr id="22" name="Picture 19"/>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t="2370" b="-1"/>
          <a:stretch>
            <a:fillRect/>
          </a:stretch>
        </p:blipFill>
        <p:spPr>
          <a:xfrm>
            <a:off x="9130120" y="768280"/>
            <a:ext cx="457200" cy="446365"/>
          </a:xfrm>
          <a:prstGeom prst="rect">
            <a:avLst/>
          </a:prstGeom>
        </p:spPr>
      </p:pic>
      <p:pic>
        <p:nvPicPr>
          <p:cNvPr id="28" name="Picture 2"/>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407952" y="1971441"/>
            <a:ext cx="483445" cy="483445"/>
          </a:xfrm>
          <a:prstGeom prst="rect">
            <a:avLst/>
          </a:prstGeom>
        </p:spPr>
      </p:pic>
      <p:sp>
        <p:nvSpPr>
          <p:cNvPr id="29" name="文本框 28"/>
          <p:cNvSpPr txBox="1"/>
          <p:nvPr/>
        </p:nvSpPr>
        <p:spPr>
          <a:xfrm>
            <a:off x="298382" y="4722308"/>
            <a:ext cx="3580597" cy="1910908"/>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rgbClr val="FF0000"/>
                </a:solidFill>
                <a:latin typeface="微软雅黑" panose="020B0503020204020204" pitchFamily="34" charset="-122"/>
                <a:ea typeface="微软雅黑" panose="020B0503020204020204" pitchFamily="34" charset="-122"/>
              </a:rPr>
              <a:t>百度地图定位技术</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可精确到</a:t>
            </a:r>
            <a:r>
              <a:rPr lang="en-US" altLang="zh-CN" sz="1600" dirty="0">
                <a:solidFill>
                  <a:srgbClr val="FF0000"/>
                </a:solidFill>
                <a:latin typeface="微软雅黑" panose="020B0503020204020204" pitchFamily="34" charset="-122"/>
                <a:ea typeface="微软雅黑" panose="020B0503020204020204" pitchFamily="34" charset="-122"/>
              </a:rPr>
              <a:t>10</a:t>
            </a:r>
            <a:r>
              <a:rPr lang="zh-CN" altLang="en-US" sz="1600" dirty="0">
                <a:solidFill>
                  <a:srgbClr val="FF0000"/>
                </a:solidFill>
                <a:latin typeface="微软雅黑" panose="020B0503020204020204" pitchFamily="34" charset="-122"/>
                <a:ea typeface="微软雅黑" panose="020B0503020204020204" pitchFamily="34" charset="-122"/>
              </a:rPr>
              <a:t>米</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，可利用此技术确定学生位置和上课地点之间的距离，以实现在指定范围内签到的功能；也可用此技术确定发出委托者的位置，以保证只有在规定范围内的人才能接受委托。</a:t>
            </a:r>
          </a:p>
        </p:txBody>
      </p:sp>
      <p:sp>
        <p:nvSpPr>
          <p:cNvPr id="30" name="文本框 29"/>
          <p:cNvSpPr txBox="1"/>
          <p:nvPr/>
        </p:nvSpPr>
        <p:spPr>
          <a:xfrm>
            <a:off x="1021903" y="4416009"/>
            <a:ext cx="1956693"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百度地图</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接口</a:t>
            </a:r>
          </a:p>
        </p:txBody>
      </p:sp>
      <p:sp>
        <p:nvSpPr>
          <p:cNvPr id="31" name="文本框 30"/>
          <p:cNvSpPr txBox="1"/>
          <p:nvPr/>
        </p:nvSpPr>
        <p:spPr>
          <a:xfrm>
            <a:off x="4282702" y="3540915"/>
            <a:ext cx="2675823" cy="1910908"/>
          </a:xfrm>
          <a:prstGeom prst="rect">
            <a:avLst/>
          </a:prstGeom>
          <a:noFill/>
        </p:spPr>
        <p:txBody>
          <a:bodyPr wrap="square" rtlCol="0">
            <a:spAutoFit/>
          </a:bodyPr>
          <a:lstStyle/>
          <a:p>
            <a:pPr algn="just">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rgbClr val="FF0000"/>
                </a:solidFill>
                <a:latin typeface="微软雅黑" panose="020B0503020204020204" pitchFamily="34" charset="-122"/>
                <a:ea typeface="微软雅黑" panose="020B0503020204020204" pitchFamily="34" charset="-122"/>
              </a:rPr>
              <a:t> school-</a:t>
            </a:r>
            <a:r>
              <a:rPr lang="en-US" altLang="zh-CN" sz="1600" dirty="0" err="1">
                <a:solidFill>
                  <a:srgbClr val="FF0000"/>
                </a:solidFill>
                <a:latin typeface="微软雅黑" panose="020B0503020204020204" pitchFamily="34" charset="-122"/>
                <a:ea typeface="微软雅黑" panose="020B0503020204020204" pitchFamily="34" charset="-122"/>
              </a:rPr>
              <a:t>api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是一个对接正方系统接口的第三方</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Python SDK,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可实现用户成绩查询、课表查询以及用户信息查询。</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985619" y="3200001"/>
            <a:ext cx="141280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教务网接口</a:t>
            </a:r>
          </a:p>
        </p:txBody>
      </p:sp>
      <p:sp>
        <p:nvSpPr>
          <p:cNvPr id="33" name="文本框 32"/>
          <p:cNvSpPr txBox="1"/>
          <p:nvPr/>
        </p:nvSpPr>
        <p:spPr>
          <a:xfrm>
            <a:off x="7152715" y="2323907"/>
            <a:ext cx="4740903" cy="4065344"/>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根据系统功能需求分析中的课程管理需求，我们需要创建“</a:t>
            </a:r>
            <a:r>
              <a:rPr lang="zh-CN" altLang="en-US" sz="1600" dirty="0">
                <a:solidFill>
                  <a:srgbClr val="FF0000"/>
                </a:solidFill>
                <a:latin typeface="微软雅黑" panose="020B0503020204020204" pitchFamily="34" charset="-122"/>
                <a:ea typeface="微软雅黑" panose="020B0503020204020204" pitchFamily="34" charset="-122"/>
              </a:rPr>
              <a:t>课程表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由于同一个课程对应着多个上课时间，需要创建“</a:t>
            </a:r>
            <a:r>
              <a:rPr lang="zh-CN" altLang="en-US" sz="1600" dirty="0">
                <a:solidFill>
                  <a:srgbClr val="FF0000"/>
                </a:solidFill>
                <a:latin typeface="微软雅黑" panose="020B0503020204020204" pitchFamily="34" charset="-122"/>
                <a:ea typeface="微软雅黑" panose="020B0503020204020204" pitchFamily="34" charset="-122"/>
              </a:rPr>
              <a:t>课程时间表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”用于存储课程和时间之间的关系；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而学生用户和课程之间存在着多对多的关系，需要创建“</a:t>
            </a:r>
            <a:r>
              <a:rPr lang="zh-CN" altLang="en-US" sz="1600" dirty="0">
                <a:solidFill>
                  <a:srgbClr val="FF0000"/>
                </a:solidFill>
                <a:latin typeface="微软雅黑" panose="020B0503020204020204" pitchFamily="34" charset="-122"/>
                <a:ea typeface="微软雅黑" panose="020B0503020204020204" pitchFamily="34" charset="-122"/>
              </a:rPr>
              <a:t>学生课程关系表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”用于记录学生和课程之间的对应关系。</a:t>
            </a:r>
          </a:p>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根据课堂点到功能需求，需要创建“</a:t>
            </a:r>
            <a:r>
              <a:rPr lang="zh-CN" altLang="en-US" sz="1600" dirty="0">
                <a:solidFill>
                  <a:srgbClr val="FF0000"/>
                </a:solidFill>
                <a:latin typeface="微软雅黑" panose="020B0503020204020204" pitchFamily="34" charset="-122"/>
                <a:ea typeface="微软雅黑" panose="020B0503020204020204" pitchFamily="34" charset="-122"/>
              </a:rPr>
              <a:t>用户位置信息表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”，用于存储用户签到时的地理位置信息，便于课堂点到判断。</a:t>
            </a:r>
          </a:p>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根据作业管理功能需求，用户会上传</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下载一些作业文件，则需要创建“</a:t>
            </a:r>
            <a:r>
              <a:rPr lang="zh-CN" altLang="en-US" sz="1600" dirty="0">
                <a:solidFill>
                  <a:srgbClr val="FF0000"/>
                </a:solidFill>
                <a:latin typeface="微软雅黑" panose="020B0503020204020204" pitchFamily="34" charset="-122"/>
                <a:ea typeface="微软雅黑" panose="020B0503020204020204" pitchFamily="34" charset="-122"/>
              </a:rPr>
              <a:t>学生作业表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”用于存储资源文件的相关信息。 </a:t>
            </a:r>
          </a:p>
        </p:txBody>
      </p:sp>
      <p:sp>
        <p:nvSpPr>
          <p:cNvPr id="34" name="文本框 33"/>
          <p:cNvSpPr txBox="1"/>
          <p:nvPr/>
        </p:nvSpPr>
        <p:spPr>
          <a:xfrm>
            <a:off x="8739508" y="1996841"/>
            <a:ext cx="1319035"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46300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05</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推广方案</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86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561884" y="441230"/>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charset="-122"/>
                <a:ea typeface="微软雅黑" panose="020B0503020204020204" charset="-122"/>
              </a:rPr>
              <a:t>推广方案</a:t>
            </a: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4486" t="7778" r="4878" b="6666"/>
          <a:stretch>
            <a:fillRect/>
          </a:stretch>
        </p:blipFill>
        <p:spPr>
          <a:xfrm>
            <a:off x="1495862" y="2064413"/>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142335" y="50107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365303" y="697873"/>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035140" y="870402"/>
            <a:ext cx="4756364" cy="4988673"/>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1）在学校网站、学校贴吧、校园论坛、社交网络上介绍、宣传华师易生活APP，并放置下载地址。</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marL="342900" indent="-342900" algn="just">
              <a:lnSpc>
                <a:spcPct val="125000"/>
              </a:lnSpc>
              <a:buAutoNum type="arabicParenR" startAt="2"/>
            </a:pPr>
            <a:r>
              <a:rPr lang="zh-CN" altLang="en-US" sz="1600" dirty="0">
                <a:solidFill>
                  <a:schemeClr val="tx1">
                    <a:lumMod val="75000"/>
                    <a:lumOff val="25000"/>
                  </a:schemeClr>
                </a:solidFill>
                <a:latin typeface="微软雅黑" panose="020B0503020204020204" charset="-122"/>
                <a:ea typeface="微软雅黑" panose="020B0503020204020204" charset="-122"/>
              </a:rPr>
              <a:t>搜索引擎：我们将华师易生活</a:t>
            </a:r>
            <a:r>
              <a:rPr lang="en-US" altLang="zh-CN" sz="1600" dirty="0">
                <a:solidFill>
                  <a:schemeClr val="tx1">
                    <a:lumMod val="75000"/>
                    <a:lumOff val="25000"/>
                  </a:schemeClr>
                </a:solidFill>
                <a:latin typeface="微软雅黑" panose="020B0503020204020204" charset="-122"/>
                <a:ea typeface="微软雅黑" panose="020B0503020204020204" charset="-122"/>
              </a:rPr>
              <a:t>APP</a:t>
            </a:r>
            <a:r>
              <a:rPr lang="zh-CN" altLang="en-US" sz="1600" dirty="0">
                <a:solidFill>
                  <a:schemeClr val="tx1">
                    <a:lumMod val="75000"/>
                    <a:lumOff val="25000"/>
                  </a:schemeClr>
                </a:solidFill>
                <a:latin typeface="微软雅黑" panose="020B0503020204020204" charset="-122"/>
                <a:ea typeface="微软雅黑" panose="020B0503020204020204" charset="-122"/>
              </a:rPr>
              <a:t>注册到各种各样的搜索引擎上去，并采用相关的技术使我们的排名的靠前，这样一来，会增加很多的访问量。</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marL="342900" indent="-342900" algn="just">
              <a:lnSpc>
                <a:spcPct val="125000"/>
              </a:lnSpc>
              <a:buAutoNum type="arabicParenR" startAt="2"/>
            </a:pP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3）利用QQ、微信、微博、贴吧等各大官方号或者人气较高的个人号，发布相关校园生活网络服务的信息，以及APP的链接地址，吸引大量在校生的目光，进行大力宣传。</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4)  </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电子邮件营销：发送华师易生活</a:t>
            </a:r>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APP</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的宣传邮件，发送邮件做到美观、创新，详细介绍</a:t>
            </a:r>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APP</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的各种便捷功能，有助于大学生了解并使用我们的</a:t>
            </a:r>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APP</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
        <p:nvSpPr>
          <p:cNvPr id="75" name="文本框 74"/>
          <p:cNvSpPr txBox="1"/>
          <p:nvPr/>
        </p:nvSpPr>
        <p:spPr>
          <a:xfrm>
            <a:off x="7035141" y="501070"/>
            <a:ext cx="1707617"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charset="-122"/>
                <a:ea typeface="微软雅黑" panose="020B0503020204020204" charset="-122"/>
              </a:rPr>
              <a:t>1</a:t>
            </a:r>
            <a:r>
              <a:rPr lang="zh-CN" altLang="en-US" dirty="0">
                <a:solidFill>
                  <a:schemeClr val="tx1">
                    <a:lumMod val="75000"/>
                    <a:lumOff val="25000"/>
                  </a:schemeClr>
                </a:solidFill>
                <a:latin typeface="微软雅黑" panose="020B0503020204020204" charset="-122"/>
                <a:ea typeface="微软雅黑" panose="020B0503020204020204" charset="-122"/>
              </a:rPr>
              <a:t>、线上宣传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46945" y="482886"/>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charset="-122"/>
                <a:ea typeface="微软雅黑" panose="020B0503020204020204" charset="-122"/>
              </a:rPr>
              <a:t>推广方案</a:t>
            </a: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585128" y="68925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808096" y="886053"/>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465528" y="1205807"/>
            <a:ext cx="4251641" cy="4832092"/>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1）二维码下载</a:t>
            </a: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在学校宣传栏上放置二维码，方便学生主动扫描下载。可在食堂门口、宿舍门口向学生发放宣传页。</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2</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）板报</a:t>
            </a:r>
          </a:p>
          <a:p>
            <a:pPr algn="just"/>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结合学生会、社团、学校宣传部制作华师易生活</a:t>
            </a:r>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APP</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板报，在上面放置网络下载地址、二维码下载等。</a:t>
            </a:r>
            <a:endPar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just"/>
            <a:endPar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3）校园广播</a:t>
            </a: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通过校园广播宣传华师易生活APP，推荐下载。</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algn="just"/>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4</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）与校园活动结合</a:t>
            </a:r>
          </a:p>
          <a:p>
            <a:pPr algn="just"/>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与学校学生会、社团、各系活动结合，在会场发放内置二维码下载地址的宣传彩页。</a:t>
            </a:r>
            <a:endParaRPr lang="zh-CN" altLang="en-US" sz="1600" dirty="0">
              <a:solidFill>
                <a:schemeClr val="tx1">
                  <a:lumMod val="75000"/>
                  <a:lumOff val="25000"/>
                </a:schemeClr>
              </a:solidFill>
              <a:latin typeface="微软雅黑" panose="020B0503020204020204" charset="-122"/>
              <a:ea typeface="微软雅黑" panose="020B0503020204020204" charset="-122"/>
            </a:endParaRPr>
          </a:p>
        </p:txBody>
      </p:sp>
      <p:sp>
        <p:nvSpPr>
          <p:cNvPr id="75" name="文本框 74"/>
          <p:cNvSpPr txBox="1"/>
          <p:nvPr/>
        </p:nvSpPr>
        <p:spPr>
          <a:xfrm>
            <a:off x="7465528" y="837056"/>
            <a:ext cx="1616942"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charset="-122"/>
                <a:ea typeface="微软雅黑" panose="020B0503020204020204" charset="-122"/>
              </a:rPr>
              <a:t>2</a:t>
            </a:r>
            <a:r>
              <a:rPr lang="zh-CN" altLang="en-US" dirty="0">
                <a:solidFill>
                  <a:schemeClr val="tx1">
                    <a:lumMod val="75000"/>
                    <a:lumOff val="25000"/>
                  </a:schemeClr>
                </a:solidFill>
                <a:latin typeface="微软雅黑" panose="020B0503020204020204" charset="-122"/>
                <a:ea typeface="微软雅黑" panose="020B0503020204020204" charset="-122"/>
              </a:rPr>
              <a:t>、线下宣传</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06</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运营策略</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555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p:cNvSpPr txBox="1"/>
          <p:nvPr/>
        </p:nvSpPr>
        <p:spPr>
          <a:xfrm>
            <a:off x="7320411" y="1792302"/>
            <a:ext cx="4225627" cy="4412875"/>
          </a:xfrm>
          <a:prstGeom prst="rect">
            <a:avLst/>
          </a:prstGeom>
          <a:noFill/>
        </p:spPr>
        <p:txBody>
          <a:bodyPr wrap="square" rtlCol="0">
            <a:spAutoFit/>
          </a:bodyPr>
          <a:lstStyle/>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产品实施可行性</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产品定位及目标</a:t>
            </a: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产品内容策划</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技术解决方案</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推广方案</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06.</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运营策略</a:t>
            </a:r>
          </a:p>
        </p:txBody>
      </p:sp>
      <p:sp>
        <p:nvSpPr>
          <p:cNvPr id="53" name="文本框 52"/>
          <p:cNvSpPr txBox="1"/>
          <p:nvPr/>
        </p:nvSpPr>
        <p:spPr>
          <a:xfrm>
            <a:off x="7206105" y="610430"/>
            <a:ext cx="2022763" cy="830997"/>
          </a:xfrm>
          <a:prstGeom prst="rect">
            <a:avLst/>
          </a:prstGeom>
          <a:noFill/>
        </p:spPr>
        <p:txBody>
          <a:bodyPr wrap="square" rtlCol="0">
            <a:spAutoFit/>
          </a:bodyPr>
          <a:lstStyle/>
          <a:p>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目录</a:t>
            </a:r>
          </a:p>
        </p:txBody>
      </p:sp>
      <p:sp>
        <p:nvSpPr>
          <p:cNvPr id="54" name="文本框 53"/>
          <p:cNvSpPr txBox="1"/>
          <p:nvPr/>
        </p:nvSpPr>
        <p:spPr>
          <a:xfrm>
            <a:off x="7320411" y="1441427"/>
            <a:ext cx="2258289" cy="461665"/>
          </a:xfrm>
          <a:prstGeom prst="rect">
            <a:avLst/>
          </a:prstGeom>
          <a:noFill/>
        </p:spPr>
        <p:txBody>
          <a:bodyPr wrap="squar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78843" y="438816"/>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charset="-122"/>
                <a:ea typeface="微软雅黑" panose="020B0503020204020204" charset="-122"/>
              </a:rPr>
              <a:t>运营策略</a:t>
            </a: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512202" y="1492984"/>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735170" y="1689787"/>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418127" y="1983004"/>
            <a:ext cx="3799222" cy="3819122"/>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1）直营</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由我们自己经营、管理，针对学校官方信息、教务信息、校园生活信息完全免费；校外商家发布信息收取广告费。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2</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）第三方运营</a:t>
            </a:r>
          </a:p>
          <a:p>
            <a:pPr algn="just"/>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把“华师易生活”销售给第三方，由第三方负责经营管理。</a:t>
            </a:r>
            <a:endPar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just"/>
            <a:endPar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3）合作运营</a:t>
            </a: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我们自己负责平台的管理、信息发布等；由第三方负责运营，第三方要向我们缴纳基本费用，其余归第三方所有。</a:t>
            </a:r>
          </a:p>
        </p:txBody>
      </p:sp>
      <p:sp>
        <p:nvSpPr>
          <p:cNvPr id="75" name="文本框 74"/>
          <p:cNvSpPr txBox="1"/>
          <p:nvPr/>
        </p:nvSpPr>
        <p:spPr>
          <a:xfrm>
            <a:off x="7418238" y="1629856"/>
            <a:ext cx="1648839"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charset="-122"/>
                <a:ea typeface="微软雅黑" panose="020B0503020204020204" charset="-122"/>
              </a:rPr>
              <a:t>1</a:t>
            </a:r>
            <a:r>
              <a:rPr lang="zh-CN" altLang="en-US" dirty="0">
                <a:solidFill>
                  <a:schemeClr val="tx1">
                    <a:lumMod val="75000"/>
                    <a:lumOff val="25000"/>
                  </a:schemeClr>
                </a:solidFill>
                <a:latin typeface="微软雅黑" panose="020B0503020204020204" charset="-122"/>
                <a:ea typeface="微软雅黑" panose="020B0503020204020204" charset="-122"/>
              </a:rPr>
              <a:t>、合作模式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99297" y="436909"/>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charset="-122"/>
                <a:ea typeface="微软雅黑" panose="020B0503020204020204" charset="-122"/>
              </a:rPr>
              <a:t>运营策略</a:t>
            </a: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532775" y="748004"/>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755743" y="944807"/>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425470" y="1271279"/>
            <a:ext cx="4078958" cy="4680897"/>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1）免费发布</a:t>
            </a: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针对学校官方信息、教务信息、校内生活服务信息免费发布。</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2</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）直投广告</a:t>
            </a:r>
          </a:p>
          <a:p>
            <a:pPr algn="just"/>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       商家在华师易生活</a:t>
            </a:r>
            <a:r>
              <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APP</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平台上宣传展示收取广告费，比如餐饮美食店、娱乐场所、旅行社、学生考取证书相应的培训机构等。</a:t>
            </a:r>
            <a:endParaRPr lang="en-US" alt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just"/>
            <a:endPar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3）冠名广告</a:t>
            </a: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向学生发布生活小常识等生活实用信息时，在最后注上商家名称，并以此收取商家的广告费。</a:t>
            </a:r>
            <a:endParaRPr lang="en-US" altLang="zh-CN"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endParaRPr lang="zh-CN" altLang="en-US" sz="1600" dirty="0">
              <a:solidFill>
                <a:schemeClr val="tx1">
                  <a:lumMod val="75000"/>
                  <a:lumOff val="25000"/>
                </a:schemeClr>
              </a:solidFill>
              <a:latin typeface="微软雅黑" panose="020B0503020204020204" charset="-122"/>
              <a:ea typeface="微软雅黑" panose="020B0503020204020204" charset="-122"/>
            </a:endParaRP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4）植入广告</a:t>
            </a:r>
          </a:p>
          <a:p>
            <a:pPr algn="just">
              <a:lnSpc>
                <a:spcPct val="125000"/>
              </a:lnSpc>
            </a:pPr>
            <a:r>
              <a:rPr lang="zh-CN" altLang="en-US" sz="1600" dirty="0">
                <a:solidFill>
                  <a:schemeClr val="tx1">
                    <a:lumMod val="75000"/>
                    <a:lumOff val="25000"/>
                  </a:schemeClr>
                </a:solidFill>
                <a:latin typeface="微软雅黑" panose="020B0503020204020204" charset="-122"/>
                <a:ea typeface="微软雅黑" panose="020B0503020204020204" charset="-122"/>
              </a:rPr>
              <a:t>       在文章信息中插入商家信息、图片等。</a:t>
            </a:r>
          </a:p>
        </p:txBody>
      </p:sp>
      <p:sp>
        <p:nvSpPr>
          <p:cNvPr id="75" name="文本框 74"/>
          <p:cNvSpPr txBox="1"/>
          <p:nvPr/>
        </p:nvSpPr>
        <p:spPr>
          <a:xfrm>
            <a:off x="7425581" y="918131"/>
            <a:ext cx="1648839"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charset="-122"/>
                <a:ea typeface="微软雅黑" panose="020B0503020204020204" charset="-122"/>
              </a:rPr>
              <a:t>2</a:t>
            </a:r>
            <a:r>
              <a:rPr lang="zh-CN" altLang="en-US" dirty="0">
                <a:solidFill>
                  <a:schemeClr val="tx1">
                    <a:lumMod val="75000"/>
                    <a:lumOff val="25000"/>
                  </a:schemeClr>
                </a:solidFill>
                <a:latin typeface="微软雅黑" panose="020B0503020204020204" charset="-122"/>
                <a:ea typeface="微软雅黑" panose="020B0503020204020204" charset="-122"/>
              </a:rPr>
              <a:t>、运营模式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9883624" y="1706495"/>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
        <p:nvSpPr>
          <p:cNvPr id="52" name="文本框 51"/>
          <p:cNvSpPr txBox="1"/>
          <p:nvPr/>
        </p:nvSpPr>
        <p:spPr>
          <a:xfrm>
            <a:off x="6272346" y="4565571"/>
            <a:ext cx="5466694" cy="769441"/>
          </a:xfrm>
          <a:prstGeom prst="rect">
            <a:avLst/>
          </a:prstGeom>
          <a:noFill/>
        </p:spPr>
        <p:txBody>
          <a:bodyPr wrap="square" rtlCol="0">
            <a:spAutoFit/>
          </a:bodyPr>
          <a:lstStyle/>
          <a:p>
            <a:pPr algn="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欢迎老师指导</a:t>
            </a:r>
          </a:p>
        </p:txBody>
      </p:sp>
      <p:sp>
        <p:nvSpPr>
          <p:cNvPr id="53" name="文本框 19"/>
          <p:cNvSpPr txBox="1"/>
          <p:nvPr/>
        </p:nvSpPr>
        <p:spPr>
          <a:xfrm>
            <a:off x="4985006" y="3138906"/>
            <a:ext cx="675403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01</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产品实施可行性</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87274" y="489610"/>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行业市场分析</a:t>
            </a:r>
          </a:p>
        </p:txBody>
      </p:sp>
      <p:grpSp>
        <p:nvGrpSpPr>
          <p:cNvPr id="3" name="组合 2"/>
          <p:cNvGrpSpPr/>
          <p:nvPr/>
        </p:nvGrpSpPr>
        <p:grpSpPr>
          <a:xfrm>
            <a:off x="292224" y="1010920"/>
            <a:ext cx="11786746" cy="5691504"/>
            <a:chOff x="1920491" y="2057809"/>
            <a:chExt cx="9644507" cy="3712107"/>
          </a:xfrm>
        </p:grpSpPr>
        <p:sp>
          <p:nvSpPr>
            <p:cNvPr id="113" name="文本框 112"/>
            <p:cNvSpPr txBox="1"/>
            <p:nvPr/>
          </p:nvSpPr>
          <p:spPr>
            <a:xfrm>
              <a:off x="1927722" y="2527865"/>
              <a:ext cx="5385833" cy="1063146"/>
            </a:xfrm>
            <a:prstGeom prst="rect">
              <a:avLst/>
            </a:prstGeom>
            <a:noFill/>
          </p:spPr>
          <p:txBody>
            <a:bodyPr wrap="square" rtlCol="0">
              <a:spAutoFit/>
            </a:bodyPr>
            <a:lstStyle/>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为了监督学生准时上课，课程管理系统中的点到是一个不可缺少的环节。传统的课堂点到都是由教师根据学生名单手工点名，存在工程量大、耗时长、统计麻烦、代点名现象频繁等缺点。因此，实现电子化课堂点到迫在眉睫，既可以节省点到时间，又可以保证点到的准确性，还可以方便点到次数的统计。</a:t>
              </a:r>
            </a:p>
          </p:txBody>
        </p:sp>
        <p:sp>
          <p:nvSpPr>
            <p:cNvPr id="114" name="文本框 113"/>
            <p:cNvSpPr txBox="1"/>
            <p:nvPr/>
          </p:nvSpPr>
          <p:spPr>
            <a:xfrm>
              <a:off x="1920491" y="2220086"/>
              <a:ext cx="1319035" cy="240885"/>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课堂签到</a:t>
              </a:r>
            </a:p>
          </p:txBody>
        </p:sp>
        <p:sp>
          <p:nvSpPr>
            <p:cNvPr id="115" name="文本框 114"/>
            <p:cNvSpPr txBox="1"/>
            <p:nvPr/>
          </p:nvSpPr>
          <p:spPr>
            <a:xfrm>
              <a:off x="1941020" y="4160864"/>
              <a:ext cx="5398935" cy="1264013"/>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根据观察，经常会有同学在朋友圈或微信群发寻物启事或寻失主启事，但是在寻找失物时，由于不清楚丢失物品的具体地点和拾获失物的人的身份，而且需要许多朋友在朋友圈帮忙转发寻物启事，往往很难找回失物；在拾获失物寻找失主的时候，如果不是拾到校园卡这一类带有明显身份标识的物品，往往很难知道失主身份，把失物放到饭堂会担心失主找不到，留下失物等待失主通常也很难联系到失主。</a:t>
              </a:r>
            </a:p>
          </p:txBody>
        </p:sp>
        <p:sp>
          <p:nvSpPr>
            <p:cNvPr id="116" name="文本框 115"/>
            <p:cNvSpPr txBox="1"/>
            <p:nvPr/>
          </p:nvSpPr>
          <p:spPr>
            <a:xfrm>
              <a:off x="1927722" y="3844688"/>
              <a:ext cx="1319035" cy="240885"/>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失物招领</a:t>
              </a:r>
            </a:p>
          </p:txBody>
        </p:sp>
        <p:sp>
          <p:nvSpPr>
            <p:cNvPr id="117" name="文本框 116"/>
            <p:cNvSpPr txBox="1"/>
            <p:nvPr/>
          </p:nvSpPr>
          <p:spPr>
            <a:xfrm>
              <a:off x="7729913" y="4505903"/>
              <a:ext cx="3729089" cy="1264013"/>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华南师范大学有各种各样的校园服务网站，经常会有新生甚至少数老生对一些线上的校园服务不够熟悉，找起来很麻烦，通常依靠学生之间的交流去寻找答案，而且存储途径譬如微信的公众号的关注收藏、网页收藏夹等也往往会比较分散比较难找。</a:t>
              </a:r>
            </a:p>
          </p:txBody>
        </p:sp>
        <p:sp>
          <p:nvSpPr>
            <p:cNvPr id="118" name="文本框 117"/>
            <p:cNvSpPr txBox="1"/>
            <p:nvPr/>
          </p:nvSpPr>
          <p:spPr>
            <a:xfrm>
              <a:off x="7657337" y="4286587"/>
              <a:ext cx="3906403" cy="240885"/>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常用网站合集</a:t>
              </a:r>
            </a:p>
          </p:txBody>
        </p:sp>
        <p:sp>
          <p:nvSpPr>
            <p:cNvPr id="119" name="文本框 118"/>
            <p:cNvSpPr txBox="1"/>
            <p:nvPr/>
          </p:nvSpPr>
          <p:spPr>
            <a:xfrm>
              <a:off x="7657170" y="2277727"/>
              <a:ext cx="3907828" cy="862279"/>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根据观察，很多学生组成的微信群里内时常会出现一些物物交换或者生活用品互销的情况，往往他们的联系手段都仅仅依靠群里的通信，消息量过多时很容易遗漏或者交流出错。</a:t>
              </a:r>
            </a:p>
          </p:txBody>
        </p:sp>
        <p:sp>
          <p:nvSpPr>
            <p:cNvPr id="120" name="文本框 119"/>
            <p:cNvSpPr txBox="1"/>
            <p:nvPr/>
          </p:nvSpPr>
          <p:spPr>
            <a:xfrm>
              <a:off x="7657978" y="2057809"/>
              <a:ext cx="1319035" cy="240885"/>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委托</a:t>
              </a:r>
            </a:p>
          </p:txBody>
        </p:sp>
        <p:sp>
          <p:nvSpPr>
            <p:cNvPr id="121" name="文本框 120"/>
            <p:cNvSpPr txBox="1"/>
            <p:nvPr/>
          </p:nvSpPr>
          <p:spPr>
            <a:xfrm>
              <a:off x="7656939" y="3424033"/>
              <a:ext cx="3907020" cy="862279"/>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由于教务网的验证码设置得有些复杂，有时很难选中符合要求的图片，需要尝试多次。学生有时只是想查询课表或者成绩，但是登录教务网的过程却给这样简单的需求带来了些许不便。</a:t>
              </a:r>
            </a:p>
          </p:txBody>
        </p:sp>
        <p:sp>
          <p:nvSpPr>
            <p:cNvPr id="122" name="文本框 121"/>
            <p:cNvSpPr txBox="1"/>
            <p:nvPr/>
          </p:nvSpPr>
          <p:spPr>
            <a:xfrm>
              <a:off x="7658970" y="3204305"/>
              <a:ext cx="3800971" cy="240885"/>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课表查询与成绩查询</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67410" y="477532"/>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竞争分析  同类产品</a:t>
            </a:r>
          </a:p>
        </p:txBody>
      </p:sp>
      <p:grpSp>
        <p:nvGrpSpPr>
          <p:cNvPr id="4" name="组合 3"/>
          <p:cNvGrpSpPr/>
          <p:nvPr/>
        </p:nvGrpSpPr>
        <p:grpSpPr>
          <a:xfrm>
            <a:off x="1002208" y="1563242"/>
            <a:ext cx="10187583" cy="4033581"/>
            <a:chOff x="1243993" y="2124041"/>
            <a:chExt cx="9411909" cy="3496620"/>
          </a:xfrm>
        </p:grpSpPr>
        <p:sp>
          <p:nvSpPr>
            <p:cNvPr id="35" name="Oval 2"/>
            <p:cNvSpPr/>
            <p:nvPr/>
          </p:nvSpPr>
          <p:spPr>
            <a:xfrm>
              <a:off x="2811650" y="2667495"/>
              <a:ext cx="2215620" cy="2215620"/>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7"/>
            <p:cNvSpPr/>
            <p:nvPr/>
          </p:nvSpPr>
          <p:spPr>
            <a:xfrm>
              <a:off x="5209416"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8"/>
            <p:cNvSpPr/>
            <p:nvPr/>
          </p:nvSpPr>
          <p:spPr>
            <a:xfrm>
              <a:off x="1243993"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9"/>
            <p:cNvSpPr/>
            <p:nvPr/>
          </p:nvSpPr>
          <p:spPr>
            <a:xfrm>
              <a:off x="5209416" y="4229180"/>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41"/>
            <p:cNvSpPr/>
            <p:nvPr/>
          </p:nvSpPr>
          <p:spPr>
            <a:xfrm>
              <a:off x="1243993" y="4235152"/>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Connector 5"/>
            <p:cNvCxnSpPr/>
            <p:nvPr/>
          </p:nvCxnSpPr>
          <p:spPr>
            <a:xfrm>
              <a:off x="2563810" y="3148244"/>
              <a:ext cx="334433"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4"/>
            <p:cNvCxnSpPr/>
            <p:nvPr/>
          </p:nvCxnSpPr>
          <p:spPr>
            <a:xfrm flipV="1">
              <a:off x="2602629" y="4360564"/>
              <a:ext cx="391167"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6"/>
            <p:cNvCxnSpPr/>
            <p:nvPr/>
          </p:nvCxnSpPr>
          <p:spPr>
            <a:xfrm flipV="1">
              <a:off x="4940675" y="3148244"/>
              <a:ext cx="361308"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8"/>
            <p:cNvCxnSpPr/>
            <p:nvPr/>
          </p:nvCxnSpPr>
          <p:spPr>
            <a:xfrm>
              <a:off x="4857067" y="4360564"/>
              <a:ext cx="432973"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5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7737" y="2470418"/>
              <a:ext cx="713658" cy="71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0173" y="3091509"/>
              <a:ext cx="1140656" cy="126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0510" y="2425629"/>
              <a:ext cx="725602" cy="78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Rectangle 65"/>
            <p:cNvSpPr/>
            <p:nvPr/>
          </p:nvSpPr>
          <p:spPr bwMode="auto">
            <a:xfrm>
              <a:off x="7230947" y="2159873"/>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88"/>
            <p:cNvSpPr/>
            <p:nvPr/>
          </p:nvSpPr>
          <p:spPr bwMode="auto">
            <a:xfrm>
              <a:off x="7233932" y="2159873"/>
              <a:ext cx="235896" cy="3045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79"/>
            <p:cNvSpPr/>
            <p:nvPr/>
          </p:nvSpPr>
          <p:spPr bwMode="auto">
            <a:xfrm>
              <a:off x="7230573" y="2999161"/>
              <a:ext cx="3424954" cy="2956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Rectangle 89"/>
            <p:cNvSpPr/>
            <p:nvPr/>
          </p:nvSpPr>
          <p:spPr bwMode="auto">
            <a:xfrm>
              <a:off x="7230947" y="2999006"/>
              <a:ext cx="217978" cy="2956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90"/>
            <p:cNvSpPr/>
            <p:nvPr/>
          </p:nvSpPr>
          <p:spPr bwMode="auto">
            <a:xfrm>
              <a:off x="7220563" y="3924837"/>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96"/>
            <p:cNvSpPr/>
            <p:nvPr/>
          </p:nvSpPr>
          <p:spPr bwMode="auto">
            <a:xfrm>
              <a:off x="7233932" y="3932537"/>
              <a:ext cx="235896" cy="31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93"/>
            <p:cNvSpPr/>
            <p:nvPr/>
          </p:nvSpPr>
          <p:spPr bwMode="auto">
            <a:xfrm>
              <a:off x="7230573" y="4900964"/>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ectangle 97"/>
            <p:cNvSpPr/>
            <p:nvPr/>
          </p:nvSpPr>
          <p:spPr bwMode="auto">
            <a:xfrm>
              <a:off x="7220563" y="4900964"/>
              <a:ext cx="238881" cy="31054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0"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7525" y="4533753"/>
              <a:ext cx="782335" cy="7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49821" y="4527781"/>
              <a:ext cx="764419" cy="77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文本框 91"/>
            <p:cNvSpPr txBox="1"/>
            <p:nvPr/>
          </p:nvSpPr>
          <p:spPr>
            <a:xfrm>
              <a:off x="7091588" y="2178864"/>
              <a:ext cx="1409394" cy="273376"/>
            </a:xfrm>
            <a:prstGeom prst="rect">
              <a:avLst/>
            </a:prstGeom>
            <a:noFill/>
          </p:spPr>
          <p:txBody>
            <a:bodyPr wrap="square" rtlCol="0">
              <a:spAutoFit/>
            </a:bodyPr>
            <a:lstStyle/>
            <a:p>
              <a:pPr algn="ctr"/>
              <a:r>
                <a:rPr lang="zh-CN" altLang="en-US" dirty="0">
                  <a:solidFill>
                    <a:schemeClr val="bg1"/>
                  </a:solidFill>
                </a:rPr>
                <a:t>校方网站</a:t>
              </a:r>
            </a:p>
          </p:txBody>
        </p:sp>
        <p:sp>
          <p:nvSpPr>
            <p:cNvPr id="93" name="文本框 92"/>
            <p:cNvSpPr txBox="1"/>
            <p:nvPr/>
          </p:nvSpPr>
          <p:spPr>
            <a:xfrm>
              <a:off x="7230555" y="3020982"/>
              <a:ext cx="1409394" cy="273376"/>
            </a:xfrm>
            <a:prstGeom prst="rect">
              <a:avLst/>
            </a:prstGeom>
            <a:noFill/>
          </p:spPr>
          <p:txBody>
            <a:bodyPr wrap="square" rtlCol="0">
              <a:spAutoFit/>
            </a:bodyPr>
            <a:lstStyle/>
            <a:p>
              <a:pPr algn="ctr"/>
              <a:r>
                <a:rPr lang="zh-CN" altLang="en-US" dirty="0">
                  <a:solidFill>
                    <a:schemeClr val="bg1"/>
                  </a:solidFill>
                </a:rPr>
                <a:t>微信公众号</a:t>
              </a:r>
            </a:p>
          </p:txBody>
        </p:sp>
        <p:sp>
          <p:nvSpPr>
            <p:cNvPr id="94" name="文本框 93"/>
            <p:cNvSpPr txBox="1"/>
            <p:nvPr/>
          </p:nvSpPr>
          <p:spPr>
            <a:xfrm>
              <a:off x="7140045" y="3955580"/>
              <a:ext cx="1409394" cy="273376"/>
            </a:xfrm>
            <a:prstGeom prst="rect">
              <a:avLst/>
            </a:prstGeom>
            <a:noFill/>
          </p:spPr>
          <p:txBody>
            <a:bodyPr wrap="square" rtlCol="0">
              <a:spAutoFit/>
            </a:bodyPr>
            <a:lstStyle/>
            <a:p>
              <a:pPr algn="ctr"/>
              <a:r>
                <a:rPr lang="zh-CN" altLang="en-US" dirty="0">
                  <a:solidFill>
                    <a:schemeClr val="bg1"/>
                  </a:solidFill>
                </a:rPr>
                <a:t>微信小程序</a:t>
              </a:r>
            </a:p>
          </p:txBody>
        </p:sp>
        <p:sp>
          <p:nvSpPr>
            <p:cNvPr id="95" name="文本框 94"/>
            <p:cNvSpPr txBox="1"/>
            <p:nvPr/>
          </p:nvSpPr>
          <p:spPr>
            <a:xfrm>
              <a:off x="6977946" y="4919522"/>
              <a:ext cx="1409394" cy="273376"/>
            </a:xfrm>
            <a:prstGeom prst="rect">
              <a:avLst/>
            </a:prstGeom>
            <a:noFill/>
          </p:spPr>
          <p:txBody>
            <a:bodyPr wrap="square" rtlCol="0">
              <a:spAutoFit/>
            </a:bodyPr>
            <a:lstStyle/>
            <a:p>
              <a:pPr algn="ctr"/>
              <a:r>
                <a:rPr lang="zh-CN" altLang="en-US" dirty="0">
                  <a:solidFill>
                    <a:schemeClr val="bg1"/>
                  </a:solidFill>
                </a:rPr>
                <a:t>其他</a:t>
              </a:r>
            </a:p>
          </p:txBody>
        </p:sp>
        <p:sp>
          <p:nvSpPr>
            <p:cNvPr id="96" name="文本框 95"/>
            <p:cNvSpPr txBox="1"/>
            <p:nvPr/>
          </p:nvSpPr>
          <p:spPr>
            <a:xfrm>
              <a:off x="7230948" y="2510357"/>
              <a:ext cx="3424954" cy="296001"/>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学生综合平台</a:t>
              </a:r>
            </a:p>
          </p:txBody>
        </p:sp>
        <p:sp>
          <p:nvSpPr>
            <p:cNvPr id="97" name="文本框 96"/>
            <p:cNvSpPr txBox="1"/>
            <p:nvPr/>
          </p:nvSpPr>
          <p:spPr>
            <a:xfrm>
              <a:off x="7230948" y="3512820"/>
              <a:ext cx="3424954" cy="296001"/>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华师闲置</a:t>
              </a:r>
            </a:p>
          </p:txBody>
        </p:sp>
        <p:sp>
          <p:nvSpPr>
            <p:cNvPr id="98" name="文本框 97"/>
            <p:cNvSpPr txBox="1"/>
            <p:nvPr/>
          </p:nvSpPr>
          <p:spPr>
            <a:xfrm>
              <a:off x="7220564" y="4235405"/>
              <a:ext cx="3424954" cy="296001"/>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砺儒小课堂</a:t>
              </a:r>
            </a:p>
          </p:txBody>
        </p:sp>
        <p:sp>
          <p:nvSpPr>
            <p:cNvPr id="99" name="文本框 98"/>
            <p:cNvSpPr txBox="1"/>
            <p:nvPr/>
          </p:nvSpPr>
          <p:spPr>
            <a:xfrm>
              <a:off x="7220564" y="5211376"/>
              <a:ext cx="3424954" cy="296001"/>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微信朋友圈、微信群组</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1000371" y="477532"/>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竞争分析  同类产品分析</a:t>
            </a:r>
          </a:p>
        </p:txBody>
      </p:sp>
      <p:grpSp>
        <p:nvGrpSpPr>
          <p:cNvPr id="4" name="组合 3"/>
          <p:cNvGrpSpPr/>
          <p:nvPr/>
        </p:nvGrpSpPr>
        <p:grpSpPr>
          <a:xfrm>
            <a:off x="397770" y="1165225"/>
            <a:ext cx="11620875" cy="4154368"/>
            <a:chOff x="1073889" y="4144280"/>
            <a:chExt cx="10044444" cy="4214646"/>
          </a:xfrm>
        </p:grpSpPr>
        <p:sp>
          <p:nvSpPr>
            <p:cNvPr id="54" name="Rectangle 73"/>
            <p:cNvSpPr/>
            <p:nvPr/>
          </p:nvSpPr>
          <p:spPr bwMode="auto">
            <a:xfrm>
              <a:off x="6247081" y="4144280"/>
              <a:ext cx="4871252" cy="3162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32"/>
            <p:cNvSpPr/>
            <p:nvPr/>
          </p:nvSpPr>
          <p:spPr bwMode="auto">
            <a:xfrm>
              <a:off x="6247566" y="4144490"/>
              <a:ext cx="18975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64"/>
            <p:cNvSpPr/>
            <p:nvPr/>
          </p:nvSpPr>
          <p:spPr bwMode="auto">
            <a:xfrm>
              <a:off x="1086594" y="4144280"/>
              <a:ext cx="4795884" cy="3162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34"/>
            <p:cNvSpPr/>
            <p:nvPr/>
          </p:nvSpPr>
          <p:spPr bwMode="auto">
            <a:xfrm>
              <a:off x="1073889"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文本框 75"/>
            <p:cNvSpPr txBox="1"/>
            <p:nvPr/>
          </p:nvSpPr>
          <p:spPr>
            <a:xfrm>
              <a:off x="1086594" y="4784597"/>
              <a:ext cx="4815853" cy="3574329"/>
            </a:xfrm>
            <a:prstGeom prst="rect">
              <a:avLst/>
            </a:prstGeom>
            <a:noFill/>
          </p:spPr>
          <p:txBody>
            <a:bodyPr wrap="square" rtlCol="0">
              <a:spAutoFit/>
            </a:bodyPr>
            <a:lstStyle/>
            <a:p>
              <a:pPr algn="just">
                <a:lnSpc>
                  <a:spcPct val="125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同类产品中一部分源自于校方各个部门，属于是用户群体最常用也不可或缺的必需品，但与此同时存在缺乏与用户的沟通交流、各部门所负责的工作的单一性以及开发速度较为缓慢等问题，往往会导致用户使用不适应或者不便利而产品无法跟上、又或者产品的维护更新会影响用户使用等问题，甚至有些平台如学生综合平台框架过大有很多无法使用但依然存在的部分；这类型的产品一般也基于网页或者微信公众号，保存与二次开启都不够便利，而往往用户需要使用的甚至是不止一种的产品，使得使用上更加地不够便利；</a:t>
              </a:r>
            </a:p>
          </p:txBody>
        </p:sp>
        <p:sp>
          <p:nvSpPr>
            <p:cNvPr id="80" name="文本框 79"/>
            <p:cNvSpPr txBox="1"/>
            <p:nvPr/>
          </p:nvSpPr>
          <p:spPr>
            <a:xfrm>
              <a:off x="6252149" y="4784597"/>
              <a:ext cx="4866184" cy="2169239"/>
            </a:xfrm>
            <a:prstGeom prst="rect">
              <a:avLst/>
            </a:prstGeom>
            <a:noFill/>
          </p:spPr>
          <p:txBody>
            <a:bodyPr wrap="square" rtlCol="0">
              <a:spAutoFit/>
            </a:bodyPr>
            <a:lstStyle/>
            <a:p>
              <a:pPr algn="just">
                <a:lnSpc>
                  <a:spcPct val="125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另一部分则是用于用户最低需求所催生出来的产品，部分甚至算不上完整产品，比如饭卡等物品丢失时学生之间通过微信群转发或者微信朋友圈的相互转告去解决问题，很显然这种途径效率低且不具备系统性规范性，但它依然不可或缺，而当面对该类产品时比起竞争更像是一种有针对性更专业的改良更新。</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622367" y="415451"/>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自身分析</a:t>
            </a:r>
          </a:p>
        </p:txBody>
      </p:sp>
      <p:grpSp>
        <p:nvGrpSpPr>
          <p:cNvPr id="3" name="组合 2"/>
          <p:cNvGrpSpPr/>
          <p:nvPr/>
        </p:nvGrpSpPr>
        <p:grpSpPr>
          <a:xfrm>
            <a:off x="1390319" y="1499858"/>
            <a:ext cx="9822815" cy="4696460"/>
            <a:chOff x="1261655" y="1776512"/>
            <a:chExt cx="10056844" cy="4696251"/>
          </a:xfrm>
        </p:grpSpPr>
        <p:sp>
          <p:nvSpPr>
            <p:cNvPr id="31" name="Isosceles Triangle 42"/>
            <p:cNvSpPr/>
            <p:nvPr/>
          </p:nvSpPr>
          <p:spPr>
            <a:xfrm rot="13258884" flipH="1" flipV="1">
              <a:off x="5050963" y="3460537"/>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p:cNvSpPr/>
            <p:nvPr/>
          </p:nvSpPr>
          <p:spPr>
            <a:xfrm flipH="1" flipV="1">
              <a:off x="2629059" y="4677141"/>
              <a:ext cx="2159842"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42"/>
            <p:cNvSpPr/>
            <p:nvPr/>
          </p:nvSpPr>
          <p:spPr>
            <a:xfrm rot="8341116" flipV="1">
              <a:off x="6716117" y="3467389"/>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p:cNvSpPr/>
            <p:nvPr/>
          </p:nvSpPr>
          <p:spPr>
            <a:xfrm flipV="1">
              <a:off x="7424203" y="4683993"/>
              <a:ext cx="2181206"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42"/>
            <p:cNvSpPr/>
            <p:nvPr/>
          </p:nvSpPr>
          <p:spPr>
            <a:xfrm rot="8341116" flipH="1">
              <a:off x="4994045" y="1901601"/>
              <a:ext cx="382926" cy="1770936"/>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4"/>
            <p:cNvSpPr/>
            <p:nvPr/>
          </p:nvSpPr>
          <p:spPr>
            <a:xfrm flipH="1">
              <a:off x="3143778" y="2018436"/>
              <a:ext cx="1596066" cy="5448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42"/>
            <p:cNvSpPr/>
            <p:nvPr/>
          </p:nvSpPr>
          <p:spPr>
            <a:xfrm rot="13258884">
              <a:off x="6716119" y="1776512"/>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2"/>
            <p:cNvSpPr/>
            <p:nvPr/>
          </p:nvSpPr>
          <p:spPr>
            <a:xfrm>
              <a:off x="7424204" y="1874711"/>
              <a:ext cx="2181205"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54"/>
            <p:cNvSpPr/>
            <p:nvPr/>
          </p:nvSpPr>
          <p:spPr>
            <a:xfrm>
              <a:off x="5605786" y="3107489"/>
              <a:ext cx="1116304" cy="1114350"/>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90" name="文本框 89"/>
            <p:cNvSpPr txBox="1"/>
            <p:nvPr/>
          </p:nvSpPr>
          <p:spPr>
            <a:xfrm>
              <a:off x="7837722" y="2012535"/>
              <a:ext cx="1354168" cy="398762"/>
            </a:xfrm>
            <a:prstGeom prst="rect">
              <a:avLst/>
            </a:prstGeom>
            <a:noFill/>
          </p:spPr>
          <p:txBody>
            <a:bodyPr wrap="square" rtlCol="0">
              <a:spAutoFit/>
            </a:bodyPr>
            <a:lstStyle/>
            <a:p>
              <a:pPr algn="ctr"/>
              <a:r>
                <a:rPr lang="zh-CN" altLang="en-US" sz="2000" dirty="0">
                  <a:solidFill>
                    <a:schemeClr val="bg1"/>
                  </a:solidFill>
                </a:rPr>
                <a:t>优势</a:t>
              </a:r>
            </a:p>
          </p:txBody>
        </p:sp>
        <p:sp>
          <p:nvSpPr>
            <p:cNvPr id="91" name="文本框 90"/>
            <p:cNvSpPr txBox="1"/>
            <p:nvPr/>
          </p:nvSpPr>
          <p:spPr>
            <a:xfrm>
              <a:off x="7837722" y="4814965"/>
              <a:ext cx="1354168" cy="398762"/>
            </a:xfrm>
            <a:prstGeom prst="rect">
              <a:avLst/>
            </a:prstGeom>
            <a:noFill/>
          </p:spPr>
          <p:txBody>
            <a:bodyPr wrap="square" rtlCol="0">
              <a:spAutoFit/>
            </a:bodyPr>
            <a:lstStyle/>
            <a:p>
              <a:pPr algn="ctr"/>
              <a:r>
                <a:rPr lang="zh-CN" altLang="en-US" sz="2000" dirty="0">
                  <a:solidFill>
                    <a:schemeClr val="bg1"/>
                  </a:solidFill>
                </a:rPr>
                <a:t>优势</a:t>
              </a:r>
            </a:p>
          </p:txBody>
        </p:sp>
        <p:sp>
          <p:nvSpPr>
            <p:cNvPr id="92" name="文本框 91"/>
            <p:cNvSpPr txBox="1"/>
            <p:nvPr/>
          </p:nvSpPr>
          <p:spPr>
            <a:xfrm>
              <a:off x="3264860" y="2091271"/>
              <a:ext cx="1354168" cy="398762"/>
            </a:xfrm>
            <a:prstGeom prst="rect">
              <a:avLst/>
            </a:prstGeom>
            <a:noFill/>
          </p:spPr>
          <p:txBody>
            <a:bodyPr wrap="square" rtlCol="0">
              <a:spAutoFit/>
            </a:bodyPr>
            <a:lstStyle/>
            <a:p>
              <a:pPr algn="ctr"/>
              <a:r>
                <a:rPr lang="zh-CN" altLang="en-US" sz="2000" dirty="0">
                  <a:solidFill>
                    <a:schemeClr val="bg1"/>
                  </a:solidFill>
                </a:rPr>
                <a:t>劣势</a:t>
              </a:r>
            </a:p>
          </p:txBody>
        </p:sp>
        <p:sp>
          <p:nvSpPr>
            <p:cNvPr id="93" name="文本框 92"/>
            <p:cNvSpPr txBox="1"/>
            <p:nvPr/>
          </p:nvSpPr>
          <p:spPr>
            <a:xfrm>
              <a:off x="3039265" y="4814965"/>
              <a:ext cx="1354168" cy="398762"/>
            </a:xfrm>
            <a:prstGeom prst="rect">
              <a:avLst/>
            </a:prstGeom>
            <a:noFill/>
          </p:spPr>
          <p:txBody>
            <a:bodyPr wrap="square" rtlCol="0">
              <a:spAutoFit/>
            </a:bodyPr>
            <a:lstStyle/>
            <a:p>
              <a:pPr algn="ctr"/>
              <a:r>
                <a:rPr lang="zh-CN" altLang="en-US" sz="2000" dirty="0">
                  <a:solidFill>
                    <a:schemeClr val="bg1"/>
                  </a:solidFill>
                </a:rPr>
                <a:t>优势</a:t>
              </a:r>
            </a:p>
          </p:txBody>
        </p:sp>
        <p:sp>
          <p:nvSpPr>
            <p:cNvPr id="94" name="文本框 93"/>
            <p:cNvSpPr txBox="1"/>
            <p:nvPr/>
          </p:nvSpPr>
          <p:spPr>
            <a:xfrm>
              <a:off x="1324067" y="2701666"/>
              <a:ext cx="3415777" cy="1014685"/>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存在不够正式、竞争力不足、功能可能无法完全尽善尽美的问题，也可能在推广上遭遇挫折。</a:t>
              </a:r>
            </a:p>
          </p:txBody>
        </p:sp>
        <p:sp>
          <p:nvSpPr>
            <p:cNvPr id="95" name="文本框 94"/>
            <p:cNvSpPr txBox="1"/>
            <p:nvPr/>
          </p:nvSpPr>
          <p:spPr>
            <a:xfrm>
              <a:off x="7420326" y="2701666"/>
              <a:ext cx="3841612" cy="706724"/>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综合类软件，包括了便利校园生活的各种小应用。</a:t>
              </a:r>
            </a:p>
          </p:txBody>
        </p:sp>
        <p:sp>
          <p:nvSpPr>
            <p:cNvPr id="96" name="文本框 95"/>
            <p:cNvSpPr txBox="1"/>
            <p:nvPr/>
          </p:nvSpPr>
          <p:spPr>
            <a:xfrm>
              <a:off x="7420326" y="5458078"/>
              <a:ext cx="3898173" cy="706724"/>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软件比起网页和公众号更加地简洁与便于使用。</a:t>
              </a:r>
            </a:p>
          </p:txBody>
        </p:sp>
        <p:sp>
          <p:nvSpPr>
            <p:cNvPr id="97" name="文本框 96"/>
            <p:cNvSpPr txBox="1"/>
            <p:nvPr/>
          </p:nvSpPr>
          <p:spPr>
            <a:xfrm>
              <a:off x="1261655" y="5458078"/>
              <a:ext cx="3478190" cy="1014685"/>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维护者本身使用该软件频率可能较高，对改善功能方向有更准确的把控。</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a:solidFill>
                  <a:schemeClr val="tx1">
                    <a:lumMod val="75000"/>
                    <a:lumOff val="25000"/>
                  </a:schemeClr>
                </a:solidFill>
                <a:latin typeface="华文仿宋" panose="02010600040101010101" pitchFamily="2" charset="-122"/>
                <a:ea typeface="华文仿宋" panose="02010600040101010101" pitchFamily="2" charset="-122"/>
              </a:rPr>
              <a:t>Part 02</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产品定位及目标</a:t>
            </a:r>
            <a:endPar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694577" y="477532"/>
            <a:ext cx="4959929" cy="368300"/>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产品定位及目标</a:t>
            </a: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9" name="Oval 66"/>
          <p:cNvSpPr>
            <a:spLocks noChangeArrowheads="1"/>
          </p:cNvSpPr>
          <p:nvPr/>
        </p:nvSpPr>
        <p:spPr bwMode="auto">
          <a:xfrm>
            <a:off x="1939726" y="1618157"/>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2162694" y="1814960"/>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8" name="Oval 74"/>
          <p:cNvSpPr>
            <a:spLocks noChangeArrowheads="1"/>
          </p:cNvSpPr>
          <p:nvPr/>
        </p:nvSpPr>
        <p:spPr bwMode="auto">
          <a:xfrm>
            <a:off x="1939726" y="350393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9" name="组合 68"/>
          <p:cNvGrpSpPr/>
          <p:nvPr/>
        </p:nvGrpSpPr>
        <p:grpSpPr>
          <a:xfrm>
            <a:off x="2133117" y="3652955"/>
            <a:ext cx="408396" cy="437975"/>
            <a:chOff x="8471357" y="3524024"/>
            <a:chExt cx="569912" cy="611188"/>
          </a:xfrm>
          <a:solidFill>
            <a:schemeClr val="bg1"/>
          </a:solidFill>
        </p:grpSpPr>
        <p:sp>
          <p:nvSpPr>
            <p:cNvPr id="70"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1"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2"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3"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4998085" y="1617980"/>
            <a:ext cx="5794375" cy="1322070"/>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一个人性化综合性的日常生活用软件，旨在解决一些在校园生活中常见的困难，便利学生的生活，设立便捷功能如成绩查询、课表查询、课堂签到、委托等，同时整合各类学生常用线上网站并将其集为一体，它或将成为用户的必备品。</a:t>
            </a:r>
          </a:p>
        </p:txBody>
      </p:sp>
      <p:sp>
        <p:nvSpPr>
          <p:cNvPr id="75" name="文本框 74"/>
          <p:cNvSpPr txBox="1"/>
          <p:nvPr/>
        </p:nvSpPr>
        <p:spPr>
          <a:xfrm>
            <a:off x="2832533" y="1618157"/>
            <a:ext cx="1359748"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产品定位</a:t>
            </a:r>
          </a:p>
        </p:txBody>
      </p:sp>
      <p:sp>
        <p:nvSpPr>
          <p:cNvPr id="77" name="文本框 76"/>
          <p:cNvSpPr txBox="1"/>
          <p:nvPr/>
        </p:nvSpPr>
        <p:spPr>
          <a:xfrm>
            <a:off x="4998085" y="3503930"/>
            <a:ext cx="5793740" cy="2245360"/>
          </a:xfrm>
          <a:prstGeom prst="rect">
            <a:avLst/>
          </a:prstGeom>
          <a:noFill/>
        </p:spPr>
        <p:txBody>
          <a:bodyPr wrap="square" rtlCol="0">
            <a:spAutoFit/>
          </a:bodyPr>
          <a:lstStyle/>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主要面向的是广大的校内学生群体，该群体是我们最为熟悉的用户群体，从他们对同类产品的使用现状与评价中我们获得了该产品的诞生灵感，我们能明显地感受到他们对该类产品的需求；</a:t>
            </a:r>
          </a:p>
          <a:p>
            <a:pPr algn="just">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       作为便利他们生活的产品来说或许开始的推广会有一定优势，但鉴于我们的目标在于生活必备品类产品，所以对于用户的体验效果和实时更新要求较高。</a:t>
            </a:r>
          </a:p>
        </p:txBody>
      </p:sp>
      <p:sp>
        <p:nvSpPr>
          <p:cNvPr id="78" name="文本框 77"/>
          <p:cNvSpPr txBox="1"/>
          <p:nvPr/>
        </p:nvSpPr>
        <p:spPr>
          <a:xfrm>
            <a:off x="2832306" y="3503994"/>
            <a:ext cx="182521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目标用户群分析</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2156</Words>
  <Application>Microsoft Office PowerPoint</Application>
  <PresentationFormat>宽屏</PresentationFormat>
  <Paragraphs>180</Paragraphs>
  <Slides>22</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华文仿宋</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1072968156@qq.com</cp:lastModifiedBy>
  <cp:revision>168</cp:revision>
  <dcterms:created xsi:type="dcterms:W3CDTF">2017-05-25T05:33:00Z</dcterms:created>
  <dcterms:modified xsi:type="dcterms:W3CDTF">2019-10-13T06:57:39Z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