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9" r:id="rId12"/>
    <p:sldId id="270" r:id="rId13"/>
    <p:sldId id="271" r:id="rId14"/>
    <p:sldId id="272" r:id="rId15"/>
    <p:sldId id="273" r:id="rId16"/>
    <p:sldId id="274" r:id="rId17"/>
    <p:sldId id="26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initials="L" lastIdx="1" clrIdx="0">
    <p:extLst>
      <p:ext uri="{19B8F6BF-5375-455C-9EA6-DF929625EA0E}">
        <p15:presenceInfo xmlns:p15="http://schemas.microsoft.com/office/powerpoint/2012/main" userId="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5T00:32:02.703"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3EB7F-57CE-4D84-A6F1-0F7119B774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183B67-C38C-4180-8A10-6B486ACC5A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AF29EF-9855-4203-8127-C38A54965E9D}"/>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13E8A784-9DD1-48DE-863D-ABC9DF0534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2EA799-EB7E-4399-83E7-0E658E79092B}"/>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325276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EE387-2034-4085-961A-EF9D6E78FD3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E300A3-560B-492B-8073-40F07D36E8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A8E5B0-2995-451E-9E86-D8FE4EB2F5F9}"/>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7874A703-88EC-426B-BFEC-DF787AAF0B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62465A-C519-403C-BBBD-BADCBF504DA4}"/>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71417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BC0479-1A41-4EAE-B146-E2A73E1B62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4B588D-86BC-405A-A6B7-AED23EF4DE2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898711-60FB-4042-82B4-8B7D5BE0A64C}"/>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B037D910-05DB-4825-A5ED-75124B5DDF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DD997-5550-4292-B450-3DB119AD3AA6}"/>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104746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46129-F00B-47E7-A422-F9837D2F12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555F9A-2B23-4BDC-B2A1-C0451C6AF1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A8E77-478E-4374-8C41-2743C1CEB9E9}"/>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48A23753-0A11-4C94-8523-BD9B2B41F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F5111-FECB-4218-9CFC-116BCBBE8C9F}"/>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380276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D9C1C-E2AC-44D2-B64C-A7F10B7506C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E05A65-6B58-4300-A2FE-29A57FB4F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321A51-31FC-4863-AF38-4D2C177EF79E}"/>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01E12AE6-4C5A-46B5-B82F-2B2868C96C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C2E3F6-B0A9-4E28-B59B-4F84333DDEAA}"/>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170312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9C4CA-AAC4-4182-B9E3-EAC7F4331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999BFA-53BB-4A81-B09F-F2FE01BCA8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F6D44B-E926-4196-B78B-7B7BE3CAA8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E28E8-23F8-428F-87FB-C9685661223B}"/>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012D0370-A1F4-45BF-BD65-2B72432F4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591154-5C00-4803-95F4-DC5617AF9860}"/>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92575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25757-B94F-493C-A973-16F66AF17A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3C8D12-4EF9-4DE4-A70E-5C18899E2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41D0A-318D-4123-B491-F118F99865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BCE3097-5716-40E4-95BD-1807F5BEC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58FE7E-5A81-4210-84D5-1249EE86C4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E7E3189-A857-43B6-8E86-D6CA057AB587}"/>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8" name="页脚占位符 7">
            <a:extLst>
              <a:ext uri="{FF2B5EF4-FFF2-40B4-BE49-F238E27FC236}">
                <a16:creationId xmlns:a16="http://schemas.microsoft.com/office/drawing/2014/main" id="{0B5EE500-8F53-4C1D-8C34-44BD9412E0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EDE6C4-A829-4A4E-A1CB-ACB2CB70603E}"/>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120454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57EA6-C239-4F94-9583-D267493D42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760C34-1194-4F6E-86BE-4AFDE7AF8A97}"/>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4" name="页脚占位符 3">
            <a:extLst>
              <a:ext uri="{FF2B5EF4-FFF2-40B4-BE49-F238E27FC236}">
                <a16:creationId xmlns:a16="http://schemas.microsoft.com/office/drawing/2014/main" id="{B45A1C25-A7D7-4158-8F49-0CAA86C86B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571E63-42A6-42DF-A3CB-90EB1C55B662}"/>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270708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BF4656-559D-4559-AF4D-DD7DF8191111}"/>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3" name="页脚占位符 2">
            <a:extLst>
              <a:ext uri="{FF2B5EF4-FFF2-40B4-BE49-F238E27FC236}">
                <a16:creationId xmlns:a16="http://schemas.microsoft.com/office/drawing/2014/main" id="{F8B114CB-7DAF-41CF-8677-B187049CBFB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961D01-C912-4DAC-B203-DF7873A8DEB3}"/>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349769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21D88-5254-4725-8365-19591D7950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994A0B-E679-47A9-9E15-C6669C3E8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F95BC0-E2F6-4BF1-95A9-15F8777C9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D8B57C-2989-4CDA-B018-D65B9A47E520}"/>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72C99C21-2FCC-4B7E-B860-296AC7F745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1AD3EA-CCC4-4D8F-B828-4C747D0CDC55}"/>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216514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AAACE-91E1-4203-8C0A-D903B624B8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6698CE-46F3-41E4-94A1-6FA8D5F4C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64EDF0-98A4-4BEB-A2DE-E95F788C9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A42207-0DC9-4F8D-8A01-AE54EB00471F}"/>
              </a:ext>
            </a:extLst>
          </p:cNvPr>
          <p:cNvSpPr>
            <a:spLocks noGrp="1"/>
          </p:cNvSpPr>
          <p:nvPr>
            <p:ph type="dt" sz="half" idx="10"/>
          </p:nvPr>
        </p:nvSpPr>
        <p:spPr/>
        <p:txBody>
          <a:bodyPr/>
          <a:lstStyle/>
          <a:p>
            <a:fld id="{64A84215-F553-4496-9F54-66195F88CA7B}" type="datetimeFigureOut">
              <a:rPr lang="zh-CN" altLang="en-US" smtClean="0"/>
              <a:t>2019/10/15</a:t>
            </a:fld>
            <a:endParaRPr lang="zh-CN" altLang="en-US"/>
          </a:p>
        </p:txBody>
      </p:sp>
      <p:sp>
        <p:nvSpPr>
          <p:cNvPr id="6" name="页脚占位符 5">
            <a:extLst>
              <a:ext uri="{FF2B5EF4-FFF2-40B4-BE49-F238E27FC236}">
                <a16:creationId xmlns:a16="http://schemas.microsoft.com/office/drawing/2014/main" id="{0E02BAF3-60A1-42A5-AC45-586D7DA9D8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B9954A-4422-44FB-8AAE-930C6803F2F1}"/>
              </a:ext>
            </a:extLst>
          </p:cNvPr>
          <p:cNvSpPr>
            <a:spLocks noGrp="1"/>
          </p:cNvSpPr>
          <p:nvPr>
            <p:ph type="sldNum" sz="quarter" idx="12"/>
          </p:nvPr>
        </p:nvSpPr>
        <p:spPr/>
        <p:txBody>
          <a:body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68005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5A3EE7-F305-476A-90C0-D14438F0B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7B9F45-1E35-4848-B43D-54F0632CE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DDA19F-5487-4E29-8228-EDEA679A8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84215-F553-4496-9F54-66195F88CA7B}" type="datetimeFigureOut">
              <a:rPr lang="zh-CN" altLang="en-US" smtClean="0"/>
              <a:t>2019/10/15</a:t>
            </a:fld>
            <a:endParaRPr lang="zh-CN" altLang="en-US"/>
          </a:p>
        </p:txBody>
      </p:sp>
      <p:sp>
        <p:nvSpPr>
          <p:cNvPr id="5" name="页脚占位符 4">
            <a:extLst>
              <a:ext uri="{FF2B5EF4-FFF2-40B4-BE49-F238E27FC236}">
                <a16:creationId xmlns:a16="http://schemas.microsoft.com/office/drawing/2014/main" id="{92606622-1B01-45A3-8AF7-F8B7594BA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1B0B67-80EF-46D0-81AB-81B2D9DE5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5FBFF-4724-463B-8B90-062092965ED4}" type="slidenum">
              <a:rPr lang="zh-CN" altLang="en-US" smtClean="0"/>
              <a:t>‹#›</a:t>
            </a:fld>
            <a:endParaRPr lang="zh-CN" altLang="en-US"/>
          </a:p>
        </p:txBody>
      </p:sp>
    </p:spTree>
    <p:extLst>
      <p:ext uri="{BB962C8B-B14F-4D97-AF65-F5344CB8AC3E}">
        <p14:creationId xmlns:p14="http://schemas.microsoft.com/office/powerpoint/2010/main" val="56089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0026C-9A83-49DD-8D0A-A0C9CF3990F8}"/>
              </a:ext>
            </a:extLst>
          </p:cNvPr>
          <p:cNvSpPr>
            <a:spLocks noGrp="1"/>
          </p:cNvSpPr>
          <p:nvPr>
            <p:ph type="ctrTitle"/>
          </p:nvPr>
        </p:nvSpPr>
        <p:spPr>
          <a:xfrm>
            <a:off x="1524000" y="834501"/>
            <a:ext cx="9144000" cy="941033"/>
          </a:xfrm>
        </p:spPr>
        <p:txBody>
          <a:bodyPr>
            <a:normAutofit/>
          </a:bodyPr>
          <a:lstStyle/>
          <a:p>
            <a:r>
              <a:rPr lang="zh-CN" altLang="en-US" dirty="0"/>
              <a:t>移动运用开发期中汇报</a:t>
            </a:r>
          </a:p>
        </p:txBody>
      </p:sp>
      <p:sp>
        <p:nvSpPr>
          <p:cNvPr id="3" name="副标题 2">
            <a:extLst>
              <a:ext uri="{FF2B5EF4-FFF2-40B4-BE49-F238E27FC236}">
                <a16:creationId xmlns:a16="http://schemas.microsoft.com/office/drawing/2014/main" id="{C3DD9B94-D1CF-41B7-A8CC-9FDDFFCB4D6A}"/>
              </a:ext>
            </a:extLst>
          </p:cNvPr>
          <p:cNvSpPr>
            <a:spLocks noGrp="1"/>
          </p:cNvSpPr>
          <p:nvPr>
            <p:ph type="subTitle" idx="1"/>
          </p:nvPr>
        </p:nvSpPr>
        <p:spPr>
          <a:xfrm>
            <a:off x="7625918" y="3329126"/>
            <a:ext cx="3823317" cy="2694373"/>
          </a:xfrm>
        </p:spPr>
        <p:txBody>
          <a:bodyPr>
            <a:normAutofit/>
          </a:bodyPr>
          <a:lstStyle/>
          <a:p>
            <a:r>
              <a:rPr lang="zh-CN" altLang="en-US" dirty="0"/>
              <a:t>小组成员</a:t>
            </a:r>
            <a:r>
              <a:rPr lang="en-US" altLang="zh-CN" dirty="0"/>
              <a:t>:</a:t>
            </a:r>
          </a:p>
          <a:p>
            <a:r>
              <a:rPr lang="en-US" altLang="zh-CN" dirty="0"/>
              <a:t>20161380143</a:t>
            </a:r>
            <a:r>
              <a:rPr lang="zh-CN" altLang="en-US" dirty="0"/>
              <a:t>周广虎</a:t>
            </a:r>
            <a:endParaRPr lang="en-US" altLang="zh-CN" dirty="0"/>
          </a:p>
          <a:p>
            <a:r>
              <a:rPr lang="en-US" altLang="zh-CN" dirty="0"/>
              <a:t>20160782181</a:t>
            </a:r>
            <a:r>
              <a:rPr lang="zh-CN" altLang="en-US" dirty="0"/>
              <a:t>郑霆锋</a:t>
            </a:r>
            <a:endParaRPr lang="en-US" altLang="zh-CN" dirty="0"/>
          </a:p>
          <a:p>
            <a:r>
              <a:rPr lang="en-US" altLang="zh-CN" dirty="0"/>
              <a:t>20173709043</a:t>
            </a:r>
            <a:r>
              <a:rPr lang="zh-CN" altLang="en-US" dirty="0"/>
              <a:t>邱少娴</a:t>
            </a:r>
            <a:endParaRPr lang="en-US" altLang="zh-CN" dirty="0"/>
          </a:p>
          <a:p>
            <a:r>
              <a:rPr lang="en-US" altLang="zh-CN" dirty="0"/>
              <a:t>20173709055</a:t>
            </a:r>
            <a:r>
              <a:rPr lang="zh-CN" altLang="en-US" dirty="0"/>
              <a:t>林奕平</a:t>
            </a:r>
          </a:p>
        </p:txBody>
      </p:sp>
      <p:pic>
        <p:nvPicPr>
          <p:cNvPr id="1026" name="Picture 2">
            <a:extLst>
              <a:ext uri="{FF2B5EF4-FFF2-40B4-BE49-F238E27FC236}">
                <a16:creationId xmlns:a16="http://schemas.microsoft.com/office/drawing/2014/main" id="{3F318BAD-B219-44F4-BBB0-7B30B31A6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65" y="2062578"/>
            <a:ext cx="6359834" cy="396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00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99C36-72DF-470A-800A-A71EA063C28F}"/>
              </a:ext>
            </a:extLst>
          </p:cNvPr>
          <p:cNvSpPr>
            <a:spLocks noGrp="1"/>
          </p:cNvSpPr>
          <p:nvPr>
            <p:ph type="title"/>
          </p:nvPr>
        </p:nvSpPr>
        <p:spPr/>
        <p:txBody>
          <a:bodyPr/>
          <a:lstStyle/>
          <a:p>
            <a:r>
              <a:rPr lang="zh-CN" altLang="en-US" dirty="0"/>
              <a:t>遇到的难题（有思路）</a:t>
            </a:r>
          </a:p>
        </p:txBody>
      </p:sp>
      <p:sp>
        <p:nvSpPr>
          <p:cNvPr id="3" name="内容占位符 2">
            <a:extLst>
              <a:ext uri="{FF2B5EF4-FFF2-40B4-BE49-F238E27FC236}">
                <a16:creationId xmlns:a16="http://schemas.microsoft.com/office/drawing/2014/main" id="{62C32918-1F68-40C7-B737-C259AFB928DE}"/>
              </a:ext>
            </a:extLst>
          </p:cNvPr>
          <p:cNvSpPr>
            <a:spLocks noGrp="1"/>
          </p:cNvSpPr>
          <p:nvPr>
            <p:ph idx="1"/>
          </p:nvPr>
        </p:nvSpPr>
        <p:spPr>
          <a:xfrm>
            <a:off x="838200" y="1825626"/>
            <a:ext cx="10471951" cy="615734"/>
          </a:xfrm>
        </p:spPr>
        <p:txBody>
          <a:bodyPr/>
          <a:lstStyle/>
          <a:p>
            <a:r>
              <a:rPr lang="zh-CN" altLang="en-US" dirty="0"/>
              <a:t>用户信息如何储存与识别？如何实现搜索课程名称的功能？</a:t>
            </a:r>
          </a:p>
        </p:txBody>
      </p:sp>
      <p:sp>
        <p:nvSpPr>
          <p:cNvPr id="4" name="文本框 3">
            <a:extLst>
              <a:ext uri="{FF2B5EF4-FFF2-40B4-BE49-F238E27FC236}">
                <a16:creationId xmlns:a16="http://schemas.microsoft.com/office/drawing/2014/main" id="{BD0ED312-5EC8-4663-87D8-D3F1B8F3E330}"/>
              </a:ext>
            </a:extLst>
          </p:cNvPr>
          <p:cNvSpPr txBox="1"/>
          <p:nvPr/>
        </p:nvSpPr>
        <p:spPr>
          <a:xfrm>
            <a:off x="905521" y="2343705"/>
            <a:ext cx="2982897" cy="769441"/>
          </a:xfrm>
          <a:prstGeom prst="rect">
            <a:avLst/>
          </a:prstGeom>
          <a:noFill/>
        </p:spPr>
        <p:txBody>
          <a:bodyPr wrap="square" rtlCol="0">
            <a:spAutoFit/>
          </a:bodyPr>
          <a:lstStyle/>
          <a:p>
            <a:r>
              <a:rPr lang="zh-CN" altLang="en-US" sz="4400" dirty="0">
                <a:latin typeface="+mj-ea"/>
                <a:ea typeface="+mj-ea"/>
              </a:rPr>
              <a:t>如何解决</a:t>
            </a:r>
          </a:p>
        </p:txBody>
      </p:sp>
      <p:sp>
        <p:nvSpPr>
          <p:cNvPr id="6" name="文本框 5">
            <a:extLst>
              <a:ext uri="{FF2B5EF4-FFF2-40B4-BE49-F238E27FC236}">
                <a16:creationId xmlns:a16="http://schemas.microsoft.com/office/drawing/2014/main" id="{1CCCA083-C7C2-4AF7-B9AA-5EE47961B5B2}"/>
              </a:ext>
            </a:extLst>
          </p:cNvPr>
          <p:cNvSpPr txBox="1"/>
          <p:nvPr/>
        </p:nvSpPr>
        <p:spPr>
          <a:xfrm>
            <a:off x="1043709" y="3429000"/>
            <a:ext cx="10104582" cy="1815882"/>
          </a:xfrm>
          <a:prstGeom prst="rect">
            <a:avLst/>
          </a:prstGeom>
          <a:noFill/>
        </p:spPr>
        <p:txBody>
          <a:bodyPr wrap="square" rtlCol="0">
            <a:spAutoFit/>
          </a:bodyPr>
          <a:lstStyle/>
          <a:p>
            <a:r>
              <a:rPr lang="zh-CN" altLang="en-US" sz="2800" dirty="0"/>
              <a:t>用户信息存储与识别可以通过创建数据库给用户读写进行储存，读写的时候根据数据库记录写入者的</a:t>
            </a:r>
            <a:r>
              <a:rPr lang="en-US" altLang="zh-CN" sz="2800" dirty="0"/>
              <a:t>_</a:t>
            </a:r>
            <a:r>
              <a:rPr lang="en-US" altLang="zh-CN" sz="2800" dirty="0" err="1"/>
              <a:t>openid</a:t>
            </a:r>
            <a:r>
              <a:rPr lang="zh-CN" altLang="en-US" sz="2800" dirty="0"/>
              <a:t>进行识别操作。</a:t>
            </a:r>
            <a:endParaRPr lang="en-US" altLang="zh-CN" sz="2800" dirty="0"/>
          </a:p>
          <a:p>
            <a:r>
              <a:rPr lang="zh-CN" altLang="en-US" sz="2800" dirty="0"/>
              <a:t>搜索课程名称可以通过对数据库中的数据进行正则匹配的形式来进行检索。</a:t>
            </a:r>
          </a:p>
        </p:txBody>
      </p:sp>
    </p:spTree>
    <p:extLst>
      <p:ext uri="{BB962C8B-B14F-4D97-AF65-F5344CB8AC3E}">
        <p14:creationId xmlns:p14="http://schemas.microsoft.com/office/powerpoint/2010/main" val="67448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119E8-7D70-49E5-8B4B-63E3D68AAEEE}"/>
              </a:ext>
            </a:extLst>
          </p:cNvPr>
          <p:cNvSpPr>
            <a:spLocks noGrp="1"/>
          </p:cNvSpPr>
          <p:nvPr>
            <p:ph type="title"/>
          </p:nvPr>
        </p:nvSpPr>
        <p:spPr/>
        <p:txBody>
          <a:bodyPr/>
          <a:lstStyle/>
          <a:p>
            <a:r>
              <a:rPr lang="zh-CN" altLang="en-US" dirty="0"/>
              <a:t>遇到的难题（无思路）</a:t>
            </a:r>
          </a:p>
        </p:txBody>
      </p:sp>
      <p:sp>
        <p:nvSpPr>
          <p:cNvPr id="3" name="内容占位符 2">
            <a:extLst>
              <a:ext uri="{FF2B5EF4-FFF2-40B4-BE49-F238E27FC236}">
                <a16:creationId xmlns:a16="http://schemas.microsoft.com/office/drawing/2014/main" id="{29C1858B-470A-4496-B3A4-D48CBE08BE10}"/>
              </a:ext>
            </a:extLst>
          </p:cNvPr>
          <p:cNvSpPr>
            <a:spLocks noGrp="1"/>
          </p:cNvSpPr>
          <p:nvPr>
            <p:ph idx="1"/>
          </p:nvPr>
        </p:nvSpPr>
        <p:spPr/>
        <p:txBody>
          <a:bodyPr/>
          <a:lstStyle/>
          <a:p>
            <a:r>
              <a:rPr lang="zh-CN" altLang="en-US" dirty="0"/>
              <a:t>如何负载抢课时候，并发执行的线程过多导致服务器无法负载如此大的访问量的问题？？？</a:t>
            </a:r>
          </a:p>
        </p:txBody>
      </p:sp>
    </p:spTree>
    <p:extLst>
      <p:ext uri="{BB962C8B-B14F-4D97-AF65-F5344CB8AC3E}">
        <p14:creationId xmlns:p14="http://schemas.microsoft.com/office/powerpoint/2010/main" val="311455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4951E-200B-4FAD-9F2F-B15D8D68AF15}"/>
              </a:ext>
            </a:extLst>
          </p:cNvPr>
          <p:cNvSpPr>
            <a:spLocks noGrp="1"/>
          </p:cNvSpPr>
          <p:nvPr>
            <p:ph type="title"/>
          </p:nvPr>
        </p:nvSpPr>
        <p:spPr>
          <a:xfrm>
            <a:off x="838200" y="365125"/>
            <a:ext cx="10515600" cy="1011093"/>
          </a:xfrm>
        </p:spPr>
        <p:txBody>
          <a:bodyPr/>
          <a:lstStyle/>
          <a:p>
            <a:r>
              <a:rPr lang="zh-CN" altLang="en-US" dirty="0"/>
              <a:t>可行性分析（波特五力模型分析）</a:t>
            </a:r>
          </a:p>
        </p:txBody>
      </p:sp>
      <p:sp>
        <p:nvSpPr>
          <p:cNvPr id="3" name="内容占位符 2">
            <a:extLst>
              <a:ext uri="{FF2B5EF4-FFF2-40B4-BE49-F238E27FC236}">
                <a16:creationId xmlns:a16="http://schemas.microsoft.com/office/drawing/2014/main" id="{EBE01747-83AE-4D14-9CD3-2644323C92F2}"/>
              </a:ext>
            </a:extLst>
          </p:cNvPr>
          <p:cNvSpPr>
            <a:spLocks noGrp="1"/>
          </p:cNvSpPr>
          <p:nvPr>
            <p:ph idx="1"/>
          </p:nvPr>
        </p:nvSpPr>
        <p:spPr>
          <a:xfrm>
            <a:off x="838200" y="1376218"/>
            <a:ext cx="4870142" cy="4800745"/>
          </a:xfrm>
        </p:spPr>
        <p:txBody>
          <a:bodyPr>
            <a:normAutofit/>
          </a:bodyPr>
          <a:lstStyle/>
          <a:p>
            <a:pPr marL="0" indent="0">
              <a:buNone/>
            </a:pPr>
            <a:r>
              <a:rPr lang="zh-CN" altLang="en-US" sz="2000" dirty="0"/>
              <a:t>供应商的议价能力</a:t>
            </a:r>
            <a:endParaRPr lang="en-US" altLang="zh-CN" sz="2000" dirty="0"/>
          </a:p>
          <a:p>
            <a:pPr marL="0" indent="0">
              <a:buNone/>
            </a:pPr>
            <a:r>
              <a:rPr lang="zh-CN" altLang="en-US" sz="2000" dirty="0"/>
              <a:t>小程序的服务器简单搭建与流量成本低，与高校进行合作推广其高校课程资源。为高校提供抢课系统以及免费的课程推广，以换取免费课程与用户数量，付费课程我们可以与教育机构合作换取付费课程进行抽成的形式。</a:t>
            </a:r>
            <a:endParaRPr lang="en-US" altLang="zh-CN" sz="2000" dirty="0"/>
          </a:p>
          <a:p>
            <a:pPr marL="0" indent="0">
              <a:buNone/>
            </a:pPr>
            <a:r>
              <a:rPr lang="zh-CN" altLang="zh-CN" sz="2000" dirty="0"/>
              <a:t>本公司所涉及的产品为</a:t>
            </a:r>
            <a:r>
              <a:rPr lang="zh-CN" altLang="en-US" sz="2000" dirty="0"/>
              <a:t>供应商</a:t>
            </a:r>
            <a:r>
              <a:rPr lang="zh-CN" altLang="zh-CN" sz="2000" dirty="0"/>
              <a:t>提供，</a:t>
            </a:r>
            <a:r>
              <a:rPr lang="zh-CN" altLang="en-US" sz="2000" dirty="0"/>
              <a:t>供应商</a:t>
            </a:r>
            <a:r>
              <a:rPr lang="zh-CN" altLang="zh-CN" sz="2000" dirty="0"/>
              <a:t>自己生产自己供应。产品货源充足且稳定。</a:t>
            </a:r>
            <a:endParaRPr lang="en-US" altLang="zh-CN" sz="2000" dirty="0"/>
          </a:p>
        </p:txBody>
      </p:sp>
      <p:pic>
        <p:nvPicPr>
          <p:cNvPr id="1026" name="Picture 2">
            <a:extLst>
              <a:ext uri="{FF2B5EF4-FFF2-40B4-BE49-F238E27FC236}">
                <a16:creationId xmlns:a16="http://schemas.microsoft.com/office/drawing/2014/main" id="{AC3C2BFD-C42B-4CDB-AF4B-3B817C322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660" y="2432482"/>
            <a:ext cx="4743529" cy="374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0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1000"/>
                                        <p:tgtEl>
                                          <p:spTgt spid="3">
                                            <p:txEl>
                                              <p:pRg st="0" end="0"/>
                                            </p:txEl>
                                          </p:spTgt>
                                        </p:tgtEl>
                                      </p:cBhvr>
                                    </p:animEffect>
                                    <p:anim calcmode="lin" valueType="num">
                                      <p:cBhvr>
                                        <p:cTn id="21"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2" dur="1000"/>
                                        <p:tgtEl>
                                          <p:spTgt spid="3">
                                            <p:txEl>
                                              <p:pRg st="0" end="0"/>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3">
                                            <p:txEl>
                                              <p:pRg st="0" end="0"/>
                                            </p:txEl>
                                          </p:spTgt>
                                        </p:tgtEl>
                                        <p:attrNameLst>
                                          <p:attrName>style.visibility</p:attrName>
                                        </p:attrNameLst>
                                      </p:cBhvr>
                                      <p:to>
                                        <p:strVal val="hidden"/>
                                      </p:to>
                                    </p:set>
                                  </p:childTnLst>
                                </p:cTn>
                              </p:par>
                              <p:par>
                                <p:cTn id="24" presetID="42" presetClass="exit" presetSubtype="0" fill="hold" nodeType="withEffect">
                                  <p:stCondLst>
                                    <p:cond delay="0"/>
                                  </p:stCondLst>
                                  <p:childTnLst>
                                    <p:animEffect transition="out" filter="fade">
                                      <p:cBhvr>
                                        <p:cTn id="25" dur="1000"/>
                                        <p:tgtEl>
                                          <p:spTgt spid="3">
                                            <p:txEl>
                                              <p:pRg st="1" end="1"/>
                                            </p:txEl>
                                          </p:spTgt>
                                        </p:tgtEl>
                                      </p:cBhvr>
                                    </p:animEffect>
                                    <p:anim calcmode="lin" valueType="num">
                                      <p:cBhvr>
                                        <p:cTn id="26"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p:tgtEl>
                                          <p:spTgt spid="3">
                                            <p:txEl>
                                              <p:pRg st="1" end="1"/>
                                            </p:txEl>
                                          </p:spTgt>
                                        </p:tgtEl>
                                        <p:attrNameLst>
                                          <p:attrName>ppt_y</p:attrName>
                                        </p:attrNameLst>
                                      </p:cBhvr>
                                      <p:tavLst>
                                        <p:tav tm="0">
                                          <p:val>
                                            <p:strVal val="ppt_y"/>
                                          </p:val>
                                        </p:tav>
                                        <p:tav tm="100000">
                                          <p:val>
                                            <p:strVal val="ppt_y+.1"/>
                                          </p:val>
                                        </p:tav>
                                      </p:tavLst>
                                    </p:anim>
                                    <p:set>
                                      <p:cBhvr>
                                        <p:cTn id="28" dur="1" fill="hold">
                                          <p:stCondLst>
                                            <p:cond delay="999"/>
                                          </p:stCondLst>
                                        </p:cTn>
                                        <p:tgtEl>
                                          <p:spTgt spid="3">
                                            <p:txEl>
                                              <p:pRg st="1" end="1"/>
                                            </p:txEl>
                                          </p:spTgt>
                                        </p:tgtEl>
                                        <p:attrNameLst>
                                          <p:attrName>style.visibility</p:attrName>
                                        </p:attrNameLst>
                                      </p:cBhvr>
                                      <p:to>
                                        <p:strVal val="hidden"/>
                                      </p:to>
                                    </p:set>
                                  </p:childTnLst>
                                </p:cTn>
                              </p:par>
                              <p:par>
                                <p:cTn id="29" presetID="42" presetClass="exit" presetSubtype="0" fill="hold" nodeType="withEffect">
                                  <p:stCondLst>
                                    <p:cond delay="0"/>
                                  </p:stCondLst>
                                  <p:childTnLst>
                                    <p:animEffect transition="out" filter="fade">
                                      <p:cBhvr>
                                        <p:cTn id="30" dur="1000"/>
                                        <p:tgtEl>
                                          <p:spTgt spid="3">
                                            <p:txEl>
                                              <p:pRg st="2" end="2"/>
                                            </p:txEl>
                                          </p:spTgt>
                                        </p:tgtEl>
                                      </p:cBhvr>
                                    </p:animEffect>
                                    <p:anim calcmode="lin" valueType="num">
                                      <p:cBhvr>
                                        <p:cTn id="31"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p:tgtEl>
                                          <p:spTgt spid="3">
                                            <p:txEl>
                                              <p:pRg st="2" end="2"/>
                                            </p:txEl>
                                          </p:spTgt>
                                        </p:tgtEl>
                                        <p:attrNameLst>
                                          <p:attrName>ppt_y</p:attrName>
                                        </p:attrNameLst>
                                      </p:cBhvr>
                                      <p:tavLst>
                                        <p:tav tm="0">
                                          <p:val>
                                            <p:strVal val="ppt_y"/>
                                          </p:val>
                                        </p:tav>
                                        <p:tav tm="100000">
                                          <p:val>
                                            <p:strVal val="ppt_y+.1"/>
                                          </p:val>
                                        </p:tav>
                                      </p:tavLst>
                                    </p:anim>
                                    <p:set>
                                      <p:cBhvr>
                                        <p:cTn id="33"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4951E-200B-4FAD-9F2F-B15D8D68AF15}"/>
              </a:ext>
            </a:extLst>
          </p:cNvPr>
          <p:cNvSpPr>
            <a:spLocks noGrp="1"/>
          </p:cNvSpPr>
          <p:nvPr>
            <p:ph type="title"/>
          </p:nvPr>
        </p:nvSpPr>
        <p:spPr>
          <a:xfrm>
            <a:off x="838200" y="365125"/>
            <a:ext cx="10515600" cy="1011093"/>
          </a:xfrm>
        </p:spPr>
        <p:txBody>
          <a:bodyPr/>
          <a:lstStyle/>
          <a:p>
            <a:r>
              <a:rPr lang="zh-CN" altLang="en-US" dirty="0"/>
              <a:t>可行性分析（波特五力模型分析）</a:t>
            </a:r>
          </a:p>
        </p:txBody>
      </p:sp>
      <p:sp>
        <p:nvSpPr>
          <p:cNvPr id="3" name="内容占位符 2">
            <a:extLst>
              <a:ext uri="{FF2B5EF4-FFF2-40B4-BE49-F238E27FC236}">
                <a16:creationId xmlns:a16="http://schemas.microsoft.com/office/drawing/2014/main" id="{EBE01747-83AE-4D14-9CD3-2644323C92F2}"/>
              </a:ext>
            </a:extLst>
          </p:cNvPr>
          <p:cNvSpPr>
            <a:spLocks noGrp="1"/>
          </p:cNvSpPr>
          <p:nvPr>
            <p:ph idx="1"/>
          </p:nvPr>
        </p:nvSpPr>
        <p:spPr>
          <a:xfrm>
            <a:off x="838200" y="1376218"/>
            <a:ext cx="4870142" cy="4800745"/>
          </a:xfrm>
        </p:spPr>
        <p:txBody>
          <a:bodyPr>
            <a:normAutofit/>
          </a:bodyPr>
          <a:lstStyle/>
          <a:p>
            <a:pPr marL="0" indent="0">
              <a:buNone/>
            </a:pPr>
            <a:r>
              <a:rPr lang="zh-CN" altLang="en-US" sz="2000" dirty="0"/>
              <a:t>购买者的议价能力</a:t>
            </a:r>
          </a:p>
          <a:p>
            <a:pPr marL="0" indent="0">
              <a:buNone/>
            </a:pPr>
            <a:r>
              <a:rPr lang="zh-CN" altLang="en-US" sz="2000" dirty="0"/>
              <a:t>知识付费概念兴起，人们越来越愿意为获取学习资源付款。消费有偿分享的知识的渗透率在网民中超过了一半，达 </a:t>
            </a:r>
            <a:r>
              <a:rPr lang="en-US" altLang="zh-CN" sz="2000" dirty="0"/>
              <a:t>55.3%</a:t>
            </a:r>
            <a:r>
              <a:rPr lang="zh-CN" altLang="en-US" sz="2000" dirty="0"/>
              <a:t>。</a:t>
            </a:r>
            <a:endParaRPr lang="en-US" altLang="zh-CN" sz="2000" dirty="0"/>
          </a:p>
          <a:p>
            <a:pPr marL="0" indent="0">
              <a:buNone/>
            </a:pPr>
            <a:r>
              <a:rPr lang="zh-CN" altLang="en-US" sz="2000" dirty="0"/>
              <a:t>在有过知识付费行为的人 中，订阅付费资讯、付费下载资料的人占比最高 </a:t>
            </a:r>
            <a:r>
              <a:rPr lang="en-US" altLang="zh-CN" sz="2000" dirty="0"/>
              <a:t>(50.3%)</a:t>
            </a:r>
            <a:r>
              <a:rPr lang="zh-CN" altLang="en-US" sz="2000" dirty="0"/>
              <a:t>。</a:t>
            </a:r>
            <a:endParaRPr lang="en-US" altLang="zh-CN" sz="2000" dirty="0"/>
          </a:p>
          <a:p>
            <a:pPr marL="0" indent="0">
              <a:buNone/>
            </a:pPr>
            <a:r>
              <a:rPr lang="en-US" altLang="zh-CN" sz="2000" dirty="0"/>
              <a:t>26.4% </a:t>
            </a:r>
            <a:r>
              <a:rPr lang="zh-CN" altLang="en-US" sz="2000" dirty="0"/>
              <a:t>的付费用户有过打赏行为。和其他知识付费行为 不同，打赏是读者出于对于作者提供内容的认可的事后自发 付费行为。</a:t>
            </a:r>
            <a:endParaRPr lang="en-US" altLang="zh-CN" sz="2000" dirty="0"/>
          </a:p>
        </p:txBody>
      </p:sp>
      <p:pic>
        <p:nvPicPr>
          <p:cNvPr id="4" name="图片 3">
            <a:extLst>
              <a:ext uri="{FF2B5EF4-FFF2-40B4-BE49-F238E27FC236}">
                <a16:creationId xmlns:a16="http://schemas.microsoft.com/office/drawing/2014/main" id="{088D5B0D-5AE7-49A9-A7D4-AFB2E851ECAD}"/>
              </a:ext>
            </a:extLst>
          </p:cNvPr>
          <p:cNvPicPr>
            <a:picLocks noChangeAspect="1"/>
          </p:cNvPicPr>
          <p:nvPr/>
        </p:nvPicPr>
        <p:blipFill>
          <a:blip r:embed="rId2"/>
          <a:stretch>
            <a:fillRect/>
          </a:stretch>
        </p:blipFill>
        <p:spPr>
          <a:xfrm>
            <a:off x="5944101" y="2539013"/>
            <a:ext cx="5409699" cy="3402980"/>
          </a:xfrm>
          <a:prstGeom prst="rect">
            <a:avLst/>
          </a:prstGeom>
        </p:spPr>
      </p:pic>
    </p:spTree>
    <p:extLst>
      <p:ext uri="{BB962C8B-B14F-4D97-AF65-F5344CB8AC3E}">
        <p14:creationId xmlns:p14="http://schemas.microsoft.com/office/powerpoint/2010/main" val="71756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1000"/>
                                        <p:tgtEl>
                                          <p:spTgt spid="3">
                                            <p:txEl>
                                              <p:pRg st="0" end="0"/>
                                            </p:txEl>
                                          </p:spTgt>
                                        </p:tgtEl>
                                      </p:cBhvr>
                                    </p:animEffect>
                                    <p:anim calcmode="lin" valueType="num">
                                      <p:cBhvr>
                                        <p:cTn id="29"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p:tgtEl>
                                          <p:spTgt spid="3">
                                            <p:txEl>
                                              <p:pRg st="0" end="0"/>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3">
                                            <p:txEl>
                                              <p:pRg st="0" end="0"/>
                                            </p:txEl>
                                          </p:spTgt>
                                        </p:tgtEl>
                                        <p:attrNameLst>
                                          <p:attrName>style.visibility</p:attrName>
                                        </p:attrNameLst>
                                      </p:cBhvr>
                                      <p:to>
                                        <p:strVal val="hidden"/>
                                      </p:to>
                                    </p:set>
                                  </p:childTnLst>
                                </p:cTn>
                              </p:par>
                              <p:par>
                                <p:cTn id="32" presetID="42" presetClass="exit" presetSubtype="0" fill="hold" nodeType="withEffect">
                                  <p:stCondLst>
                                    <p:cond delay="0"/>
                                  </p:stCondLst>
                                  <p:childTnLst>
                                    <p:animEffect transition="out" filter="fade">
                                      <p:cBhvr>
                                        <p:cTn id="33" dur="1000"/>
                                        <p:tgtEl>
                                          <p:spTgt spid="3">
                                            <p:txEl>
                                              <p:pRg st="1" end="1"/>
                                            </p:txEl>
                                          </p:spTgt>
                                        </p:tgtEl>
                                      </p:cBhvr>
                                    </p:animEffect>
                                    <p:anim calcmode="lin" valueType="num">
                                      <p:cBhvr>
                                        <p:cTn id="34"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5" dur="1000"/>
                                        <p:tgtEl>
                                          <p:spTgt spid="3">
                                            <p:txEl>
                                              <p:pRg st="1" end="1"/>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1" end="1"/>
                                            </p:txEl>
                                          </p:spTgt>
                                        </p:tgtEl>
                                        <p:attrNameLst>
                                          <p:attrName>style.visibility</p:attrName>
                                        </p:attrNameLst>
                                      </p:cBhvr>
                                      <p:to>
                                        <p:strVal val="hidden"/>
                                      </p:to>
                                    </p:set>
                                  </p:childTnLst>
                                </p:cTn>
                              </p:par>
                              <p:par>
                                <p:cTn id="37" presetID="42" presetClass="exit" presetSubtype="0" fill="hold" nodeType="withEffect">
                                  <p:stCondLst>
                                    <p:cond delay="0"/>
                                  </p:stCondLst>
                                  <p:childTnLst>
                                    <p:animEffect transition="out" filter="fade">
                                      <p:cBhvr>
                                        <p:cTn id="38" dur="1000"/>
                                        <p:tgtEl>
                                          <p:spTgt spid="3">
                                            <p:txEl>
                                              <p:pRg st="2" end="2"/>
                                            </p:txEl>
                                          </p:spTgt>
                                        </p:tgtEl>
                                      </p:cBhvr>
                                    </p:animEffect>
                                    <p:anim calcmode="lin" valueType="num">
                                      <p:cBhvr>
                                        <p:cTn id="39"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p:tgtEl>
                                          <p:spTgt spid="3">
                                            <p:txEl>
                                              <p:pRg st="2" end="2"/>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2" end="2"/>
                                            </p:txEl>
                                          </p:spTgt>
                                        </p:tgtEl>
                                        <p:attrNameLst>
                                          <p:attrName>style.visibility</p:attrName>
                                        </p:attrNameLst>
                                      </p:cBhvr>
                                      <p:to>
                                        <p:strVal val="hidden"/>
                                      </p:to>
                                    </p:set>
                                  </p:childTnLst>
                                </p:cTn>
                              </p:par>
                              <p:par>
                                <p:cTn id="42" presetID="42" presetClass="exit" presetSubtype="0" fill="hold" nodeType="withEffect">
                                  <p:stCondLst>
                                    <p:cond delay="0"/>
                                  </p:stCondLst>
                                  <p:childTnLst>
                                    <p:animEffect transition="out" filter="fade">
                                      <p:cBhvr>
                                        <p:cTn id="43" dur="1000"/>
                                        <p:tgtEl>
                                          <p:spTgt spid="3">
                                            <p:txEl>
                                              <p:pRg st="3" end="3"/>
                                            </p:txEl>
                                          </p:spTgt>
                                        </p:tgtEl>
                                      </p:cBhvr>
                                    </p:animEffect>
                                    <p:anim calcmode="lin" valueType="num">
                                      <p:cBhvr>
                                        <p:cTn id="44"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p:tgtEl>
                                          <p:spTgt spid="3">
                                            <p:txEl>
                                              <p:pRg st="3" end="3"/>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4951E-200B-4FAD-9F2F-B15D8D68AF15}"/>
              </a:ext>
            </a:extLst>
          </p:cNvPr>
          <p:cNvSpPr>
            <a:spLocks noGrp="1"/>
          </p:cNvSpPr>
          <p:nvPr>
            <p:ph type="title"/>
          </p:nvPr>
        </p:nvSpPr>
        <p:spPr>
          <a:xfrm>
            <a:off x="838200" y="365125"/>
            <a:ext cx="10515600" cy="1011093"/>
          </a:xfrm>
        </p:spPr>
        <p:txBody>
          <a:bodyPr/>
          <a:lstStyle/>
          <a:p>
            <a:r>
              <a:rPr lang="zh-CN" altLang="en-US" dirty="0"/>
              <a:t>可行性分析（波特五力模型分析）</a:t>
            </a:r>
          </a:p>
        </p:txBody>
      </p:sp>
      <p:sp>
        <p:nvSpPr>
          <p:cNvPr id="3" name="内容占位符 2">
            <a:extLst>
              <a:ext uri="{FF2B5EF4-FFF2-40B4-BE49-F238E27FC236}">
                <a16:creationId xmlns:a16="http://schemas.microsoft.com/office/drawing/2014/main" id="{EBE01747-83AE-4D14-9CD3-2644323C92F2}"/>
              </a:ext>
            </a:extLst>
          </p:cNvPr>
          <p:cNvSpPr>
            <a:spLocks noGrp="1"/>
          </p:cNvSpPr>
          <p:nvPr>
            <p:ph idx="1"/>
          </p:nvPr>
        </p:nvSpPr>
        <p:spPr>
          <a:xfrm>
            <a:off x="838200" y="1376218"/>
            <a:ext cx="4870142" cy="4800745"/>
          </a:xfrm>
        </p:spPr>
        <p:txBody>
          <a:bodyPr>
            <a:normAutofit/>
          </a:bodyPr>
          <a:lstStyle/>
          <a:p>
            <a:pPr marL="0" indent="0">
              <a:buNone/>
            </a:pPr>
            <a:r>
              <a:rPr lang="zh-CN" altLang="en-US" sz="2000" dirty="0"/>
              <a:t>新进入者的威胁</a:t>
            </a:r>
            <a:endParaRPr lang="en-US" altLang="zh-CN" sz="2000" dirty="0"/>
          </a:p>
          <a:p>
            <a:pPr marL="0" indent="0">
              <a:buNone/>
            </a:pPr>
            <a:r>
              <a:rPr lang="en-US" altLang="zh-CN" sz="2000" dirty="0"/>
              <a:t>“</a:t>
            </a:r>
            <a:r>
              <a:rPr lang="zh-CN" altLang="zh-CN" sz="2000" dirty="0"/>
              <a:t>互联网</a:t>
            </a:r>
            <a:r>
              <a:rPr lang="en-US" altLang="zh-CN" sz="2000" dirty="0"/>
              <a:t>+”</a:t>
            </a:r>
            <a:r>
              <a:rPr lang="zh-CN" altLang="zh-CN" sz="2000" dirty="0"/>
              <a:t>已经逐渐融入日常生活，教育行业本身有着区别与其他行业的特殊性。</a:t>
            </a:r>
            <a:endParaRPr lang="en-US" altLang="zh-CN" sz="2000" dirty="0"/>
          </a:p>
          <a:p>
            <a:pPr marL="0" indent="0">
              <a:buNone/>
            </a:pPr>
            <a:r>
              <a:rPr lang="zh-CN" altLang="en-US" sz="2000" dirty="0"/>
              <a:t>小程序端竞争相对</a:t>
            </a:r>
            <a:r>
              <a:rPr lang="en-US" altLang="zh-CN" sz="2000" dirty="0"/>
              <a:t>app</a:t>
            </a:r>
            <a:r>
              <a:rPr lang="zh-CN" altLang="en-US" sz="2000" dirty="0"/>
              <a:t>端竞争更加缓和，现在壮大的知识付费平台都是在</a:t>
            </a:r>
            <a:r>
              <a:rPr lang="en-US" altLang="zh-CN" sz="2000" dirty="0"/>
              <a:t>app</a:t>
            </a:r>
            <a:r>
              <a:rPr lang="zh-CN" altLang="en-US" sz="2000" dirty="0"/>
              <a:t>端。</a:t>
            </a:r>
          </a:p>
        </p:txBody>
      </p:sp>
      <p:pic>
        <p:nvPicPr>
          <p:cNvPr id="7" name="图片 6">
            <a:extLst>
              <a:ext uri="{FF2B5EF4-FFF2-40B4-BE49-F238E27FC236}">
                <a16:creationId xmlns:a16="http://schemas.microsoft.com/office/drawing/2014/main" id="{C04E82C5-ED8B-45FB-ABAD-D629CA10BBCD}"/>
              </a:ext>
            </a:extLst>
          </p:cNvPr>
          <p:cNvPicPr>
            <a:picLocks noChangeAspect="1"/>
          </p:cNvPicPr>
          <p:nvPr/>
        </p:nvPicPr>
        <p:blipFill>
          <a:blip r:embed="rId2"/>
          <a:stretch>
            <a:fillRect/>
          </a:stretch>
        </p:blipFill>
        <p:spPr>
          <a:xfrm>
            <a:off x="6353800" y="2576963"/>
            <a:ext cx="5000000" cy="3600000"/>
          </a:xfrm>
          <a:prstGeom prst="rect">
            <a:avLst/>
          </a:prstGeom>
        </p:spPr>
      </p:pic>
    </p:spTree>
    <p:extLst>
      <p:ext uri="{BB962C8B-B14F-4D97-AF65-F5344CB8AC3E}">
        <p14:creationId xmlns:p14="http://schemas.microsoft.com/office/powerpoint/2010/main" val="150623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3">
                                            <p:txEl>
                                              <p:pRg st="0" end="0"/>
                                            </p:txEl>
                                          </p:spTgt>
                                        </p:tgtEl>
                                      </p:cBhvr>
                                    </p:animEffect>
                                    <p:anim calcmode="lin" valueType="num">
                                      <p:cBhvr>
                                        <p:cTn id="2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5" dur="1000"/>
                                        <p:tgtEl>
                                          <p:spTgt spid="3">
                                            <p:txEl>
                                              <p:pRg st="0" end="0"/>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3">
                                            <p:txEl>
                                              <p:pRg st="0" end="0"/>
                                            </p:txEl>
                                          </p:spTgt>
                                        </p:tgtEl>
                                        <p:attrNameLst>
                                          <p:attrName>style.visibility</p:attrName>
                                        </p:attrNameLst>
                                      </p:cBhvr>
                                      <p:to>
                                        <p:strVal val="hidden"/>
                                      </p:to>
                                    </p:set>
                                  </p:childTnLst>
                                </p:cTn>
                              </p:par>
                              <p:par>
                                <p:cTn id="27" presetID="42" presetClass="exit" presetSubtype="0" fill="hold" nodeType="withEffect">
                                  <p:stCondLst>
                                    <p:cond delay="0"/>
                                  </p:stCondLst>
                                  <p:childTnLst>
                                    <p:animEffect transition="out" filter="fade">
                                      <p:cBhvr>
                                        <p:cTn id="28" dur="1000"/>
                                        <p:tgtEl>
                                          <p:spTgt spid="3">
                                            <p:txEl>
                                              <p:pRg st="1" end="1"/>
                                            </p:txEl>
                                          </p:spTgt>
                                        </p:tgtEl>
                                      </p:cBhvr>
                                    </p:animEffect>
                                    <p:anim calcmode="lin" valueType="num">
                                      <p:cBhvr>
                                        <p:cTn id="2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p:tgtEl>
                                          <p:spTgt spid="3">
                                            <p:txEl>
                                              <p:pRg st="1" end="1"/>
                                            </p:txEl>
                                          </p:spTgt>
                                        </p:tgtEl>
                                        <p:attrNameLst>
                                          <p:attrName>ppt_y</p:attrName>
                                        </p:attrNameLst>
                                      </p:cBhvr>
                                      <p:tavLst>
                                        <p:tav tm="0">
                                          <p:val>
                                            <p:strVal val="ppt_y"/>
                                          </p:val>
                                        </p:tav>
                                        <p:tav tm="100000">
                                          <p:val>
                                            <p:strVal val="ppt_y+.1"/>
                                          </p:val>
                                        </p:tav>
                                      </p:tavLst>
                                    </p:anim>
                                    <p:set>
                                      <p:cBhvr>
                                        <p:cTn id="31" dur="1" fill="hold">
                                          <p:stCondLst>
                                            <p:cond delay="999"/>
                                          </p:stCondLst>
                                        </p:cTn>
                                        <p:tgtEl>
                                          <p:spTgt spid="3">
                                            <p:txEl>
                                              <p:pRg st="1" end="1"/>
                                            </p:txEl>
                                          </p:spTgt>
                                        </p:tgtEl>
                                        <p:attrNameLst>
                                          <p:attrName>style.visibility</p:attrName>
                                        </p:attrNameLst>
                                      </p:cBhvr>
                                      <p:to>
                                        <p:strVal val="hidden"/>
                                      </p:to>
                                    </p:set>
                                  </p:childTnLst>
                                </p:cTn>
                              </p:par>
                              <p:par>
                                <p:cTn id="32" presetID="42" presetClass="exit" presetSubtype="0" fill="hold" nodeType="withEffect">
                                  <p:stCondLst>
                                    <p:cond delay="0"/>
                                  </p:stCondLst>
                                  <p:childTnLst>
                                    <p:animEffect transition="out" filter="fade">
                                      <p:cBhvr>
                                        <p:cTn id="33" dur="1000"/>
                                        <p:tgtEl>
                                          <p:spTgt spid="3">
                                            <p:txEl>
                                              <p:pRg st="2" end="2"/>
                                            </p:txEl>
                                          </p:spTgt>
                                        </p:tgtEl>
                                      </p:cBhvr>
                                    </p:animEffect>
                                    <p:anim calcmode="lin" valueType="num">
                                      <p:cBhvr>
                                        <p:cTn id="3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p:tgtEl>
                                          <p:spTgt spid="3">
                                            <p:txEl>
                                              <p:pRg st="2" end="2"/>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4951E-200B-4FAD-9F2F-B15D8D68AF15}"/>
              </a:ext>
            </a:extLst>
          </p:cNvPr>
          <p:cNvSpPr>
            <a:spLocks noGrp="1"/>
          </p:cNvSpPr>
          <p:nvPr>
            <p:ph type="title"/>
          </p:nvPr>
        </p:nvSpPr>
        <p:spPr>
          <a:xfrm>
            <a:off x="838200" y="365125"/>
            <a:ext cx="10515600" cy="1011093"/>
          </a:xfrm>
        </p:spPr>
        <p:txBody>
          <a:bodyPr/>
          <a:lstStyle/>
          <a:p>
            <a:r>
              <a:rPr lang="zh-CN" altLang="en-US" dirty="0"/>
              <a:t>可行性分析（波特五力模型分析）</a:t>
            </a:r>
          </a:p>
        </p:txBody>
      </p:sp>
      <p:sp>
        <p:nvSpPr>
          <p:cNvPr id="3" name="内容占位符 2">
            <a:extLst>
              <a:ext uri="{FF2B5EF4-FFF2-40B4-BE49-F238E27FC236}">
                <a16:creationId xmlns:a16="http://schemas.microsoft.com/office/drawing/2014/main" id="{EBE01747-83AE-4D14-9CD3-2644323C92F2}"/>
              </a:ext>
            </a:extLst>
          </p:cNvPr>
          <p:cNvSpPr>
            <a:spLocks noGrp="1"/>
          </p:cNvSpPr>
          <p:nvPr>
            <p:ph idx="1"/>
          </p:nvPr>
        </p:nvSpPr>
        <p:spPr>
          <a:xfrm>
            <a:off x="838200" y="1376218"/>
            <a:ext cx="4870142" cy="4800745"/>
          </a:xfrm>
        </p:spPr>
        <p:txBody>
          <a:bodyPr>
            <a:normAutofit/>
          </a:bodyPr>
          <a:lstStyle/>
          <a:p>
            <a:r>
              <a:rPr lang="zh-CN" altLang="en-US" sz="2000" dirty="0"/>
              <a:t>替代品的威胁</a:t>
            </a:r>
          </a:p>
          <a:p>
            <a:r>
              <a:rPr lang="en-US" altLang="zh-CN" sz="2000" dirty="0"/>
              <a:t>App</a:t>
            </a:r>
            <a:r>
              <a:rPr lang="zh-CN" altLang="en-US" sz="2000" dirty="0"/>
              <a:t>下载更加繁琐和眼花缭乱，小程序不用下载更加方面，其轻快的界面也更加适合年轻人使用。</a:t>
            </a:r>
            <a:endParaRPr lang="en-US" altLang="zh-CN" sz="2000" dirty="0"/>
          </a:p>
        </p:txBody>
      </p:sp>
      <p:pic>
        <p:nvPicPr>
          <p:cNvPr id="4" name="图片 3">
            <a:extLst>
              <a:ext uri="{FF2B5EF4-FFF2-40B4-BE49-F238E27FC236}">
                <a16:creationId xmlns:a16="http://schemas.microsoft.com/office/drawing/2014/main" id="{2AFF9840-26F2-4A37-9ECA-DD001E44690A}"/>
              </a:ext>
            </a:extLst>
          </p:cNvPr>
          <p:cNvPicPr>
            <a:picLocks noChangeAspect="1"/>
          </p:cNvPicPr>
          <p:nvPr/>
        </p:nvPicPr>
        <p:blipFill>
          <a:blip r:embed="rId2"/>
          <a:stretch>
            <a:fillRect/>
          </a:stretch>
        </p:blipFill>
        <p:spPr>
          <a:xfrm>
            <a:off x="6096000" y="2967439"/>
            <a:ext cx="5228571" cy="3209524"/>
          </a:xfrm>
          <a:prstGeom prst="rect">
            <a:avLst/>
          </a:prstGeom>
        </p:spPr>
      </p:pic>
    </p:spTree>
    <p:extLst>
      <p:ext uri="{BB962C8B-B14F-4D97-AF65-F5344CB8AC3E}">
        <p14:creationId xmlns:p14="http://schemas.microsoft.com/office/powerpoint/2010/main" val="381668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3">
                                            <p:txEl>
                                              <p:pRg st="0" end="0"/>
                                            </p:txEl>
                                          </p:spTgt>
                                        </p:tgtEl>
                                      </p:cBhvr>
                                    </p:animEffect>
                                    <p:anim calcmode="lin" valueType="num">
                                      <p:cBhvr>
                                        <p:cTn id="19"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p:tgtEl>
                                          <p:spTgt spid="3">
                                            <p:txEl>
                                              <p:pRg st="0" end="0"/>
                                            </p:txEl>
                                          </p:spTgt>
                                        </p:tgtEl>
                                        <p:attrNameLst>
                                          <p:attrName>ppt_y</p:attrName>
                                        </p:attrNameLst>
                                      </p:cBhvr>
                                      <p:tavLst>
                                        <p:tav tm="0">
                                          <p:val>
                                            <p:strVal val="ppt_y"/>
                                          </p:val>
                                        </p:tav>
                                        <p:tav tm="100000">
                                          <p:val>
                                            <p:strVal val="ppt_y+.1"/>
                                          </p:val>
                                        </p:tav>
                                      </p:tavLst>
                                    </p:anim>
                                    <p:set>
                                      <p:cBhvr>
                                        <p:cTn id="21" dur="1" fill="hold">
                                          <p:stCondLst>
                                            <p:cond delay="999"/>
                                          </p:stCondLst>
                                        </p:cTn>
                                        <p:tgtEl>
                                          <p:spTgt spid="3">
                                            <p:txEl>
                                              <p:pRg st="0" end="0"/>
                                            </p:txEl>
                                          </p:spTgt>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1000"/>
                                        <p:tgtEl>
                                          <p:spTgt spid="3">
                                            <p:txEl>
                                              <p:pRg st="1" end="1"/>
                                            </p:txEl>
                                          </p:spTgt>
                                        </p:tgtEl>
                                      </p:cBhvr>
                                    </p:animEffect>
                                    <p:anim calcmode="lin" valueType="num">
                                      <p:cBhvr>
                                        <p:cTn id="24"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p:tgtEl>
                                          <p:spTgt spid="3">
                                            <p:txEl>
                                              <p:pRg st="1" end="1"/>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4951E-200B-4FAD-9F2F-B15D8D68AF15}"/>
              </a:ext>
            </a:extLst>
          </p:cNvPr>
          <p:cNvSpPr>
            <a:spLocks noGrp="1"/>
          </p:cNvSpPr>
          <p:nvPr>
            <p:ph type="title"/>
          </p:nvPr>
        </p:nvSpPr>
        <p:spPr>
          <a:xfrm>
            <a:off x="838200" y="365125"/>
            <a:ext cx="10515600" cy="1011093"/>
          </a:xfrm>
        </p:spPr>
        <p:txBody>
          <a:bodyPr/>
          <a:lstStyle/>
          <a:p>
            <a:r>
              <a:rPr lang="zh-CN" altLang="en-US" dirty="0"/>
              <a:t>可行性分析（波特五力模型分析）</a:t>
            </a:r>
          </a:p>
        </p:txBody>
      </p:sp>
      <p:sp>
        <p:nvSpPr>
          <p:cNvPr id="3" name="内容占位符 2">
            <a:extLst>
              <a:ext uri="{FF2B5EF4-FFF2-40B4-BE49-F238E27FC236}">
                <a16:creationId xmlns:a16="http://schemas.microsoft.com/office/drawing/2014/main" id="{EBE01747-83AE-4D14-9CD3-2644323C92F2}"/>
              </a:ext>
            </a:extLst>
          </p:cNvPr>
          <p:cNvSpPr>
            <a:spLocks noGrp="1"/>
          </p:cNvSpPr>
          <p:nvPr>
            <p:ph idx="1"/>
          </p:nvPr>
        </p:nvSpPr>
        <p:spPr>
          <a:xfrm>
            <a:off x="838200" y="1376218"/>
            <a:ext cx="4870142" cy="4800745"/>
          </a:xfrm>
        </p:spPr>
        <p:txBody>
          <a:bodyPr>
            <a:normAutofit/>
          </a:bodyPr>
          <a:lstStyle/>
          <a:p>
            <a:r>
              <a:rPr lang="zh-CN" altLang="en-US" sz="2000" dirty="0"/>
              <a:t>同业竞争者的竞争程度</a:t>
            </a:r>
          </a:p>
          <a:p>
            <a:r>
              <a:rPr lang="zh-CN" altLang="en-US" sz="2000" dirty="0"/>
              <a:t>对终身教育与知识付费概念兴起，同行会不断增加，但是市场也在扩大，值得我们所展望。</a:t>
            </a:r>
            <a:endParaRPr lang="en-US" altLang="zh-CN" sz="2000" dirty="0"/>
          </a:p>
        </p:txBody>
      </p:sp>
      <p:pic>
        <p:nvPicPr>
          <p:cNvPr id="4" name="图片 3">
            <a:extLst>
              <a:ext uri="{FF2B5EF4-FFF2-40B4-BE49-F238E27FC236}">
                <a16:creationId xmlns:a16="http://schemas.microsoft.com/office/drawing/2014/main" id="{E769A9AA-6030-4B8D-B9D3-0DAD08A82889}"/>
              </a:ext>
            </a:extLst>
          </p:cNvPr>
          <p:cNvPicPr>
            <a:picLocks noChangeAspect="1"/>
          </p:cNvPicPr>
          <p:nvPr/>
        </p:nvPicPr>
        <p:blipFill>
          <a:blip r:embed="rId2"/>
          <a:stretch>
            <a:fillRect/>
          </a:stretch>
        </p:blipFill>
        <p:spPr>
          <a:xfrm>
            <a:off x="5849038" y="3081725"/>
            <a:ext cx="5504762" cy="3095238"/>
          </a:xfrm>
          <a:prstGeom prst="rect">
            <a:avLst/>
          </a:prstGeom>
        </p:spPr>
      </p:pic>
    </p:spTree>
    <p:extLst>
      <p:ext uri="{BB962C8B-B14F-4D97-AF65-F5344CB8AC3E}">
        <p14:creationId xmlns:p14="http://schemas.microsoft.com/office/powerpoint/2010/main" val="305460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3">
                                            <p:txEl>
                                              <p:pRg st="0" end="0"/>
                                            </p:txEl>
                                          </p:spTgt>
                                        </p:tgtEl>
                                      </p:cBhvr>
                                    </p:animEffect>
                                    <p:anim calcmode="lin" valueType="num">
                                      <p:cBhvr>
                                        <p:cTn id="19"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p:tgtEl>
                                          <p:spTgt spid="3">
                                            <p:txEl>
                                              <p:pRg st="0" end="0"/>
                                            </p:txEl>
                                          </p:spTgt>
                                        </p:tgtEl>
                                        <p:attrNameLst>
                                          <p:attrName>ppt_y</p:attrName>
                                        </p:attrNameLst>
                                      </p:cBhvr>
                                      <p:tavLst>
                                        <p:tav tm="0">
                                          <p:val>
                                            <p:strVal val="ppt_y"/>
                                          </p:val>
                                        </p:tav>
                                        <p:tav tm="100000">
                                          <p:val>
                                            <p:strVal val="ppt_y+.1"/>
                                          </p:val>
                                        </p:tav>
                                      </p:tavLst>
                                    </p:anim>
                                    <p:set>
                                      <p:cBhvr>
                                        <p:cTn id="21" dur="1" fill="hold">
                                          <p:stCondLst>
                                            <p:cond delay="999"/>
                                          </p:stCondLst>
                                        </p:cTn>
                                        <p:tgtEl>
                                          <p:spTgt spid="3">
                                            <p:txEl>
                                              <p:pRg st="0" end="0"/>
                                            </p:txEl>
                                          </p:spTgt>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1000"/>
                                        <p:tgtEl>
                                          <p:spTgt spid="3">
                                            <p:txEl>
                                              <p:pRg st="1" end="1"/>
                                            </p:txEl>
                                          </p:spTgt>
                                        </p:tgtEl>
                                      </p:cBhvr>
                                    </p:animEffect>
                                    <p:anim calcmode="lin" valueType="num">
                                      <p:cBhvr>
                                        <p:cTn id="24"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5" dur="1000"/>
                                        <p:tgtEl>
                                          <p:spTgt spid="3">
                                            <p:txEl>
                                              <p:pRg st="1" end="1"/>
                                            </p:txEl>
                                          </p:spTgt>
                                        </p:tgtEl>
                                        <p:attrNameLst>
                                          <p:attrName>ppt_y</p:attrName>
                                        </p:attrNameLst>
                                      </p:cBhvr>
                                      <p:tavLst>
                                        <p:tav tm="0">
                                          <p:val>
                                            <p:strVal val="ppt_y"/>
                                          </p:val>
                                        </p:tav>
                                        <p:tav tm="100000">
                                          <p:val>
                                            <p:strVal val="ppt_y+.1"/>
                                          </p:val>
                                        </p:tav>
                                      </p:tavLst>
                                    </p:anim>
                                    <p:set>
                                      <p:cBhvr>
                                        <p:cTn id="26"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FE709-FEAF-4DB8-8FA2-C350DAE41C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FDF0A4-4B6B-4969-B4B8-0CBBE50C5D9B}"/>
              </a:ext>
            </a:extLst>
          </p:cNvPr>
          <p:cNvSpPr>
            <a:spLocks noGrp="1"/>
          </p:cNvSpPr>
          <p:nvPr>
            <p:ph idx="1"/>
          </p:nvPr>
        </p:nvSpPr>
        <p:spPr>
          <a:xfrm>
            <a:off x="4257963" y="3075709"/>
            <a:ext cx="3057237" cy="3048000"/>
          </a:xfrm>
        </p:spPr>
        <p:txBody>
          <a:bodyPr>
            <a:normAutofit/>
          </a:bodyPr>
          <a:lstStyle/>
          <a:p>
            <a:pPr marL="0" indent="0">
              <a:buNone/>
            </a:pPr>
            <a:r>
              <a:rPr lang="zh-CN" altLang="en-US" sz="5400" dirty="0"/>
              <a:t>谢谢大家</a:t>
            </a:r>
          </a:p>
        </p:txBody>
      </p:sp>
    </p:spTree>
    <p:extLst>
      <p:ext uri="{BB962C8B-B14F-4D97-AF65-F5344CB8AC3E}">
        <p14:creationId xmlns:p14="http://schemas.microsoft.com/office/powerpoint/2010/main" val="264671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8CCB3-3D02-4991-98F8-AA6AC17C653A}"/>
              </a:ext>
            </a:extLst>
          </p:cNvPr>
          <p:cNvSpPr>
            <a:spLocks noGrp="1"/>
          </p:cNvSpPr>
          <p:nvPr>
            <p:ph type="title"/>
          </p:nvPr>
        </p:nvSpPr>
        <p:spPr>
          <a:xfrm>
            <a:off x="838200" y="365125"/>
            <a:ext cx="10515600" cy="806727"/>
          </a:xfrm>
        </p:spPr>
        <p:txBody>
          <a:bodyPr/>
          <a:lstStyle/>
          <a:p>
            <a:r>
              <a:rPr lang="zh-CN" altLang="en-US" dirty="0"/>
              <a:t>前提背景</a:t>
            </a:r>
          </a:p>
        </p:txBody>
      </p:sp>
      <p:sp>
        <p:nvSpPr>
          <p:cNvPr id="3" name="内容占位符 2">
            <a:extLst>
              <a:ext uri="{FF2B5EF4-FFF2-40B4-BE49-F238E27FC236}">
                <a16:creationId xmlns:a16="http://schemas.microsoft.com/office/drawing/2014/main" id="{376A7181-4628-47D2-82B5-265B1EBEFE1B}"/>
              </a:ext>
            </a:extLst>
          </p:cNvPr>
          <p:cNvSpPr>
            <a:spLocks noGrp="1"/>
          </p:cNvSpPr>
          <p:nvPr>
            <p:ph idx="1"/>
          </p:nvPr>
        </p:nvSpPr>
        <p:spPr>
          <a:xfrm>
            <a:off x="743505" y="1559295"/>
            <a:ext cx="10667260" cy="4351338"/>
          </a:xfrm>
        </p:spPr>
        <p:txBody>
          <a:bodyPr/>
          <a:lstStyle/>
          <a:p>
            <a:pPr marL="0" indent="0">
              <a:buNone/>
            </a:pPr>
            <a:r>
              <a:rPr lang="zh-CN" altLang="en-US" sz="2000" dirty="0"/>
              <a:t>知识付费、移动教育的兴起，使各年龄、各阶层的人们对教育的热情空前高涨，也让教育成为一个中长期能维持高景气的行业。然而对于从业者而言，这似乎是最好的时代，却有着最难的经营环境</a:t>
            </a:r>
            <a:r>
              <a:rPr lang="zh-CN" altLang="en-US" dirty="0"/>
              <a:t>。</a:t>
            </a:r>
            <a:endParaRPr lang="en-US" altLang="zh-CN" dirty="0"/>
          </a:p>
          <a:p>
            <a:pPr marL="0" indent="0">
              <a:buNone/>
            </a:pPr>
            <a:endParaRPr lang="zh-CN" altLang="en-US" dirty="0"/>
          </a:p>
        </p:txBody>
      </p:sp>
      <p:pic>
        <p:nvPicPr>
          <p:cNvPr id="2052" name="Picture 4">
            <a:extLst>
              <a:ext uri="{FF2B5EF4-FFF2-40B4-BE49-F238E27FC236}">
                <a16:creationId xmlns:a16="http://schemas.microsoft.com/office/drawing/2014/main" id="{09DF6696-7E5F-4DC1-A2AC-415B55C64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2282" y="2521258"/>
            <a:ext cx="6711518" cy="377301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0BF63E1-A2F1-4700-8250-A06583DBFEEE}"/>
              </a:ext>
            </a:extLst>
          </p:cNvPr>
          <p:cNvSpPr txBox="1"/>
          <p:nvPr/>
        </p:nvSpPr>
        <p:spPr>
          <a:xfrm>
            <a:off x="838200" y="2672179"/>
            <a:ext cx="3645024" cy="1323439"/>
          </a:xfrm>
          <a:prstGeom prst="rect">
            <a:avLst/>
          </a:prstGeom>
          <a:noFill/>
        </p:spPr>
        <p:txBody>
          <a:bodyPr wrap="square" rtlCol="0">
            <a:spAutoFit/>
          </a:bodyPr>
          <a:lstStyle/>
          <a:p>
            <a:r>
              <a:rPr lang="zh-CN" altLang="en-US" sz="2000" dirty="0"/>
              <a:t>而</a:t>
            </a:r>
            <a:r>
              <a:rPr lang="en-US" altLang="zh-CN" sz="2000" dirty="0"/>
              <a:t>App</a:t>
            </a:r>
            <a:r>
              <a:rPr lang="zh-CN" altLang="en-US" sz="2000" dirty="0"/>
              <a:t>的教育市场早已被 慕课，猿辅导等占领了，我们是否能另辟蹊径，在前两年流行的小程序上另外找寻市场呢？</a:t>
            </a:r>
          </a:p>
        </p:txBody>
      </p:sp>
    </p:spTree>
    <p:extLst>
      <p:ext uri="{BB962C8B-B14F-4D97-AF65-F5344CB8AC3E}">
        <p14:creationId xmlns:p14="http://schemas.microsoft.com/office/powerpoint/2010/main" val="286712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64F95-EE02-4378-87C5-F6E340E105DC}"/>
              </a:ext>
            </a:extLst>
          </p:cNvPr>
          <p:cNvSpPr>
            <a:spLocks noGrp="1"/>
          </p:cNvSpPr>
          <p:nvPr>
            <p:ph type="title"/>
          </p:nvPr>
        </p:nvSpPr>
        <p:spPr>
          <a:xfrm>
            <a:off x="838200" y="365125"/>
            <a:ext cx="3884720" cy="487131"/>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62FCF4FC-8857-4DE9-981D-FD6973DF1C7F}"/>
              </a:ext>
            </a:extLst>
          </p:cNvPr>
          <p:cNvSpPr>
            <a:spLocks noGrp="1"/>
          </p:cNvSpPr>
          <p:nvPr>
            <p:ph idx="1"/>
          </p:nvPr>
        </p:nvSpPr>
        <p:spPr/>
        <p:txBody>
          <a:bodyPr/>
          <a:lstStyle/>
          <a:p>
            <a:r>
              <a:rPr lang="zh-CN" altLang="en-US" dirty="0"/>
              <a:t>这里我们选择了微信开发者工具作为开发的编译器，选择的编程语言为</a:t>
            </a:r>
            <a:r>
              <a:rPr lang="en-US" altLang="zh-CN" dirty="0"/>
              <a:t>JavaScript</a:t>
            </a:r>
            <a:r>
              <a:rPr lang="zh-CN" altLang="en-US" dirty="0"/>
              <a:t>。</a:t>
            </a:r>
          </a:p>
        </p:txBody>
      </p:sp>
      <p:pic>
        <p:nvPicPr>
          <p:cNvPr id="3076" name="Picture 4">
            <a:extLst>
              <a:ext uri="{FF2B5EF4-FFF2-40B4-BE49-F238E27FC236}">
                <a16:creationId xmlns:a16="http://schemas.microsoft.com/office/drawing/2014/main" id="{7BF67C08-E5B4-4A9D-B69F-B94EDF044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882" y="2480138"/>
            <a:ext cx="3266982" cy="334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9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16839-AE81-4721-8FC2-6B2150C7BCF5}"/>
              </a:ext>
            </a:extLst>
          </p:cNvPr>
          <p:cNvSpPr>
            <a:spLocks noGrp="1"/>
          </p:cNvSpPr>
          <p:nvPr>
            <p:ph type="title"/>
          </p:nvPr>
        </p:nvSpPr>
        <p:spPr/>
        <p:txBody>
          <a:bodyPr/>
          <a:lstStyle/>
          <a:p>
            <a:r>
              <a:rPr lang="zh-CN" altLang="en-US" dirty="0"/>
              <a:t>小程序的页面逻辑</a:t>
            </a:r>
          </a:p>
        </p:txBody>
      </p:sp>
      <p:sp>
        <p:nvSpPr>
          <p:cNvPr id="3" name="内容占位符 2">
            <a:extLst>
              <a:ext uri="{FF2B5EF4-FFF2-40B4-BE49-F238E27FC236}">
                <a16:creationId xmlns:a16="http://schemas.microsoft.com/office/drawing/2014/main" id="{C2BC4238-6F08-4C80-8090-8B5131D6FB5D}"/>
              </a:ext>
            </a:extLst>
          </p:cNvPr>
          <p:cNvSpPr>
            <a:spLocks noGrp="1"/>
          </p:cNvSpPr>
          <p:nvPr>
            <p:ph idx="1"/>
          </p:nvPr>
        </p:nvSpPr>
        <p:spPr>
          <a:xfrm>
            <a:off x="6720396" y="1825625"/>
            <a:ext cx="4633404" cy="4351338"/>
          </a:xfrm>
        </p:spPr>
        <p:txBody>
          <a:bodyPr/>
          <a:lstStyle/>
          <a:p>
            <a:pPr marL="0" indent="0">
              <a:buNone/>
            </a:pPr>
            <a:r>
              <a:rPr lang="zh-CN" altLang="en-US" dirty="0"/>
              <a:t>可以做教育类资源的小程序，更加简单，便捷的学习，降低我们的学习成本。</a:t>
            </a:r>
            <a:endParaRPr lang="en-US" altLang="zh-CN" dirty="0"/>
          </a:p>
          <a:p>
            <a:pPr marL="0" indent="0">
              <a:buNone/>
            </a:pPr>
            <a:r>
              <a:rPr lang="zh-CN" altLang="en-US" dirty="0"/>
              <a:t>可以提供免费的高校选课的方式来吸引一波用户，也能缓解高校抢课难，抢课时服务器宕机等问题。</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71E16336-BA1E-4EA8-A6D3-9270BE62BFE2}"/>
              </a:ext>
            </a:extLst>
          </p:cNvPr>
          <p:cNvPicPr>
            <a:picLocks noChangeAspect="1"/>
          </p:cNvPicPr>
          <p:nvPr/>
        </p:nvPicPr>
        <p:blipFill>
          <a:blip r:embed="rId2"/>
          <a:stretch>
            <a:fillRect/>
          </a:stretch>
        </p:blipFill>
        <p:spPr>
          <a:xfrm>
            <a:off x="944732" y="2938868"/>
            <a:ext cx="5571429" cy="3238095"/>
          </a:xfrm>
          <a:prstGeom prst="rect">
            <a:avLst/>
          </a:prstGeom>
        </p:spPr>
      </p:pic>
    </p:spTree>
    <p:extLst>
      <p:ext uri="{BB962C8B-B14F-4D97-AF65-F5344CB8AC3E}">
        <p14:creationId xmlns:p14="http://schemas.microsoft.com/office/powerpoint/2010/main" val="385272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44455-9A86-484A-A239-EC30040171C3}"/>
              </a:ext>
            </a:extLst>
          </p:cNvPr>
          <p:cNvSpPr>
            <a:spLocks noGrp="1"/>
          </p:cNvSpPr>
          <p:nvPr>
            <p:ph type="title"/>
          </p:nvPr>
        </p:nvSpPr>
        <p:spPr/>
        <p:txBody>
          <a:bodyPr/>
          <a:lstStyle/>
          <a:p>
            <a:r>
              <a:rPr lang="zh-CN" altLang="en-US" dirty="0"/>
              <a:t>简单的原理讲解</a:t>
            </a:r>
          </a:p>
        </p:txBody>
      </p:sp>
      <p:sp>
        <p:nvSpPr>
          <p:cNvPr id="3" name="内容占位符 2">
            <a:extLst>
              <a:ext uri="{FF2B5EF4-FFF2-40B4-BE49-F238E27FC236}">
                <a16:creationId xmlns:a16="http://schemas.microsoft.com/office/drawing/2014/main" id="{14566445-C67F-4FCA-B309-F1D17E8460D4}"/>
              </a:ext>
            </a:extLst>
          </p:cNvPr>
          <p:cNvSpPr>
            <a:spLocks noGrp="1"/>
          </p:cNvSpPr>
          <p:nvPr>
            <p:ph idx="1"/>
          </p:nvPr>
        </p:nvSpPr>
        <p:spPr>
          <a:xfrm>
            <a:off x="838200" y="1825625"/>
            <a:ext cx="5882196" cy="4351338"/>
          </a:xfrm>
        </p:spPr>
        <p:txBody>
          <a:bodyPr/>
          <a:lstStyle/>
          <a:p>
            <a:r>
              <a:rPr lang="zh-CN" altLang="en-US" dirty="0"/>
              <a:t>微信小程序每个页面分为</a:t>
            </a:r>
            <a:r>
              <a:rPr lang="en-US" altLang="zh-CN" dirty="0" err="1"/>
              <a:t>wxss</a:t>
            </a:r>
            <a:r>
              <a:rPr lang="en-US" altLang="zh-CN" dirty="0"/>
              <a:t> </a:t>
            </a:r>
            <a:r>
              <a:rPr lang="zh-CN" altLang="en-US" dirty="0"/>
              <a:t>，</a:t>
            </a:r>
            <a:r>
              <a:rPr lang="en-US" altLang="zh-CN" dirty="0" err="1"/>
              <a:t>wsml</a:t>
            </a:r>
            <a:r>
              <a:rPr lang="zh-CN" altLang="en-US" dirty="0"/>
              <a:t>，</a:t>
            </a:r>
            <a:r>
              <a:rPr lang="en-US" altLang="zh-CN" dirty="0" err="1"/>
              <a:t>js</a:t>
            </a:r>
            <a:r>
              <a:rPr lang="zh-CN" altLang="en-US" dirty="0"/>
              <a:t>，</a:t>
            </a:r>
            <a:r>
              <a:rPr lang="en-US" altLang="zh-CN" dirty="0"/>
              <a:t>json</a:t>
            </a:r>
            <a:r>
              <a:rPr lang="zh-CN" altLang="en-US" dirty="0"/>
              <a:t>四个文件组成，分别功能对应了设置页面的样式（</a:t>
            </a:r>
            <a:r>
              <a:rPr lang="en-US" altLang="zh-CN" dirty="0"/>
              <a:t> </a:t>
            </a:r>
            <a:r>
              <a:rPr lang="en-US" altLang="zh-CN" dirty="0" err="1"/>
              <a:t>wxss</a:t>
            </a:r>
            <a:r>
              <a:rPr lang="en-US" altLang="zh-CN" dirty="0"/>
              <a:t> </a:t>
            </a:r>
            <a:r>
              <a:rPr lang="zh-CN" altLang="en-US" dirty="0"/>
              <a:t>），页面结构的代码（</a:t>
            </a:r>
            <a:r>
              <a:rPr lang="en-US" altLang="zh-CN" dirty="0"/>
              <a:t> </a:t>
            </a:r>
            <a:r>
              <a:rPr lang="en-US" altLang="zh-CN" dirty="0" err="1"/>
              <a:t>wxml</a:t>
            </a:r>
            <a:r>
              <a:rPr lang="zh-CN" altLang="en-US" dirty="0"/>
              <a:t>），函数与变量的储存（</a:t>
            </a:r>
            <a:r>
              <a:rPr lang="en-US" altLang="zh-CN" dirty="0" err="1"/>
              <a:t>js</a:t>
            </a:r>
            <a:r>
              <a:rPr lang="zh-CN" altLang="en-US" dirty="0"/>
              <a:t>），设置页面以及页额的属性（</a:t>
            </a:r>
            <a:r>
              <a:rPr lang="en-US" altLang="zh-CN" dirty="0"/>
              <a:t> json </a:t>
            </a:r>
            <a:r>
              <a:rPr lang="zh-CN" altLang="en-US" dirty="0"/>
              <a:t>）</a:t>
            </a:r>
          </a:p>
        </p:txBody>
      </p:sp>
      <p:pic>
        <p:nvPicPr>
          <p:cNvPr id="4100" name="Picture 4">
            <a:extLst>
              <a:ext uri="{FF2B5EF4-FFF2-40B4-BE49-F238E27FC236}">
                <a16:creationId xmlns:a16="http://schemas.microsoft.com/office/drawing/2014/main" id="{B2ED56ED-629A-4073-8A5F-62B7F5E88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049" y="3054327"/>
            <a:ext cx="4912311" cy="312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0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1DA02-EC56-4A77-AB4F-9F8FD9E846B3}"/>
              </a:ext>
            </a:extLst>
          </p:cNvPr>
          <p:cNvSpPr>
            <a:spLocks noGrp="1"/>
          </p:cNvSpPr>
          <p:nvPr>
            <p:ph type="title"/>
          </p:nvPr>
        </p:nvSpPr>
        <p:spPr>
          <a:xfrm>
            <a:off x="838200" y="365125"/>
            <a:ext cx="4754732" cy="1325563"/>
          </a:xfrm>
        </p:spPr>
        <p:txBody>
          <a:bodyPr/>
          <a:lstStyle/>
          <a:p>
            <a:r>
              <a:rPr lang="zh-CN" altLang="en-US" dirty="0"/>
              <a:t>主界面设置</a:t>
            </a:r>
          </a:p>
        </p:txBody>
      </p:sp>
      <p:sp>
        <p:nvSpPr>
          <p:cNvPr id="3" name="内容占位符 2">
            <a:extLst>
              <a:ext uri="{FF2B5EF4-FFF2-40B4-BE49-F238E27FC236}">
                <a16:creationId xmlns:a16="http://schemas.microsoft.com/office/drawing/2014/main" id="{F84D85A3-DE08-4C89-B21A-5C53DEB98CFA}"/>
              </a:ext>
            </a:extLst>
          </p:cNvPr>
          <p:cNvSpPr>
            <a:spLocks noGrp="1"/>
          </p:cNvSpPr>
          <p:nvPr>
            <p:ph idx="1"/>
          </p:nvPr>
        </p:nvSpPr>
        <p:spPr>
          <a:xfrm>
            <a:off x="838200" y="1843380"/>
            <a:ext cx="5660254" cy="4351338"/>
          </a:xfrm>
        </p:spPr>
        <p:txBody>
          <a:bodyPr/>
          <a:lstStyle/>
          <a:p>
            <a:r>
              <a:rPr lang="en-US" altLang="zh-CN" dirty="0" err="1"/>
              <a:t>App.json</a:t>
            </a:r>
            <a:r>
              <a:rPr lang="zh-CN" altLang="en-US" dirty="0"/>
              <a:t>为小程序的入口，我们将各个页面的内容保存起来了，期中包含了</a:t>
            </a:r>
            <a:r>
              <a:rPr lang="en-US" altLang="zh-CN" dirty="0" err="1"/>
              <a:t>index,tree,user</a:t>
            </a:r>
            <a:r>
              <a:rPr lang="zh-CN" altLang="en-US" dirty="0"/>
              <a:t>等主要界面。</a:t>
            </a:r>
            <a:endParaRPr lang="en-US" altLang="zh-CN" dirty="0"/>
          </a:p>
          <a:p>
            <a:r>
              <a:rPr lang="zh-CN" altLang="en-US" dirty="0"/>
              <a:t>在下方的</a:t>
            </a:r>
            <a:r>
              <a:rPr lang="en-US" altLang="zh-CN" dirty="0" err="1"/>
              <a:t>tabbar</a:t>
            </a:r>
            <a:r>
              <a:rPr lang="zh-CN" altLang="en-US" dirty="0"/>
              <a:t>标签栏组件中选择了</a:t>
            </a:r>
            <a:r>
              <a:rPr lang="en-US" altLang="zh-CN" dirty="0"/>
              <a:t>index</a:t>
            </a:r>
            <a:r>
              <a:rPr lang="zh-CN" altLang="en-US" dirty="0"/>
              <a:t>为主页的内容，</a:t>
            </a:r>
            <a:r>
              <a:rPr lang="en-US" altLang="zh-CN" dirty="0"/>
              <a:t>tree</a:t>
            </a:r>
            <a:r>
              <a:rPr lang="zh-CN" altLang="en-US" dirty="0"/>
              <a:t>为课程计划的内容，</a:t>
            </a:r>
            <a:r>
              <a:rPr lang="en-US" altLang="zh-CN" dirty="0"/>
              <a:t>user</a:t>
            </a:r>
            <a:r>
              <a:rPr lang="zh-CN" altLang="en-US" dirty="0"/>
              <a:t>为用户个人信息的内容，可以通过标签栏对三个页面进行随意的跳转</a:t>
            </a:r>
          </a:p>
        </p:txBody>
      </p:sp>
      <p:pic>
        <p:nvPicPr>
          <p:cNvPr id="7" name="图片 6">
            <a:extLst>
              <a:ext uri="{FF2B5EF4-FFF2-40B4-BE49-F238E27FC236}">
                <a16:creationId xmlns:a16="http://schemas.microsoft.com/office/drawing/2014/main" id="{E16F7AE8-1F1F-4BD4-83CA-83657E9F40F4}"/>
              </a:ext>
            </a:extLst>
          </p:cNvPr>
          <p:cNvPicPr>
            <a:picLocks noChangeAspect="1"/>
          </p:cNvPicPr>
          <p:nvPr/>
        </p:nvPicPr>
        <p:blipFill>
          <a:blip r:embed="rId2"/>
          <a:stretch>
            <a:fillRect/>
          </a:stretch>
        </p:blipFill>
        <p:spPr>
          <a:xfrm>
            <a:off x="6599070" y="514714"/>
            <a:ext cx="4990476" cy="5828571"/>
          </a:xfrm>
          <a:prstGeom prst="rect">
            <a:avLst/>
          </a:prstGeom>
        </p:spPr>
      </p:pic>
    </p:spTree>
    <p:extLst>
      <p:ext uri="{BB962C8B-B14F-4D97-AF65-F5344CB8AC3E}">
        <p14:creationId xmlns:p14="http://schemas.microsoft.com/office/powerpoint/2010/main" val="3769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63380-FA1A-4D07-AD70-1802AC8201FA}"/>
              </a:ext>
            </a:extLst>
          </p:cNvPr>
          <p:cNvSpPr>
            <a:spLocks noGrp="1"/>
          </p:cNvSpPr>
          <p:nvPr>
            <p:ph type="title"/>
          </p:nvPr>
        </p:nvSpPr>
        <p:spPr/>
        <p:txBody>
          <a:bodyPr/>
          <a:lstStyle/>
          <a:p>
            <a:r>
              <a:rPr lang="zh-CN" altLang="en-US" dirty="0"/>
              <a:t>小程序首页设置</a:t>
            </a:r>
          </a:p>
        </p:txBody>
      </p:sp>
      <p:sp>
        <p:nvSpPr>
          <p:cNvPr id="3" name="内容占位符 2">
            <a:extLst>
              <a:ext uri="{FF2B5EF4-FFF2-40B4-BE49-F238E27FC236}">
                <a16:creationId xmlns:a16="http://schemas.microsoft.com/office/drawing/2014/main" id="{1E1AD058-ACAF-4079-A19D-6D57052BE35F}"/>
              </a:ext>
            </a:extLst>
          </p:cNvPr>
          <p:cNvSpPr>
            <a:spLocks noGrp="1"/>
          </p:cNvSpPr>
          <p:nvPr>
            <p:ph idx="1"/>
          </p:nvPr>
        </p:nvSpPr>
        <p:spPr>
          <a:xfrm>
            <a:off x="838200" y="1825625"/>
            <a:ext cx="7009660" cy="4351338"/>
          </a:xfrm>
        </p:spPr>
        <p:txBody>
          <a:bodyPr/>
          <a:lstStyle/>
          <a:p>
            <a:r>
              <a:rPr lang="zh-CN" altLang="en-US" dirty="0"/>
              <a:t>选择在上方添加轮播窗组件</a:t>
            </a:r>
            <a:r>
              <a:rPr lang="en-US" altLang="zh-CN" dirty="0"/>
              <a:t>swiper</a:t>
            </a:r>
            <a:r>
              <a:rPr lang="zh-CN" altLang="en-US" dirty="0"/>
              <a:t>，来对我们的内容进行宣传，轮播窗绑定了对应的事件相应我们的点击。</a:t>
            </a:r>
            <a:endParaRPr lang="en-US" altLang="zh-CN" dirty="0"/>
          </a:p>
          <a:p>
            <a:r>
              <a:rPr lang="zh-CN" altLang="en-US" dirty="0"/>
              <a:t>中间的选项按钮对应了我们课程索引，我们可以选择合适自己的课程计划然后加入。</a:t>
            </a:r>
            <a:endParaRPr lang="en-US" altLang="zh-CN" dirty="0"/>
          </a:p>
          <a:p>
            <a:r>
              <a:rPr lang="zh-CN" altLang="en-US" dirty="0"/>
              <a:t>每日打卡部分：我们可以点击可以进入打卡页面，当你浏览复习内容，把打卡内容浏览完毕，可以点击最下方的打卡按钮，这样你的打卡进度就能</a:t>
            </a:r>
            <a:r>
              <a:rPr lang="en-US" altLang="zh-CN" dirty="0"/>
              <a:t>+1</a:t>
            </a:r>
            <a:r>
              <a:rPr lang="zh-CN" altLang="en-US" dirty="0"/>
              <a:t>。</a:t>
            </a:r>
            <a:endParaRPr lang="en-US" altLang="zh-CN" dirty="0"/>
          </a:p>
          <a:p>
            <a:endParaRPr lang="en-US" altLang="zh-CN" dirty="0"/>
          </a:p>
        </p:txBody>
      </p:sp>
      <p:pic>
        <p:nvPicPr>
          <p:cNvPr id="4" name="图片 3">
            <a:extLst>
              <a:ext uri="{FF2B5EF4-FFF2-40B4-BE49-F238E27FC236}">
                <a16:creationId xmlns:a16="http://schemas.microsoft.com/office/drawing/2014/main" id="{1A5996C8-67D1-4E6E-B5F6-2D6D63720133}"/>
              </a:ext>
            </a:extLst>
          </p:cNvPr>
          <p:cNvPicPr>
            <a:picLocks noChangeAspect="1"/>
          </p:cNvPicPr>
          <p:nvPr/>
        </p:nvPicPr>
        <p:blipFill>
          <a:blip r:embed="rId2"/>
          <a:stretch>
            <a:fillRect/>
          </a:stretch>
        </p:blipFill>
        <p:spPr>
          <a:xfrm>
            <a:off x="8478175" y="967666"/>
            <a:ext cx="2875625" cy="5209297"/>
          </a:xfrm>
          <a:prstGeom prst="rect">
            <a:avLst/>
          </a:prstGeom>
        </p:spPr>
      </p:pic>
    </p:spTree>
    <p:extLst>
      <p:ext uri="{BB962C8B-B14F-4D97-AF65-F5344CB8AC3E}">
        <p14:creationId xmlns:p14="http://schemas.microsoft.com/office/powerpoint/2010/main" val="364783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63380-FA1A-4D07-AD70-1802AC8201FA}"/>
              </a:ext>
            </a:extLst>
          </p:cNvPr>
          <p:cNvSpPr>
            <a:spLocks noGrp="1"/>
          </p:cNvSpPr>
          <p:nvPr>
            <p:ph type="title"/>
          </p:nvPr>
        </p:nvSpPr>
        <p:spPr/>
        <p:txBody>
          <a:bodyPr/>
          <a:lstStyle/>
          <a:p>
            <a:r>
              <a:rPr lang="zh-CN" altLang="en-US" dirty="0"/>
              <a:t>小程序首页设置</a:t>
            </a:r>
          </a:p>
        </p:txBody>
      </p:sp>
      <p:sp>
        <p:nvSpPr>
          <p:cNvPr id="3" name="内容占位符 2">
            <a:extLst>
              <a:ext uri="{FF2B5EF4-FFF2-40B4-BE49-F238E27FC236}">
                <a16:creationId xmlns:a16="http://schemas.microsoft.com/office/drawing/2014/main" id="{1E1AD058-ACAF-4079-A19D-6D57052BE35F}"/>
              </a:ext>
            </a:extLst>
          </p:cNvPr>
          <p:cNvSpPr>
            <a:spLocks noGrp="1"/>
          </p:cNvSpPr>
          <p:nvPr>
            <p:ph idx="1"/>
          </p:nvPr>
        </p:nvSpPr>
        <p:spPr>
          <a:xfrm>
            <a:off x="838200" y="1825625"/>
            <a:ext cx="7009660" cy="4351338"/>
          </a:xfrm>
        </p:spPr>
        <p:txBody>
          <a:bodyPr/>
          <a:lstStyle/>
          <a:p>
            <a:r>
              <a:rPr lang="zh-CN" altLang="en-US" dirty="0"/>
              <a:t>下面就是我们课程界面，可以在主界面查看老师信息和图片介绍来决定你是否选择课程</a:t>
            </a:r>
            <a:endParaRPr lang="en-US" altLang="zh-CN" dirty="0"/>
          </a:p>
          <a:p>
            <a:r>
              <a:rPr lang="zh-CN" altLang="en-US" dirty="0"/>
              <a:t>这里我还在</a:t>
            </a:r>
            <a:r>
              <a:rPr lang="en-US" altLang="zh-CN" dirty="0" err="1"/>
              <a:t>index.json</a:t>
            </a:r>
            <a:r>
              <a:rPr lang="zh-CN" altLang="en-US" dirty="0"/>
              <a:t>中设置了</a:t>
            </a:r>
            <a:r>
              <a:rPr lang="en-US" altLang="zh-CN" dirty="0" err="1"/>
              <a:t>enablePullDownRefresh</a:t>
            </a:r>
            <a:r>
              <a:rPr lang="zh-CN" altLang="en-US" dirty="0"/>
              <a:t>为</a:t>
            </a:r>
            <a:r>
              <a:rPr lang="en-US" altLang="zh-CN" dirty="0"/>
              <a:t>true</a:t>
            </a:r>
            <a:r>
              <a:rPr lang="zh-CN" altLang="en-US" dirty="0"/>
              <a:t>，然后自行修改了</a:t>
            </a:r>
            <a:r>
              <a:rPr lang="en-US" altLang="zh-CN" dirty="0"/>
              <a:t>index.js</a:t>
            </a:r>
            <a:r>
              <a:rPr lang="zh-CN" altLang="en-US" dirty="0"/>
              <a:t>中的</a:t>
            </a:r>
            <a:r>
              <a:rPr lang="en-US" altLang="zh-CN" dirty="0" err="1"/>
              <a:t>onPullDownRefresh</a:t>
            </a:r>
            <a:r>
              <a:rPr lang="zh-CN" altLang="en-US" dirty="0"/>
              <a:t>函数，使得我每次下拉都能自动刷新课程列表，每次刷新都有你没有见过的课程推荐，充满了惊喜 </a:t>
            </a:r>
            <a:r>
              <a:rPr lang="en-US" altLang="zh-CN" dirty="0"/>
              <a:t>(</a:t>
            </a:r>
            <a:r>
              <a:rPr lang="zh-CN" altLang="en-US" dirty="0"/>
              <a:t>可能吧</a:t>
            </a:r>
            <a:r>
              <a:rPr lang="en-US" altLang="zh-CN" dirty="0"/>
              <a:t>)</a:t>
            </a:r>
            <a:r>
              <a:rPr lang="zh-CN" altLang="en-US" dirty="0"/>
              <a:t>。</a:t>
            </a:r>
            <a:endParaRPr lang="en-US" altLang="zh-CN" dirty="0"/>
          </a:p>
          <a:p>
            <a:endParaRPr lang="en-US" altLang="zh-CN" dirty="0"/>
          </a:p>
        </p:txBody>
      </p:sp>
      <p:pic>
        <p:nvPicPr>
          <p:cNvPr id="5" name="图片 4">
            <a:extLst>
              <a:ext uri="{FF2B5EF4-FFF2-40B4-BE49-F238E27FC236}">
                <a16:creationId xmlns:a16="http://schemas.microsoft.com/office/drawing/2014/main" id="{8AEAFAF8-7739-4A33-8B49-329B781ACC6D}"/>
              </a:ext>
            </a:extLst>
          </p:cNvPr>
          <p:cNvPicPr>
            <a:picLocks noChangeAspect="1"/>
          </p:cNvPicPr>
          <p:nvPr/>
        </p:nvPicPr>
        <p:blipFill>
          <a:blip r:embed="rId2"/>
          <a:stretch>
            <a:fillRect/>
          </a:stretch>
        </p:blipFill>
        <p:spPr>
          <a:xfrm>
            <a:off x="8629095" y="712758"/>
            <a:ext cx="2961495" cy="5464205"/>
          </a:xfrm>
          <a:prstGeom prst="rect">
            <a:avLst/>
          </a:prstGeom>
        </p:spPr>
      </p:pic>
    </p:spTree>
    <p:extLst>
      <p:ext uri="{BB962C8B-B14F-4D97-AF65-F5344CB8AC3E}">
        <p14:creationId xmlns:p14="http://schemas.microsoft.com/office/powerpoint/2010/main" val="144796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6AC1F-EA9A-4ABA-BB79-B51318B0E8E0}"/>
              </a:ext>
            </a:extLst>
          </p:cNvPr>
          <p:cNvSpPr>
            <a:spLocks noGrp="1"/>
          </p:cNvSpPr>
          <p:nvPr>
            <p:ph type="title"/>
          </p:nvPr>
        </p:nvSpPr>
        <p:spPr>
          <a:xfrm>
            <a:off x="1145218" y="365125"/>
            <a:ext cx="10208581" cy="1325563"/>
          </a:xfrm>
        </p:spPr>
        <p:txBody>
          <a:bodyPr/>
          <a:lstStyle/>
          <a:p>
            <a:r>
              <a:rPr lang="zh-CN" altLang="en-US" dirty="0"/>
              <a:t>数据库的配置</a:t>
            </a:r>
          </a:p>
        </p:txBody>
      </p:sp>
      <p:pic>
        <p:nvPicPr>
          <p:cNvPr id="4" name="内容占位符 3">
            <a:extLst>
              <a:ext uri="{FF2B5EF4-FFF2-40B4-BE49-F238E27FC236}">
                <a16:creationId xmlns:a16="http://schemas.microsoft.com/office/drawing/2014/main" id="{953DBB12-339C-4D55-80A3-EF4F8AB8F15F}"/>
              </a:ext>
            </a:extLst>
          </p:cNvPr>
          <p:cNvPicPr>
            <a:picLocks noGrp="1" noChangeAspect="1"/>
          </p:cNvPicPr>
          <p:nvPr>
            <p:ph idx="1"/>
          </p:nvPr>
        </p:nvPicPr>
        <p:blipFill>
          <a:blip r:embed="rId2"/>
          <a:stretch>
            <a:fillRect/>
          </a:stretch>
        </p:blipFill>
        <p:spPr>
          <a:xfrm>
            <a:off x="4334013" y="1945371"/>
            <a:ext cx="7126319" cy="3685714"/>
          </a:xfrm>
          <a:prstGeom prst="rect">
            <a:avLst/>
          </a:prstGeom>
        </p:spPr>
      </p:pic>
      <p:sp>
        <p:nvSpPr>
          <p:cNvPr id="5" name="文本框 4">
            <a:extLst>
              <a:ext uri="{FF2B5EF4-FFF2-40B4-BE49-F238E27FC236}">
                <a16:creationId xmlns:a16="http://schemas.microsoft.com/office/drawing/2014/main" id="{E7D6BE61-121B-417A-853B-5483AFEC6134}"/>
              </a:ext>
            </a:extLst>
          </p:cNvPr>
          <p:cNvSpPr txBox="1"/>
          <p:nvPr/>
        </p:nvSpPr>
        <p:spPr>
          <a:xfrm>
            <a:off x="1145219" y="1690688"/>
            <a:ext cx="3082262" cy="2677656"/>
          </a:xfrm>
          <a:prstGeom prst="rect">
            <a:avLst/>
          </a:prstGeom>
          <a:noFill/>
        </p:spPr>
        <p:txBody>
          <a:bodyPr wrap="square" rtlCol="0">
            <a:spAutoFit/>
          </a:bodyPr>
          <a:lstStyle/>
          <a:p>
            <a:r>
              <a:rPr lang="zh-CN" altLang="en-US" sz="2800" dirty="0"/>
              <a:t>这里我采用的是小程序自带的云开发的数据库，这样调用数据更加方便，也能将小程序的代码精简</a:t>
            </a:r>
          </a:p>
        </p:txBody>
      </p:sp>
    </p:spTree>
    <p:extLst>
      <p:ext uri="{BB962C8B-B14F-4D97-AF65-F5344CB8AC3E}">
        <p14:creationId xmlns:p14="http://schemas.microsoft.com/office/powerpoint/2010/main" val="177446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980</Words>
  <Application>Microsoft Office PowerPoint</Application>
  <PresentationFormat>宽屏</PresentationFormat>
  <Paragraphs>54</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移动运用开发期中汇报</vt:lpstr>
      <vt:lpstr>前提背景</vt:lpstr>
      <vt:lpstr>PowerPoint 演示文稿</vt:lpstr>
      <vt:lpstr>小程序的页面逻辑</vt:lpstr>
      <vt:lpstr>简单的原理讲解</vt:lpstr>
      <vt:lpstr>主界面设置</vt:lpstr>
      <vt:lpstr>小程序首页设置</vt:lpstr>
      <vt:lpstr>小程序首页设置</vt:lpstr>
      <vt:lpstr>数据库的配置</vt:lpstr>
      <vt:lpstr>遇到的难题（有思路）</vt:lpstr>
      <vt:lpstr>遇到的难题（无思路）</vt:lpstr>
      <vt:lpstr>可行性分析（波特五力模型分析）</vt:lpstr>
      <vt:lpstr>可行性分析（波特五力模型分析）</vt:lpstr>
      <vt:lpstr>可行性分析（波特五力模型分析）</vt:lpstr>
      <vt:lpstr>可行性分析（波特五力模型分析）</vt:lpstr>
      <vt:lpstr>可行性分析（波特五力模型分析）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移动运用开发期中汇报</dc:title>
  <dc:creator>Li</dc:creator>
  <cp:lastModifiedBy>Li</cp:lastModifiedBy>
  <cp:revision>18</cp:revision>
  <dcterms:created xsi:type="dcterms:W3CDTF">2019-10-14T14:32:36Z</dcterms:created>
  <dcterms:modified xsi:type="dcterms:W3CDTF">2019-10-15T09:16:36Z</dcterms:modified>
</cp:coreProperties>
</file>