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6"/>
  </p:notesMasterIdLst>
  <p:sldIdLst>
    <p:sldId id="256" r:id="rId5"/>
    <p:sldId id="257" r:id="rId7"/>
    <p:sldId id="258" r:id="rId8"/>
    <p:sldId id="307" r:id="rId9"/>
    <p:sldId id="304" r:id="rId10"/>
    <p:sldId id="297" r:id="rId11"/>
    <p:sldId id="261" r:id="rId12"/>
    <p:sldId id="292" r:id="rId13"/>
    <p:sldId id="323" r:id="rId14"/>
    <p:sldId id="293" r:id="rId15"/>
    <p:sldId id="324" r:id="rId16"/>
    <p:sldId id="326" r:id="rId17"/>
    <p:sldId id="308" r:id="rId18"/>
    <p:sldId id="310" r:id="rId19"/>
    <p:sldId id="309" r:id="rId20"/>
    <p:sldId id="311" r:id="rId21"/>
    <p:sldId id="312" r:id="rId22"/>
    <p:sldId id="313" r:id="rId23"/>
    <p:sldId id="325" r:id="rId24"/>
    <p:sldId id="268" r:id="rId25"/>
    <p:sldId id="314" r:id="rId26"/>
    <p:sldId id="315" r:id="rId27"/>
    <p:sldId id="29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04" y="42"/>
      </p:cViewPr>
      <p:guideLst>
        <p:guide orient="horz" pos="2080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0B0A-7FB2-412B-859F-EC3A8F9B9D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2CE-909D-4581-8BA8-8DCD31882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659360-A3C3-4D55-8651-BAA50C8DFB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769" y="117399"/>
            <a:ext cx="1701001" cy="676994"/>
          </a:xfrm>
          <a:prstGeom prst="rect">
            <a:avLst/>
          </a:prstGeom>
          <a:noFill/>
        </p:spPr>
        <p:txBody>
          <a:bodyPr wrap="square" lIns="121900" tIns="60949" rIns="121900" bIns="60949" rtlCol="0">
            <a:spAutoFit/>
          </a:bodyPr>
          <a:lstStyle/>
          <a:p>
            <a:r>
              <a:rPr lang="en-US" altLang="zh-CN" sz="3600" b="1" spc="-15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6" cy="5853114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6375"/>
            <a:ext cx="27432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39" y="3177"/>
            <a:ext cx="12304504" cy="68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9361" y="0"/>
            <a:ext cx="12304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3" rIns="91388" bIns="45693" anchor="ctr"/>
          <a:lstStyle/>
          <a:p>
            <a:pPr algn="ctr" eaLnBrk="0" hangingPunct="0">
              <a:defRPr/>
            </a:pPr>
            <a:endParaRPr lang="zh-CN" altLang="en-US" sz="1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2019/1/14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219200" rtl="0" eaLnBrk="1" latinLnBrk="0" hangingPunct="1">
        <a:spcBef>
          <a:spcPct val="0"/>
        </a:spcBef>
        <a:buNone/>
        <a:defRPr sz="58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6" Type="http://schemas.openxmlformats.org/officeDocument/2006/relationships/notesSlide" Target="../notesSlides/notesSlide16.xml"/><Relationship Id="rId35" Type="http://schemas.openxmlformats.org/officeDocument/2006/relationships/slideLayout" Target="../slideLayouts/slideLayout28.xml"/><Relationship Id="rId34" Type="http://schemas.openxmlformats.org/officeDocument/2006/relationships/tags" Target="../tags/tag98.xml"/><Relationship Id="rId33" Type="http://schemas.openxmlformats.org/officeDocument/2006/relationships/tags" Target="../tags/tag97.xml"/><Relationship Id="rId32" Type="http://schemas.openxmlformats.org/officeDocument/2006/relationships/tags" Target="../tags/tag96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tags" Target="../tags/tag67.xml"/><Relationship Id="rId29" Type="http://schemas.openxmlformats.org/officeDocument/2006/relationships/tags" Target="../tags/tag93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" y="1784"/>
            <a:ext cx="12187299" cy="68570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33206" y="1413826"/>
            <a:ext cx="4432553" cy="2091788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 defTabSz="1219200"/>
            <a:r>
              <a:rPr lang="en-US" altLang="zh-CN" sz="127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1279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4563" y="3391460"/>
            <a:ext cx="7100570" cy="951230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 defTabSz="1219200"/>
            <a:r>
              <a:rPr lang="zh-CN" altLang="en-US" sz="53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r>
              <a:rPr lang="zh-CN" altLang="en-US" sz="53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工作总结汇报</a:t>
            </a:r>
            <a:endParaRPr lang="zh-CN" altLang="en-US" sz="539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4449" y="4388829"/>
            <a:ext cx="602577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7543" y="4589685"/>
            <a:ext cx="2308225" cy="612775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 defTabSz="1219200"/>
            <a:r>
              <a:rPr lang="zh-CN" altLang="en-US" sz="32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果蔬通</a:t>
            </a:r>
            <a:r>
              <a:rPr lang="en-US" altLang="zh-CN" sz="32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200" b="1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25110" y="5532120"/>
            <a:ext cx="6174740" cy="1151255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defTabSz="1219200"/>
            <a:r>
              <a:rPr lang="en-US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</a:t>
            </a:r>
            <a:r>
              <a:rPr lang="en-US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b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成员：朱泽鹏、林雨翰、潘康俊、范韬霖</a:t>
            </a:r>
            <a:br>
              <a:rPr lang="zh-CN" altLang="en-US" sz="19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900" b="1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0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06423" y="2614226"/>
            <a:ext cx="4218089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用户登录界面与注册界面，使用了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官方的悬浮按钮，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为后面存储用户个人信息做准备。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29105" y="171450"/>
            <a:ext cx="356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登录界面与注册界面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1195070"/>
            <a:ext cx="3168650" cy="514985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rcRect l="3154" t="1134" r="1483" b="579"/>
          <a:stretch>
            <a:fillRect/>
          </a:stretch>
        </p:blipFill>
        <p:spPr>
          <a:xfrm>
            <a:off x="8684895" y="1169035"/>
            <a:ext cx="3103880" cy="51714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06423" y="2459921"/>
            <a:ext cx="4218089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用户个人信息界面，包括了浏览记录、收藏菜谱、消息通知与关于我们等功能模块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29105" y="171450"/>
            <a:ext cx="356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个人信息界面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rcRect l="3213" t="1627" r="2699" b="3378"/>
          <a:stretch>
            <a:fillRect/>
          </a:stretch>
        </p:blipFill>
        <p:spPr>
          <a:xfrm>
            <a:off x="6938645" y="984885"/>
            <a:ext cx="2983865" cy="51968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06423" y="2459921"/>
            <a:ext cx="421808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框架开发后端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29105" y="171450"/>
            <a:ext cx="356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截图_201912251525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6535" y="873760"/>
            <a:ext cx="6202045" cy="3201035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90" y="4376420"/>
            <a:ext cx="5118735" cy="20828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"/>
            <a:ext cx="3720973" cy="685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8615" y="167168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69670" y="1671687"/>
            <a:ext cx="3740032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工作概述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88615" y="2507705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5801" y="2507705"/>
            <a:ext cx="3740032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主要功能模块介绍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88615" y="3393097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69670" y="3393095"/>
            <a:ext cx="3740032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软件测试结果总结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88615" y="427750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69670" y="4277505"/>
            <a:ext cx="3740032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8214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用户体验和改进计划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359" y="2219405"/>
            <a:ext cx="2805024" cy="2338032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r" defTabSz="1219200">
              <a:defRPr/>
            </a:pPr>
            <a:r>
              <a:rPr lang="zh-CN" altLang="en-US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4800" b="1" spc="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9200">
              <a:defRPr/>
            </a:pPr>
            <a:r>
              <a:rPr lang="en-US" altLang="zh-CN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588788" y="3308898"/>
            <a:ext cx="575764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8615" y="165517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9670" y="1655177"/>
            <a:ext cx="3740032" cy="511238"/>
            <a:chOff x="6339097" y="1573726"/>
            <a:chExt cx="3744416" cy="511504"/>
          </a:xfrm>
        </p:grpSpPr>
        <p:sp>
          <p:nvSpPr>
            <p:cNvPr id="6" name="圆角矩形 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创新点和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可用性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88615" y="516926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6175" y="5169267"/>
            <a:ext cx="3740032" cy="511238"/>
            <a:chOff x="6339097" y="1573726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zh-CN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团队分工与合作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88" grpId="0" bldLvl="0" animBg="1"/>
      <p:bldP spid="4" grpId="0" bldLvl="0" animBg="1"/>
      <p:bldP spid="4" grpId="1" bldLvl="0" animBg="1"/>
      <p:bldP spid="4" grpId="2" bldLvl="0" animBg="1"/>
      <p:bldP spid="12" grpId="0" bldLvl="0" animBg="1"/>
      <p:bldP spid="12" grpId="1" bldLvl="0" animBg="1"/>
      <p:bldP spid="12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783201" y="1743653"/>
            <a:ext cx="6265512" cy="134026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椭圆 64"/>
          <p:cNvSpPr>
            <a:spLocks noChangeArrowheads="1"/>
          </p:cNvSpPr>
          <p:nvPr/>
        </p:nvSpPr>
        <p:spPr bwMode="auto">
          <a:xfrm>
            <a:off x="1270838" y="1413825"/>
            <a:ext cx="1658945" cy="1657569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91424" tIns="45712" rIns="91424" bIns="45712" anchor="ctr"/>
          <a:lstStyle/>
          <a:p>
            <a:pPr algn="ctr" defTabSz="1219200"/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软件测试</a:t>
            </a:r>
            <a:endParaRPr lang="zh-CN" altLang="en-US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zh-CN" altLang="en-US" sz="2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软件测试结果总结</a:t>
            </a:r>
            <a:endParaRPr lang="zh-CN" altLang="en-US" sz="28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69" r="29225"/>
          <a:stretch>
            <a:fillRect/>
          </a:stretch>
        </p:blipFill>
        <p:spPr>
          <a:xfrm>
            <a:off x="2215515" y="3178175"/>
            <a:ext cx="9441815" cy="3142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2130" y="1886585"/>
            <a:ext cx="63347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WeTest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上进行了软件的测试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Android8.0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以上版本进行设计开发的，所以用户设备的普适性在现阶段还有待提高，但是随着时代的发展和进步，我们的普适性会越来越强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2" grpId="1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饼形 112"/>
          <p:cNvSpPr/>
          <p:nvPr/>
        </p:nvSpPr>
        <p:spPr>
          <a:xfrm>
            <a:off x="1539912" y="2691922"/>
            <a:ext cx="2086475" cy="2088062"/>
          </a:xfrm>
          <a:prstGeom prst="pie">
            <a:avLst>
              <a:gd name="adj1" fmla="val 0"/>
              <a:gd name="adj2" fmla="val 178173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饼形 113"/>
          <p:cNvSpPr/>
          <p:nvPr/>
        </p:nvSpPr>
        <p:spPr>
          <a:xfrm rot="17792835">
            <a:off x="1359824" y="2289701"/>
            <a:ext cx="2797306" cy="2700518"/>
          </a:xfrm>
          <a:prstGeom prst="pie">
            <a:avLst>
              <a:gd name="adj1" fmla="val 0"/>
              <a:gd name="adj2" fmla="val 38734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5" name="饼形 114"/>
          <p:cNvSpPr/>
          <p:nvPr/>
        </p:nvSpPr>
        <p:spPr>
          <a:xfrm>
            <a:off x="4979821" y="2696683"/>
            <a:ext cx="2088062" cy="2086475"/>
          </a:xfrm>
          <a:prstGeom prst="pie">
            <a:avLst>
              <a:gd name="adj1" fmla="val 0"/>
              <a:gd name="adj2" fmla="val 150318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饼形 115"/>
          <p:cNvSpPr/>
          <p:nvPr/>
        </p:nvSpPr>
        <p:spPr>
          <a:xfrm rot="17792835">
            <a:off x="4711673" y="2269867"/>
            <a:ext cx="2797306" cy="2702106"/>
          </a:xfrm>
          <a:prstGeom prst="pie">
            <a:avLst>
              <a:gd name="adj1" fmla="val 18826865"/>
              <a:gd name="adj2" fmla="val 38734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7" name="文本框 24"/>
          <p:cNvSpPr txBox="1">
            <a:spLocks noChangeArrowheads="1"/>
          </p:cNvSpPr>
          <p:nvPr/>
        </p:nvSpPr>
        <p:spPr bwMode="auto">
          <a:xfrm>
            <a:off x="1960629" y="3758839"/>
            <a:ext cx="151356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219200"/>
            <a:r>
              <a:rPr lang="en-US" altLang="zh-CN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47%</a:t>
            </a:r>
            <a:endParaRPr lang="zh-CN" alt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25"/>
          <p:cNvSpPr txBox="1">
            <a:spLocks noChangeArrowheads="1"/>
          </p:cNvSpPr>
          <p:nvPr/>
        </p:nvSpPr>
        <p:spPr bwMode="auto">
          <a:xfrm>
            <a:off x="5406794" y="3758839"/>
            <a:ext cx="1680287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r>
              <a:rPr lang="en-US" altLang="zh-CN" sz="4400">
                <a:solidFill>
                  <a:prstClr val="white"/>
                </a:solidFill>
              </a:rPr>
              <a:t>28%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119" name="饼形 118"/>
          <p:cNvSpPr/>
          <p:nvPr/>
        </p:nvSpPr>
        <p:spPr>
          <a:xfrm>
            <a:off x="8362609" y="2736349"/>
            <a:ext cx="2088062" cy="2088062"/>
          </a:xfrm>
          <a:prstGeom prst="pie">
            <a:avLst>
              <a:gd name="adj1" fmla="val 0"/>
              <a:gd name="adj2" fmla="val 190427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饼形 119"/>
          <p:cNvSpPr/>
          <p:nvPr/>
        </p:nvSpPr>
        <p:spPr>
          <a:xfrm rot="16431819">
            <a:off x="8541110" y="2667329"/>
            <a:ext cx="2216583" cy="2053156"/>
          </a:xfrm>
          <a:prstGeom prst="pie">
            <a:avLst>
              <a:gd name="adj1" fmla="val 2758241"/>
              <a:gd name="adj2" fmla="val 51621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>
              <a:defRPr/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30"/>
          <p:cNvSpPr txBox="1">
            <a:spLocks noChangeArrowheads="1"/>
          </p:cNvSpPr>
          <p:nvPr/>
        </p:nvSpPr>
        <p:spPr bwMode="auto">
          <a:xfrm>
            <a:off x="8790510" y="3758839"/>
            <a:ext cx="1543244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r>
              <a:rPr lang="en-US" altLang="zh-CN" sz="4400">
                <a:solidFill>
                  <a:prstClr val="white"/>
                </a:solidFill>
              </a:rPr>
              <a:t>25%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125" name="文本框 34"/>
          <p:cNvSpPr txBox="1">
            <a:spLocks noChangeArrowheads="1"/>
          </p:cNvSpPr>
          <p:nvPr/>
        </p:nvSpPr>
        <p:spPr bwMode="auto">
          <a:xfrm>
            <a:off x="1843405" y="5076825"/>
            <a:ext cx="13042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品牌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7120" y="1394460"/>
            <a:ext cx="4645025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200"/>
            <a:r>
              <a: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测试失败主要问题分析</a:t>
            </a: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1692580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软件测试结果总结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4"/>
          <p:cNvSpPr txBox="1">
            <a:spLocks noChangeArrowheads="1"/>
          </p:cNvSpPr>
          <p:nvPr/>
        </p:nvSpPr>
        <p:spPr bwMode="auto">
          <a:xfrm>
            <a:off x="5262880" y="5147310"/>
            <a:ext cx="15208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 defTabSz="1219200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分辨率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</p:txBody>
      </p:sp>
      <p:sp>
        <p:nvSpPr>
          <p:cNvPr id="4" name="文本框 34"/>
          <p:cNvSpPr txBox="1">
            <a:spLocks noChangeArrowheads="1"/>
          </p:cNvSpPr>
          <p:nvPr/>
        </p:nvSpPr>
        <p:spPr bwMode="auto">
          <a:xfrm>
            <a:off x="8684260" y="5076825"/>
            <a:ext cx="13042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系统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165" y="5730875"/>
            <a:ext cx="262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问题机型数：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华为、三星、中兴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2950" y="5667375"/>
            <a:ext cx="2396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所有问题都出现在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及以下版本的手机上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2030" y="5762625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1080X1920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分辨率出现问题最多，还需要增加分辨率的普适性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50"/>
                            </p:stCondLst>
                            <p:childTnLst>
                              <p:par>
                                <p:cTn id="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ldLvl="0" animBg="1"/>
      <p:bldP spid="114" grpId="0" bldLvl="0" animBg="1"/>
      <p:bldP spid="115" grpId="0" bldLvl="0" animBg="1"/>
      <p:bldP spid="116" grpId="0" bldLvl="0" animBg="1"/>
      <p:bldP spid="117" grpId="0"/>
      <p:bldP spid="118" grpId="0"/>
      <p:bldP spid="119" grpId="0" bldLvl="0" animBg="1"/>
      <p:bldP spid="120" grpId="0" bldLvl="0" animBg="1"/>
      <p:bldP spid="121" grpId="0"/>
      <p:bldP spid="125" grpId="0"/>
      <p:bldP spid="15" grpId="0" bldLvl="0" animBg="1"/>
      <p:bldP spid="16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44268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>
            <p:custDataLst>
              <p:tags r:id="rId2"/>
            </p:custDataLst>
          </p:nvPr>
        </p:nvSpPr>
        <p:spPr>
          <a:xfrm>
            <a:off x="1138249" y="3894841"/>
            <a:ext cx="285664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测试失败主要原因</a:t>
            </a:r>
            <a:endParaRPr kumimoji="0" lang="zh-CN" altLang="en-US" sz="16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" name="Group 79"/>
          <p:cNvGrpSpPr/>
          <p:nvPr>
            <p:custDataLst>
              <p:tags r:id="rId3"/>
            </p:custDataLst>
          </p:nvPr>
        </p:nvGrpSpPr>
        <p:grpSpPr>
          <a:xfrm>
            <a:off x="759284" y="3964136"/>
            <a:ext cx="276224" cy="276224"/>
            <a:chOff x="1460006" y="1642203"/>
            <a:chExt cx="479425" cy="479425"/>
          </a:xfrm>
        </p:grpSpPr>
        <p:sp>
          <p:nvSpPr>
            <p:cNvPr id="6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Freeform 9"/>
            <p:cNvSpPr/>
            <p:nvPr>
              <p:custDataLst>
                <p:tags r:id="rId5"/>
              </p:custDataLst>
            </p:nvPr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8" name="文本框 10"/>
          <p:cNvSpPr txBox="1"/>
          <p:nvPr>
            <p:custDataLst>
              <p:tags r:id="rId6"/>
            </p:custDataLst>
          </p:nvPr>
        </p:nvSpPr>
        <p:spPr>
          <a:xfrm>
            <a:off x="1138249" y="4421367"/>
            <a:ext cx="285664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内存优化有待改善</a:t>
            </a:r>
            <a:endParaRPr kumimoji="0" lang="zh-CN" altLang="en-US" sz="16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" name="Group 79"/>
          <p:cNvGrpSpPr/>
          <p:nvPr>
            <p:custDataLst>
              <p:tags r:id="rId7"/>
            </p:custDataLst>
          </p:nvPr>
        </p:nvGrpSpPr>
        <p:grpSpPr>
          <a:xfrm>
            <a:off x="759284" y="4490662"/>
            <a:ext cx="276224" cy="276224"/>
            <a:chOff x="1460006" y="1642203"/>
            <a:chExt cx="479425" cy="479425"/>
          </a:xfrm>
        </p:grpSpPr>
        <p:sp>
          <p:nvSpPr>
            <p:cNvPr id="10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0"/>
          <p:cNvSpPr txBox="1"/>
          <p:nvPr>
            <p:custDataLst>
              <p:tags r:id="rId10"/>
            </p:custDataLst>
          </p:nvPr>
        </p:nvSpPr>
        <p:spPr>
          <a:xfrm>
            <a:off x="1138249" y="4947892"/>
            <a:ext cx="285664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16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任意多边形 1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 rot="10800000">
            <a:off x="2682875" y="1295400"/>
            <a:ext cx="958215" cy="752475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12"/>
            </p:custDataLst>
          </p:nvPr>
        </p:nvSpPr>
        <p:spPr>
          <a:xfrm>
            <a:off x="675640" y="1469390"/>
            <a:ext cx="2792730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200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测试失败主要问题分布以及问题分析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ValueBack1"/>
          <p:cNvSpPr/>
          <p:nvPr>
            <p:custDataLst>
              <p:tags r:id="rId13"/>
            </p:custDataLst>
          </p:nvPr>
        </p:nvSpPr>
        <p:spPr>
          <a:xfrm>
            <a:off x="5960681" y="2034898"/>
            <a:ext cx="1769753" cy="17697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0" name="ValueBack2"/>
          <p:cNvSpPr/>
          <p:nvPr>
            <p:custDataLst>
              <p:tags r:id="rId14"/>
            </p:custDataLst>
          </p:nvPr>
        </p:nvSpPr>
        <p:spPr>
          <a:xfrm>
            <a:off x="8840719" y="2037953"/>
            <a:ext cx="1769753" cy="17697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9" name="ExtraShape1"/>
          <p:cNvSpPr/>
          <p:nvPr>
            <p:custDataLst>
              <p:tags r:id="rId15"/>
            </p:custDataLst>
          </p:nvPr>
        </p:nvSpPr>
        <p:spPr>
          <a:xfrm>
            <a:off x="5770536" y="1844161"/>
            <a:ext cx="2157336" cy="2157337"/>
          </a:xfrm>
          <a:prstGeom prst="arc">
            <a:avLst>
              <a:gd name="adj1" fmla="val 16200000"/>
              <a:gd name="adj2" fmla="val 16167190"/>
            </a:avLst>
          </a:prstGeom>
          <a:noFill/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30" name="ExtraShape1"/>
          <p:cNvCxnSpPr/>
          <p:nvPr>
            <p:custDataLst>
              <p:tags r:id="rId16"/>
            </p:custDataLst>
          </p:nvPr>
        </p:nvCxnSpPr>
        <p:spPr>
          <a:xfrm>
            <a:off x="5133523" y="2913288"/>
            <a:ext cx="562747" cy="0"/>
          </a:xfrm>
          <a:prstGeom prst="line">
            <a:avLst/>
          </a:prstGeom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xtraShape2"/>
          <p:cNvSpPr/>
          <p:nvPr>
            <p:custDataLst>
              <p:tags r:id="rId17"/>
            </p:custDataLst>
          </p:nvPr>
        </p:nvSpPr>
        <p:spPr>
          <a:xfrm flipH="1">
            <a:off x="8659628" y="1844161"/>
            <a:ext cx="2157336" cy="2157337"/>
          </a:xfrm>
          <a:prstGeom prst="arc">
            <a:avLst>
              <a:gd name="adj1" fmla="val 16200000"/>
              <a:gd name="adj2" fmla="val 16167190"/>
            </a:avLst>
          </a:prstGeom>
          <a:noFill/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32" name="ExtraShape2"/>
          <p:cNvCxnSpPr/>
          <p:nvPr>
            <p:custDataLst>
              <p:tags r:id="rId18"/>
            </p:custDataLst>
          </p:nvPr>
        </p:nvCxnSpPr>
        <p:spPr>
          <a:xfrm flipH="1">
            <a:off x="10891230" y="2913288"/>
            <a:ext cx="562747" cy="0"/>
          </a:xfrm>
          <a:prstGeom prst="line">
            <a:avLst/>
          </a:prstGeom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xtraShape"/>
          <p:cNvSpPr/>
          <p:nvPr>
            <p:custDataLst>
              <p:tags r:id="rId19"/>
            </p:custDataLst>
          </p:nvPr>
        </p:nvSpPr>
        <p:spPr>
          <a:xfrm rot="19125444">
            <a:off x="7767034" y="2646531"/>
            <a:ext cx="1022087" cy="1022087"/>
          </a:xfrm>
          <a:prstGeom prst="arc">
            <a:avLst/>
          </a:prstGeom>
          <a:noFill/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34" name="ValueText1"/>
          <p:cNvSpPr txBox="1"/>
          <p:nvPr>
            <p:custDataLst>
              <p:tags r:id="rId20"/>
            </p:custDataLst>
          </p:nvPr>
        </p:nvSpPr>
        <p:spPr>
          <a:xfrm>
            <a:off x="6070939" y="4294805"/>
            <a:ext cx="1944000" cy="949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0" numCol="1" anchor="b" anchorCtr="0">
            <a:normAutofit lnSpcReduction="200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60%</a:t>
            </a:r>
            <a:endParaRPr kumimoji="0" lang="en-US" altLang="zh-CN" sz="6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>
            <p:custDataLst>
              <p:tags r:id="rId21"/>
            </p:custDataLst>
          </p:nvPr>
        </p:nvSpPr>
        <p:spPr>
          <a:xfrm>
            <a:off x="6070941" y="5282219"/>
            <a:ext cx="1944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AppCrash</a:t>
            </a:r>
            <a:br>
              <a:rPr kumimoji="0" lang="en-US" altLang="zh-CN" sz="24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安装失败</a:t>
            </a:r>
            <a:endParaRPr kumimoji="0" lang="zh-CN" altLang="en-US" sz="2400" b="1" i="0" u="none" strike="noStrike" kern="1200" cap="none" spc="15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4" name="Straight Connector 279"/>
          <p:cNvCxnSpPr/>
          <p:nvPr>
            <p:custDataLst>
              <p:tags r:id="rId22"/>
            </p:custDataLst>
          </p:nvPr>
        </p:nvCxnSpPr>
        <p:spPr>
          <a:xfrm flipV="1">
            <a:off x="6036721" y="4540680"/>
            <a:ext cx="16261" cy="10116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23"/>
            </p:custDataLst>
          </p:nvPr>
        </p:nvSpPr>
        <p:spPr>
          <a:xfrm>
            <a:off x="8977293" y="5293649"/>
            <a:ext cx="1944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严重</a:t>
            </a:r>
            <a:r>
              <a:rPr kumimoji="0" lang="zh-CN" altLang="en-US" sz="28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崩溃</a:t>
            </a:r>
            <a:br>
              <a:rPr kumimoji="0" lang="zh-CN" altLang="en-US" sz="2000" b="1" i="0" u="none" strike="noStrike" kern="1200" cap="none" spc="15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zh-CN" altLang="en-US" sz="2000" b="1" i="0" u="none" strike="noStrike" kern="1200" cap="none" spc="15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TextBox 51"/>
          <p:cNvSpPr txBox="1"/>
          <p:nvPr>
            <p:custDataLst>
              <p:tags r:id="rId24"/>
            </p:custDataLst>
          </p:nvPr>
        </p:nvSpPr>
        <p:spPr>
          <a:xfrm>
            <a:off x="8977291" y="4294805"/>
            <a:ext cx="1944000" cy="949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0" numCol="1" anchor="b" anchorCtr="0">
            <a:normAutofit lnSpcReduction="20000"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75%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8" name="Straight Connector 279"/>
          <p:cNvCxnSpPr/>
          <p:nvPr>
            <p:custDataLst>
              <p:tags r:id="rId25"/>
            </p:custDataLst>
          </p:nvPr>
        </p:nvCxnSpPr>
        <p:spPr>
          <a:xfrm flipV="1">
            <a:off x="8908554" y="4540082"/>
            <a:ext cx="0" cy="101288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-组合 26"/>
          <p:cNvGrpSpPr/>
          <p:nvPr>
            <p:custDataLst>
              <p:tags r:id="rId26"/>
            </p:custDataLst>
          </p:nvPr>
        </p:nvGrpSpPr>
        <p:grpSpPr>
          <a:xfrm>
            <a:off x="5481320" y="2034540"/>
            <a:ext cx="2683510" cy="1769110"/>
            <a:chOff x="8632" y="3204"/>
            <a:chExt cx="4226" cy="2786"/>
          </a:xfrm>
        </p:grpSpPr>
        <p:grpSp>
          <p:nvGrpSpPr>
            <p:cNvPr id="18" name="PA-组合 17"/>
            <p:cNvGrpSpPr/>
            <p:nvPr>
              <p:custDataLst>
                <p:tags r:id="rId27"/>
              </p:custDataLst>
            </p:nvPr>
          </p:nvGrpSpPr>
          <p:grpSpPr>
            <a:xfrm>
              <a:off x="8632" y="3204"/>
              <a:ext cx="3547" cy="2787"/>
              <a:chOff x="8632" y="3204"/>
              <a:chExt cx="3547" cy="2787"/>
            </a:xfrm>
          </p:grpSpPr>
          <p:sp>
            <p:nvSpPr>
              <p:cNvPr id="21" name="PA-ValueShape1"/>
              <p:cNvSpPr/>
              <p:nvPr>
                <p:custDataLst>
                  <p:tags r:id="rId28"/>
                </p:custDataLst>
              </p:nvPr>
            </p:nvSpPr>
            <p:spPr>
              <a:xfrm>
                <a:off x="9393" y="3205"/>
                <a:ext cx="2787" cy="2787"/>
              </a:xfrm>
              <a:prstGeom prst="pie">
                <a:avLst>
                  <a:gd name="adj1" fmla="val 16200000"/>
                  <a:gd name="adj2" fmla="val 7560000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PA-任意多边形 15"/>
              <p:cNvSpPr/>
              <p:nvPr>
                <p:custDataLst>
                  <p:tags r:id="rId29"/>
                </p:custDataLst>
              </p:nvPr>
            </p:nvSpPr>
            <p:spPr>
              <a:xfrm>
                <a:off x="8632" y="3204"/>
                <a:ext cx="3547" cy="2787"/>
              </a:xfrm>
              <a:custGeom>
                <a:avLst/>
                <a:gdLst>
                  <a:gd name="connisteX0" fmla="*/ 0 w 2252345"/>
                  <a:gd name="connsiteY0" fmla="*/ 0 h 1769745"/>
                  <a:gd name="connisteX1" fmla="*/ 2252345 w 2252345"/>
                  <a:gd name="connsiteY1" fmla="*/ 0 h 1769745"/>
                  <a:gd name="connisteX2" fmla="*/ 2252345 w 2252345"/>
                  <a:gd name="connsiteY2" fmla="*/ 1769745 h 1769745"/>
                  <a:gd name="connisteX3" fmla="*/ 0 w 2252345"/>
                  <a:gd name="connsiteY3" fmla="*/ 1769745 h 1769745"/>
                  <a:gd name="connisteX4" fmla="*/ 0 w 2252345"/>
                  <a:gd name="connsiteY4" fmla="*/ 0 h 17697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252345" h="1769745">
                    <a:moveTo>
                      <a:pt x="0" y="0"/>
                    </a:moveTo>
                    <a:lnTo>
                      <a:pt x="2252345" y="0"/>
                    </a:lnTo>
                    <a:lnTo>
                      <a:pt x="2252345" y="1769745"/>
                    </a:lnTo>
                    <a:lnTo>
                      <a:pt x="0" y="176974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sp>
        </p:grpSp>
        <p:sp>
          <p:nvSpPr>
            <p:cNvPr id="23" name="PA-任意多边形 22"/>
            <p:cNvSpPr/>
            <p:nvPr>
              <p:custDataLst>
                <p:tags r:id="rId30"/>
              </p:custDataLst>
            </p:nvPr>
          </p:nvSpPr>
          <p:spPr>
            <a:xfrm>
              <a:off x="8632" y="3204"/>
              <a:ext cx="4227" cy="2787"/>
            </a:xfrm>
            <a:custGeom>
              <a:avLst/>
              <a:gdLst>
                <a:gd name="connisteX0" fmla="*/ 0 w 2684145"/>
                <a:gd name="connsiteY0" fmla="*/ 0 h 1769745"/>
                <a:gd name="connisteX1" fmla="*/ 2684145 w 2684145"/>
                <a:gd name="connsiteY1" fmla="*/ 0 h 1769745"/>
                <a:gd name="connisteX2" fmla="*/ 2684145 w 2684145"/>
                <a:gd name="connsiteY2" fmla="*/ 1769745 h 1769745"/>
                <a:gd name="connisteX3" fmla="*/ 0 w 2684145"/>
                <a:gd name="connsiteY3" fmla="*/ 1769745 h 1769745"/>
                <a:gd name="connisteX4" fmla="*/ 0 w 2684145"/>
                <a:gd name="connsiteY4" fmla="*/ 0 h 176974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84145" h="1769745">
                  <a:moveTo>
                    <a:pt x="0" y="0"/>
                  </a:moveTo>
                  <a:lnTo>
                    <a:pt x="2684145" y="0"/>
                  </a:lnTo>
                  <a:lnTo>
                    <a:pt x="2684145" y="1769745"/>
                  </a:lnTo>
                  <a:lnTo>
                    <a:pt x="0" y="1769745"/>
                  </a:lnTo>
                  <a:lnTo>
                    <a:pt x="0" y="0"/>
                  </a:lnTo>
                  <a:close/>
                </a:path>
              </a:pathLst>
            </a:custGeom>
          </p:spPr>
        </p:sp>
      </p:grpSp>
      <p:grpSp>
        <p:nvGrpSpPr>
          <p:cNvPr id="36" name="PA-组合 35"/>
          <p:cNvGrpSpPr/>
          <p:nvPr>
            <p:custDataLst>
              <p:tags r:id="rId31"/>
            </p:custDataLst>
          </p:nvPr>
        </p:nvGrpSpPr>
        <p:grpSpPr>
          <a:xfrm>
            <a:off x="8827770" y="2037715"/>
            <a:ext cx="1794510" cy="1769110"/>
            <a:chOff x="13902" y="3209"/>
            <a:chExt cx="2826" cy="2786"/>
          </a:xfrm>
        </p:grpSpPr>
        <p:sp>
          <p:nvSpPr>
            <p:cNvPr id="22" name="PA-ValueShape2"/>
            <p:cNvSpPr/>
            <p:nvPr>
              <p:custDataLst>
                <p:tags r:id="rId32"/>
              </p:custDataLst>
            </p:nvPr>
          </p:nvSpPr>
          <p:spPr>
            <a:xfrm>
              <a:off x="13942" y="3209"/>
              <a:ext cx="2787" cy="2787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PA-任意多边形 27"/>
            <p:cNvSpPr/>
            <p:nvPr>
              <p:custDataLst>
                <p:tags r:id="rId33"/>
              </p:custDataLst>
            </p:nvPr>
          </p:nvSpPr>
          <p:spPr>
            <a:xfrm>
              <a:off x="13902" y="3209"/>
              <a:ext cx="2827" cy="2787"/>
            </a:xfrm>
            <a:custGeom>
              <a:avLst/>
              <a:gdLst>
                <a:gd name="connisteX0" fmla="*/ 0 w 1795145"/>
                <a:gd name="connsiteY0" fmla="*/ 0 h 1769745"/>
                <a:gd name="connisteX1" fmla="*/ 1795145 w 1795145"/>
                <a:gd name="connsiteY1" fmla="*/ 0 h 1769745"/>
                <a:gd name="connisteX2" fmla="*/ 1795145 w 1795145"/>
                <a:gd name="connsiteY2" fmla="*/ 1769745 h 1769745"/>
                <a:gd name="connisteX3" fmla="*/ 0 w 1795145"/>
                <a:gd name="connsiteY3" fmla="*/ 1769745 h 1769745"/>
                <a:gd name="connisteX4" fmla="*/ 0 w 1795145"/>
                <a:gd name="connsiteY4" fmla="*/ 0 h 176974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95145" h="1769745">
                  <a:moveTo>
                    <a:pt x="0" y="0"/>
                  </a:moveTo>
                  <a:lnTo>
                    <a:pt x="1795145" y="0"/>
                  </a:lnTo>
                  <a:lnTo>
                    <a:pt x="1795145" y="1769745"/>
                  </a:lnTo>
                  <a:lnTo>
                    <a:pt x="0" y="1769745"/>
                  </a:lnTo>
                  <a:lnTo>
                    <a:pt x="0" y="0"/>
                  </a:lnTo>
                  <a:close/>
                </a:path>
              </a:pathLst>
            </a:custGeom>
          </p:spPr>
        </p:sp>
      </p:grpSp>
    </p:spTree>
    <p:custDataLst>
      <p:tags r:id="rId3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333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0" dur="2000" fill="hold"/>
                                              <p:tgtEl>
                                                <p:spTgt spid="3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6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667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8" dur="2000" fill="hold"/>
                                              <p:tgtEl>
                                                <p:spTgt spid="4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34" grpId="1" bldLvl="0" animBg="1"/>
      <p:bldP spid="41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"/>
            <a:ext cx="3720973" cy="685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8615" y="167168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69670" y="1671687"/>
            <a:ext cx="3740032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工作概述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88615" y="2507705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5801" y="2507705"/>
            <a:ext cx="3740032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主要功能模块介绍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88615" y="3393097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69670" y="3393095"/>
            <a:ext cx="3740032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软件测试结果总结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88615" y="427750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69670" y="4277505"/>
            <a:ext cx="3740032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8214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用户体验和改进计划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359" y="2219405"/>
            <a:ext cx="2805024" cy="2338032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r" defTabSz="1219200">
              <a:defRPr/>
            </a:pPr>
            <a:r>
              <a:rPr lang="zh-CN" altLang="en-US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4800" b="1" spc="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9200">
              <a:defRPr/>
            </a:pPr>
            <a:r>
              <a:rPr lang="en-US" altLang="zh-CN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596408" y="4193453"/>
            <a:ext cx="575764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8615" y="165517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9670" y="1655177"/>
            <a:ext cx="3740032" cy="511238"/>
            <a:chOff x="6339097" y="1573726"/>
            <a:chExt cx="3744416" cy="511504"/>
          </a:xfrm>
        </p:grpSpPr>
        <p:sp>
          <p:nvSpPr>
            <p:cNvPr id="6" name="圆角矩形 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创新点和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可用性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88615" y="516926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6175" y="5169267"/>
            <a:ext cx="3740032" cy="511238"/>
            <a:chOff x="6339097" y="1573726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zh-CN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团队分工与合作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88" grpId="0" bldLvl="0" animBg="1"/>
      <p:bldP spid="4" grpId="0" bldLvl="0" animBg="1"/>
      <p:bldP spid="4" grpId="1" bldLvl="0" animBg="1"/>
      <p:bldP spid="4" grpId="2" bldLvl="0" animBg="1"/>
      <p:bldP spid="12" grpId="0" bldLvl="0" animBg="1"/>
      <p:bldP spid="12" grpId="1" bldLvl="0" animBg="1"/>
      <p:bldP spid="12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"/>
          <p:cNvSpPr/>
          <p:nvPr/>
        </p:nvSpPr>
        <p:spPr bwMode="auto">
          <a:xfrm rot="18900000">
            <a:off x="7262418" y="1559539"/>
            <a:ext cx="1746079" cy="1746079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 defTabSz="1219200"/>
            <a:endParaRPr lang="ko-KR" altLang="en-US" sz="2400" dirty="0">
              <a:solidFill>
                <a:prstClr val="white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42" name="Freeform 6"/>
          <p:cNvSpPr/>
          <p:nvPr/>
        </p:nvSpPr>
        <p:spPr bwMode="auto">
          <a:xfrm rot="18900000">
            <a:off x="7913409" y="2823913"/>
            <a:ext cx="1749190" cy="1746079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 defTabSz="1219200"/>
            <a:endParaRPr lang="ko-KR" altLang="en-US" sz="2400" dirty="0">
              <a:solidFill>
                <a:prstClr val="white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43" name="Freeform 5"/>
          <p:cNvSpPr/>
          <p:nvPr/>
        </p:nvSpPr>
        <p:spPr bwMode="auto">
          <a:xfrm rot="18900000">
            <a:off x="6651689" y="3477560"/>
            <a:ext cx="1746079" cy="1746079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 defTabSz="1219200"/>
            <a:endParaRPr lang="ko-KR" altLang="en-US" sz="2400" dirty="0">
              <a:solidFill>
                <a:prstClr val="white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44" name="Freeform 8"/>
          <p:cNvSpPr/>
          <p:nvPr/>
        </p:nvSpPr>
        <p:spPr bwMode="auto">
          <a:xfrm rot="18900000">
            <a:off x="5999144" y="2213183"/>
            <a:ext cx="1746079" cy="1746079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 defTabSz="1219200"/>
            <a:endParaRPr lang="ko-KR" altLang="en-US" sz="2400" dirty="0">
              <a:solidFill>
                <a:prstClr val="white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cxnSp>
        <p:nvCxnSpPr>
          <p:cNvPr id="45" name="직선 연결선 250"/>
          <p:cNvCxnSpPr/>
          <p:nvPr/>
        </p:nvCxnSpPr>
        <p:spPr>
          <a:xfrm>
            <a:off x="5637519" y="2753358"/>
            <a:ext cx="326272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250"/>
          <p:cNvCxnSpPr/>
          <p:nvPr/>
        </p:nvCxnSpPr>
        <p:spPr>
          <a:xfrm flipH="1">
            <a:off x="8710313" y="1784337"/>
            <a:ext cx="1426020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250"/>
          <p:cNvCxnSpPr/>
          <p:nvPr/>
        </p:nvCxnSpPr>
        <p:spPr>
          <a:xfrm flipH="1">
            <a:off x="9682939" y="4054615"/>
            <a:ext cx="453394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8"/>
          <p:cNvSpPr txBox="1"/>
          <p:nvPr/>
        </p:nvSpPr>
        <p:spPr>
          <a:xfrm>
            <a:off x="446405" y="1472565"/>
            <a:ext cx="3100070" cy="445770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本次用户体验总共采访了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位初代用户进行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的试运行体验。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457200">
              <a:lnSpc>
                <a:spcPct val="130000"/>
              </a:lnSpc>
            </a:pPr>
            <a:b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分布：居住在西二宿舍与西三宿舍的舍友们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traight Connector 59"/>
          <p:cNvCxnSpPr/>
          <p:nvPr/>
        </p:nvCxnSpPr>
        <p:spPr>
          <a:xfrm flipV="1">
            <a:off x="4003747" y="1472534"/>
            <a:ext cx="0" cy="4481083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10"/>
          <p:cNvSpPr>
            <a:spLocks noChangeArrowheads="1"/>
          </p:cNvSpPr>
          <p:nvPr/>
        </p:nvSpPr>
        <p:spPr bwMode="auto">
          <a:xfrm>
            <a:off x="4083238" y="2511196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219200"/>
            <a:r>
              <a:rPr lang="zh-CN" altLang="en-US" sz="18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功能不够丰富</a:t>
            </a:r>
            <a:endParaRPr lang="zh-CN" altLang="en-US" sz="18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10"/>
          <p:cNvSpPr>
            <a:spLocks noChangeArrowheads="1"/>
          </p:cNvSpPr>
          <p:nvPr/>
        </p:nvSpPr>
        <p:spPr bwMode="auto">
          <a:xfrm>
            <a:off x="10290175" y="1528445"/>
            <a:ext cx="15792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219200"/>
            <a:r>
              <a:rPr lang="zh-CN" altLang="en-US" sz="18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菜谱种类不够丰富</a:t>
            </a:r>
            <a:endParaRPr lang="zh-CN" altLang="en-US" sz="18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0"/>
          <p:cNvSpPr>
            <a:spLocks noChangeArrowheads="1"/>
          </p:cNvSpPr>
          <p:nvPr/>
        </p:nvSpPr>
        <p:spPr bwMode="auto">
          <a:xfrm>
            <a:off x="4344032" y="4774097"/>
            <a:ext cx="22402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219200"/>
            <a:r>
              <a:rPr lang="zh-CN" alt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识别率不是非常高</a:t>
            </a:r>
            <a:endParaRPr lang="zh-CN" altLang="en-US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8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识别反馈感不是很好</a:t>
            </a:r>
            <a:endParaRPr lang="zh-CN" altLang="en-US" sz="18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699260" y="171450"/>
            <a:ext cx="393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用户体验与意见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직선 연결선 250"/>
          <p:cNvCxnSpPr/>
          <p:nvPr/>
        </p:nvCxnSpPr>
        <p:spPr>
          <a:xfrm>
            <a:off x="6650344" y="5160643"/>
            <a:ext cx="326272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10227945" y="3731895"/>
            <a:ext cx="15792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defTabSz="1219200"/>
            <a:r>
              <a:rPr lang="zh-CN" altLang="en-US" sz="18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期待加入菜谱分享功能</a:t>
            </a:r>
            <a:endParaRPr lang="zh-CN" altLang="en-US" sz="18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7035" y="1104265"/>
            <a:ext cx="20129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用户意见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직선 연결선 250"/>
          <p:cNvCxnSpPr/>
          <p:nvPr/>
        </p:nvCxnSpPr>
        <p:spPr>
          <a:xfrm flipH="1">
            <a:off x="8306259" y="4868050"/>
            <a:ext cx="453394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8913492" y="4774097"/>
            <a:ext cx="22402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defTabSz="1219200"/>
            <a:r>
              <a:rPr lang="zh-CN" altLang="en-US" sz="18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开机动画时间长</a:t>
            </a:r>
            <a:endParaRPr lang="zh-CN" altLang="en-US" sz="18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99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99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99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99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99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99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99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99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99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99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99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899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99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49" grpId="0"/>
      <p:bldP spid="51" grpId="0"/>
      <p:bldP spid="52" grpId="0"/>
      <p:bldP spid="53" grpId="0"/>
      <p:bldP spid="17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8"/>
          <p:cNvSpPr txBox="1"/>
          <p:nvPr/>
        </p:nvSpPr>
        <p:spPr>
          <a:xfrm>
            <a:off x="446405" y="1073785"/>
            <a:ext cx="9999980" cy="270383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457200">
              <a:lnSpc>
                <a:spcPct val="26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开机动画时间略长（已优化）</a:t>
            </a: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26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个人信息界面的按钮间隙太大（已优化）</a:t>
            </a: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26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菜谱种类不够丰富</a:t>
            </a: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26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识别率不是非常高，</a:t>
            </a: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识别反馈感不是很好</a:t>
            </a: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26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期待加入菜谱分享功能</a:t>
            </a: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45720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457200">
              <a:lnSpc>
                <a:spcPct val="130000"/>
              </a:lnSpc>
              <a:buFont typeface="Wingdings" panose="05000000000000000000" charset="0"/>
            </a:pP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45720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699260" y="171450"/>
            <a:ext cx="393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用户体验与意见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431165" y="547370"/>
            <a:ext cx="11294110" cy="5855970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0" tIns="45695" rIns="91390" bIns="45695" numCol="1" rtlCol="0" anchor="t" anchorCtr="0" compatLnSpc="1"/>
          <a:lstStyle/>
          <a:p>
            <a:pPr defTabSz="815975"/>
            <a:endParaRPr lang="zh-CN" altLang="en-US" sz="24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7400" y="1055370"/>
            <a:ext cx="4751070" cy="515048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35" tIns="36267" rIns="72535" bIns="3626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defTabSz="1219200" eaLnBrk="0" hangingPunct="0">
              <a:lnSpc>
                <a:spcPct val="150000"/>
              </a:lnSpc>
            </a:pPr>
            <a:r>
              <a:rPr lang="zh-CN" altLang="en-US" sz="19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sz="20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人们经济水平的提高，人们对生活质量的要求也越来越高，特别是在“吃”这一方面，而果蔬又是人们满足营养需求最不可缺少的一部分。然而由于果蔬种类繁多，且部分果蔬之间相似度较高，大部分人仅能够通过生活经验叫出常见的果蔬名称，更别提对这些果蔬的学名及营养成分能有较科学的认识。因此人们需要一款软件来帮助自己更科学的认识果蔬，并且利用软件提供的数据，来满足食膳搭配的需要。</a:t>
            </a:r>
            <a:endParaRPr sz="200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84104" y="177836"/>
            <a:ext cx="2166742" cy="772817"/>
            <a:chOff x="2313391" y="376255"/>
            <a:chExt cx="1859969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13391" y="376255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759" tIns="54380" rIns="108759" bIns="54380" numCol="1" rtlCol="0" anchor="t" anchorCtr="0" compatLnSpc="1"/>
            <a:lstStyle/>
            <a:p>
              <a:pPr algn="ctr" defTabSz="1087755"/>
              <a:endParaRPr lang="zh-CN" altLang="en-US" sz="3700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05177" y="490544"/>
              <a:ext cx="1276709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r>
                <a:rPr lang="zh-CN" altLang="en-US" sz="37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 言</a:t>
              </a:r>
              <a:endParaRPr lang="zh-CN" altLang="en-US" sz="37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940" y="1661795"/>
            <a:ext cx="5075555" cy="34118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2"/>
          <p:cNvSpPr txBox="1"/>
          <p:nvPr/>
        </p:nvSpPr>
        <p:spPr>
          <a:xfrm>
            <a:off x="1271905" y="2088515"/>
            <a:ext cx="2783205" cy="39370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40000"/>
              </a:lnSpc>
            </a:pPr>
            <a:r>
              <a:rPr lang="en-US" sz="18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设计还需继续美化</a:t>
            </a:r>
            <a:endParaRPr lang="zh-CN" altLang="en-US" sz="1800" b="1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Group 46"/>
          <p:cNvGrpSpPr/>
          <p:nvPr/>
        </p:nvGrpSpPr>
        <p:grpSpPr>
          <a:xfrm>
            <a:off x="9316513" y="2217786"/>
            <a:ext cx="2783079" cy="1634446"/>
            <a:chOff x="1342364" y="1485018"/>
            <a:chExt cx="2019300" cy="1185896"/>
          </a:xfrm>
        </p:grpSpPr>
        <p:sp>
          <p:nvSpPr>
            <p:cNvPr id="62" name="Text Placeholder 2"/>
            <p:cNvSpPr txBox="1"/>
            <p:nvPr/>
          </p:nvSpPr>
          <p:spPr>
            <a:xfrm>
              <a:off x="1342364" y="1485018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pPr defTabSz="457200"/>
              <a:r>
                <a:rPr lang="zh-CN" altLang="en-US" sz="1800" b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功能需要进一步完善</a:t>
              </a:r>
              <a:endParaRPr lang="zh-CN" altLang="en-US" sz="1800" b="1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3" name="Text Placeholder 8"/>
            <p:cNvSpPr txBox="1"/>
            <p:nvPr/>
          </p:nvSpPr>
          <p:spPr>
            <a:xfrm>
              <a:off x="1342364" y="1753717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pPr defTabSz="457200"/>
              <a:endPara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cxnSp>
        <p:nvCxnSpPr>
          <p:cNvPr id="67" name="直接连接符 66"/>
          <p:cNvCxnSpPr>
            <a:stCxn id="20" idx="0"/>
          </p:cNvCxnSpPr>
          <p:nvPr/>
        </p:nvCxnSpPr>
        <p:spPr>
          <a:xfrm flipV="1">
            <a:off x="4430440" y="2305944"/>
            <a:ext cx="0" cy="548223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4054903" y="2285623"/>
            <a:ext cx="375537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0"/>
          </p:cNvCxnSpPr>
          <p:nvPr/>
        </p:nvCxnSpPr>
        <p:spPr>
          <a:xfrm flipV="1">
            <a:off x="5926393" y="2332614"/>
            <a:ext cx="0" cy="548223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26393" y="2332613"/>
            <a:ext cx="3390171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3" idx="4"/>
          </p:cNvCxnSpPr>
          <p:nvPr/>
        </p:nvCxnSpPr>
        <p:spPr>
          <a:xfrm>
            <a:off x="7480767" y="4744560"/>
            <a:ext cx="6564" cy="632056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948221" y="5377254"/>
            <a:ext cx="353275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84609" y="2854167"/>
            <a:ext cx="1890393" cy="1890393"/>
            <a:chOff x="2714799" y="2668953"/>
            <a:chExt cx="1891378" cy="1891378"/>
          </a:xfrm>
          <a:solidFill>
            <a:srgbClr val="005DA2"/>
          </a:solidFill>
        </p:grpSpPr>
        <p:sp>
          <p:nvSpPr>
            <p:cNvPr id="20" name="Oval 8"/>
            <p:cNvSpPr/>
            <p:nvPr/>
          </p:nvSpPr>
          <p:spPr>
            <a:xfrm>
              <a:off x="2714799" y="2668953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noAutofit/>
            </a:bodyPr>
            <a:lstStyle/>
            <a:p>
              <a:pPr algn="ctr" defTabSz="1219200"/>
              <a:endParaRPr 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Placeholder 2"/>
            <p:cNvSpPr txBox="1"/>
            <p:nvPr/>
          </p:nvSpPr>
          <p:spPr>
            <a:xfrm>
              <a:off x="3178613" y="3378117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81196" y="2880837"/>
            <a:ext cx="1890393" cy="1890393"/>
            <a:chOff x="4929455" y="2675306"/>
            <a:chExt cx="1891378" cy="1891378"/>
          </a:xfrm>
          <a:solidFill>
            <a:srgbClr val="FFC400"/>
          </a:solidFill>
        </p:grpSpPr>
        <p:sp>
          <p:nvSpPr>
            <p:cNvPr id="47" name="Oval 9"/>
            <p:cNvSpPr/>
            <p:nvPr/>
          </p:nvSpPr>
          <p:spPr>
            <a:xfrm>
              <a:off x="4929455" y="2675306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noAutofit/>
            </a:bodyPr>
            <a:lstStyle/>
            <a:p>
              <a:pPr algn="ctr" defTabSz="1219200"/>
              <a:endParaRPr 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Placeholder 2"/>
            <p:cNvSpPr txBox="1"/>
            <p:nvPr/>
          </p:nvSpPr>
          <p:spPr>
            <a:xfrm>
              <a:off x="5432551" y="3310771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b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535570" y="2854167"/>
            <a:ext cx="1890393" cy="1890393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53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noAutofit/>
            </a:bodyPr>
            <a:lstStyle/>
            <a:p>
              <a:pPr algn="ctr" defTabSz="1219200"/>
              <a:endParaRPr 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Placeholder 2"/>
            <p:cNvSpPr txBox="1"/>
            <p:nvPr/>
          </p:nvSpPr>
          <p:spPr>
            <a:xfrm>
              <a:off x="6315199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b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推进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2"/>
          <p:cNvSpPr txBox="1"/>
          <p:nvPr/>
        </p:nvSpPr>
        <p:spPr>
          <a:xfrm>
            <a:off x="1693730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不足与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3965" y="4855210"/>
            <a:ext cx="272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普适性要进一步增强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"/>
            <a:ext cx="3720973" cy="685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8615" y="167168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69670" y="1671687"/>
            <a:ext cx="3740032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工作概述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88615" y="2507705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5801" y="2507705"/>
            <a:ext cx="3740032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主要功能模块介绍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88615" y="3393097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69670" y="3393095"/>
            <a:ext cx="3740032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软件测试结果总结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88615" y="427750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69670" y="4277505"/>
            <a:ext cx="3740032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8214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用户体验和改进计划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359" y="2219405"/>
            <a:ext cx="2805024" cy="2338032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r" defTabSz="1219200">
              <a:defRPr/>
            </a:pPr>
            <a:r>
              <a:rPr lang="zh-CN" altLang="en-US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4800" b="1" spc="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9200">
              <a:defRPr/>
            </a:pPr>
            <a:r>
              <a:rPr lang="en-US" altLang="zh-CN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47208" y="5083723"/>
            <a:ext cx="575764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8615" y="165517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9670" y="1655177"/>
            <a:ext cx="3740032" cy="511238"/>
            <a:chOff x="6339097" y="1573726"/>
            <a:chExt cx="3744416" cy="511504"/>
          </a:xfrm>
        </p:grpSpPr>
        <p:sp>
          <p:nvSpPr>
            <p:cNvPr id="6" name="圆角矩形 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创新点和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可用性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88615" y="516926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6175" y="5169267"/>
            <a:ext cx="3740032" cy="511238"/>
            <a:chOff x="6339097" y="1573726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zh-CN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团队分工与合作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88" grpId="0" bldLvl="0" animBg="1"/>
      <p:bldP spid="4" grpId="0" bldLvl="0" animBg="1"/>
      <p:bldP spid="4" grpId="1" bldLvl="0" animBg="1"/>
      <p:bldP spid="4" grpId="2" bldLvl="0" animBg="1"/>
      <p:bldP spid="12" grpId="0" bldLvl="0" animBg="1"/>
      <p:bldP spid="12" grpId="1" bldLvl="0" animBg="1"/>
      <p:bldP spid="12" grpId="2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/>
        </p:nvSpPr>
        <p:spPr bwMode="gray">
          <a:xfrm flipH="1">
            <a:off x="1202006" y="1321391"/>
            <a:ext cx="4937212" cy="2449975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7947" tIns="85299" rIns="127947" bIns="170597" anchor="b" anchorCtr="0"/>
          <a:lstStyle/>
          <a:p>
            <a:pPr algn="l"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主要负责拍照识别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功能、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url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输入识别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API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接口的实现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l"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后端设计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" name="Freeform 9"/>
          <p:cNvSpPr/>
          <p:nvPr/>
        </p:nvSpPr>
        <p:spPr bwMode="gray">
          <a:xfrm>
            <a:off x="1202006" y="3929816"/>
            <a:ext cx="4937212" cy="2449975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7947" tIns="170597" rIns="127947" bIns="170597" anchor="t" anchorCtr="0"/>
          <a:lstStyle/>
          <a:p>
            <a:pPr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主要负责登录、注册功能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个人信息功能的实现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A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PP 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logo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的设计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后端设计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Freeform 10"/>
          <p:cNvSpPr/>
          <p:nvPr/>
        </p:nvSpPr>
        <p:spPr bwMode="gray">
          <a:xfrm>
            <a:off x="6308522" y="3929816"/>
            <a:ext cx="4937212" cy="2449975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7947" tIns="170597" rIns="127947" bIns="170597" anchor="t" anchorCtr="0"/>
          <a:lstStyle/>
          <a:p>
            <a:pPr algn="r"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主要负责果蔬信息展示界面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主界面的设计与实现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个人信息功能的实现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6308521" y="1321391"/>
            <a:ext cx="4936112" cy="2449975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7947" tIns="85299" rIns="127947" bIns="170597" anchor="b" anchorCtr="0"/>
          <a:lstStyle/>
          <a:p>
            <a:pPr algn="r"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负责菜谱信息的爬取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以及展示界面的设计</a:t>
            </a:r>
            <a:b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</a:b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动效的设计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r" defTabSz="1219200"/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后端设计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1202006" y="5950940"/>
            <a:ext cx="4928272" cy="428851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txBody>
          <a:bodyPr lIns="127947" tIns="85299" rIns="127947" bIns="85299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林雨翰</a:t>
            </a:r>
            <a:endParaRPr lang="zh-CN" altLang="en-US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gray">
          <a:xfrm>
            <a:off x="6317458" y="5950940"/>
            <a:ext cx="4928272" cy="428851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txBody>
          <a:bodyPr lIns="127947" tIns="85299" rIns="127947" bIns="85299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范韬霖</a:t>
            </a:r>
            <a:endParaRPr lang="zh-CN" altLang="en-US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6317458" y="1321391"/>
            <a:ext cx="4928272" cy="428851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txBody>
          <a:bodyPr lIns="127947" tIns="85299" rIns="127947" bIns="85299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潘康俊</a:t>
            </a:r>
            <a:endParaRPr lang="zh-CN" altLang="en-US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1202006" y="1321391"/>
            <a:ext cx="4928272" cy="428851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</a:ln>
          <a:effectLst/>
        </p:spPr>
        <p:txBody>
          <a:bodyPr wrap="none" lIns="108330" tIns="54166" rIns="108330" bIns="54166" anchor="ctr"/>
          <a:lstStyle/>
          <a:p>
            <a:pPr defTabSz="1219200"/>
            <a:r>
              <a:rPr lang="zh-CN" altLang="en-US" sz="1900" b="1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朱泽鹏</a:t>
            </a:r>
            <a:endParaRPr lang="zh-CN" altLang="en-US" sz="1900" b="1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uppieren 43"/>
          <p:cNvGrpSpPr/>
          <p:nvPr/>
        </p:nvGrpSpPr>
        <p:grpSpPr bwMode="gray">
          <a:xfrm>
            <a:off x="5064372" y="2665057"/>
            <a:ext cx="2295010" cy="2310612"/>
            <a:chOff x="2804400" y="1911431"/>
            <a:chExt cx="3535200" cy="3535200"/>
          </a:xfrm>
          <a:solidFill>
            <a:schemeClr val="accent1"/>
          </a:solidFill>
          <a:effectLst/>
        </p:grpSpPr>
        <p:sp>
          <p:nvSpPr>
            <p:cNvPr id="1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团队分工与合作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" y="514"/>
            <a:ext cx="12187299" cy="6857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7381" y="2277472"/>
            <a:ext cx="3937483" cy="1230461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 defTabSz="1219200"/>
            <a:r>
              <a:rPr lang="zh-CN" altLang="en-US" sz="71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19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324449" y="3604116"/>
            <a:ext cx="602577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521" y="455852"/>
            <a:ext cx="2151326" cy="861525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defTabSz="1219200"/>
            <a:r>
              <a:rPr lang="en-US" altLang="zh-CN" sz="4800">
                <a:solidFill>
                  <a:prstClr val="white"/>
                </a:solidFill>
                <a:latin typeface="Eras Bold ITC" panose="020B0907030504020204" pitchFamily="34" charset="0"/>
                <a:ea typeface="宋体" panose="02010600030101010101" pitchFamily="2" charset="-122"/>
              </a:rPr>
              <a:t>LOGO</a:t>
            </a:r>
            <a:endParaRPr lang="zh-CN" altLang="en-US" sz="4800" dirty="0">
              <a:solidFill>
                <a:prstClr val="white"/>
              </a:solidFill>
              <a:latin typeface="Eras Bold ITC" panose="020B0907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63258" y="3796082"/>
            <a:ext cx="2301875" cy="612775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 defTabSz="1219200"/>
            <a:r>
              <a:rPr lang="zh-CN" altLang="en-US" sz="32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果蔬通</a:t>
            </a:r>
            <a:r>
              <a:rPr lang="en-US" altLang="zh-CN" sz="32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200" b="1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0809" y="5043860"/>
            <a:ext cx="2228850" cy="412750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defTabSz="1219200"/>
            <a:r>
              <a:rPr lang="zh-CN" altLang="en-US" sz="19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</a:t>
            </a:r>
            <a:r>
              <a:rPr lang="en-US" altLang="zh-CN" sz="19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9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b="1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"/>
            <a:ext cx="3720973" cy="685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8615" y="167168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69670" y="1671687"/>
            <a:ext cx="3740032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工作概述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88615" y="2507705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5801" y="2507705"/>
            <a:ext cx="3740032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主要功能模块介绍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88615" y="3393097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69670" y="3393095"/>
            <a:ext cx="3740032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软件测试结果总结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88615" y="427750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69670" y="4277505"/>
            <a:ext cx="3740032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8214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用户体验和改进计划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359" y="2219405"/>
            <a:ext cx="2805024" cy="2338032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r" defTabSz="1219200">
              <a:defRPr/>
            </a:pPr>
            <a:r>
              <a:rPr lang="zh-CN" altLang="en-US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4800" b="1" spc="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9200">
              <a:defRPr/>
            </a:pPr>
            <a:r>
              <a:rPr lang="en-US" altLang="zh-CN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11648" y="1603923"/>
            <a:ext cx="575764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8615" y="165517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9670" y="1655177"/>
            <a:ext cx="3740032" cy="511238"/>
            <a:chOff x="6339097" y="1573726"/>
            <a:chExt cx="3744416" cy="511504"/>
          </a:xfrm>
        </p:grpSpPr>
        <p:sp>
          <p:nvSpPr>
            <p:cNvPr id="6" name="圆角矩形 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创新点和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可用性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88615" y="516926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6175" y="5169267"/>
            <a:ext cx="3740032" cy="511238"/>
            <a:chOff x="6339097" y="1573726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zh-CN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团队分工与合作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88" grpId="0" bldLvl="0" animBg="1"/>
      <p:bldP spid="4" grpId="0" bldLvl="0" animBg="1"/>
      <p:bldP spid="4" grpId="1" bldLvl="0" animBg="1"/>
      <p:bldP spid="4" grpId="2" bldLvl="0" animBg="1"/>
      <p:bldP spid="12" grpId="0" bldLvl="0" animBg="1"/>
      <p:bldP spid="12" grpId="1" bldLvl="0" animBg="1"/>
      <p:bldP spid="12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89341" y="3001105"/>
            <a:ext cx="8109753" cy="3882480"/>
            <a:chOff x="4078023" y="2973498"/>
            <a:chExt cx="8113977" cy="3884502"/>
          </a:xfrm>
          <a:solidFill>
            <a:srgbClr val="005DA2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4078023" y="5589157"/>
              <a:ext cx="4758750" cy="1268843"/>
            </a:xfrm>
            <a:custGeom>
              <a:avLst/>
              <a:gdLst>
                <a:gd name="T0" fmla="*/ 0 w 251"/>
                <a:gd name="T1" fmla="*/ 67 h 67"/>
                <a:gd name="T2" fmla="*/ 0 w 251"/>
                <a:gd name="T3" fmla="*/ 67 h 67"/>
                <a:gd name="T4" fmla="*/ 251 w 251"/>
                <a:gd name="T5" fmla="*/ 67 h 67"/>
                <a:gd name="T6" fmla="*/ 251 w 251"/>
                <a:gd name="T7" fmla="*/ 0 h 67"/>
                <a:gd name="T8" fmla="*/ 0 w 25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78" y="38"/>
                    <a:pt x="92" y="62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912383" y="4906297"/>
              <a:ext cx="1117622" cy="1951702"/>
            </a:xfrm>
            <a:custGeom>
              <a:avLst/>
              <a:gdLst>
                <a:gd name="T0" fmla="*/ 0 w 59"/>
                <a:gd name="T1" fmla="*/ 36 h 103"/>
                <a:gd name="T2" fmla="*/ 0 w 59"/>
                <a:gd name="T3" fmla="*/ 103 h 103"/>
                <a:gd name="T4" fmla="*/ 59 w 59"/>
                <a:gd name="T5" fmla="*/ 103 h 103"/>
                <a:gd name="T6" fmla="*/ 59 w 59"/>
                <a:gd name="T7" fmla="*/ 0 h 103"/>
                <a:gd name="T8" fmla="*/ 0 w 59"/>
                <a:gd name="T9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3">
                  <a:moveTo>
                    <a:pt x="0" y="36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1" y="13"/>
                    <a:pt x="21" y="25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defTabSz="1219200"/>
              <a:endPara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1603653" y="2973498"/>
              <a:ext cx="588347" cy="3884501"/>
            </a:xfrm>
            <a:custGeom>
              <a:avLst/>
              <a:gdLst>
                <a:gd name="T0" fmla="*/ 31 w 31"/>
                <a:gd name="T1" fmla="*/ 0 h 205"/>
                <a:gd name="T2" fmla="*/ 28 w 31"/>
                <a:gd name="T3" fmla="*/ 0 h 205"/>
                <a:gd name="T4" fmla="*/ 0 w 31"/>
                <a:gd name="T5" fmla="*/ 36 h 205"/>
                <a:gd name="T6" fmla="*/ 0 w 31"/>
                <a:gd name="T7" fmla="*/ 205 h 205"/>
                <a:gd name="T8" fmla="*/ 31 w 31"/>
                <a:gd name="T9" fmla="*/ 205 h 205"/>
                <a:gd name="T10" fmla="*/ 31 w 31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5">
                  <a:moveTo>
                    <a:pt x="31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13"/>
                    <a:pt x="11" y="25"/>
                    <a:pt x="0" y="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1" y="205"/>
                    <a:pt x="31" y="205"/>
                    <a:pt x="31" y="205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defTabSz="1219200"/>
              <a:endPara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0126881" y="3656358"/>
              <a:ext cx="1401162" cy="3201642"/>
            </a:xfrm>
            <a:custGeom>
              <a:avLst/>
              <a:gdLst>
                <a:gd name="T0" fmla="*/ 0 w 74"/>
                <a:gd name="T1" fmla="*/ 66 h 169"/>
                <a:gd name="T2" fmla="*/ 0 w 74"/>
                <a:gd name="T3" fmla="*/ 169 h 169"/>
                <a:gd name="T4" fmla="*/ 74 w 74"/>
                <a:gd name="T5" fmla="*/ 169 h 169"/>
                <a:gd name="T6" fmla="*/ 74 w 74"/>
                <a:gd name="T7" fmla="*/ 0 h 169"/>
                <a:gd name="T8" fmla="*/ 0 w 74"/>
                <a:gd name="T9" fmla="*/ 6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9">
                  <a:moveTo>
                    <a:pt x="0" y="66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2" y="24"/>
                    <a:pt x="28" y="47"/>
                    <a:pt x="0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022894" y="1679981"/>
            <a:ext cx="5360988" cy="1677049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buNone/>
            </a:pPr>
            <a:r>
              <a:rPr lang="en-US" altLang="zh-CN" sz="36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36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创新点与吸引力</a:t>
            </a:r>
            <a:endParaRPr lang="zh-CN" altLang="en-US" sz="3600" b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 defTabSz="913765">
              <a:buNone/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一键式的果蔬识别功能，让用户能够方便、快速地对生活中的各种果蔬进行识别</a:t>
            </a:r>
            <a:endParaRPr lang="zh-CN" altLang="en-US" sz="2000" b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 defTabSz="913765">
              <a:buNone/>
            </a:pPr>
            <a:endParaRPr lang="zh-CN" altLang="en-US" sz="2000" b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059357" y="4456329"/>
            <a:ext cx="2123082" cy="99753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22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909676" y="5340304"/>
            <a:ext cx="2123082" cy="99753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6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30686" y="3458797"/>
            <a:ext cx="2123082" cy="99753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0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672404" y="2454947"/>
            <a:ext cx="2123082" cy="99753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pPr defTabSz="1219200"/>
              <a:endPara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4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12"/>
          <p:cNvSpPr txBox="1"/>
          <p:nvPr/>
        </p:nvSpPr>
        <p:spPr>
          <a:xfrm>
            <a:off x="2675890" y="5205095"/>
            <a:ext cx="218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121920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简洁的登录界面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8" name="文本框 12"/>
          <p:cNvSpPr txBox="1"/>
          <p:nvPr/>
        </p:nvSpPr>
        <p:spPr>
          <a:xfrm>
            <a:off x="5139997" y="4352022"/>
            <a:ext cx="1873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拍照识别果蔬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12"/>
          <p:cNvSpPr txBox="1"/>
          <p:nvPr/>
        </p:nvSpPr>
        <p:spPr>
          <a:xfrm>
            <a:off x="6620510" y="3354705"/>
            <a:ext cx="1962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果蔬信息展示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文本框 12"/>
          <p:cNvSpPr txBox="1"/>
          <p:nvPr/>
        </p:nvSpPr>
        <p:spPr>
          <a:xfrm>
            <a:off x="7777225" y="2301793"/>
            <a:ext cx="1873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相关菜谱推荐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1721348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zh-CN" altLang="en-US" sz="2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创新点和可用性</a:t>
            </a:r>
            <a:endParaRPr lang="zh-CN" altLang="en-US" sz="28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"/>
            <a:ext cx="3720973" cy="685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8615" y="167168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69670" y="1671687"/>
            <a:ext cx="3740032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工作概述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88615" y="2507705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5801" y="2507705"/>
            <a:ext cx="3740032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主要功能模块介绍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88615" y="3393097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69670" y="3393095"/>
            <a:ext cx="3740032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软件测试结果总结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88615" y="427750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69670" y="4277505"/>
            <a:ext cx="3740032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8214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用户体验和改进计划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359" y="2219405"/>
            <a:ext cx="2805024" cy="2338032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r" defTabSz="1219200">
              <a:defRPr/>
            </a:pPr>
            <a:r>
              <a:rPr lang="zh-CN" altLang="en-US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4800" b="1" spc="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9200">
              <a:defRPr/>
            </a:pPr>
            <a:r>
              <a:rPr lang="en-US" altLang="zh-CN" sz="4800" b="1" spc="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06568" y="2422438"/>
            <a:ext cx="575764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8615" y="165517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altLang="zh-CN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9670" y="1655177"/>
            <a:ext cx="3740032" cy="511238"/>
            <a:chOff x="6339097" y="1573726"/>
            <a:chExt cx="3744416" cy="511504"/>
          </a:xfrm>
        </p:grpSpPr>
        <p:sp>
          <p:nvSpPr>
            <p:cNvPr id="6" name="圆角矩形 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创新点和</a:t>
              </a:r>
              <a:r>
                <a:rPr lang="zh-CN" altLang="en-US" sz="2000" b="1" kern="1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可用性</a:t>
              </a:r>
              <a:endParaRPr lang="zh-CN" altLang="en-US" sz="2000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88615" y="5169268"/>
            <a:ext cx="512660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p>
            <a:pPr algn="ctr" defTabSz="1219200">
              <a:defRPr/>
            </a:pPr>
            <a:r>
              <a:rPr lang="en-US" sz="360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6175" y="5169267"/>
            <a:ext cx="3740032" cy="511238"/>
            <a:chOff x="6339097" y="1573726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p>
              <a:pPr algn="ctr" defTabSz="1219200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350" y="1614014"/>
              <a:ext cx="2653075" cy="428213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p>
              <a:pPr defTabSz="1219200">
                <a:defRPr/>
              </a:pPr>
              <a:r>
                <a:rPr lang="zh-CN" altLang="zh-CN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团队分工与合作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88" grpId="0" bldLvl="0" animBg="1"/>
      <p:bldP spid="4" grpId="0" bldLvl="0" animBg="1"/>
      <p:bldP spid="4" grpId="1" bldLvl="0" animBg="1"/>
      <p:bldP spid="4" grpId="2" bldLvl="0" animBg="1"/>
      <p:bldP spid="12" grpId="0" bldLvl="0" animBg="1"/>
      <p:bldP spid="12" grpId="1" bldLvl="0" animBg="1"/>
      <p:bldP spid="12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437613" y="2104956"/>
            <a:ext cx="421808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果蔬通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与标语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切换主界面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1035" y="848995"/>
            <a:ext cx="3353435" cy="5829935"/>
          </a:xfrm>
          <a:prstGeom prst="rect">
            <a:avLst/>
          </a:prstGeom>
        </p:spPr>
      </p:pic>
      <p:pic>
        <p:nvPicPr>
          <p:cNvPr id="2" name="图片 1" descr="微信截图_20191204115533"/>
          <p:cNvPicPr>
            <a:picLocks noChangeAspect="1"/>
          </p:cNvPicPr>
          <p:nvPr/>
        </p:nvPicPr>
        <p:blipFill>
          <a:blip r:embed="rId2"/>
          <a:srcRect l="5389" t="6546" r="6602" b="12838"/>
          <a:stretch>
            <a:fillRect/>
          </a:stretch>
        </p:blipFill>
        <p:spPr>
          <a:xfrm>
            <a:off x="4526280" y="848995"/>
            <a:ext cx="3469640" cy="5789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24608" y="1555681"/>
            <a:ext cx="421808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中心拍照按钮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三个选项栏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拍照界面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740" y="848995"/>
            <a:ext cx="3353435" cy="5829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015" y="749300"/>
            <a:ext cx="3336290" cy="6174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940" y="694690"/>
            <a:ext cx="3111500" cy="592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970" y="1081405"/>
            <a:ext cx="3086100" cy="5276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1693" y="1882706"/>
            <a:ext cx="4218089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点击确定后跳转至识别界面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展示蔬果基本信息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原料、调料、提示、做法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29202" y="171173"/>
            <a:ext cx="328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1693" y="1882706"/>
            <a:ext cx="4218089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点击确定后跳转至识别界面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展示蔬果基本信息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原料、调料、提示、做法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微信图片_20191225150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210" y="839470"/>
            <a:ext cx="2967355" cy="5407660"/>
          </a:xfrm>
          <a:prstGeom prst="rect">
            <a:avLst/>
          </a:prstGeom>
        </p:spPr>
      </p:pic>
      <p:pic>
        <p:nvPicPr>
          <p:cNvPr id="6" name="图片 5" descr="微信图片_20191225150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895" y="847725"/>
            <a:ext cx="3088640" cy="53994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94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94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diagram"/>
  <p:tag name="KSO_WM_TEMPLATE_INDEX" val="20194940"/>
</p:tagLst>
</file>

<file path=ppt/tags/tag62.xml><?xml version="1.0" encoding="utf-8"?>
<p:tagLst xmlns:p="http://schemas.openxmlformats.org/presentationml/2006/main">
  <p:tag name="KSO_WM_SLIDE_MODEL_TYPE" val="numdgm"/>
</p:tagLst>
</file>

<file path=ppt/tags/tag63.xml><?xml version="1.0" encoding="utf-8"?>
<p:tagLst xmlns:p="http://schemas.openxmlformats.org/presentationml/2006/main">
  <p:tag name="KSO_WM_SLIDE_MODEL_TYPE" val="numdgm"/>
</p:tagLst>
</file>

<file path=ppt/tags/tag64.xml><?xml version="1.0" encoding="utf-8"?>
<p:tagLst xmlns:p="http://schemas.openxmlformats.org/presentationml/2006/main">
  <p:tag name="KSO_WM_SLIDE_MODEL_TYPE" val="numdgm"/>
</p:tagLst>
</file>

<file path=ppt/tags/tag65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1"/>
  <p:tag name="KSO_WM_UNIT_ID" val="diagram20194940_1*ε_i*1_11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PRESET_TEXT" val="点击此处添加正文;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f"/>
  <p:tag name="KSO_WM_UNIT_INDEX" val="1_3"/>
  <p:tag name="KSO_WM_UNIT_ID" val="diagram20194940_1*ε_f*1_3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0"/>
  <p:tag name="KSO_WM_UNIT_ID" val="diagram20194940_1*ε_i*1_10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9"/>
  <p:tag name="KSO_WM_UNIT_ID" val="diagram20194940_1*ε_i*1_9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8"/>
  <p:tag name="KSO_WM_UNIT_ID" val="diagram20194940_1*ε_i*1_8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PRESET_TEXT" val="点击此处添加补充信息;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f"/>
  <p:tag name="KSO_WM_UNIT_INDEX" val="1_2"/>
  <p:tag name="KSO_WM_UNIT_ID" val="diagram20194940_1*ε_f*1_2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7"/>
  <p:tag name="KSO_WM_UNIT_ID" val="diagram20194940_1*ε_i*1_7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6"/>
  <p:tag name="KSO_WM_UNIT_ID" val="diagram20194940_1*ε_i*1_6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5"/>
  <p:tag name="KSO_WM_UNIT_ID" val="diagram20194940_1*ε_i*1_5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PRESET_TEXT" val="文字是您思想的提炼；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f"/>
  <p:tag name="KSO_WM_UNIT_INDEX" val="1_1"/>
  <p:tag name="KSO_WM_UNIT_ID" val="diagram20194940_1*ε_f*1_1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"/>
  <p:tag name="KSO_WM_UNIT_ID" val="diagram20194940_1*ε_i*1_1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ISCONTENTSTITLE" val="0"/>
  <p:tag name="KSO_WM_UNIT_PRESET_TEXT" val="策划方案&#13;项目进度报告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a"/>
  <p:tag name="KSO_WM_UNIT_INDEX" val="1_1"/>
  <p:tag name="KSO_WM_UNIT_ID" val="diagram20194940_1*ε_a*1_1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i"/>
  <p:tag name="KSO_WM_UNIT_INDEX" val="1_1_2"/>
  <p:tag name="KSO_WM_UNIT_ID" val="diagram20194940_1*ε_h_i*1_1_2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i"/>
  <p:tag name="KSO_WM_UNIT_INDEX" val="1_2_2"/>
  <p:tag name="KSO_WM_UNIT_ID" val="diagram20194940_1*ε_h_i*1_2_2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2"/>
  <p:tag name="KSO_WM_UNIT_ID" val="diagram20194940_1*ε_i*1_12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3"/>
  <p:tag name="KSO_WM_UNIT_ID" val="diagram20194940_1*ε_i*1_13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81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4"/>
  <p:tag name="KSO_WM_UNIT_ID" val="diagram20194940_1*ε_i*1_14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5"/>
  <p:tag name="KSO_WM_UNIT_ID" val="diagram20194940_1*ε_i*1_15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83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i"/>
  <p:tag name="KSO_WM_UNIT_INDEX" val="1_16"/>
  <p:tag name="KSO_WM_UNIT_ID" val="diagram20194940_1*ε_i*1_16"/>
  <p:tag name="KSO_WM_TEMPLATE_CATEGORY" val="diagram"/>
  <p:tag name="KSO_WM_TEMPLATE_INDEX" val="20194940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84.xml><?xml version="1.0" encoding="utf-8"?>
<p:tagLst xmlns:p="http://schemas.openxmlformats.org/presentationml/2006/main">
  <p:tag name="KSO_WM_UNIT_DIAGRAM_NUMVISUAL_CHANGE_MODES" val="32"/>
  <p:tag name="KSO_WM_UNIT_DIAGRAM_MODELTYPE" val="numdgm"/>
  <p:tag name="KSO_WM_UNIT_DIAGRAM_MAX_ITEM_COUNT" val="2"/>
  <p:tag name="KSO_WM_UNIT_DIAGRAM_SUBTYPE" val="m"/>
  <p:tag name="KSO_WM_UNIT_PRESET_TEXT" val="60%"/>
  <p:tag name="KSO_WM_UNIT_NOCLEAR" val="0"/>
  <p:tag name="KSO_WM_UNIT_VALUE" val="1"/>
  <p:tag name="KSO_WM_UNIT_HIGHLIGHT" val="0"/>
  <p:tag name="KSO_WM_UNIT_COMPATIBLE" val="0"/>
  <p:tag name="KSO_WM_UNIT_DIAGRAM_ISNUMVISUAL" val="1"/>
  <p:tag name="KSO_WM_UNIT_DIAGRAM_ISREFERUNIT" val="0"/>
  <p:tag name="KSO_WM_UNIT_DIAGRAM_NUM_VALUE" val="60"/>
  <p:tag name="KSO_WM_UNIT_DIAGRAM_NUMVISUAL_BIND_NUMID" val="8be468cf-fb15-45e0-9dc5-9649abfecec4"/>
  <p:tag name="KSO_WM_DIAGRAM_GROUP_CODE" val="ε1-1"/>
  <p:tag name="KSO_WM_UNIT_TYPE" val="ε_h_h_f"/>
  <p:tag name="KSO_WM_UNIT_INDEX" val="1_1_1_1"/>
  <p:tag name="KSO_WM_UNIT_ID" val="diagram20194940_1*ε_h_h_f*1_1_1_1"/>
  <p:tag name="KSO_WM_TEMPLATE_CATEGORY" val="diagram"/>
  <p:tag name="KSO_WM_TEMPLATE_INDEX" val="20194940"/>
  <p:tag name="KSO_WM_UNIT_LAYERLEVEL" val="1_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ISCONTENTSTITLE" val="0"/>
  <p:tag name="KSO_WM_UNIT_PRESET_TEXT" val="策划方案一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a"/>
  <p:tag name="KSO_WM_UNIT_INDEX" val="1_1_1"/>
  <p:tag name="KSO_WM_UNIT_ID" val="diagram20194940_1*ε_h_a*1_1_1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i"/>
  <p:tag name="KSO_WM_UNIT_INDEX" val="1_1_1"/>
  <p:tag name="KSO_WM_UNIT_ID" val="diagram20194940_1*ε_h_i*1_1_1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ISCONTENTSTITLE" val="0"/>
  <p:tag name="KSO_WM_UNIT_PRESET_TEXT" val="策划方案二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a"/>
  <p:tag name="KSO_WM_UNIT_INDEX" val="1_2_1"/>
  <p:tag name="KSO_WM_UNIT_ID" val="diagram20194940_1*ε_h_a*1_2_1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DIAGRAM_NUMVISUAL_CHANGE_MODES" val="32"/>
  <p:tag name="KSO_WM_UNIT_DIAGRAM_MODELTYPE" val="numdgm"/>
  <p:tag name="KSO_WM_UNIT_DIAGRAM_MAX_ITEM_COUNT" val="2"/>
  <p:tag name="KSO_WM_UNIT_DIAGRAM_SUBTYPE" val="m"/>
  <p:tag name="KSO_WM_UNIT_PRESET_TEXT" val="75%"/>
  <p:tag name="KSO_WM_UNIT_NOCLEAR" val="0"/>
  <p:tag name="KSO_WM_UNIT_VALUE" val="1"/>
  <p:tag name="KSO_WM_UNIT_HIGHLIGHT" val="0"/>
  <p:tag name="KSO_WM_UNIT_COMPATIBLE" val="0"/>
  <p:tag name="KSO_WM_UNIT_DIAGRAM_ISNUMVISUAL" val="1"/>
  <p:tag name="KSO_WM_UNIT_DIAGRAM_ISREFERUNIT" val="0"/>
  <p:tag name="KSO_WM_UNIT_DIAGRAM_NUM_VALUE" val="75"/>
  <p:tag name="KSO_WM_UNIT_DIAGRAM_NUMVISUAL_BIND_NUMID" val="05c9764b-b91d-43b6-a742-cd45808df29c"/>
  <p:tag name="KSO_WM_DIAGRAM_GROUP_CODE" val="ε1-1"/>
  <p:tag name="KSO_WM_UNIT_TYPE" val="ε_h_h_f"/>
  <p:tag name="KSO_WM_UNIT_INDEX" val="1_2_1_1"/>
  <p:tag name="KSO_WM_UNIT_ID" val="diagram20194940_1*ε_h_h_f*1_2_1_1"/>
  <p:tag name="KSO_WM_TEMPLATE_CATEGORY" val="diagram"/>
  <p:tag name="KSO_WM_TEMPLATE_INDEX" val="20194940"/>
  <p:tag name="KSO_WM_UNIT_LAYERLEVEL" val="1_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ε_h_i"/>
  <p:tag name="KSO_WM_UNIT_INDEX" val="1_2_1"/>
  <p:tag name="KSO_WM_UNIT_ID" val="diagram20194940_1*ε_h_i*1_2_1"/>
  <p:tag name="KSO_WM_TEMPLATE_CATEGORY" val="diagram"/>
  <p:tag name="KSO_WM_TEMPLATE_INDEX" val="20194940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i"/>
  <p:tag name="KSO_WM_UNIT_INDEX" val="1"/>
  <p:tag name="KSO_WM_UNIT_ID" val="diagram20194940_1*i*1"/>
  <p:tag name="KSO_WM_TEMPLATE_CATEGORY" val="diagram"/>
  <p:tag name="KSO_WM_TEMPLATE_INDEX" val="20194940"/>
  <p:tag name="KSO_WM_UNIT_LAYERLEVEL" val="1"/>
  <p:tag name="KSO_WM_TAG_VERSION" val="1.0"/>
  <p:tag name="KSO_WM_BEAUTIFY_FLAG" val="#wm#"/>
  <p:tag name="KSO_WM_UNIT_USESOURCEFORMAT_APPLY" val="1"/>
</p:tagLst>
</file>

<file path=ppt/tags/tag91.xml><?xml version="1.0" encoding="utf-8"?>
<p:tagLst xmlns:p="http://schemas.openxmlformats.org/presentationml/2006/main">
  <p:tag name="PA" val="v5.2.7"/>
</p:tagLst>
</file>

<file path=ppt/tags/tag92.xml><?xml version="1.0" encoding="utf-8"?>
<p:tagLst xmlns:p="http://schemas.openxmlformats.org/presentationml/2006/main">
  <p:tag name="KSO_WM_UNIT_DIAGRAM_NUMVISUAL_CHANGE_MODES" val="16"/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1"/>
  <p:tag name="KSO_WM_UNIT_DIAGRAM_ISREFERUNIT" val="0"/>
  <p:tag name="KSO_WM_UNIT_DIAGRAM_NUM_VALUE" val="60"/>
  <p:tag name="KSO_WM_UNIT_DIAGRAM_NUMVISUAL_BIND_NUMID" val="8be468cf-fb15-45e0-9dc5-9649abfecec4"/>
  <p:tag name="KSO_WM_DIAGRAM_GROUP_CODE" val="ε1-1"/>
  <p:tag name="KSO_WM_UNIT_TYPE" val="ε_h_h_i"/>
  <p:tag name="KSO_WM_UNIT_INDEX" val="1_1_2_1"/>
  <p:tag name="KSO_WM_UNIT_ID" val="diagram20194940_1*ε_h_h_i*1_1_2_1"/>
  <p:tag name="KSO_WM_TEMPLATE_CATEGORY" val="diagram"/>
  <p:tag name="KSO_WM_TEMPLATE_INDEX" val="20194940"/>
  <p:tag name="KSO_WM_UNIT_LAYERLEVEL" val="1_1_1_1"/>
  <p:tag name="KSO_WM_TAG_VERSION" val="1.0"/>
  <p:tag name="KSO_WM_BEAUTIFY_FLAG" val="#wm#"/>
  <p:tag name="PA" val="v5.2.7"/>
  <p:tag name="KSO_WM_UNIT_FILL_FORE_SCHEMECOLOR_INDEX" val="5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i"/>
  <p:tag name="KSO_WM_UNIT_INDEX" val="2"/>
  <p:tag name="KSO_WM_UNIT_ID" val="diagram20194940_1*i*2"/>
  <p:tag name="KSO_WM_TEMPLATE_CATEGORY" val="diagram"/>
  <p:tag name="KSO_WM_TEMPLATE_INDEX" val="20194940"/>
  <p:tag name="KSO_WM_UNIT_LAYERLEVEL" val="1"/>
  <p:tag name="KSO_WM_TAG_VERSION" val="1.0"/>
  <p:tag name="KSO_WM_BEAUTIFY_FLAG" val="#wm#"/>
  <p:tag name="KSO_WM_UNIT_USESOURCEFORMAT_APPLY" val="1"/>
</p:tagLst>
</file>

<file path=ppt/tags/tag9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i"/>
  <p:tag name="KSO_WM_UNIT_INDEX" val="3"/>
  <p:tag name="KSO_WM_UNIT_ID" val="diagram20194940_1*i*3"/>
  <p:tag name="KSO_WM_TEMPLATE_CATEGORY" val="diagram"/>
  <p:tag name="KSO_WM_TEMPLATE_INDEX" val="20194940"/>
  <p:tag name="KSO_WM_UNIT_LAYERLEVEL" val="1"/>
  <p:tag name="KSO_WM_TAG_VERSION" val="1.0"/>
  <p:tag name="KSO_WM_BEAUTIFY_FLAG" val="#wm#"/>
  <p:tag name="KSO_WM_UNIT_USESOURCEFORMAT_APPLY" val="1"/>
</p:tagLst>
</file>

<file path=ppt/tags/tag9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i"/>
  <p:tag name="KSO_WM_UNIT_INDEX" val="4"/>
  <p:tag name="KSO_WM_UNIT_ID" val="diagram20194940_1*i*4"/>
  <p:tag name="KSO_WM_TEMPLATE_CATEGORY" val="diagram"/>
  <p:tag name="KSO_WM_TEMPLATE_INDEX" val="20194940"/>
  <p:tag name="KSO_WM_UNIT_LAYERLEVEL" val="1"/>
  <p:tag name="KSO_WM_TAG_VERSION" val="1.0"/>
  <p:tag name="KSO_WM_BEAUTIFY_FLAG" val="#wm#"/>
  <p:tag name="KSO_WM_UNIT_USESOURCEFORMAT_APPLY" val="1"/>
</p:tagLst>
</file>

<file path=ppt/tags/tag96.xml><?xml version="1.0" encoding="utf-8"?>
<p:tagLst xmlns:p="http://schemas.openxmlformats.org/presentationml/2006/main">
  <p:tag name="KSO_WM_UNIT_DIAGRAM_NUMVISUAL_CHANGE_MODES" val="16"/>
  <p:tag name="KSO_WM_UNIT_DIAGRAM_MODELTYPE" val="numdgm"/>
  <p:tag name="KSO_WM_UNIT_DIAGRAM_MAX_ITEM_COUNT" val="2"/>
  <p:tag name="KSO_WM_UNIT_DIAGRAM_SUBTYPE" val="m"/>
  <p:tag name="KSO_WM_UNIT_HIGHLIGHT" val="0"/>
  <p:tag name="KSO_WM_UNIT_COMPATIBLE" val="0"/>
  <p:tag name="KSO_WM_UNIT_DIAGRAM_ISNUMVISUAL" val="1"/>
  <p:tag name="KSO_WM_UNIT_DIAGRAM_ISREFERUNIT" val="0"/>
  <p:tag name="KSO_WM_UNIT_DIAGRAM_NUM_VALUE" val="75"/>
  <p:tag name="KSO_WM_UNIT_DIAGRAM_NUMVISUAL_BIND_NUMID" val="05c9764b-b91d-43b6-a742-cd45808df29c"/>
  <p:tag name="KSO_WM_DIAGRAM_GROUP_CODE" val="ε1-1"/>
  <p:tag name="KSO_WM_UNIT_TYPE" val="ε_h_h_i"/>
  <p:tag name="KSO_WM_UNIT_INDEX" val="1_2_2_1"/>
  <p:tag name="KSO_WM_UNIT_ID" val="diagram20194940_1*ε_h_h_i*1_2_2_1"/>
  <p:tag name="KSO_WM_TEMPLATE_CATEGORY" val="diagram"/>
  <p:tag name="KSO_WM_TEMPLATE_INDEX" val="20194940"/>
  <p:tag name="KSO_WM_UNIT_LAYERLEVEL" val="1_1_1_1"/>
  <p:tag name="KSO_WM_TAG_VERSION" val="1.0"/>
  <p:tag name="KSO_WM_BEAUTIFY_FLAG" val="#wm#"/>
  <p:tag name="PA" val="v5.2.7"/>
  <p:tag name="KSO_WM_UNIT_FILL_FORE_SCHEMECOLOR_INDEX" val="6"/>
  <p:tag name="KSO_WM_UNIT_FILL_TYPE" val="1"/>
  <p:tag name="KSO_WM_UNIT_USESOURCEFORMAT_APPLY" val="1"/>
</p:tagLst>
</file>

<file path=ppt/tags/tag9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ε1-1"/>
  <p:tag name="KSO_WM_UNIT_TYPE" val="i"/>
  <p:tag name="KSO_WM_UNIT_INDEX" val="5"/>
  <p:tag name="KSO_WM_UNIT_ID" val="diagram20194940_1*i*5"/>
  <p:tag name="KSO_WM_TEMPLATE_CATEGORY" val="diagram"/>
  <p:tag name="KSO_WM_TEMPLATE_INDEX" val="20194940"/>
  <p:tag name="KSO_WM_UNIT_LAYERLEVEL" val="1"/>
  <p:tag name="KSO_WM_TAG_VERSION" val="1.0"/>
  <p:tag name="KSO_WM_BEAUTIFY_FLAG" val="#wm#"/>
  <p:tag name="KSO_WM_UNIT_USESOURCEFORMAT_APPLY" val="1"/>
</p:tagLst>
</file>

<file path=ppt/tags/tag98.xml><?xml version="1.0" encoding="utf-8"?>
<p:tagLst xmlns:p="http://schemas.openxmlformats.org/presentationml/2006/main">
  <p:tag name="KSO_WM_SLIDE_ID" val="diagram20194940_1"/>
  <p:tag name="KSO_WM_TEMPLATE_SUBCATEGORY" val="0"/>
  <p:tag name="KSO_WM_SLIDE_TYPE" val="text"/>
  <p:tag name="KSO_WM_SLIDE_SUBTYPE" val="diag"/>
  <p:tag name="KSO_WM_SLIDE_ITEM_CNT" val="2"/>
  <p:tag name="KSO_WM_SLIDE_INDEX" val="1"/>
  <p:tag name="KSO_WM_SLIDE_SIZE" val="901.888*540"/>
  <p:tag name="KSO_WM_SLIDE_POSITION" val="0*0"/>
  <p:tag name="KSO_WM_DIAGRAM_GROUP_CODE" val="ε1-1"/>
  <p:tag name="KSO_WM_SLIDE_DIAGTYPE" val="ε"/>
  <p:tag name="KSO_WM_TAG_VERSION" val="1.0"/>
  <p:tag name="KSO_WM_BEAUTIFY_FLAG" val="#wm#"/>
  <p:tag name="KSO_WM_TEMPLATE_CATEGORY" val="diagram"/>
  <p:tag name="KSO_WM_TEMPLATE_INDEX" val="20194940"/>
  <p:tag name="KSO_WM_SLIDE_LAYOUT" val="ε"/>
  <p:tag name="KSO_WM_SLIDE_LAYOUT_CNT" val="1"/>
  <p:tag name="KSO_WM_SLIDE_MODEL_TYPE" val="numdgm"/>
  <p:tag name="KSO_WM_SLIDE_NumDiagram_DynamicNumAnim_Type" val="1"/>
  <p:tag name="KSO_WM_SLIDE_NumDiagram_DynamicNumAnim_Flag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34">
      <a:dk1>
        <a:srgbClr val="000000"/>
      </a:dk1>
      <a:lt1>
        <a:sysClr val="window" lastClr="FFFFFF"/>
      </a:lt1>
      <a:dk2>
        <a:srgbClr val="4D576B"/>
      </a:dk2>
      <a:lt2>
        <a:srgbClr val="E7E6E6"/>
      </a:lt2>
      <a:accent1>
        <a:srgbClr val="4276AA"/>
      </a:accent1>
      <a:accent2>
        <a:srgbClr val="5268A5"/>
      </a:accent2>
      <a:accent3>
        <a:srgbClr val="5E5CA2"/>
      </a:accent3>
      <a:accent4>
        <a:srgbClr val="2C85AE"/>
      </a:accent4>
      <a:accent5>
        <a:srgbClr val="00A09D"/>
      </a:accent5>
      <a:accent6>
        <a:srgbClr val="1891A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演示</Application>
  <PresentationFormat>宽屏</PresentationFormat>
  <Paragraphs>315</Paragraphs>
  <Slides>23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宋体</vt:lpstr>
      <vt:lpstr>Wingdings</vt:lpstr>
      <vt:lpstr>Arial Black</vt:lpstr>
      <vt:lpstr>微软雅黑</vt:lpstr>
      <vt:lpstr>Calibri</vt:lpstr>
      <vt:lpstr>Arial Unicode MS</vt:lpstr>
      <vt:lpstr>Times New Roman</vt:lpstr>
      <vt:lpstr>造字工房悦黑体验版常规体</vt:lpstr>
      <vt:lpstr>黑体</vt:lpstr>
      <vt:lpstr>等线</vt:lpstr>
      <vt:lpstr>Impact</vt:lpstr>
      <vt:lpstr>Malgun Gothic</vt:lpstr>
      <vt:lpstr>Arial</vt:lpstr>
      <vt:lpstr>Roboto Condensed</vt:lpstr>
      <vt:lpstr>华文黑体</vt:lpstr>
      <vt:lpstr>Eras Bold ITC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蛐蛐科技官方店</dc:title>
  <dc:creator>蛐蛐科技官方店</dc:creator>
  <dc:description>蛐蛐科技官方店</dc:description>
  <cp:lastModifiedBy>Shutup1375937313</cp:lastModifiedBy>
  <cp:revision>30</cp:revision>
  <dcterms:created xsi:type="dcterms:W3CDTF">2017-02-15T16:34:00Z</dcterms:created>
  <dcterms:modified xsi:type="dcterms:W3CDTF">2019-12-25T07:30:19Z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