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7" r:id="rId2"/>
    <p:sldId id="295" r:id="rId3"/>
    <p:sldId id="296" r:id="rId4"/>
    <p:sldId id="290" r:id="rId5"/>
    <p:sldId id="293" r:id="rId6"/>
    <p:sldId id="282" r:id="rId7"/>
    <p:sldId id="297" r:id="rId8"/>
    <p:sldId id="298" r:id="rId9"/>
    <p:sldId id="294" r:id="rId10"/>
    <p:sldId id="288" r:id="rId11"/>
    <p:sldId id="289" r:id="rId12"/>
    <p:sldId id="299" r:id="rId13"/>
    <p:sldId id="291" r:id="rId14"/>
    <p:sldId id="292" r:id="rId15"/>
    <p:sldId id="28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164374"/>
    <a:srgbClr val="103154"/>
    <a:srgbClr val="040D16"/>
    <a:srgbClr val="091A2D"/>
    <a:srgbClr val="205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1" autoAdjust="0"/>
    <p:restoredTop sz="94660"/>
  </p:normalViewPr>
  <p:slideViewPr>
    <p:cSldViewPr snapToGrid="0">
      <p:cViewPr varScale="1">
        <p:scale>
          <a:sx n="83" d="100"/>
          <a:sy n="83" d="100"/>
        </p:scale>
        <p:origin x="79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955669878943457E-2"/>
          <c:y val="4.8343345237375934E-2"/>
          <c:w val="0.90842512519463026"/>
          <c:h val="0.6373530412549808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星期一</c:v>
                </c:pt>
                <c:pt idx="1">
                  <c:v>星期二</c:v>
                </c:pt>
                <c:pt idx="2">
                  <c:v>星期三</c:v>
                </c:pt>
                <c:pt idx="3">
                  <c:v>星期四</c:v>
                </c:pt>
                <c:pt idx="4">
                  <c:v>星期五</c:v>
                </c:pt>
                <c:pt idx="5">
                  <c:v>星期六</c:v>
                </c:pt>
                <c:pt idx="6">
                  <c:v>星期日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8.4</c:v>
                </c:pt>
                <c:pt idx="5">
                  <c:v>2.2999999999999998</c:v>
                </c:pt>
                <c:pt idx="6">
                  <c:v>5.7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1C-594F-8E4B-8E1C7060F7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星期一</c:v>
                </c:pt>
                <c:pt idx="1">
                  <c:v>星期二</c:v>
                </c:pt>
                <c:pt idx="2">
                  <c:v>星期三</c:v>
                </c:pt>
                <c:pt idx="3">
                  <c:v>星期四</c:v>
                </c:pt>
                <c:pt idx="4">
                  <c:v>星期五</c:v>
                </c:pt>
                <c:pt idx="5">
                  <c:v>星期六</c:v>
                </c:pt>
                <c:pt idx="6">
                  <c:v>星期日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2.7</c:v>
                </c:pt>
                <c:pt idx="1">
                  <c:v>8.3000000000000007</c:v>
                </c:pt>
                <c:pt idx="2">
                  <c:v>5.7</c:v>
                </c:pt>
                <c:pt idx="3">
                  <c:v>7.6</c:v>
                </c:pt>
                <c:pt idx="4">
                  <c:v>2.7</c:v>
                </c:pt>
                <c:pt idx="5">
                  <c:v>5.8</c:v>
                </c:pt>
                <c:pt idx="6">
                  <c:v>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1C-594F-8E4B-8E1C7060F7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2206464"/>
        <c:axId val="162208000"/>
      </c:lineChart>
      <c:dateAx>
        <c:axId val="162206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2208000"/>
        <c:crosses val="autoZero"/>
        <c:auto val="0"/>
        <c:lblOffset val="100"/>
        <c:baseTimeUnit val="days"/>
      </c:dateAx>
      <c:valAx>
        <c:axId val="162208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2206464"/>
        <c:crosses val="autoZero"/>
        <c:crossBetween val="between"/>
        <c:majorUnit val="3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6EF92-E562-4AE3-B5F4-DE4CAA27C0D8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78A83-A6E2-4F3D-81CD-DCD4E9241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31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19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tumblr_ndyg3pYbKW1tubinno1_1280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17"/>
          <a:stretch/>
        </p:blipFill>
        <p:spPr>
          <a:xfrm>
            <a:off x="0" y="-51816"/>
            <a:ext cx="12192000" cy="6928866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3696" y="-38100"/>
            <a:ext cx="12195696" cy="6896100"/>
          </a:xfrm>
          <a:prstGeom prst="rect">
            <a:avLst/>
          </a:prstGeom>
          <a:solidFill>
            <a:srgbClr val="091A2D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60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152900" y="0"/>
            <a:ext cx="8039099" cy="6858000"/>
          </a:xfrm>
          <a:prstGeom prst="rect">
            <a:avLst/>
          </a:prstGeom>
          <a:solidFill>
            <a:srgbClr val="091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7642" y="805833"/>
            <a:ext cx="1822619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348742" y="243040"/>
            <a:ext cx="4930588" cy="549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5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348742" y="846994"/>
            <a:ext cx="3428813" cy="416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CLICK HERE TO ADD YOUR TITLE</a:t>
            </a:r>
            <a:endParaRPr lang="zh-CN" altLang="zh-CN" dirty="0">
              <a:solidFill>
                <a:schemeClr val="bg1">
                  <a:lumMod val="75000"/>
                </a:schemeClr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578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437642" y="805833"/>
            <a:ext cx="1822619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 userDrawn="1"/>
        </p:nvSpPr>
        <p:spPr>
          <a:xfrm>
            <a:off x="0" y="3976914"/>
            <a:ext cx="12192000" cy="2881086"/>
          </a:xfrm>
          <a:prstGeom prst="rect">
            <a:avLst/>
          </a:prstGeom>
          <a:solidFill>
            <a:srgbClr val="091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348742" y="243040"/>
            <a:ext cx="4930588" cy="549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5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348742" y="846994"/>
            <a:ext cx="3428813" cy="416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CLICK HERE TO ADD YOUR TITLE</a:t>
            </a:r>
            <a:endParaRPr lang="zh-CN" altLang="zh-CN" dirty="0">
              <a:solidFill>
                <a:schemeClr val="bg1">
                  <a:lumMod val="75000"/>
                </a:schemeClr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0626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8742" y="243040"/>
            <a:ext cx="4930588" cy="549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/>
              <a:t>单击此处添加标题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37642" y="805833"/>
            <a:ext cx="1822619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348742" y="846994"/>
            <a:ext cx="3428813" cy="416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CLICK HERE TO ADD YOUR TITLE</a:t>
            </a:r>
            <a:endParaRPr lang="zh-CN" altLang="zh-CN" dirty="0">
              <a:solidFill>
                <a:schemeClr val="bg1">
                  <a:lumMod val="75000"/>
                </a:schemeClr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171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2" b="7882"/>
          <a:stretch/>
        </p:blipFill>
        <p:spPr>
          <a:xfrm>
            <a:off x="1" y="-19050"/>
            <a:ext cx="12191999" cy="6858000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348742" y="243040"/>
            <a:ext cx="4930588" cy="549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37642" y="805833"/>
            <a:ext cx="1822619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348742" y="846994"/>
            <a:ext cx="3428813" cy="416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CLICK HERE TO ADD YOUR TITLE</a:t>
            </a:r>
            <a:endParaRPr lang="zh-CN" altLang="zh-CN" dirty="0">
              <a:solidFill>
                <a:schemeClr val="bg1">
                  <a:lumMod val="75000"/>
                </a:schemeClr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415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857673" y="841948"/>
            <a:ext cx="1335859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395050" y="841948"/>
            <a:ext cx="4063149" cy="3559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Century Gothic  </a:t>
            </a: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HelveticaNeueLT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 Pro 67 </a:t>
            </a: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MdCn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617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23713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983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5" r:id="rId3"/>
    <p:sldLayoutId id="2147483664" r:id="rId4"/>
    <p:sldLayoutId id="2147483650" r:id="rId5"/>
    <p:sldLayoutId id="2147483662" r:id="rId6"/>
    <p:sldLayoutId id="2147483674" r:id="rId7"/>
    <p:sldLayoutId id="214748367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107650"/>
            <a:ext cx="5439840" cy="1319924"/>
          </a:xfrm>
          <a:prstGeom prst="rect">
            <a:avLst/>
          </a:prstGeom>
          <a:solidFill>
            <a:srgbClr val="1031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" y="2299425"/>
            <a:ext cx="7758543" cy="1319924"/>
          </a:xfrm>
          <a:prstGeom prst="rect">
            <a:avLst/>
          </a:prstGeom>
          <a:solidFill>
            <a:srgbClr val="1031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3208" y="1107650"/>
            <a:ext cx="10253120" cy="603857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6600" b="1" dirty="0">
                <a:solidFill>
                  <a:schemeClr val="bg1"/>
                </a:solidFill>
                <a:latin typeface="HelveticaNeueLT Pro 67 MdCn" panose="020B0606030502030204"/>
              </a:rPr>
              <a:t>天涯咫尺</a:t>
            </a:r>
            <a:endParaRPr kumimoji="1" lang="en-US" altLang="zh-CN" sz="6600" b="1" dirty="0">
              <a:solidFill>
                <a:schemeClr val="bg1"/>
              </a:solidFill>
              <a:latin typeface="HelveticaNeueLT Pro 67 MdCn" panose="020B0606030502030204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HelveticaNeueLT Pro 67 MdCn" panose="020B0606030502030204"/>
              </a:rPr>
              <a:t>——</a:t>
            </a:r>
            <a:r>
              <a:rPr kumimoji="1" lang="en-US" altLang="zh-CN" sz="3200" b="1" dirty="0">
                <a:solidFill>
                  <a:schemeClr val="bg1"/>
                </a:solidFill>
                <a:latin typeface="HelveticaNeueLT Pro 67 MdCn" panose="020B0606030502030204"/>
              </a:rPr>
              <a:t>——</a:t>
            </a:r>
            <a:r>
              <a:rPr kumimoji="1" lang="zh-CN" altLang="en-US" sz="3200" b="1" dirty="0">
                <a:solidFill>
                  <a:schemeClr val="bg1"/>
                </a:solidFill>
                <a:latin typeface="HelveticaNeueLT Pro 67 MdCn" panose="020B0606030502030204"/>
              </a:rPr>
              <a:t>融合行为分析的在线教育交互平台</a:t>
            </a:r>
            <a:endParaRPr kumimoji="1" lang="en-US" altLang="zh-CN" sz="3200" b="1" dirty="0">
              <a:solidFill>
                <a:schemeClr val="bg1"/>
              </a:solidFill>
              <a:latin typeface="HelveticaNeueLT Pro 67 MdCn" panose="020B0606030502030204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200" b="1" dirty="0">
                <a:solidFill>
                  <a:schemeClr val="bg1"/>
                </a:solidFill>
                <a:latin typeface="HelveticaNeueLT Pro 67 MdCn" panose="020B0606030502030204"/>
              </a:rPr>
              <a:t>————</a:t>
            </a:r>
            <a:r>
              <a:rPr kumimoji="1" lang="zh-CN" altLang="en-US" sz="3200" b="1" dirty="0">
                <a:solidFill>
                  <a:schemeClr val="bg1"/>
                </a:solidFill>
                <a:latin typeface="HelveticaNeueLT Pro 67 MdCn" panose="020B0606030502030204"/>
              </a:rPr>
              <a:t>第一阶段汇报</a:t>
            </a:r>
            <a:endParaRPr kumimoji="1" lang="en-US" altLang="zh-CN" sz="3200" b="1" dirty="0">
              <a:solidFill>
                <a:schemeClr val="bg1"/>
              </a:solidFill>
              <a:latin typeface="HelveticaNeueLT Pro 67 MdCn" panose="020B0606030502030204"/>
            </a:endParaRPr>
          </a:p>
          <a:p>
            <a:pPr>
              <a:lnSpc>
                <a:spcPct val="120000"/>
              </a:lnSpc>
            </a:pPr>
            <a:endParaRPr lang="en-US" altLang="zh-CN" sz="3200" b="1" dirty="0">
              <a:solidFill>
                <a:schemeClr val="bg1"/>
              </a:solidFill>
              <a:latin typeface="HelveticaNeueLT Pro 67 MdCn" panose="020B0606030502030204"/>
            </a:endParaRPr>
          </a:p>
          <a:p>
            <a:pPr>
              <a:lnSpc>
                <a:spcPct val="120000"/>
              </a:lnSpc>
            </a:pPr>
            <a:endParaRPr lang="en-US" altLang="zh-CN" sz="3200" b="1" dirty="0">
              <a:solidFill>
                <a:schemeClr val="bg1"/>
              </a:solidFill>
              <a:latin typeface="HelveticaNeueLT Pro 67 MdCn" panose="020B0606030502030204"/>
            </a:endParaRPr>
          </a:p>
          <a:p>
            <a:pPr>
              <a:lnSpc>
                <a:spcPct val="120000"/>
              </a:lnSpc>
            </a:pPr>
            <a:endParaRPr lang="en-US" altLang="zh-CN" sz="3200" b="1" dirty="0">
              <a:solidFill>
                <a:schemeClr val="bg1"/>
              </a:solidFill>
              <a:latin typeface="HelveticaNeueLT Pro 67 MdCn" panose="020B0606030502030204"/>
            </a:endParaRPr>
          </a:p>
          <a:p>
            <a:pPr>
              <a:lnSpc>
                <a:spcPct val="120000"/>
              </a:lnSpc>
            </a:pPr>
            <a:endParaRPr lang="en-US" altLang="zh-CN" sz="3200" b="1" dirty="0">
              <a:solidFill>
                <a:schemeClr val="bg1"/>
              </a:solidFill>
              <a:latin typeface="HelveticaNeueLT Pro 67 MdCn" panose="020B0606030502030204"/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HelveticaNeueLT Pro 67 MdCn" panose="020B0606030502030204"/>
              </a:rPr>
              <a:t>成员：钟马驰（</a:t>
            </a:r>
            <a:r>
              <a:rPr lang="en-US" altLang="zh-CN" sz="3200" b="1" dirty="0">
                <a:solidFill>
                  <a:schemeClr val="bg1"/>
                </a:solidFill>
                <a:latin typeface="HelveticaNeueLT Pro 67 MdCn" panose="020B0606030502030204"/>
              </a:rPr>
              <a:t>5</a:t>
            </a:r>
            <a:r>
              <a:rPr lang="zh-CN" altLang="en-US" sz="3200" b="1" dirty="0">
                <a:solidFill>
                  <a:schemeClr val="bg1"/>
                </a:solidFill>
                <a:latin typeface="HelveticaNeueLT Pro 67 MdCn" panose="020B0606030502030204"/>
              </a:rPr>
              <a:t>班）、张俊朗（</a:t>
            </a:r>
            <a:r>
              <a:rPr lang="en-US" altLang="zh-CN" sz="3200" b="1" dirty="0">
                <a:solidFill>
                  <a:schemeClr val="bg1"/>
                </a:solidFill>
                <a:latin typeface="HelveticaNeueLT Pro 67 MdCn" panose="020B0606030502030204"/>
              </a:rPr>
              <a:t>4</a:t>
            </a:r>
            <a:r>
              <a:rPr lang="zh-CN" altLang="en-US" sz="3200" b="1" dirty="0">
                <a:solidFill>
                  <a:schemeClr val="bg1"/>
                </a:solidFill>
                <a:latin typeface="HelveticaNeueLT Pro 67 MdCn" panose="020B0606030502030204"/>
              </a:rPr>
              <a:t>班）、蓝扬波（</a:t>
            </a:r>
            <a:r>
              <a:rPr lang="en-US" altLang="zh-CN" sz="3200" b="1" dirty="0">
                <a:solidFill>
                  <a:schemeClr val="bg1"/>
                </a:solidFill>
                <a:latin typeface="HelveticaNeueLT Pro 67 MdCn" panose="020B0606030502030204"/>
              </a:rPr>
              <a:t>4</a:t>
            </a:r>
            <a:r>
              <a:rPr lang="zh-CN" altLang="en-US" sz="3200" b="1" dirty="0">
                <a:solidFill>
                  <a:schemeClr val="bg1"/>
                </a:solidFill>
                <a:latin typeface="HelveticaNeueLT Pro 67 MdCn" panose="020B0606030502030204"/>
              </a:rPr>
              <a:t>班）</a:t>
            </a:r>
          </a:p>
          <a:p>
            <a:pPr>
              <a:lnSpc>
                <a:spcPct val="120000"/>
              </a:lnSpc>
            </a:pPr>
            <a:endParaRPr lang="zh-CN" altLang="en-US" sz="3200" b="1" dirty="0">
              <a:solidFill>
                <a:schemeClr val="bg1"/>
              </a:solidFill>
              <a:latin typeface="HelveticaNeueLT Pro 67 MdCn" panose="020B0606030502030204"/>
            </a:endParaRPr>
          </a:p>
        </p:txBody>
      </p:sp>
    </p:spTree>
    <p:extLst>
      <p:ext uri="{BB962C8B-B14F-4D97-AF65-F5344CB8AC3E}">
        <p14:creationId xmlns:p14="http://schemas.microsoft.com/office/powerpoint/2010/main" val="52591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7.</a:t>
            </a:r>
            <a:r>
              <a:rPr lang="zh-CN" altLang="en-US" dirty="0"/>
              <a:t>竞争对手和同类产品分析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232534"/>
              </p:ext>
            </p:extLst>
          </p:nvPr>
        </p:nvGraphicFramePr>
        <p:xfrm>
          <a:off x="609600" y="913630"/>
          <a:ext cx="10815780" cy="5370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156">
                  <a:extLst>
                    <a:ext uri="{9D8B030D-6E8A-4147-A177-3AD203B41FA5}">
                      <a16:colId xmlns:a16="http://schemas.microsoft.com/office/drawing/2014/main" val="2137006477"/>
                    </a:ext>
                  </a:extLst>
                </a:gridCol>
                <a:gridCol w="2163156">
                  <a:extLst>
                    <a:ext uri="{9D8B030D-6E8A-4147-A177-3AD203B41FA5}">
                      <a16:colId xmlns:a16="http://schemas.microsoft.com/office/drawing/2014/main" val="1345746292"/>
                    </a:ext>
                  </a:extLst>
                </a:gridCol>
                <a:gridCol w="2163156">
                  <a:extLst>
                    <a:ext uri="{9D8B030D-6E8A-4147-A177-3AD203B41FA5}">
                      <a16:colId xmlns:a16="http://schemas.microsoft.com/office/drawing/2014/main" val="3421854816"/>
                    </a:ext>
                  </a:extLst>
                </a:gridCol>
                <a:gridCol w="2163156">
                  <a:extLst>
                    <a:ext uri="{9D8B030D-6E8A-4147-A177-3AD203B41FA5}">
                      <a16:colId xmlns:a16="http://schemas.microsoft.com/office/drawing/2014/main" val="402188523"/>
                    </a:ext>
                  </a:extLst>
                </a:gridCol>
                <a:gridCol w="2163156">
                  <a:extLst>
                    <a:ext uri="{9D8B030D-6E8A-4147-A177-3AD203B41FA5}">
                      <a16:colId xmlns:a16="http://schemas.microsoft.com/office/drawing/2014/main" val="1338336126"/>
                    </a:ext>
                  </a:extLst>
                </a:gridCol>
              </a:tblGrid>
              <a:tr h="49407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本团队系统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腾讯课堂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网易云课堂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百度智慧课堂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8955971"/>
                  </a:ext>
                </a:extLst>
              </a:tr>
              <a:tr h="152282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技术创新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有自主的技术，建立由面部信息得出学生专注度的分析机制和反馈机制，解决师生互动问题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只分析得出学生情绪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无学生情绪分析功能，且师生难互动。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创建了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VR</a:t>
                      </a:r>
                      <a:r>
                        <a:rPr lang="zh-CN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教室和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AI</a:t>
                      </a:r>
                      <a:r>
                        <a:rPr lang="zh-CN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实验室，但没有关于学生情绪分析。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270157"/>
                  </a:ext>
                </a:extLst>
              </a:tr>
              <a:tr h="60912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品牌文化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Calibri" panose="020F0502020204030204" pitchFamily="34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立足教育行业，逐步形成自己的品牌文化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专业的在线教育平台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领先的使用技能学习平台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教学考评管权空间赋能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43714779"/>
                  </a:ext>
                </a:extLst>
              </a:tr>
              <a:tr h="91369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推广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 panose="020F0502020204030204" pitchFamily="34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立足华南师范大学，面向在线教育教育行业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Calibri" panose="020F0502020204030204" pitchFamily="34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属于腾讯云“智慧课堂”下的一部分，未进行独立推广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目前有近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6000</a:t>
                      </a:r>
                      <a:r>
                        <a:rPr lang="zh-CN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门课程，覆盖近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zh-CN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个教学领域，超过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700</a:t>
                      </a:r>
                      <a:r>
                        <a:rPr lang="zh-CN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万注册用户。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已上线</a:t>
                      </a: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iOS</a:t>
                      </a:r>
                      <a:r>
                        <a:rPr lang="zh-CN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商店和安卓商店，落地全国</a:t>
                      </a: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3000</a:t>
                      </a:r>
                      <a:r>
                        <a:rPr lang="zh-CN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所学校。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0076872"/>
                  </a:ext>
                </a:extLst>
              </a:tr>
              <a:tr h="91369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发展前景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 panose="020F0502020204030204" pitchFamily="34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潜力较大，技术先进和营销团队对在线教育行业热情高涨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Calibri" panose="020F0502020204030204" pitchFamily="34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由于只是作为一个子功能推广，发展受限于推广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网易在线教育有稳固的根基、优良的口碑与忠实的用户。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主要面向</a:t>
                      </a: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K12</a:t>
                      </a:r>
                      <a:r>
                        <a:rPr lang="zh-CN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和高校领域，领域发展前景受限。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6019877"/>
                  </a:ext>
                </a:extLst>
              </a:tr>
              <a:tr h="91369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劣势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 panose="020F0502020204030204" pitchFamily="34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目前课程资源不足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实时互动弱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互动弱，缺少用户服务。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学生主体地位不突出。</a:t>
                      </a: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习惯养成教育不系统化。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6246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623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</a:t>
            </a:r>
            <a:r>
              <a:rPr lang="zh-CN" altLang="en-US" dirty="0"/>
              <a:t>用户群分析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F51EAC-B4DE-4047-879A-BC3881E33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119" y="760611"/>
            <a:ext cx="8129852" cy="609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75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</a:t>
            </a:r>
            <a:r>
              <a:rPr lang="zh-CN" altLang="en-US" dirty="0"/>
              <a:t>用户群分析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5709" y="1136073"/>
            <a:ext cx="111852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</a:rPr>
              <a:t>(1)</a:t>
            </a:r>
            <a:r>
              <a:rPr lang="zh-CN" altLang="zh-CN" sz="2400" dirty="0">
                <a:solidFill>
                  <a:schemeClr val="accent2"/>
                </a:solidFill>
              </a:rPr>
              <a:t>中小学生</a:t>
            </a:r>
            <a:r>
              <a:rPr lang="zh-CN" altLang="en-US" sz="2400" dirty="0">
                <a:solidFill>
                  <a:schemeClr val="accent2"/>
                </a:solidFill>
              </a:rPr>
              <a:t>（及其教师）</a:t>
            </a:r>
            <a:endParaRPr lang="zh-CN" altLang="zh-CN" sz="2400" dirty="0">
              <a:solidFill>
                <a:schemeClr val="accent2"/>
              </a:solidFill>
            </a:endParaRPr>
          </a:p>
          <a:p>
            <a:r>
              <a:rPr lang="zh-CN" altLang="zh-CN" dirty="0"/>
              <a:t>年龄：</a:t>
            </a:r>
            <a:r>
              <a:rPr lang="en-US" altLang="zh-CN" dirty="0"/>
              <a:t>6-18</a:t>
            </a:r>
            <a:r>
              <a:rPr lang="zh-CN" altLang="zh-CN" dirty="0"/>
              <a:t>岁</a:t>
            </a:r>
          </a:p>
          <a:p>
            <a:r>
              <a:rPr lang="zh-CN" altLang="zh-CN" dirty="0"/>
              <a:t>收入水平：无</a:t>
            </a:r>
          </a:p>
          <a:p>
            <a:r>
              <a:rPr lang="zh-CN" altLang="zh-CN" dirty="0"/>
              <a:t>消费潜力：</a:t>
            </a:r>
            <a:r>
              <a:rPr lang="zh-CN" altLang="en-US" dirty="0"/>
              <a:t>大</a:t>
            </a:r>
            <a:endParaRPr lang="en-US" altLang="zh-CN" dirty="0"/>
          </a:p>
          <a:p>
            <a:r>
              <a:rPr lang="zh-CN" altLang="zh-CN" dirty="0"/>
              <a:t>特点：自控力低，需要家长或教师监督。</a:t>
            </a:r>
            <a:r>
              <a:rPr lang="zh-CN" altLang="en-US" dirty="0"/>
              <a:t>通过专注度检测，可以让中小学生形成自我监督的习惯。同时，通过这个平台，老师和家长可以放心地让孩子上在线课程。</a:t>
            </a:r>
            <a:endParaRPr lang="en-US" altLang="zh-CN" dirty="0"/>
          </a:p>
          <a:p>
            <a:r>
              <a:rPr lang="zh-CN" altLang="zh-CN" dirty="0"/>
              <a:t> </a:t>
            </a:r>
            <a:r>
              <a:rPr lang="en-US" altLang="zh-CN" sz="2400" dirty="0">
                <a:solidFill>
                  <a:schemeClr val="accent2"/>
                </a:solidFill>
              </a:rPr>
              <a:t>(2)</a:t>
            </a:r>
            <a:r>
              <a:rPr lang="zh-CN" altLang="zh-CN" sz="2400" dirty="0">
                <a:solidFill>
                  <a:schemeClr val="accent2"/>
                </a:solidFill>
              </a:rPr>
              <a:t>大学生</a:t>
            </a:r>
            <a:r>
              <a:rPr lang="zh-CN" altLang="en-US" sz="2400" dirty="0">
                <a:solidFill>
                  <a:schemeClr val="accent2"/>
                </a:solidFill>
              </a:rPr>
              <a:t>（及其教师）</a:t>
            </a:r>
            <a:endParaRPr lang="zh-CN" altLang="zh-CN" sz="2400" dirty="0">
              <a:solidFill>
                <a:schemeClr val="accent2"/>
              </a:solidFill>
            </a:endParaRPr>
          </a:p>
          <a:p>
            <a:r>
              <a:rPr lang="zh-CN" altLang="zh-CN" dirty="0"/>
              <a:t>年龄：</a:t>
            </a:r>
            <a:r>
              <a:rPr lang="en-US" altLang="zh-CN" dirty="0"/>
              <a:t>18-24</a:t>
            </a:r>
            <a:r>
              <a:rPr lang="zh-CN" altLang="zh-CN" dirty="0"/>
              <a:t>岁</a:t>
            </a:r>
          </a:p>
          <a:p>
            <a:r>
              <a:rPr lang="zh-CN" altLang="zh-CN" dirty="0"/>
              <a:t>收入水平：低</a:t>
            </a:r>
          </a:p>
          <a:p>
            <a:r>
              <a:rPr lang="zh-CN" altLang="zh-CN" dirty="0"/>
              <a:t>消费潜力：中</a:t>
            </a:r>
          </a:p>
          <a:p>
            <a:r>
              <a:rPr lang="zh-CN" altLang="zh-CN" dirty="0"/>
              <a:t>特点：拥有一定的自控意识，但自控力仍处于薄弱阶段。在上课期间，</a:t>
            </a:r>
            <a:r>
              <a:rPr lang="zh-CN" altLang="en-US" dirty="0"/>
              <a:t>注意力不集中的学生大有人在，通过这个平台让老师和学生对自己的学习质量都有一个参考。</a:t>
            </a:r>
            <a:endParaRPr lang="en-US" altLang="zh-CN" dirty="0"/>
          </a:p>
          <a:p>
            <a:r>
              <a:rPr lang="en-US" altLang="zh-CN" sz="2400" dirty="0">
                <a:solidFill>
                  <a:schemeClr val="accent2"/>
                </a:solidFill>
              </a:rPr>
              <a:t>(2)</a:t>
            </a:r>
            <a:r>
              <a:rPr lang="zh-CN" altLang="en-US" sz="2400" dirty="0">
                <a:solidFill>
                  <a:schemeClr val="accent2"/>
                </a:solidFill>
              </a:rPr>
              <a:t>其它（及其教师）</a:t>
            </a:r>
            <a:endParaRPr lang="zh-CN" altLang="zh-CN" sz="2400" dirty="0">
              <a:solidFill>
                <a:schemeClr val="accent2"/>
              </a:solidFill>
            </a:endParaRPr>
          </a:p>
          <a:p>
            <a:r>
              <a:rPr lang="zh-CN" altLang="zh-CN" dirty="0"/>
              <a:t>年龄：</a:t>
            </a:r>
            <a:r>
              <a:rPr lang="en-US" altLang="zh-CN" dirty="0"/>
              <a:t>24</a:t>
            </a:r>
            <a:r>
              <a:rPr lang="zh-CN" altLang="zh-CN" dirty="0"/>
              <a:t>岁</a:t>
            </a:r>
            <a:r>
              <a:rPr lang="zh-CN" altLang="en-US" dirty="0"/>
              <a:t>以上</a:t>
            </a:r>
            <a:endParaRPr lang="zh-CN" altLang="zh-CN" dirty="0"/>
          </a:p>
          <a:p>
            <a:r>
              <a:rPr lang="zh-CN" altLang="zh-CN" dirty="0"/>
              <a:t>收入水平：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zh-CN" dirty="0"/>
              <a:t>消费潜力：</a:t>
            </a:r>
            <a:r>
              <a:rPr lang="zh-CN" altLang="en-US" dirty="0"/>
              <a:t>高</a:t>
            </a:r>
            <a:endParaRPr lang="zh-CN" altLang="zh-CN" dirty="0"/>
          </a:p>
          <a:p>
            <a:r>
              <a:rPr lang="zh-CN" altLang="zh-CN" dirty="0"/>
              <a:t>特点：</a:t>
            </a:r>
            <a:r>
              <a:rPr lang="zh-CN" altLang="en-US" dirty="0"/>
              <a:t>对于希望自己得到监督的学员，本系统能满足他们的需求。同时因为一些在线课程的学员学习能力参差不齐，教师通过该系统可以细致掌握学生的专注度情况</a:t>
            </a:r>
          </a:p>
        </p:txBody>
      </p:sp>
    </p:spTree>
    <p:extLst>
      <p:ext uri="{BB962C8B-B14F-4D97-AF65-F5344CB8AC3E}">
        <p14:creationId xmlns:p14="http://schemas.microsoft.com/office/powerpoint/2010/main" val="1148316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8742" y="86022"/>
            <a:ext cx="4930588" cy="54927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9.</a:t>
            </a:r>
            <a:r>
              <a:rPr lang="zh-CN" altLang="en-US" sz="2400" dirty="0"/>
              <a:t>推广和运营方案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633094"/>
              </p:ext>
            </p:extLst>
          </p:nvPr>
        </p:nvGraphicFramePr>
        <p:xfrm>
          <a:off x="274851" y="635297"/>
          <a:ext cx="11563928" cy="5756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420">
                  <a:extLst>
                    <a:ext uri="{9D8B030D-6E8A-4147-A177-3AD203B41FA5}">
                      <a16:colId xmlns:a16="http://schemas.microsoft.com/office/drawing/2014/main" val="3903571178"/>
                    </a:ext>
                  </a:extLst>
                </a:gridCol>
                <a:gridCol w="9658508">
                  <a:extLst>
                    <a:ext uri="{9D8B030D-6E8A-4147-A177-3AD203B41FA5}">
                      <a16:colId xmlns:a16="http://schemas.microsoft.com/office/drawing/2014/main" val="3004653599"/>
                    </a:ext>
                  </a:extLst>
                </a:gridCol>
              </a:tblGrid>
              <a:tr h="365464">
                <a:tc>
                  <a:txBody>
                    <a:bodyPr/>
                    <a:lstStyle/>
                    <a:p>
                      <a:r>
                        <a:rPr lang="zh-CN" altLang="en-US" dirty="0"/>
                        <a:t>阶段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推广</a:t>
                      </a: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方案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218612"/>
                  </a:ext>
                </a:extLst>
              </a:tr>
              <a:tr h="1687170">
                <a:tc>
                  <a:txBody>
                    <a:bodyPr/>
                    <a:lstStyle/>
                    <a:p>
                      <a:r>
                        <a:rPr lang="zh-CN" altLang="zh-CN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第一阶段</a:t>
                      </a:r>
                      <a:endParaRPr lang="zh-CN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发展初期，根据市场的分布、大小等综合因素，首先以我高校的网络教育平台作为试点合作。目前华南师范大学在英语、军理和部分公共选修课的教学上都采用了线上线下相结合的方法，同时也发现存在教师同学交互性差、教学质量不高的问题，这些问题的存在给了本项目很大的发挥空间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9421358"/>
                  </a:ext>
                </a:extLst>
              </a:tr>
              <a:tr h="1543456">
                <a:tc>
                  <a:txBody>
                    <a:bodyPr/>
                    <a:lstStyle/>
                    <a:p>
                      <a:r>
                        <a:rPr lang="zh-CN" altLang="zh-CN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第二阶段</a:t>
                      </a:r>
                      <a:endParaRPr lang="zh-CN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随着我们业务规模的扩大，知名度的提高和新产品的逐步推出，我们开始向广州地区其他教育机构扩散，随着系统的不断完善，我们将以广州市的各高校、课外培训机构（新东方、快乐国际等）教育机构的网络教育平台为此阶段目标扩展市场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200735"/>
                  </a:ext>
                </a:extLst>
              </a:tr>
              <a:tr h="2160177">
                <a:tc>
                  <a:txBody>
                    <a:bodyPr/>
                    <a:lstStyle/>
                    <a:p>
                      <a:r>
                        <a:rPr lang="zh-CN" altLang="zh-CN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第三阶段</a:t>
                      </a:r>
                      <a:endParaRPr lang="zh-CN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综合市场上的影响力，我们将目标区域进一步扩大。争取与国内知名的网课平台如中国大学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MOOC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、网易公开课、腾讯课堂、有道精品课等进行合作，通过出售软件的方式实现使用，进一步将目标地域扩大。</a:t>
                      </a:r>
                    </a:p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+mj-lt"/>
                        <a:buNone/>
                      </a:pPr>
                      <a:endParaRPr lang="zh-CN" altLang="en-US" sz="1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41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007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prstClr val="black"/>
                </a:solidFill>
              </a:rPr>
              <a:t>9.</a:t>
            </a:r>
            <a:r>
              <a:rPr lang="zh-CN" altLang="en-US" sz="2400" dirty="0">
                <a:solidFill>
                  <a:prstClr val="black"/>
                </a:solidFill>
              </a:rPr>
              <a:t>推广和运营方案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08504"/>
              </p:ext>
            </p:extLst>
          </p:nvPr>
        </p:nvGraphicFramePr>
        <p:xfrm>
          <a:off x="348742" y="627444"/>
          <a:ext cx="11517745" cy="6327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1642">
                  <a:extLst>
                    <a:ext uri="{9D8B030D-6E8A-4147-A177-3AD203B41FA5}">
                      <a16:colId xmlns:a16="http://schemas.microsoft.com/office/drawing/2014/main" val="4005331228"/>
                    </a:ext>
                  </a:extLst>
                </a:gridCol>
                <a:gridCol w="8756103">
                  <a:extLst>
                    <a:ext uri="{9D8B030D-6E8A-4147-A177-3AD203B41FA5}">
                      <a16:colId xmlns:a16="http://schemas.microsoft.com/office/drawing/2014/main" val="4245794903"/>
                    </a:ext>
                  </a:extLst>
                </a:gridCol>
              </a:tblGrid>
              <a:tr h="366618">
                <a:tc>
                  <a:txBody>
                    <a:bodyPr/>
                    <a:lstStyle/>
                    <a:p>
                      <a:r>
                        <a:rPr lang="zh-CN" altLang="en-US" dirty="0"/>
                        <a:t>阶段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运营规划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076458"/>
                  </a:ext>
                </a:extLst>
              </a:tr>
              <a:tr h="1775766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+mn-ea"/>
                          <a:ea typeface="+mn-ea"/>
                        </a:rPr>
                        <a:t>第一阶段（开发）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altLang="zh-CN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分配开发任务，进行</a:t>
                      </a:r>
                      <a:r>
                        <a:rPr lang="zh-CN" alt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相关</a:t>
                      </a:r>
                      <a:r>
                        <a:rPr lang="zh-CN" altLang="zh-CN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技术学习，完善知识结构。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altLang="zh-CN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根据需求分析共同分配</a:t>
                      </a:r>
                      <a:r>
                        <a:rPr lang="zh-CN" alt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平台</a:t>
                      </a:r>
                      <a:r>
                        <a:rPr lang="zh-CN" altLang="zh-CN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主体开发任务，并完成软件测试。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altLang="zh-CN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建立版本管理。</a:t>
                      </a:r>
                      <a:endParaRPr lang="en-US" alt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altLang="zh-CN" sz="18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根据内测反馈对</a:t>
                      </a:r>
                      <a:r>
                        <a:rPr lang="zh-CN" altLang="en-US" sz="18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平台、小程序</a:t>
                      </a:r>
                      <a:r>
                        <a:rPr lang="zh-CN" altLang="zh-CN" sz="18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进行调整和修改。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989121"/>
                  </a:ext>
                </a:extLst>
              </a:tr>
              <a:tr h="2175313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+mn-ea"/>
                          <a:ea typeface="+mn-ea"/>
                        </a:rPr>
                        <a:t>第二阶段（上线）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altLang="zh-CN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安排服务器管理员负责后续服务器运维操作，安排软件工程师跟进</a:t>
                      </a:r>
                      <a:r>
                        <a:rPr lang="zh-CN" alt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系统</a:t>
                      </a:r>
                      <a:r>
                        <a:rPr lang="zh-CN" altLang="zh-CN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状态，发生安全事件及时告警修复。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altLang="zh-CN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开放用户反馈渠道，根据反馈记录对后续升级项目进行研讨。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altLang="zh-CN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安排进行例行维护和更新。</a:t>
                      </a:r>
                      <a:endParaRPr lang="en-US" alt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altLang="zh-CN" sz="18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跟进社会和舆论风险，及时做出公关响应。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868939"/>
                  </a:ext>
                </a:extLst>
              </a:tr>
              <a:tr h="1617438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+mn-ea"/>
                          <a:ea typeface="+mn-ea"/>
                        </a:rPr>
                        <a:t>第三阶段（后续发展）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altLang="zh-CN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参考社会和自身发展需要添加新功能，比如群组讨论、交友、</a:t>
                      </a:r>
                      <a:r>
                        <a:rPr lang="zh-CN" alt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等。</a:t>
                      </a:r>
                      <a:endParaRPr lang="en-US" alt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altLang="zh-CN" sz="18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扩大团队规模，作为初创者成立公司。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517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739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42424" y="1428750"/>
            <a:ext cx="3094453" cy="2987878"/>
            <a:chOff x="5641137" y="1634771"/>
            <a:chExt cx="1376722" cy="1329307"/>
          </a:xfrm>
        </p:grpSpPr>
        <p:sp>
          <p:nvSpPr>
            <p:cNvPr id="4" name="椭圆形标注 3"/>
            <p:cNvSpPr/>
            <p:nvPr/>
          </p:nvSpPr>
          <p:spPr>
            <a:xfrm rot="1343570">
              <a:off x="5641137" y="1634771"/>
              <a:ext cx="1376722" cy="1329307"/>
            </a:xfrm>
            <a:prstGeom prst="wedgeEllipseCallou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804910" y="1846696"/>
              <a:ext cx="1049175" cy="944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chemeClr val="bg1"/>
                  </a:solidFill>
                  <a:latin typeface="HelveticaNeueLT Pro 67 MdCn" panose="020B0606030502030204"/>
                </a:rPr>
                <a:t>THANK</a:t>
              </a:r>
            </a:p>
            <a:p>
              <a:pPr algn="ctr"/>
              <a:r>
                <a:rPr lang="en-US" altLang="zh-CN" sz="6600" b="1" dirty="0">
                  <a:solidFill>
                    <a:schemeClr val="bg1"/>
                  </a:solidFill>
                  <a:latin typeface="HelveticaNeueLT Pro 67 MdCn" panose="020B0606030502030204"/>
                </a:rPr>
                <a:t>YOU</a:t>
              </a:r>
              <a:endParaRPr lang="zh-CN" altLang="en-US" sz="6600" b="1" dirty="0">
                <a:solidFill>
                  <a:schemeClr val="bg1"/>
                </a:solidFill>
                <a:latin typeface="HelveticaNeueLT Pro 67 MdCn" panose="020B0606030502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60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106" y="243040"/>
            <a:ext cx="4930588" cy="54927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C4C4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1.</a:t>
            </a:r>
            <a:r>
              <a:rPr lang="zh-CN" altLang="en-US" dirty="0">
                <a:solidFill>
                  <a:srgbClr val="4C4C4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产品定位</a:t>
            </a:r>
            <a:endParaRPr lang="zh-CN" altLang="en-US" dirty="0"/>
          </a:p>
        </p:txBody>
      </p:sp>
      <p:sp>
        <p:nvSpPr>
          <p:cNvPr id="6" name="任意多边形 5"/>
          <p:cNvSpPr/>
          <p:nvPr/>
        </p:nvSpPr>
        <p:spPr>
          <a:xfrm rot="13721046" flipH="1">
            <a:off x="10715719" y="3208920"/>
            <a:ext cx="1306060" cy="1431626"/>
          </a:xfrm>
          <a:custGeom>
            <a:avLst/>
            <a:gdLst>
              <a:gd name="connsiteX0" fmla="*/ 0 w 1149799"/>
              <a:gd name="connsiteY0" fmla="*/ 681503 h 1256402"/>
              <a:gd name="connsiteX1" fmla="*/ 459037 w 1149799"/>
              <a:gd name="connsiteY1" fmla="*/ 118283 h 1256402"/>
              <a:gd name="connsiteX2" fmla="*/ 510975 w 1149799"/>
              <a:gd name="connsiteY2" fmla="*/ 113048 h 1256402"/>
              <a:gd name="connsiteX3" fmla="*/ 593014 w 1149799"/>
              <a:gd name="connsiteY3" fmla="*/ 0 h 1256402"/>
              <a:gd name="connsiteX4" fmla="*/ 677913 w 1149799"/>
              <a:gd name="connsiteY4" fmla="*/ 116988 h 1256402"/>
              <a:gd name="connsiteX5" fmla="*/ 690762 w 1149799"/>
              <a:gd name="connsiteY5" fmla="*/ 118283 h 1256402"/>
              <a:gd name="connsiteX6" fmla="*/ 1149799 w 1149799"/>
              <a:gd name="connsiteY6" fmla="*/ 681503 h 1256402"/>
              <a:gd name="connsiteX7" fmla="*/ 574900 w 1149799"/>
              <a:gd name="connsiteY7" fmla="*/ 1256402 h 1256402"/>
              <a:gd name="connsiteX8" fmla="*/ 0 w 1149799"/>
              <a:gd name="connsiteY8" fmla="*/ 681503 h 1256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9799" h="1256402">
                <a:moveTo>
                  <a:pt x="0" y="681503"/>
                </a:moveTo>
                <a:cubicBezTo>
                  <a:pt x="0" y="403683"/>
                  <a:pt x="197065" y="171891"/>
                  <a:pt x="459037" y="118283"/>
                </a:cubicBezTo>
                <a:lnTo>
                  <a:pt x="510975" y="113048"/>
                </a:lnTo>
                <a:lnTo>
                  <a:pt x="593014" y="0"/>
                </a:lnTo>
                <a:lnTo>
                  <a:pt x="677913" y="116988"/>
                </a:lnTo>
                <a:lnTo>
                  <a:pt x="690762" y="118283"/>
                </a:lnTo>
                <a:cubicBezTo>
                  <a:pt x="952734" y="171891"/>
                  <a:pt x="1149799" y="403683"/>
                  <a:pt x="1149799" y="681503"/>
                </a:cubicBezTo>
                <a:cubicBezTo>
                  <a:pt x="1149799" y="999011"/>
                  <a:pt x="892408" y="1256402"/>
                  <a:pt x="574900" y="1256402"/>
                </a:cubicBezTo>
                <a:cubicBezTo>
                  <a:pt x="257391" y="1256402"/>
                  <a:pt x="0" y="999011"/>
                  <a:pt x="0" y="681503"/>
                </a:cubicBezTo>
                <a:close/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9286053" y="2584538"/>
            <a:ext cx="1429121" cy="1669996"/>
            <a:chOff x="6051236" y="1003581"/>
            <a:chExt cx="1088086" cy="1188967"/>
          </a:xfrm>
        </p:grpSpPr>
        <p:sp>
          <p:nvSpPr>
            <p:cNvPr id="9" name="任意多边形 8"/>
            <p:cNvSpPr/>
            <p:nvPr/>
          </p:nvSpPr>
          <p:spPr>
            <a:xfrm rot="10800000">
              <a:off x="6051236" y="1003581"/>
              <a:ext cx="1088086" cy="1188967"/>
            </a:xfrm>
            <a:custGeom>
              <a:avLst/>
              <a:gdLst>
                <a:gd name="connsiteX0" fmla="*/ 0 w 1149799"/>
                <a:gd name="connsiteY0" fmla="*/ 681503 h 1256402"/>
                <a:gd name="connsiteX1" fmla="*/ 459037 w 1149799"/>
                <a:gd name="connsiteY1" fmla="*/ 118283 h 1256402"/>
                <a:gd name="connsiteX2" fmla="*/ 510975 w 1149799"/>
                <a:gd name="connsiteY2" fmla="*/ 113048 h 1256402"/>
                <a:gd name="connsiteX3" fmla="*/ 593014 w 1149799"/>
                <a:gd name="connsiteY3" fmla="*/ 0 h 1256402"/>
                <a:gd name="connsiteX4" fmla="*/ 677913 w 1149799"/>
                <a:gd name="connsiteY4" fmla="*/ 116988 h 1256402"/>
                <a:gd name="connsiteX5" fmla="*/ 690762 w 1149799"/>
                <a:gd name="connsiteY5" fmla="*/ 118283 h 1256402"/>
                <a:gd name="connsiteX6" fmla="*/ 1149799 w 1149799"/>
                <a:gd name="connsiteY6" fmla="*/ 681503 h 1256402"/>
                <a:gd name="connsiteX7" fmla="*/ 574900 w 1149799"/>
                <a:gd name="connsiteY7" fmla="*/ 1256402 h 1256402"/>
                <a:gd name="connsiteX8" fmla="*/ 0 w 1149799"/>
                <a:gd name="connsiteY8" fmla="*/ 681503 h 125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9799" h="1256402">
                  <a:moveTo>
                    <a:pt x="0" y="681503"/>
                  </a:moveTo>
                  <a:cubicBezTo>
                    <a:pt x="0" y="403683"/>
                    <a:pt x="197065" y="171891"/>
                    <a:pt x="459037" y="118283"/>
                  </a:cubicBezTo>
                  <a:lnTo>
                    <a:pt x="510975" y="113048"/>
                  </a:lnTo>
                  <a:lnTo>
                    <a:pt x="593014" y="0"/>
                  </a:lnTo>
                  <a:lnTo>
                    <a:pt x="677913" y="116988"/>
                  </a:lnTo>
                  <a:lnTo>
                    <a:pt x="690762" y="118283"/>
                  </a:lnTo>
                  <a:cubicBezTo>
                    <a:pt x="952734" y="171891"/>
                    <a:pt x="1149799" y="403683"/>
                    <a:pt x="1149799" y="681503"/>
                  </a:cubicBezTo>
                  <a:cubicBezTo>
                    <a:pt x="1149799" y="999011"/>
                    <a:pt x="892408" y="1256402"/>
                    <a:pt x="574900" y="1256402"/>
                  </a:cubicBezTo>
                  <a:cubicBezTo>
                    <a:pt x="257391" y="1256402"/>
                    <a:pt x="0" y="999011"/>
                    <a:pt x="0" y="681503"/>
                  </a:cubicBezTo>
                  <a:close/>
                </a:path>
              </a:pathLst>
            </a:cu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6127092" y="1142606"/>
              <a:ext cx="936375" cy="796071"/>
              <a:chOff x="4984441" y="3312181"/>
              <a:chExt cx="1282050" cy="1089951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4984441" y="3312181"/>
                <a:ext cx="1282050" cy="849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800" dirty="0">
                    <a:solidFill>
                      <a:schemeClr val="bg1"/>
                    </a:solidFill>
                    <a:latin typeface="HelveticaNeueLT Pro 67 MdCn" panose="020B0606030502030204" pitchFamily="34" charset="0"/>
                  </a:rPr>
                  <a:t>50%</a:t>
                </a:r>
                <a:endParaRPr lang="zh-CN" altLang="en-US" sz="4800" dirty="0">
                  <a:solidFill>
                    <a:schemeClr val="bg1"/>
                  </a:solidFill>
                  <a:latin typeface="HelveticaNeueLT Pro 67 MdCn" panose="020B0606030502030204" pitchFamily="34" charset="0"/>
                </a:endParaRPr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>
                <a:off x="5149911" y="4033692"/>
                <a:ext cx="951111" cy="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4984441" y="4024780"/>
                <a:ext cx="1282050" cy="377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  <a:latin typeface="HelveticaNeueLT Pro 67 MdCn" panose="020B0606030502030204" pitchFamily="34" charset="0"/>
                  </a:rPr>
                  <a:t>已使用</a:t>
                </a:r>
              </a:p>
            </p:txBody>
          </p:sp>
        </p:grpSp>
      </p:grpSp>
      <p:sp>
        <p:nvSpPr>
          <p:cNvPr id="20" name="Freeform 232"/>
          <p:cNvSpPr>
            <a:spLocks/>
          </p:cNvSpPr>
          <p:nvPr/>
        </p:nvSpPr>
        <p:spPr bwMode="auto">
          <a:xfrm>
            <a:off x="11030439" y="3465646"/>
            <a:ext cx="693829" cy="441371"/>
          </a:xfrm>
          <a:custGeom>
            <a:avLst/>
            <a:gdLst/>
            <a:ahLst/>
            <a:cxnLst>
              <a:cxn ang="0">
                <a:pos x="256" y="0"/>
              </a:cxn>
              <a:cxn ang="0">
                <a:pos x="0" y="142"/>
              </a:cxn>
              <a:cxn ang="0">
                <a:pos x="256" y="282"/>
              </a:cxn>
              <a:cxn ang="0">
                <a:pos x="468" y="166"/>
              </a:cxn>
              <a:cxn ang="0">
                <a:pos x="468" y="328"/>
              </a:cxn>
              <a:cxn ang="0">
                <a:pos x="514" y="328"/>
              </a:cxn>
              <a:cxn ang="0">
                <a:pos x="514" y="142"/>
              </a:cxn>
              <a:cxn ang="0">
                <a:pos x="256" y="0"/>
              </a:cxn>
            </a:cxnLst>
            <a:rect l="0" t="0" r="r" b="b"/>
            <a:pathLst>
              <a:path w="514" h="328">
                <a:moveTo>
                  <a:pt x="256" y="0"/>
                </a:moveTo>
                <a:lnTo>
                  <a:pt x="0" y="142"/>
                </a:lnTo>
                <a:lnTo>
                  <a:pt x="256" y="282"/>
                </a:lnTo>
                <a:lnTo>
                  <a:pt x="468" y="166"/>
                </a:lnTo>
                <a:lnTo>
                  <a:pt x="468" y="328"/>
                </a:lnTo>
                <a:lnTo>
                  <a:pt x="514" y="328"/>
                </a:lnTo>
                <a:lnTo>
                  <a:pt x="514" y="142"/>
                </a:lnTo>
                <a:lnTo>
                  <a:pt x="256" y="0"/>
                </a:lnTo>
                <a:close/>
              </a:path>
            </a:pathLst>
          </a:custGeom>
          <a:solidFill>
            <a:srgbClr val="10315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233"/>
          <p:cNvSpPr>
            <a:spLocks/>
          </p:cNvSpPr>
          <p:nvPr/>
        </p:nvSpPr>
        <p:spPr bwMode="auto">
          <a:xfrm>
            <a:off x="11179664" y="3797879"/>
            <a:ext cx="440055" cy="2583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4"/>
              </a:cxn>
              <a:cxn ang="0">
                <a:pos x="162" y="192"/>
              </a:cxn>
              <a:cxn ang="0">
                <a:pos x="326" y="104"/>
              </a:cxn>
              <a:cxn ang="0">
                <a:pos x="326" y="0"/>
              </a:cxn>
              <a:cxn ang="0">
                <a:pos x="162" y="98"/>
              </a:cxn>
              <a:cxn ang="0">
                <a:pos x="0" y="0"/>
              </a:cxn>
            </a:cxnLst>
            <a:rect l="0" t="0" r="r" b="b"/>
            <a:pathLst>
              <a:path w="326" h="192">
                <a:moveTo>
                  <a:pt x="0" y="0"/>
                </a:moveTo>
                <a:lnTo>
                  <a:pt x="0" y="104"/>
                </a:lnTo>
                <a:lnTo>
                  <a:pt x="162" y="192"/>
                </a:lnTo>
                <a:lnTo>
                  <a:pt x="326" y="104"/>
                </a:lnTo>
                <a:lnTo>
                  <a:pt x="326" y="0"/>
                </a:lnTo>
                <a:lnTo>
                  <a:pt x="162" y="98"/>
                </a:lnTo>
                <a:lnTo>
                  <a:pt x="0" y="0"/>
                </a:lnTo>
                <a:close/>
              </a:path>
            </a:pathLst>
          </a:custGeom>
          <a:solidFill>
            <a:srgbClr val="10315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216"/>
          <p:cNvSpPr>
            <a:spLocks noEditPoints="1"/>
          </p:cNvSpPr>
          <p:nvPr/>
        </p:nvSpPr>
        <p:spPr bwMode="auto">
          <a:xfrm>
            <a:off x="10843951" y="4654227"/>
            <a:ext cx="775187" cy="771292"/>
          </a:xfrm>
          <a:custGeom>
            <a:avLst/>
            <a:gdLst/>
            <a:ahLst/>
            <a:cxnLst>
              <a:cxn ang="0">
                <a:pos x="178" y="0"/>
              </a:cxn>
              <a:cxn ang="0">
                <a:pos x="122" y="16"/>
              </a:cxn>
              <a:cxn ang="0">
                <a:pos x="72" y="46"/>
              </a:cxn>
              <a:cxn ang="0">
                <a:pos x="34" y="88"/>
              </a:cxn>
              <a:cxn ang="0">
                <a:pos x="10" y="140"/>
              </a:cxn>
              <a:cxn ang="0">
                <a:pos x="0" y="198"/>
              </a:cxn>
              <a:cxn ang="0">
                <a:pos x="4" y="238"/>
              </a:cxn>
              <a:cxn ang="0">
                <a:pos x="24" y="292"/>
              </a:cxn>
              <a:cxn ang="0">
                <a:pos x="58" y="338"/>
              </a:cxn>
              <a:cxn ang="0">
                <a:pos x="104" y="372"/>
              </a:cxn>
              <a:cxn ang="0">
                <a:pos x="158" y="392"/>
              </a:cxn>
              <a:cxn ang="0">
                <a:pos x="198" y="396"/>
              </a:cxn>
              <a:cxn ang="0">
                <a:pos x="258" y="388"/>
              </a:cxn>
              <a:cxn ang="0">
                <a:pos x="310" y="362"/>
              </a:cxn>
              <a:cxn ang="0">
                <a:pos x="352" y="324"/>
              </a:cxn>
              <a:cxn ang="0">
                <a:pos x="382" y="276"/>
              </a:cxn>
              <a:cxn ang="0">
                <a:pos x="396" y="218"/>
              </a:cxn>
              <a:cxn ang="0">
                <a:pos x="396" y="178"/>
              </a:cxn>
              <a:cxn ang="0">
                <a:pos x="382" y="122"/>
              </a:cxn>
              <a:cxn ang="0">
                <a:pos x="352" y="72"/>
              </a:cxn>
              <a:cxn ang="0">
                <a:pos x="310" y="34"/>
              </a:cxn>
              <a:cxn ang="0">
                <a:pos x="258" y="8"/>
              </a:cxn>
              <a:cxn ang="0">
                <a:pos x="198" y="0"/>
              </a:cxn>
              <a:cxn ang="0">
                <a:pos x="146" y="198"/>
              </a:cxn>
              <a:cxn ang="0">
                <a:pos x="230" y="244"/>
              </a:cxn>
              <a:cxn ang="0">
                <a:pos x="250" y="234"/>
              </a:cxn>
              <a:cxn ang="0">
                <a:pos x="266" y="234"/>
              </a:cxn>
              <a:cxn ang="0">
                <a:pos x="286" y="244"/>
              </a:cxn>
              <a:cxn ang="0">
                <a:pos x="296" y="264"/>
              </a:cxn>
              <a:cxn ang="0">
                <a:pos x="296" y="280"/>
              </a:cxn>
              <a:cxn ang="0">
                <a:pos x="286" y="300"/>
              </a:cxn>
              <a:cxn ang="0">
                <a:pos x="266" y="310"/>
              </a:cxn>
              <a:cxn ang="0">
                <a:pos x="250" y="310"/>
              </a:cxn>
              <a:cxn ang="0">
                <a:pos x="230" y="300"/>
              </a:cxn>
              <a:cxn ang="0">
                <a:pos x="220" y="280"/>
              </a:cxn>
              <a:cxn ang="0">
                <a:pos x="220" y="266"/>
              </a:cxn>
              <a:cxn ang="0">
                <a:pos x="130" y="230"/>
              </a:cxn>
              <a:cxn ang="0">
                <a:pos x="108" y="238"/>
              </a:cxn>
              <a:cxn ang="0">
                <a:pos x="92" y="234"/>
              </a:cxn>
              <a:cxn ang="0">
                <a:pos x="74" y="220"/>
              </a:cxn>
              <a:cxn ang="0">
                <a:pos x="68" y="198"/>
              </a:cxn>
              <a:cxn ang="0">
                <a:pos x="72" y="182"/>
              </a:cxn>
              <a:cxn ang="0">
                <a:pos x="86" y="166"/>
              </a:cxn>
              <a:cxn ang="0">
                <a:pos x="108" y="158"/>
              </a:cxn>
              <a:cxn ang="0">
                <a:pos x="124" y="162"/>
              </a:cxn>
              <a:cxn ang="0">
                <a:pos x="220" y="130"/>
              </a:cxn>
              <a:cxn ang="0">
                <a:pos x="218" y="124"/>
              </a:cxn>
              <a:cxn ang="0">
                <a:pos x="226" y="102"/>
              </a:cxn>
              <a:cxn ang="0">
                <a:pos x="242" y="88"/>
              </a:cxn>
              <a:cxn ang="0">
                <a:pos x="258" y="86"/>
              </a:cxn>
              <a:cxn ang="0">
                <a:pos x="280" y="92"/>
              </a:cxn>
              <a:cxn ang="0">
                <a:pos x="294" y="110"/>
              </a:cxn>
              <a:cxn ang="0">
                <a:pos x="298" y="124"/>
              </a:cxn>
              <a:cxn ang="0">
                <a:pos x="290" y="146"/>
              </a:cxn>
              <a:cxn ang="0">
                <a:pos x="274" y="162"/>
              </a:cxn>
              <a:cxn ang="0">
                <a:pos x="258" y="164"/>
              </a:cxn>
              <a:cxn ang="0">
                <a:pos x="236" y="156"/>
              </a:cxn>
              <a:cxn ang="0">
                <a:pos x="146" y="192"/>
              </a:cxn>
            </a:cxnLst>
            <a:rect l="0" t="0" r="r" b="b"/>
            <a:pathLst>
              <a:path w="398" h="396">
                <a:moveTo>
                  <a:pt x="198" y="0"/>
                </a:moveTo>
                <a:lnTo>
                  <a:pt x="198" y="0"/>
                </a:lnTo>
                <a:lnTo>
                  <a:pt x="178" y="0"/>
                </a:lnTo>
                <a:lnTo>
                  <a:pt x="158" y="4"/>
                </a:lnTo>
                <a:lnTo>
                  <a:pt x="140" y="8"/>
                </a:lnTo>
                <a:lnTo>
                  <a:pt x="122" y="16"/>
                </a:lnTo>
                <a:lnTo>
                  <a:pt x="104" y="24"/>
                </a:lnTo>
                <a:lnTo>
                  <a:pt x="88" y="34"/>
                </a:lnTo>
                <a:lnTo>
                  <a:pt x="72" y="46"/>
                </a:lnTo>
                <a:lnTo>
                  <a:pt x="58" y="58"/>
                </a:lnTo>
                <a:lnTo>
                  <a:pt x="46" y="72"/>
                </a:lnTo>
                <a:lnTo>
                  <a:pt x="34" y="88"/>
                </a:lnTo>
                <a:lnTo>
                  <a:pt x="24" y="104"/>
                </a:lnTo>
                <a:lnTo>
                  <a:pt x="16" y="122"/>
                </a:lnTo>
                <a:lnTo>
                  <a:pt x="10" y="140"/>
                </a:lnTo>
                <a:lnTo>
                  <a:pt x="4" y="158"/>
                </a:lnTo>
                <a:lnTo>
                  <a:pt x="2" y="178"/>
                </a:lnTo>
                <a:lnTo>
                  <a:pt x="0" y="198"/>
                </a:lnTo>
                <a:lnTo>
                  <a:pt x="0" y="198"/>
                </a:lnTo>
                <a:lnTo>
                  <a:pt x="2" y="218"/>
                </a:lnTo>
                <a:lnTo>
                  <a:pt x="4" y="238"/>
                </a:lnTo>
                <a:lnTo>
                  <a:pt x="10" y="258"/>
                </a:lnTo>
                <a:lnTo>
                  <a:pt x="16" y="276"/>
                </a:lnTo>
                <a:lnTo>
                  <a:pt x="24" y="292"/>
                </a:lnTo>
                <a:lnTo>
                  <a:pt x="34" y="310"/>
                </a:lnTo>
                <a:lnTo>
                  <a:pt x="46" y="324"/>
                </a:lnTo>
                <a:lnTo>
                  <a:pt x="58" y="338"/>
                </a:lnTo>
                <a:lnTo>
                  <a:pt x="72" y="352"/>
                </a:lnTo>
                <a:lnTo>
                  <a:pt x="88" y="362"/>
                </a:lnTo>
                <a:lnTo>
                  <a:pt x="104" y="372"/>
                </a:lnTo>
                <a:lnTo>
                  <a:pt x="122" y="382"/>
                </a:lnTo>
                <a:lnTo>
                  <a:pt x="140" y="388"/>
                </a:lnTo>
                <a:lnTo>
                  <a:pt x="158" y="392"/>
                </a:lnTo>
                <a:lnTo>
                  <a:pt x="178" y="396"/>
                </a:lnTo>
                <a:lnTo>
                  <a:pt x="198" y="396"/>
                </a:lnTo>
                <a:lnTo>
                  <a:pt x="198" y="396"/>
                </a:lnTo>
                <a:lnTo>
                  <a:pt x="220" y="396"/>
                </a:lnTo>
                <a:lnTo>
                  <a:pt x="238" y="392"/>
                </a:lnTo>
                <a:lnTo>
                  <a:pt x="258" y="388"/>
                </a:lnTo>
                <a:lnTo>
                  <a:pt x="276" y="382"/>
                </a:lnTo>
                <a:lnTo>
                  <a:pt x="294" y="372"/>
                </a:lnTo>
                <a:lnTo>
                  <a:pt x="310" y="362"/>
                </a:lnTo>
                <a:lnTo>
                  <a:pt x="326" y="352"/>
                </a:lnTo>
                <a:lnTo>
                  <a:pt x="340" y="338"/>
                </a:lnTo>
                <a:lnTo>
                  <a:pt x="352" y="324"/>
                </a:lnTo>
                <a:lnTo>
                  <a:pt x="364" y="310"/>
                </a:lnTo>
                <a:lnTo>
                  <a:pt x="374" y="292"/>
                </a:lnTo>
                <a:lnTo>
                  <a:pt x="382" y="276"/>
                </a:lnTo>
                <a:lnTo>
                  <a:pt x="388" y="258"/>
                </a:lnTo>
                <a:lnTo>
                  <a:pt x="394" y="238"/>
                </a:lnTo>
                <a:lnTo>
                  <a:pt x="396" y="218"/>
                </a:lnTo>
                <a:lnTo>
                  <a:pt x="398" y="198"/>
                </a:lnTo>
                <a:lnTo>
                  <a:pt x="398" y="198"/>
                </a:lnTo>
                <a:lnTo>
                  <a:pt x="396" y="178"/>
                </a:lnTo>
                <a:lnTo>
                  <a:pt x="394" y="158"/>
                </a:lnTo>
                <a:lnTo>
                  <a:pt x="388" y="140"/>
                </a:lnTo>
                <a:lnTo>
                  <a:pt x="382" y="122"/>
                </a:lnTo>
                <a:lnTo>
                  <a:pt x="374" y="104"/>
                </a:lnTo>
                <a:lnTo>
                  <a:pt x="364" y="88"/>
                </a:lnTo>
                <a:lnTo>
                  <a:pt x="352" y="72"/>
                </a:lnTo>
                <a:lnTo>
                  <a:pt x="340" y="58"/>
                </a:lnTo>
                <a:lnTo>
                  <a:pt x="326" y="46"/>
                </a:lnTo>
                <a:lnTo>
                  <a:pt x="310" y="34"/>
                </a:lnTo>
                <a:lnTo>
                  <a:pt x="294" y="24"/>
                </a:lnTo>
                <a:lnTo>
                  <a:pt x="276" y="16"/>
                </a:lnTo>
                <a:lnTo>
                  <a:pt x="258" y="8"/>
                </a:lnTo>
                <a:lnTo>
                  <a:pt x="238" y="4"/>
                </a:lnTo>
                <a:lnTo>
                  <a:pt x="220" y="0"/>
                </a:lnTo>
                <a:lnTo>
                  <a:pt x="198" y="0"/>
                </a:lnTo>
                <a:lnTo>
                  <a:pt x="198" y="0"/>
                </a:lnTo>
                <a:close/>
                <a:moveTo>
                  <a:pt x="146" y="198"/>
                </a:moveTo>
                <a:lnTo>
                  <a:pt x="146" y="198"/>
                </a:lnTo>
                <a:lnTo>
                  <a:pt x="146" y="204"/>
                </a:lnTo>
                <a:lnTo>
                  <a:pt x="230" y="244"/>
                </a:lnTo>
                <a:lnTo>
                  <a:pt x="230" y="244"/>
                </a:lnTo>
                <a:lnTo>
                  <a:pt x="236" y="240"/>
                </a:lnTo>
                <a:lnTo>
                  <a:pt x="242" y="236"/>
                </a:lnTo>
                <a:lnTo>
                  <a:pt x="250" y="234"/>
                </a:lnTo>
                <a:lnTo>
                  <a:pt x="258" y="232"/>
                </a:lnTo>
                <a:lnTo>
                  <a:pt x="258" y="232"/>
                </a:lnTo>
                <a:lnTo>
                  <a:pt x="266" y="234"/>
                </a:lnTo>
                <a:lnTo>
                  <a:pt x="274" y="236"/>
                </a:lnTo>
                <a:lnTo>
                  <a:pt x="280" y="240"/>
                </a:lnTo>
                <a:lnTo>
                  <a:pt x="286" y="244"/>
                </a:lnTo>
                <a:lnTo>
                  <a:pt x="290" y="250"/>
                </a:lnTo>
                <a:lnTo>
                  <a:pt x="294" y="256"/>
                </a:lnTo>
                <a:lnTo>
                  <a:pt x="296" y="264"/>
                </a:lnTo>
                <a:lnTo>
                  <a:pt x="298" y="272"/>
                </a:lnTo>
                <a:lnTo>
                  <a:pt x="298" y="272"/>
                </a:lnTo>
                <a:lnTo>
                  <a:pt x="296" y="280"/>
                </a:lnTo>
                <a:lnTo>
                  <a:pt x="294" y="288"/>
                </a:lnTo>
                <a:lnTo>
                  <a:pt x="290" y="294"/>
                </a:lnTo>
                <a:lnTo>
                  <a:pt x="286" y="300"/>
                </a:lnTo>
                <a:lnTo>
                  <a:pt x="280" y="304"/>
                </a:lnTo>
                <a:lnTo>
                  <a:pt x="274" y="308"/>
                </a:lnTo>
                <a:lnTo>
                  <a:pt x="266" y="310"/>
                </a:lnTo>
                <a:lnTo>
                  <a:pt x="258" y="312"/>
                </a:lnTo>
                <a:lnTo>
                  <a:pt x="258" y="312"/>
                </a:lnTo>
                <a:lnTo>
                  <a:pt x="250" y="310"/>
                </a:lnTo>
                <a:lnTo>
                  <a:pt x="242" y="308"/>
                </a:lnTo>
                <a:lnTo>
                  <a:pt x="236" y="304"/>
                </a:lnTo>
                <a:lnTo>
                  <a:pt x="230" y="300"/>
                </a:lnTo>
                <a:lnTo>
                  <a:pt x="226" y="294"/>
                </a:lnTo>
                <a:lnTo>
                  <a:pt x="222" y="288"/>
                </a:lnTo>
                <a:lnTo>
                  <a:pt x="220" y="280"/>
                </a:lnTo>
                <a:lnTo>
                  <a:pt x="218" y="272"/>
                </a:lnTo>
                <a:lnTo>
                  <a:pt x="218" y="272"/>
                </a:lnTo>
                <a:lnTo>
                  <a:pt x="220" y="266"/>
                </a:lnTo>
                <a:lnTo>
                  <a:pt x="136" y="226"/>
                </a:lnTo>
                <a:lnTo>
                  <a:pt x="136" y="226"/>
                </a:lnTo>
                <a:lnTo>
                  <a:pt x="130" y="230"/>
                </a:lnTo>
                <a:lnTo>
                  <a:pt x="124" y="234"/>
                </a:lnTo>
                <a:lnTo>
                  <a:pt x="116" y="236"/>
                </a:lnTo>
                <a:lnTo>
                  <a:pt x="108" y="238"/>
                </a:lnTo>
                <a:lnTo>
                  <a:pt x="108" y="238"/>
                </a:lnTo>
                <a:lnTo>
                  <a:pt x="100" y="236"/>
                </a:lnTo>
                <a:lnTo>
                  <a:pt x="92" y="234"/>
                </a:lnTo>
                <a:lnTo>
                  <a:pt x="86" y="230"/>
                </a:lnTo>
                <a:lnTo>
                  <a:pt x="80" y="226"/>
                </a:lnTo>
                <a:lnTo>
                  <a:pt x="74" y="220"/>
                </a:lnTo>
                <a:lnTo>
                  <a:pt x="72" y="214"/>
                </a:lnTo>
                <a:lnTo>
                  <a:pt x="68" y="206"/>
                </a:lnTo>
                <a:lnTo>
                  <a:pt x="68" y="198"/>
                </a:lnTo>
                <a:lnTo>
                  <a:pt x="68" y="198"/>
                </a:lnTo>
                <a:lnTo>
                  <a:pt x="68" y="190"/>
                </a:lnTo>
                <a:lnTo>
                  <a:pt x="72" y="182"/>
                </a:lnTo>
                <a:lnTo>
                  <a:pt x="74" y="176"/>
                </a:lnTo>
                <a:lnTo>
                  <a:pt x="80" y="170"/>
                </a:lnTo>
                <a:lnTo>
                  <a:pt x="86" y="166"/>
                </a:lnTo>
                <a:lnTo>
                  <a:pt x="92" y="162"/>
                </a:lnTo>
                <a:lnTo>
                  <a:pt x="100" y="160"/>
                </a:lnTo>
                <a:lnTo>
                  <a:pt x="108" y="158"/>
                </a:lnTo>
                <a:lnTo>
                  <a:pt x="108" y="158"/>
                </a:lnTo>
                <a:lnTo>
                  <a:pt x="116" y="160"/>
                </a:lnTo>
                <a:lnTo>
                  <a:pt x="124" y="162"/>
                </a:lnTo>
                <a:lnTo>
                  <a:pt x="130" y="166"/>
                </a:lnTo>
                <a:lnTo>
                  <a:pt x="136" y="172"/>
                </a:lnTo>
                <a:lnTo>
                  <a:pt x="220" y="130"/>
                </a:lnTo>
                <a:lnTo>
                  <a:pt x="220" y="130"/>
                </a:lnTo>
                <a:lnTo>
                  <a:pt x="218" y="124"/>
                </a:lnTo>
                <a:lnTo>
                  <a:pt x="218" y="124"/>
                </a:lnTo>
                <a:lnTo>
                  <a:pt x="220" y="116"/>
                </a:lnTo>
                <a:lnTo>
                  <a:pt x="222" y="110"/>
                </a:lnTo>
                <a:lnTo>
                  <a:pt x="226" y="102"/>
                </a:lnTo>
                <a:lnTo>
                  <a:pt x="230" y="98"/>
                </a:lnTo>
                <a:lnTo>
                  <a:pt x="236" y="92"/>
                </a:lnTo>
                <a:lnTo>
                  <a:pt x="242" y="88"/>
                </a:lnTo>
                <a:lnTo>
                  <a:pt x="250" y="86"/>
                </a:lnTo>
                <a:lnTo>
                  <a:pt x="258" y="86"/>
                </a:lnTo>
                <a:lnTo>
                  <a:pt x="258" y="86"/>
                </a:lnTo>
                <a:lnTo>
                  <a:pt x="266" y="86"/>
                </a:lnTo>
                <a:lnTo>
                  <a:pt x="274" y="88"/>
                </a:lnTo>
                <a:lnTo>
                  <a:pt x="280" y="92"/>
                </a:lnTo>
                <a:lnTo>
                  <a:pt x="286" y="98"/>
                </a:lnTo>
                <a:lnTo>
                  <a:pt x="290" y="102"/>
                </a:lnTo>
                <a:lnTo>
                  <a:pt x="294" y="110"/>
                </a:lnTo>
                <a:lnTo>
                  <a:pt x="296" y="116"/>
                </a:lnTo>
                <a:lnTo>
                  <a:pt x="298" y="124"/>
                </a:lnTo>
                <a:lnTo>
                  <a:pt x="298" y="124"/>
                </a:lnTo>
                <a:lnTo>
                  <a:pt x="296" y="132"/>
                </a:lnTo>
                <a:lnTo>
                  <a:pt x="294" y="140"/>
                </a:lnTo>
                <a:lnTo>
                  <a:pt x="290" y="146"/>
                </a:lnTo>
                <a:lnTo>
                  <a:pt x="286" y="152"/>
                </a:lnTo>
                <a:lnTo>
                  <a:pt x="280" y="158"/>
                </a:lnTo>
                <a:lnTo>
                  <a:pt x="274" y="162"/>
                </a:lnTo>
                <a:lnTo>
                  <a:pt x="266" y="164"/>
                </a:lnTo>
                <a:lnTo>
                  <a:pt x="258" y="164"/>
                </a:lnTo>
                <a:lnTo>
                  <a:pt x="258" y="164"/>
                </a:lnTo>
                <a:lnTo>
                  <a:pt x="250" y="164"/>
                </a:lnTo>
                <a:lnTo>
                  <a:pt x="242" y="160"/>
                </a:lnTo>
                <a:lnTo>
                  <a:pt x="236" y="156"/>
                </a:lnTo>
                <a:lnTo>
                  <a:pt x="230" y="152"/>
                </a:lnTo>
                <a:lnTo>
                  <a:pt x="146" y="192"/>
                </a:lnTo>
                <a:lnTo>
                  <a:pt x="146" y="192"/>
                </a:lnTo>
                <a:lnTo>
                  <a:pt x="146" y="198"/>
                </a:lnTo>
                <a:lnTo>
                  <a:pt x="146" y="198"/>
                </a:lnTo>
                <a:close/>
              </a:path>
            </a:pathLst>
          </a:custGeom>
          <a:solidFill>
            <a:srgbClr val="10315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121"/>
          <p:cNvSpPr>
            <a:spLocks/>
          </p:cNvSpPr>
          <p:nvPr/>
        </p:nvSpPr>
        <p:spPr bwMode="auto">
          <a:xfrm>
            <a:off x="9309045" y="4469842"/>
            <a:ext cx="1551336" cy="2202360"/>
          </a:xfrm>
          <a:custGeom>
            <a:avLst/>
            <a:gdLst/>
            <a:ahLst/>
            <a:cxnLst>
              <a:cxn ang="0">
                <a:pos x="170" y="224"/>
              </a:cxn>
              <a:cxn ang="0">
                <a:pos x="170" y="190"/>
              </a:cxn>
              <a:cxn ang="0">
                <a:pos x="174" y="186"/>
              </a:cxn>
              <a:cxn ang="0">
                <a:pos x="184" y="164"/>
              </a:cxn>
              <a:cxn ang="0">
                <a:pos x="188" y="152"/>
              </a:cxn>
              <a:cxn ang="0">
                <a:pos x="196" y="146"/>
              </a:cxn>
              <a:cxn ang="0">
                <a:pos x="202" y="128"/>
              </a:cxn>
              <a:cxn ang="0">
                <a:pos x="202" y="122"/>
              </a:cxn>
              <a:cxn ang="0">
                <a:pos x="196" y="112"/>
              </a:cxn>
              <a:cxn ang="0">
                <a:pos x="202" y="88"/>
              </a:cxn>
              <a:cxn ang="0">
                <a:pos x="204" y="58"/>
              </a:cxn>
              <a:cxn ang="0">
                <a:pos x="198" y="34"/>
              </a:cxn>
              <a:cxn ang="0">
                <a:pos x="190" y="24"/>
              </a:cxn>
              <a:cxn ang="0">
                <a:pos x="176" y="16"/>
              </a:cxn>
              <a:cxn ang="0">
                <a:pos x="166" y="14"/>
              </a:cxn>
              <a:cxn ang="0">
                <a:pos x="152" y="2"/>
              </a:cxn>
              <a:cxn ang="0">
                <a:pos x="130" y="0"/>
              </a:cxn>
              <a:cxn ang="0">
                <a:pos x="118" y="0"/>
              </a:cxn>
              <a:cxn ang="0">
                <a:pos x="96" y="4"/>
              </a:cxn>
              <a:cxn ang="0">
                <a:pos x="80" y="14"/>
              </a:cxn>
              <a:cxn ang="0">
                <a:pos x="70" y="26"/>
              </a:cxn>
              <a:cxn ang="0">
                <a:pos x="60" y="50"/>
              </a:cxn>
              <a:cxn ang="0">
                <a:pos x="62" y="90"/>
              </a:cxn>
              <a:cxn ang="0">
                <a:pos x="66" y="112"/>
              </a:cxn>
              <a:cxn ang="0">
                <a:pos x="60" y="122"/>
              </a:cxn>
              <a:cxn ang="0">
                <a:pos x="60" y="128"/>
              </a:cxn>
              <a:cxn ang="0">
                <a:pos x="66" y="146"/>
              </a:cxn>
              <a:cxn ang="0">
                <a:pos x="74" y="152"/>
              </a:cxn>
              <a:cxn ang="0">
                <a:pos x="76" y="164"/>
              </a:cxn>
              <a:cxn ang="0">
                <a:pos x="88" y="186"/>
              </a:cxn>
              <a:cxn ang="0">
                <a:pos x="92" y="190"/>
              </a:cxn>
              <a:cxn ang="0">
                <a:pos x="92" y="224"/>
              </a:cxn>
              <a:cxn ang="0">
                <a:pos x="86" y="234"/>
              </a:cxn>
              <a:cxn ang="0">
                <a:pos x="66" y="246"/>
              </a:cxn>
              <a:cxn ang="0">
                <a:pos x="26" y="264"/>
              </a:cxn>
              <a:cxn ang="0">
                <a:pos x="0" y="280"/>
              </a:cxn>
              <a:cxn ang="0">
                <a:pos x="12" y="290"/>
              </a:cxn>
              <a:cxn ang="0">
                <a:pos x="42" y="310"/>
              </a:cxn>
              <a:cxn ang="0">
                <a:pos x="78" y="324"/>
              </a:cxn>
              <a:cxn ang="0">
                <a:pos x="116" y="332"/>
              </a:cxn>
              <a:cxn ang="0">
                <a:pos x="136" y="334"/>
              </a:cxn>
              <a:cxn ang="0">
                <a:pos x="176" y="326"/>
              </a:cxn>
              <a:cxn ang="0">
                <a:pos x="214" y="312"/>
              </a:cxn>
              <a:cxn ang="0">
                <a:pos x="246" y="294"/>
              </a:cxn>
              <a:cxn ang="0">
                <a:pos x="262" y="280"/>
              </a:cxn>
              <a:cxn ang="0">
                <a:pos x="236" y="264"/>
              </a:cxn>
              <a:cxn ang="0">
                <a:pos x="196" y="246"/>
              </a:cxn>
              <a:cxn ang="0">
                <a:pos x="176" y="234"/>
              </a:cxn>
              <a:cxn ang="0">
                <a:pos x="170" y="224"/>
              </a:cxn>
            </a:cxnLst>
            <a:rect l="0" t="0" r="r" b="b"/>
            <a:pathLst>
              <a:path w="262" h="334">
                <a:moveTo>
                  <a:pt x="170" y="224"/>
                </a:moveTo>
                <a:lnTo>
                  <a:pt x="170" y="224"/>
                </a:lnTo>
                <a:lnTo>
                  <a:pt x="170" y="206"/>
                </a:lnTo>
                <a:lnTo>
                  <a:pt x="170" y="190"/>
                </a:lnTo>
                <a:lnTo>
                  <a:pt x="170" y="190"/>
                </a:lnTo>
                <a:lnTo>
                  <a:pt x="174" y="186"/>
                </a:lnTo>
                <a:lnTo>
                  <a:pt x="180" y="176"/>
                </a:lnTo>
                <a:lnTo>
                  <a:pt x="184" y="164"/>
                </a:lnTo>
                <a:lnTo>
                  <a:pt x="188" y="152"/>
                </a:lnTo>
                <a:lnTo>
                  <a:pt x="188" y="152"/>
                </a:lnTo>
                <a:lnTo>
                  <a:pt x="192" y="150"/>
                </a:lnTo>
                <a:lnTo>
                  <a:pt x="196" y="146"/>
                </a:lnTo>
                <a:lnTo>
                  <a:pt x="200" y="140"/>
                </a:lnTo>
                <a:lnTo>
                  <a:pt x="202" y="128"/>
                </a:lnTo>
                <a:lnTo>
                  <a:pt x="202" y="128"/>
                </a:lnTo>
                <a:lnTo>
                  <a:pt x="202" y="122"/>
                </a:lnTo>
                <a:lnTo>
                  <a:pt x="200" y="118"/>
                </a:lnTo>
                <a:lnTo>
                  <a:pt x="196" y="112"/>
                </a:lnTo>
                <a:lnTo>
                  <a:pt x="196" y="112"/>
                </a:lnTo>
                <a:lnTo>
                  <a:pt x="202" y="88"/>
                </a:lnTo>
                <a:lnTo>
                  <a:pt x="204" y="74"/>
                </a:lnTo>
                <a:lnTo>
                  <a:pt x="204" y="58"/>
                </a:lnTo>
                <a:lnTo>
                  <a:pt x="200" y="42"/>
                </a:lnTo>
                <a:lnTo>
                  <a:pt x="198" y="34"/>
                </a:lnTo>
                <a:lnTo>
                  <a:pt x="194" y="28"/>
                </a:lnTo>
                <a:lnTo>
                  <a:pt x="190" y="24"/>
                </a:lnTo>
                <a:lnTo>
                  <a:pt x="184" y="18"/>
                </a:lnTo>
                <a:lnTo>
                  <a:pt x="176" y="16"/>
                </a:lnTo>
                <a:lnTo>
                  <a:pt x="166" y="14"/>
                </a:lnTo>
                <a:lnTo>
                  <a:pt x="166" y="14"/>
                </a:lnTo>
                <a:lnTo>
                  <a:pt x="162" y="8"/>
                </a:lnTo>
                <a:lnTo>
                  <a:pt x="152" y="2"/>
                </a:lnTo>
                <a:lnTo>
                  <a:pt x="142" y="0"/>
                </a:lnTo>
                <a:lnTo>
                  <a:pt x="130" y="0"/>
                </a:lnTo>
                <a:lnTo>
                  <a:pt x="130" y="0"/>
                </a:lnTo>
                <a:lnTo>
                  <a:pt x="118" y="0"/>
                </a:lnTo>
                <a:lnTo>
                  <a:pt x="106" y="2"/>
                </a:lnTo>
                <a:lnTo>
                  <a:pt x="96" y="4"/>
                </a:lnTo>
                <a:lnTo>
                  <a:pt x="88" y="8"/>
                </a:lnTo>
                <a:lnTo>
                  <a:pt x="80" y="14"/>
                </a:lnTo>
                <a:lnTo>
                  <a:pt x="74" y="20"/>
                </a:lnTo>
                <a:lnTo>
                  <a:pt x="70" y="26"/>
                </a:lnTo>
                <a:lnTo>
                  <a:pt x="66" y="34"/>
                </a:lnTo>
                <a:lnTo>
                  <a:pt x="60" y="50"/>
                </a:lnTo>
                <a:lnTo>
                  <a:pt x="60" y="70"/>
                </a:lnTo>
                <a:lnTo>
                  <a:pt x="62" y="90"/>
                </a:lnTo>
                <a:lnTo>
                  <a:pt x="66" y="112"/>
                </a:lnTo>
                <a:lnTo>
                  <a:pt x="66" y="112"/>
                </a:lnTo>
                <a:lnTo>
                  <a:pt x="62" y="118"/>
                </a:lnTo>
                <a:lnTo>
                  <a:pt x="60" y="122"/>
                </a:lnTo>
                <a:lnTo>
                  <a:pt x="60" y="128"/>
                </a:lnTo>
                <a:lnTo>
                  <a:pt x="60" y="128"/>
                </a:lnTo>
                <a:lnTo>
                  <a:pt x="62" y="140"/>
                </a:lnTo>
                <a:lnTo>
                  <a:pt x="66" y="146"/>
                </a:lnTo>
                <a:lnTo>
                  <a:pt x="70" y="150"/>
                </a:lnTo>
                <a:lnTo>
                  <a:pt x="74" y="152"/>
                </a:lnTo>
                <a:lnTo>
                  <a:pt x="74" y="152"/>
                </a:lnTo>
                <a:lnTo>
                  <a:pt x="76" y="164"/>
                </a:lnTo>
                <a:lnTo>
                  <a:pt x="82" y="176"/>
                </a:lnTo>
                <a:lnTo>
                  <a:pt x="88" y="186"/>
                </a:lnTo>
                <a:lnTo>
                  <a:pt x="92" y="190"/>
                </a:lnTo>
                <a:lnTo>
                  <a:pt x="92" y="190"/>
                </a:lnTo>
                <a:lnTo>
                  <a:pt x="92" y="206"/>
                </a:lnTo>
                <a:lnTo>
                  <a:pt x="92" y="224"/>
                </a:lnTo>
                <a:lnTo>
                  <a:pt x="92" y="224"/>
                </a:lnTo>
                <a:lnTo>
                  <a:pt x="86" y="234"/>
                </a:lnTo>
                <a:lnTo>
                  <a:pt x="78" y="240"/>
                </a:lnTo>
                <a:lnTo>
                  <a:pt x="66" y="246"/>
                </a:lnTo>
                <a:lnTo>
                  <a:pt x="54" y="252"/>
                </a:lnTo>
                <a:lnTo>
                  <a:pt x="26" y="264"/>
                </a:lnTo>
                <a:lnTo>
                  <a:pt x="12" y="270"/>
                </a:lnTo>
                <a:lnTo>
                  <a:pt x="0" y="280"/>
                </a:lnTo>
                <a:lnTo>
                  <a:pt x="0" y="280"/>
                </a:lnTo>
                <a:lnTo>
                  <a:pt x="12" y="290"/>
                </a:lnTo>
                <a:lnTo>
                  <a:pt x="26" y="302"/>
                </a:lnTo>
                <a:lnTo>
                  <a:pt x="42" y="310"/>
                </a:lnTo>
                <a:lnTo>
                  <a:pt x="60" y="318"/>
                </a:lnTo>
                <a:lnTo>
                  <a:pt x="78" y="324"/>
                </a:lnTo>
                <a:lnTo>
                  <a:pt x="96" y="330"/>
                </a:lnTo>
                <a:lnTo>
                  <a:pt x="116" y="332"/>
                </a:lnTo>
                <a:lnTo>
                  <a:pt x="136" y="334"/>
                </a:lnTo>
                <a:lnTo>
                  <a:pt x="136" y="334"/>
                </a:lnTo>
                <a:lnTo>
                  <a:pt x="156" y="332"/>
                </a:lnTo>
                <a:lnTo>
                  <a:pt x="176" y="326"/>
                </a:lnTo>
                <a:lnTo>
                  <a:pt x="196" y="320"/>
                </a:lnTo>
                <a:lnTo>
                  <a:pt x="214" y="312"/>
                </a:lnTo>
                <a:lnTo>
                  <a:pt x="232" y="302"/>
                </a:lnTo>
                <a:lnTo>
                  <a:pt x="246" y="294"/>
                </a:lnTo>
                <a:lnTo>
                  <a:pt x="262" y="280"/>
                </a:lnTo>
                <a:lnTo>
                  <a:pt x="262" y="280"/>
                </a:lnTo>
                <a:lnTo>
                  <a:pt x="250" y="272"/>
                </a:lnTo>
                <a:lnTo>
                  <a:pt x="236" y="264"/>
                </a:lnTo>
                <a:lnTo>
                  <a:pt x="208" y="252"/>
                </a:lnTo>
                <a:lnTo>
                  <a:pt x="196" y="246"/>
                </a:lnTo>
                <a:lnTo>
                  <a:pt x="184" y="240"/>
                </a:lnTo>
                <a:lnTo>
                  <a:pt x="176" y="234"/>
                </a:lnTo>
                <a:lnTo>
                  <a:pt x="170" y="224"/>
                </a:lnTo>
                <a:lnTo>
                  <a:pt x="170" y="2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grpSp>
        <p:nvGrpSpPr>
          <p:cNvPr id="46" name="组 4"/>
          <p:cNvGrpSpPr/>
          <p:nvPr/>
        </p:nvGrpSpPr>
        <p:grpSpPr>
          <a:xfrm>
            <a:off x="9823322" y="4784605"/>
            <a:ext cx="522781" cy="640914"/>
            <a:chOff x="1536700" y="911225"/>
            <a:chExt cx="831850" cy="996950"/>
          </a:xfrm>
          <a:solidFill>
            <a:schemeClr val="bg1"/>
          </a:solidFill>
        </p:grpSpPr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9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43DCA3C2-91B5-4334-AC88-6971C3AE767C}"/>
              </a:ext>
            </a:extLst>
          </p:cNvPr>
          <p:cNvSpPr txBox="1"/>
          <p:nvPr/>
        </p:nvSpPr>
        <p:spPr>
          <a:xfrm>
            <a:off x="453024" y="950605"/>
            <a:ext cx="3454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系统名称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——</a:t>
            </a:r>
            <a:r>
              <a:rPr lang="zh-CN" altLang="en-US" sz="3600" b="1" dirty="0">
                <a:latin typeface="HelveticaNeueLT Pro 67 MdCn" panose="020B0606030502030204"/>
                <a:sym typeface="News Gothic MT" charset="0"/>
              </a:rPr>
              <a:t>天涯咫尺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AA73BD-C909-4E4B-B3FB-660F034EDC07}"/>
              </a:ext>
            </a:extLst>
          </p:cNvPr>
          <p:cNvSpPr txBox="1"/>
          <p:nvPr/>
        </p:nvSpPr>
        <p:spPr>
          <a:xfrm>
            <a:off x="453024" y="181908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定位：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EC399A-C49A-427A-89FA-70439C6E9F0C}"/>
              </a:ext>
            </a:extLst>
          </p:cNvPr>
          <p:cNvSpPr txBox="1"/>
          <p:nvPr/>
        </p:nvSpPr>
        <p:spPr>
          <a:xfrm>
            <a:off x="1914883" y="222332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师生交互性差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D597B7E-413C-4160-AD0A-0A8D6A71EB63}"/>
              </a:ext>
            </a:extLst>
          </p:cNvPr>
          <p:cNvSpPr txBox="1"/>
          <p:nvPr/>
        </p:nvSpPr>
        <p:spPr>
          <a:xfrm>
            <a:off x="5248070" y="219603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学生自制力差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41988AD-48C9-4903-84AD-85BDE5BB0636}"/>
              </a:ext>
            </a:extLst>
          </p:cNvPr>
          <p:cNvSpPr txBox="1"/>
          <p:nvPr/>
        </p:nvSpPr>
        <p:spPr>
          <a:xfrm>
            <a:off x="1476826" y="3134980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基于实时专注度分析的网络教育平台</a:t>
            </a:r>
            <a:endParaRPr lang="zh-CN" altLang="en-US" sz="32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F18886-E113-45A8-863C-091D789F74F3}"/>
              </a:ext>
            </a:extLst>
          </p:cNvPr>
          <p:cNvSpPr txBox="1"/>
          <p:nvPr/>
        </p:nvSpPr>
        <p:spPr>
          <a:xfrm>
            <a:off x="893039" y="4658705"/>
            <a:ext cx="7908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实时分析每位学生的面部图像，获取学生实时的专注度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588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106" y="243040"/>
            <a:ext cx="4930588" cy="54927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C4C4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1.</a:t>
            </a:r>
            <a:r>
              <a:rPr lang="zh-CN" altLang="en-US" dirty="0">
                <a:solidFill>
                  <a:srgbClr val="4C4C4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产品定位</a:t>
            </a:r>
            <a:endParaRPr lang="zh-CN" altLang="en-US" dirty="0"/>
          </a:p>
        </p:txBody>
      </p:sp>
      <p:sp>
        <p:nvSpPr>
          <p:cNvPr id="6" name="任意多边形 5"/>
          <p:cNvSpPr/>
          <p:nvPr/>
        </p:nvSpPr>
        <p:spPr>
          <a:xfrm rot="13721046" flipH="1">
            <a:off x="10715719" y="3208920"/>
            <a:ext cx="1306060" cy="1431626"/>
          </a:xfrm>
          <a:custGeom>
            <a:avLst/>
            <a:gdLst>
              <a:gd name="connsiteX0" fmla="*/ 0 w 1149799"/>
              <a:gd name="connsiteY0" fmla="*/ 681503 h 1256402"/>
              <a:gd name="connsiteX1" fmla="*/ 459037 w 1149799"/>
              <a:gd name="connsiteY1" fmla="*/ 118283 h 1256402"/>
              <a:gd name="connsiteX2" fmla="*/ 510975 w 1149799"/>
              <a:gd name="connsiteY2" fmla="*/ 113048 h 1256402"/>
              <a:gd name="connsiteX3" fmla="*/ 593014 w 1149799"/>
              <a:gd name="connsiteY3" fmla="*/ 0 h 1256402"/>
              <a:gd name="connsiteX4" fmla="*/ 677913 w 1149799"/>
              <a:gd name="connsiteY4" fmla="*/ 116988 h 1256402"/>
              <a:gd name="connsiteX5" fmla="*/ 690762 w 1149799"/>
              <a:gd name="connsiteY5" fmla="*/ 118283 h 1256402"/>
              <a:gd name="connsiteX6" fmla="*/ 1149799 w 1149799"/>
              <a:gd name="connsiteY6" fmla="*/ 681503 h 1256402"/>
              <a:gd name="connsiteX7" fmla="*/ 574900 w 1149799"/>
              <a:gd name="connsiteY7" fmla="*/ 1256402 h 1256402"/>
              <a:gd name="connsiteX8" fmla="*/ 0 w 1149799"/>
              <a:gd name="connsiteY8" fmla="*/ 681503 h 1256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9799" h="1256402">
                <a:moveTo>
                  <a:pt x="0" y="681503"/>
                </a:moveTo>
                <a:cubicBezTo>
                  <a:pt x="0" y="403683"/>
                  <a:pt x="197065" y="171891"/>
                  <a:pt x="459037" y="118283"/>
                </a:cubicBezTo>
                <a:lnTo>
                  <a:pt x="510975" y="113048"/>
                </a:lnTo>
                <a:lnTo>
                  <a:pt x="593014" y="0"/>
                </a:lnTo>
                <a:lnTo>
                  <a:pt x="677913" y="116988"/>
                </a:lnTo>
                <a:lnTo>
                  <a:pt x="690762" y="118283"/>
                </a:lnTo>
                <a:cubicBezTo>
                  <a:pt x="952734" y="171891"/>
                  <a:pt x="1149799" y="403683"/>
                  <a:pt x="1149799" y="681503"/>
                </a:cubicBezTo>
                <a:cubicBezTo>
                  <a:pt x="1149799" y="999011"/>
                  <a:pt x="892408" y="1256402"/>
                  <a:pt x="574900" y="1256402"/>
                </a:cubicBezTo>
                <a:cubicBezTo>
                  <a:pt x="257391" y="1256402"/>
                  <a:pt x="0" y="999011"/>
                  <a:pt x="0" y="681503"/>
                </a:cubicBezTo>
                <a:close/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9286053" y="2584538"/>
            <a:ext cx="1429121" cy="1669996"/>
            <a:chOff x="6051236" y="1003581"/>
            <a:chExt cx="1088086" cy="1188967"/>
          </a:xfrm>
        </p:grpSpPr>
        <p:sp>
          <p:nvSpPr>
            <p:cNvPr id="9" name="任意多边形 8"/>
            <p:cNvSpPr/>
            <p:nvPr/>
          </p:nvSpPr>
          <p:spPr>
            <a:xfrm rot="10800000">
              <a:off x="6051236" y="1003581"/>
              <a:ext cx="1088086" cy="1188967"/>
            </a:xfrm>
            <a:custGeom>
              <a:avLst/>
              <a:gdLst>
                <a:gd name="connsiteX0" fmla="*/ 0 w 1149799"/>
                <a:gd name="connsiteY0" fmla="*/ 681503 h 1256402"/>
                <a:gd name="connsiteX1" fmla="*/ 459037 w 1149799"/>
                <a:gd name="connsiteY1" fmla="*/ 118283 h 1256402"/>
                <a:gd name="connsiteX2" fmla="*/ 510975 w 1149799"/>
                <a:gd name="connsiteY2" fmla="*/ 113048 h 1256402"/>
                <a:gd name="connsiteX3" fmla="*/ 593014 w 1149799"/>
                <a:gd name="connsiteY3" fmla="*/ 0 h 1256402"/>
                <a:gd name="connsiteX4" fmla="*/ 677913 w 1149799"/>
                <a:gd name="connsiteY4" fmla="*/ 116988 h 1256402"/>
                <a:gd name="connsiteX5" fmla="*/ 690762 w 1149799"/>
                <a:gd name="connsiteY5" fmla="*/ 118283 h 1256402"/>
                <a:gd name="connsiteX6" fmla="*/ 1149799 w 1149799"/>
                <a:gd name="connsiteY6" fmla="*/ 681503 h 1256402"/>
                <a:gd name="connsiteX7" fmla="*/ 574900 w 1149799"/>
                <a:gd name="connsiteY7" fmla="*/ 1256402 h 1256402"/>
                <a:gd name="connsiteX8" fmla="*/ 0 w 1149799"/>
                <a:gd name="connsiteY8" fmla="*/ 681503 h 125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9799" h="1256402">
                  <a:moveTo>
                    <a:pt x="0" y="681503"/>
                  </a:moveTo>
                  <a:cubicBezTo>
                    <a:pt x="0" y="403683"/>
                    <a:pt x="197065" y="171891"/>
                    <a:pt x="459037" y="118283"/>
                  </a:cubicBezTo>
                  <a:lnTo>
                    <a:pt x="510975" y="113048"/>
                  </a:lnTo>
                  <a:lnTo>
                    <a:pt x="593014" y="0"/>
                  </a:lnTo>
                  <a:lnTo>
                    <a:pt x="677913" y="116988"/>
                  </a:lnTo>
                  <a:lnTo>
                    <a:pt x="690762" y="118283"/>
                  </a:lnTo>
                  <a:cubicBezTo>
                    <a:pt x="952734" y="171891"/>
                    <a:pt x="1149799" y="403683"/>
                    <a:pt x="1149799" y="681503"/>
                  </a:cubicBezTo>
                  <a:cubicBezTo>
                    <a:pt x="1149799" y="999011"/>
                    <a:pt x="892408" y="1256402"/>
                    <a:pt x="574900" y="1256402"/>
                  </a:cubicBezTo>
                  <a:cubicBezTo>
                    <a:pt x="257391" y="1256402"/>
                    <a:pt x="0" y="999011"/>
                    <a:pt x="0" y="681503"/>
                  </a:cubicBezTo>
                  <a:close/>
                </a:path>
              </a:pathLst>
            </a:cu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6127092" y="1142606"/>
              <a:ext cx="936375" cy="796071"/>
              <a:chOff x="4984441" y="3312181"/>
              <a:chExt cx="1282050" cy="1089951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4984441" y="3312181"/>
                <a:ext cx="1282050" cy="849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800" dirty="0">
                    <a:solidFill>
                      <a:schemeClr val="bg1"/>
                    </a:solidFill>
                    <a:latin typeface="HelveticaNeueLT Pro 67 MdCn" panose="020B0606030502030204" pitchFamily="34" charset="0"/>
                  </a:rPr>
                  <a:t>50%</a:t>
                </a:r>
                <a:endParaRPr lang="zh-CN" altLang="en-US" sz="4800" dirty="0">
                  <a:solidFill>
                    <a:schemeClr val="bg1"/>
                  </a:solidFill>
                  <a:latin typeface="HelveticaNeueLT Pro 67 MdCn" panose="020B0606030502030204" pitchFamily="34" charset="0"/>
                </a:endParaRPr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>
                <a:off x="5149911" y="4033692"/>
                <a:ext cx="951111" cy="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4984441" y="4024780"/>
                <a:ext cx="1282050" cy="377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  <a:latin typeface="HelveticaNeueLT Pro 67 MdCn" panose="020B0606030502030204" pitchFamily="34" charset="0"/>
                  </a:rPr>
                  <a:t>已使用</a:t>
                </a:r>
              </a:p>
            </p:txBody>
          </p:sp>
        </p:grpSp>
      </p:grpSp>
      <p:sp>
        <p:nvSpPr>
          <p:cNvPr id="20" name="Freeform 232"/>
          <p:cNvSpPr>
            <a:spLocks/>
          </p:cNvSpPr>
          <p:nvPr/>
        </p:nvSpPr>
        <p:spPr bwMode="auto">
          <a:xfrm>
            <a:off x="11030439" y="3465646"/>
            <a:ext cx="693829" cy="441371"/>
          </a:xfrm>
          <a:custGeom>
            <a:avLst/>
            <a:gdLst/>
            <a:ahLst/>
            <a:cxnLst>
              <a:cxn ang="0">
                <a:pos x="256" y="0"/>
              </a:cxn>
              <a:cxn ang="0">
                <a:pos x="0" y="142"/>
              </a:cxn>
              <a:cxn ang="0">
                <a:pos x="256" y="282"/>
              </a:cxn>
              <a:cxn ang="0">
                <a:pos x="468" y="166"/>
              </a:cxn>
              <a:cxn ang="0">
                <a:pos x="468" y="328"/>
              </a:cxn>
              <a:cxn ang="0">
                <a:pos x="514" y="328"/>
              </a:cxn>
              <a:cxn ang="0">
                <a:pos x="514" y="142"/>
              </a:cxn>
              <a:cxn ang="0">
                <a:pos x="256" y="0"/>
              </a:cxn>
            </a:cxnLst>
            <a:rect l="0" t="0" r="r" b="b"/>
            <a:pathLst>
              <a:path w="514" h="328">
                <a:moveTo>
                  <a:pt x="256" y="0"/>
                </a:moveTo>
                <a:lnTo>
                  <a:pt x="0" y="142"/>
                </a:lnTo>
                <a:lnTo>
                  <a:pt x="256" y="282"/>
                </a:lnTo>
                <a:lnTo>
                  <a:pt x="468" y="166"/>
                </a:lnTo>
                <a:lnTo>
                  <a:pt x="468" y="328"/>
                </a:lnTo>
                <a:lnTo>
                  <a:pt x="514" y="328"/>
                </a:lnTo>
                <a:lnTo>
                  <a:pt x="514" y="142"/>
                </a:lnTo>
                <a:lnTo>
                  <a:pt x="256" y="0"/>
                </a:lnTo>
                <a:close/>
              </a:path>
            </a:pathLst>
          </a:custGeom>
          <a:solidFill>
            <a:srgbClr val="10315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233"/>
          <p:cNvSpPr>
            <a:spLocks/>
          </p:cNvSpPr>
          <p:nvPr/>
        </p:nvSpPr>
        <p:spPr bwMode="auto">
          <a:xfrm>
            <a:off x="11179664" y="3797879"/>
            <a:ext cx="440055" cy="2583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4"/>
              </a:cxn>
              <a:cxn ang="0">
                <a:pos x="162" y="192"/>
              </a:cxn>
              <a:cxn ang="0">
                <a:pos x="326" y="104"/>
              </a:cxn>
              <a:cxn ang="0">
                <a:pos x="326" y="0"/>
              </a:cxn>
              <a:cxn ang="0">
                <a:pos x="162" y="98"/>
              </a:cxn>
              <a:cxn ang="0">
                <a:pos x="0" y="0"/>
              </a:cxn>
            </a:cxnLst>
            <a:rect l="0" t="0" r="r" b="b"/>
            <a:pathLst>
              <a:path w="326" h="192">
                <a:moveTo>
                  <a:pt x="0" y="0"/>
                </a:moveTo>
                <a:lnTo>
                  <a:pt x="0" y="104"/>
                </a:lnTo>
                <a:lnTo>
                  <a:pt x="162" y="192"/>
                </a:lnTo>
                <a:lnTo>
                  <a:pt x="326" y="104"/>
                </a:lnTo>
                <a:lnTo>
                  <a:pt x="326" y="0"/>
                </a:lnTo>
                <a:lnTo>
                  <a:pt x="162" y="98"/>
                </a:lnTo>
                <a:lnTo>
                  <a:pt x="0" y="0"/>
                </a:lnTo>
                <a:close/>
              </a:path>
            </a:pathLst>
          </a:custGeom>
          <a:solidFill>
            <a:srgbClr val="10315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216"/>
          <p:cNvSpPr>
            <a:spLocks noEditPoints="1"/>
          </p:cNvSpPr>
          <p:nvPr/>
        </p:nvSpPr>
        <p:spPr bwMode="auto">
          <a:xfrm>
            <a:off x="10843951" y="4654227"/>
            <a:ext cx="775187" cy="771292"/>
          </a:xfrm>
          <a:custGeom>
            <a:avLst/>
            <a:gdLst/>
            <a:ahLst/>
            <a:cxnLst>
              <a:cxn ang="0">
                <a:pos x="178" y="0"/>
              </a:cxn>
              <a:cxn ang="0">
                <a:pos x="122" y="16"/>
              </a:cxn>
              <a:cxn ang="0">
                <a:pos x="72" y="46"/>
              </a:cxn>
              <a:cxn ang="0">
                <a:pos x="34" y="88"/>
              </a:cxn>
              <a:cxn ang="0">
                <a:pos x="10" y="140"/>
              </a:cxn>
              <a:cxn ang="0">
                <a:pos x="0" y="198"/>
              </a:cxn>
              <a:cxn ang="0">
                <a:pos x="4" y="238"/>
              </a:cxn>
              <a:cxn ang="0">
                <a:pos x="24" y="292"/>
              </a:cxn>
              <a:cxn ang="0">
                <a:pos x="58" y="338"/>
              </a:cxn>
              <a:cxn ang="0">
                <a:pos x="104" y="372"/>
              </a:cxn>
              <a:cxn ang="0">
                <a:pos x="158" y="392"/>
              </a:cxn>
              <a:cxn ang="0">
                <a:pos x="198" y="396"/>
              </a:cxn>
              <a:cxn ang="0">
                <a:pos x="258" y="388"/>
              </a:cxn>
              <a:cxn ang="0">
                <a:pos x="310" y="362"/>
              </a:cxn>
              <a:cxn ang="0">
                <a:pos x="352" y="324"/>
              </a:cxn>
              <a:cxn ang="0">
                <a:pos x="382" y="276"/>
              </a:cxn>
              <a:cxn ang="0">
                <a:pos x="396" y="218"/>
              </a:cxn>
              <a:cxn ang="0">
                <a:pos x="396" y="178"/>
              </a:cxn>
              <a:cxn ang="0">
                <a:pos x="382" y="122"/>
              </a:cxn>
              <a:cxn ang="0">
                <a:pos x="352" y="72"/>
              </a:cxn>
              <a:cxn ang="0">
                <a:pos x="310" y="34"/>
              </a:cxn>
              <a:cxn ang="0">
                <a:pos x="258" y="8"/>
              </a:cxn>
              <a:cxn ang="0">
                <a:pos x="198" y="0"/>
              </a:cxn>
              <a:cxn ang="0">
                <a:pos x="146" y="198"/>
              </a:cxn>
              <a:cxn ang="0">
                <a:pos x="230" y="244"/>
              </a:cxn>
              <a:cxn ang="0">
                <a:pos x="250" y="234"/>
              </a:cxn>
              <a:cxn ang="0">
                <a:pos x="266" y="234"/>
              </a:cxn>
              <a:cxn ang="0">
                <a:pos x="286" y="244"/>
              </a:cxn>
              <a:cxn ang="0">
                <a:pos x="296" y="264"/>
              </a:cxn>
              <a:cxn ang="0">
                <a:pos x="296" y="280"/>
              </a:cxn>
              <a:cxn ang="0">
                <a:pos x="286" y="300"/>
              </a:cxn>
              <a:cxn ang="0">
                <a:pos x="266" y="310"/>
              </a:cxn>
              <a:cxn ang="0">
                <a:pos x="250" y="310"/>
              </a:cxn>
              <a:cxn ang="0">
                <a:pos x="230" y="300"/>
              </a:cxn>
              <a:cxn ang="0">
                <a:pos x="220" y="280"/>
              </a:cxn>
              <a:cxn ang="0">
                <a:pos x="220" y="266"/>
              </a:cxn>
              <a:cxn ang="0">
                <a:pos x="130" y="230"/>
              </a:cxn>
              <a:cxn ang="0">
                <a:pos x="108" y="238"/>
              </a:cxn>
              <a:cxn ang="0">
                <a:pos x="92" y="234"/>
              </a:cxn>
              <a:cxn ang="0">
                <a:pos x="74" y="220"/>
              </a:cxn>
              <a:cxn ang="0">
                <a:pos x="68" y="198"/>
              </a:cxn>
              <a:cxn ang="0">
                <a:pos x="72" y="182"/>
              </a:cxn>
              <a:cxn ang="0">
                <a:pos x="86" y="166"/>
              </a:cxn>
              <a:cxn ang="0">
                <a:pos x="108" y="158"/>
              </a:cxn>
              <a:cxn ang="0">
                <a:pos x="124" y="162"/>
              </a:cxn>
              <a:cxn ang="0">
                <a:pos x="220" y="130"/>
              </a:cxn>
              <a:cxn ang="0">
                <a:pos x="218" y="124"/>
              </a:cxn>
              <a:cxn ang="0">
                <a:pos x="226" y="102"/>
              </a:cxn>
              <a:cxn ang="0">
                <a:pos x="242" y="88"/>
              </a:cxn>
              <a:cxn ang="0">
                <a:pos x="258" y="86"/>
              </a:cxn>
              <a:cxn ang="0">
                <a:pos x="280" y="92"/>
              </a:cxn>
              <a:cxn ang="0">
                <a:pos x="294" y="110"/>
              </a:cxn>
              <a:cxn ang="0">
                <a:pos x="298" y="124"/>
              </a:cxn>
              <a:cxn ang="0">
                <a:pos x="290" y="146"/>
              </a:cxn>
              <a:cxn ang="0">
                <a:pos x="274" y="162"/>
              </a:cxn>
              <a:cxn ang="0">
                <a:pos x="258" y="164"/>
              </a:cxn>
              <a:cxn ang="0">
                <a:pos x="236" y="156"/>
              </a:cxn>
              <a:cxn ang="0">
                <a:pos x="146" y="192"/>
              </a:cxn>
            </a:cxnLst>
            <a:rect l="0" t="0" r="r" b="b"/>
            <a:pathLst>
              <a:path w="398" h="396">
                <a:moveTo>
                  <a:pt x="198" y="0"/>
                </a:moveTo>
                <a:lnTo>
                  <a:pt x="198" y="0"/>
                </a:lnTo>
                <a:lnTo>
                  <a:pt x="178" y="0"/>
                </a:lnTo>
                <a:lnTo>
                  <a:pt x="158" y="4"/>
                </a:lnTo>
                <a:lnTo>
                  <a:pt x="140" y="8"/>
                </a:lnTo>
                <a:lnTo>
                  <a:pt x="122" y="16"/>
                </a:lnTo>
                <a:lnTo>
                  <a:pt x="104" y="24"/>
                </a:lnTo>
                <a:lnTo>
                  <a:pt x="88" y="34"/>
                </a:lnTo>
                <a:lnTo>
                  <a:pt x="72" y="46"/>
                </a:lnTo>
                <a:lnTo>
                  <a:pt x="58" y="58"/>
                </a:lnTo>
                <a:lnTo>
                  <a:pt x="46" y="72"/>
                </a:lnTo>
                <a:lnTo>
                  <a:pt x="34" y="88"/>
                </a:lnTo>
                <a:lnTo>
                  <a:pt x="24" y="104"/>
                </a:lnTo>
                <a:lnTo>
                  <a:pt x="16" y="122"/>
                </a:lnTo>
                <a:lnTo>
                  <a:pt x="10" y="140"/>
                </a:lnTo>
                <a:lnTo>
                  <a:pt x="4" y="158"/>
                </a:lnTo>
                <a:lnTo>
                  <a:pt x="2" y="178"/>
                </a:lnTo>
                <a:lnTo>
                  <a:pt x="0" y="198"/>
                </a:lnTo>
                <a:lnTo>
                  <a:pt x="0" y="198"/>
                </a:lnTo>
                <a:lnTo>
                  <a:pt x="2" y="218"/>
                </a:lnTo>
                <a:lnTo>
                  <a:pt x="4" y="238"/>
                </a:lnTo>
                <a:lnTo>
                  <a:pt x="10" y="258"/>
                </a:lnTo>
                <a:lnTo>
                  <a:pt x="16" y="276"/>
                </a:lnTo>
                <a:lnTo>
                  <a:pt x="24" y="292"/>
                </a:lnTo>
                <a:lnTo>
                  <a:pt x="34" y="310"/>
                </a:lnTo>
                <a:lnTo>
                  <a:pt x="46" y="324"/>
                </a:lnTo>
                <a:lnTo>
                  <a:pt x="58" y="338"/>
                </a:lnTo>
                <a:lnTo>
                  <a:pt x="72" y="352"/>
                </a:lnTo>
                <a:lnTo>
                  <a:pt x="88" y="362"/>
                </a:lnTo>
                <a:lnTo>
                  <a:pt x="104" y="372"/>
                </a:lnTo>
                <a:lnTo>
                  <a:pt x="122" y="382"/>
                </a:lnTo>
                <a:lnTo>
                  <a:pt x="140" y="388"/>
                </a:lnTo>
                <a:lnTo>
                  <a:pt x="158" y="392"/>
                </a:lnTo>
                <a:lnTo>
                  <a:pt x="178" y="396"/>
                </a:lnTo>
                <a:lnTo>
                  <a:pt x="198" y="396"/>
                </a:lnTo>
                <a:lnTo>
                  <a:pt x="198" y="396"/>
                </a:lnTo>
                <a:lnTo>
                  <a:pt x="220" y="396"/>
                </a:lnTo>
                <a:lnTo>
                  <a:pt x="238" y="392"/>
                </a:lnTo>
                <a:lnTo>
                  <a:pt x="258" y="388"/>
                </a:lnTo>
                <a:lnTo>
                  <a:pt x="276" y="382"/>
                </a:lnTo>
                <a:lnTo>
                  <a:pt x="294" y="372"/>
                </a:lnTo>
                <a:lnTo>
                  <a:pt x="310" y="362"/>
                </a:lnTo>
                <a:lnTo>
                  <a:pt x="326" y="352"/>
                </a:lnTo>
                <a:lnTo>
                  <a:pt x="340" y="338"/>
                </a:lnTo>
                <a:lnTo>
                  <a:pt x="352" y="324"/>
                </a:lnTo>
                <a:lnTo>
                  <a:pt x="364" y="310"/>
                </a:lnTo>
                <a:lnTo>
                  <a:pt x="374" y="292"/>
                </a:lnTo>
                <a:lnTo>
                  <a:pt x="382" y="276"/>
                </a:lnTo>
                <a:lnTo>
                  <a:pt x="388" y="258"/>
                </a:lnTo>
                <a:lnTo>
                  <a:pt x="394" y="238"/>
                </a:lnTo>
                <a:lnTo>
                  <a:pt x="396" y="218"/>
                </a:lnTo>
                <a:lnTo>
                  <a:pt x="398" y="198"/>
                </a:lnTo>
                <a:lnTo>
                  <a:pt x="398" y="198"/>
                </a:lnTo>
                <a:lnTo>
                  <a:pt x="396" y="178"/>
                </a:lnTo>
                <a:lnTo>
                  <a:pt x="394" y="158"/>
                </a:lnTo>
                <a:lnTo>
                  <a:pt x="388" y="140"/>
                </a:lnTo>
                <a:lnTo>
                  <a:pt x="382" y="122"/>
                </a:lnTo>
                <a:lnTo>
                  <a:pt x="374" y="104"/>
                </a:lnTo>
                <a:lnTo>
                  <a:pt x="364" y="88"/>
                </a:lnTo>
                <a:lnTo>
                  <a:pt x="352" y="72"/>
                </a:lnTo>
                <a:lnTo>
                  <a:pt x="340" y="58"/>
                </a:lnTo>
                <a:lnTo>
                  <a:pt x="326" y="46"/>
                </a:lnTo>
                <a:lnTo>
                  <a:pt x="310" y="34"/>
                </a:lnTo>
                <a:lnTo>
                  <a:pt x="294" y="24"/>
                </a:lnTo>
                <a:lnTo>
                  <a:pt x="276" y="16"/>
                </a:lnTo>
                <a:lnTo>
                  <a:pt x="258" y="8"/>
                </a:lnTo>
                <a:lnTo>
                  <a:pt x="238" y="4"/>
                </a:lnTo>
                <a:lnTo>
                  <a:pt x="220" y="0"/>
                </a:lnTo>
                <a:lnTo>
                  <a:pt x="198" y="0"/>
                </a:lnTo>
                <a:lnTo>
                  <a:pt x="198" y="0"/>
                </a:lnTo>
                <a:close/>
                <a:moveTo>
                  <a:pt x="146" y="198"/>
                </a:moveTo>
                <a:lnTo>
                  <a:pt x="146" y="198"/>
                </a:lnTo>
                <a:lnTo>
                  <a:pt x="146" y="204"/>
                </a:lnTo>
                <a:lnTo>
                  <a:pt x="230" y="244"/>
                </a:lnTo>
                <a:lnTo>
                  <a:pt x="230" y="244"/>
                </a:lnTo>
                <a:lnTo>
                  <a:pt x="236" y="240"/>
                </a:lnTo>
                <a:lnTo>
                  <a:pt x="242" y="236"/>
                </a:lnTo>
                <a:lnTo>
                  <a:pt x="250" y="234"/>
                </a:lnTo>
                <a:lnTo>
                  <a:pt x="258" y="232"/>
                </a:lnTo>
                <a:lnTo>
                  <a:pt x="258" y="232"/>
                </a:lnTo>
                <a:lnTo>
                  <a:pt x="266" y="234"/>
                </a:lnTo>
                <a:lnTo>
                  <a:pt x="274" y="236"/>
                </a:lnTo>
                <a:lnTo>
                  <a:pt x="280" y="240"/>
                </a:lnTo>
                <a:lnTo>
                  <a:pt x="286" y="244"/>
                </a:lnTo>
                <a:lnTo>
                  <a:pt x="290" y="250"/>
                </a:lnTo>
                <a:lnTo>
                  <a:pt x="294" y="256"/>
                </a:lnTo>
                <a:lnTo>
                  <a:pt x="296" y="264"/>
                </a:lnTo>
                <a:lnTo>
                  <a:pt x="298" y="272"/>
                </a:lnTo>
                <a:lnTo>
                  <a:pt x="298" y="272"/>
                </a:lnTo>
                <a:lnTo>
                  <a:pt x="296" y="280"/>
                </a:lnTo>
                <a:lnTo>
                  <a:pt x="294" y="288"/>
                </a:lnTo>
                <a:lnTo>
                  <a:pt x="290" y="294"/>
                </a:lnTo>
                <a:lnTo>
                  <a:pt x="286" y="300"/>
                </a:lnTo>
                <a:lnTo>
                  <a:pt x="280" y="304"/>
                </a:lnTo>
                <a:lnTo>
                  <a:pt x="274" y="308"/>
                </a:lnTo>
                <a:lnTo>
                  <a:pt x="266" y="310"/>
                </a:lnTo>
                <a:lnTo>
                  <a:pt x="258" y="312"/>
                </a:lnTo>
                <a:lnTo>
                  <a:pt x="258" y="312"/>
                </a:lnTo>
                <a:lnTo>
                  <a:pt x="250" y="310"/>
                </a:lnTo>
                <a:lnTo>
                  <a:pt x="242" y="308"/>
                </a:lnTo>
                <a:lnTo>
                  <a:pt x="236" y="304"/>
                </a:lnTo>
                <a:lnTo>
                  <a:pt x="230" y="300"/>
                </a:lnTo>
                <a:lnTo>
                  <a:pt x="226" y="294"/>
                </a:lnTo>
                <a:lnTo>
                  <a:pt x="222" y="288"/>
                </a:lnTo>
                <a:lnTo>
                  <a:pt x="220" y="280"/>
                </a:lnTo>
                <a:lnTo>
                  <a:pt x="218" y="272"/>
                </a:lnTo>
                <a:lnTo>
                  <a:pt x="218" y="272"/>
                </a:lnTo>
                <a:lnTo>
                  <a:pt x="220" y="266"/>
                </a:lnTo>
                <a:lnTo>
                  <a:pt x="136" y="226"/>
                </a:lnTo>
                <a:lnTo>
                  <a:pt x="136" y="226"/>
                </a:lnTo>
                <a:lnTo>
                  <a:pt x="130" y="230"/>
                </a:lnTo>
                <a:lnTo>
                  <a:pt x="124" y="234"/>
                </a:lnTo>
                <a:lnTo>
                  <a:pt x="116" y="236"/>
                </a:lnTo>
                <a:lnTo>
                  <a:pt x="108" y="238"/>
                </a:lnTo>
                <a:lnTo>
                  <a:pt x="108" y="238"/>
                </a:lnTo>
                <a:lnTo>
                  <a:pt x="100" y="236"/>
                </a:lnTo>
                <a:lnTo>
                  <a:pt x="92" y="234"/>
                </a:lnTo>
                <a:lnTo>
                  <a:pt x="86" y="230"/>
                </a:lnTo>
                <a:lnTo>
                  <a:pt x="80" y="226"/>
                </a:lnTo>
                <a:lnTo>
                  <a:pt x="74" y="220"/>
                </a:lnTo>
                <a:lnTo>
                  <a:pt x="72" y="214"/>
                </a:lnTo>
                <a:lnTo>
                  <a:pt x="68" y="206"/>
                </a:lnTo>
                <a:lnTo>
                  <a:pt x="68" y="198"/>
                </a:lnTo>
                <a:lnTo>
                  <a:pt x="68" y="198"/>
                </a:lnTo>
                <a:lnTo>
                  <a:pt x="68" y="190"/>
                </a:lnTo>
                <a:lnTo>
                  <a:pt x="72" y="182"/>
                </a:lnTo>
                <a:lnTo>
                  <a:pt x="74" y="176"/>
                </a:lnTo>
                <a:lnTo>
                  <a:pt x="80" y="170"/>
                </a:lnTo>
                <a:lnTo>
                  <a:pt x="86" y="166"/>
                </a:lnTo>
                <a:lnTo>
                  <a:pt x="92" y="162"/>
                </a:lnTo>
                <a:lnTo>
                  <a:pt x="100" y="160"/>
                </a:lnTo>
                <a:lnTo>
                  <a:pt x="108" y="158"/>
                </a:lnTo>
                <a:lnTo>
                  <a:pt x="108" y="158"/>
                </a:lnTo>
                <a:lnTo>
                  <a:pt x="116" y="160"/>
                </a:lnTo>
                <a:lnTo>
                  <a:pt x="124" y="162"/>
                </a:lnTo>
                <a:lnTo>
                  <a:pt x="130" y="166"/>
                </a:lnTo>
                <a:lnTo>
                  <a:pt x="136" y="172"/>
                </a:lnTo>
                <a:lnTo>
                  <a:pt x="220" y="130"/>
                </a:lnTo>
                <a:lnTo>
                  <a:pt x="220" y="130"/>
                </a:lnTo>
                <a:lnTo>
                  <a:pt x="218" y="124"/>
                </a:lnTo>
                <a:lnTo>
                  <a:pt x="218" y="124"/>
                </a:lnTo>
                <a:lnTo>
                  <a:pt x="220" y="116"/>
                </a:lnTo>
                <a:lnTo>
                  <a:pt x="222" y="110"/>
                </a:lnTo>
                <a:lnTo>
                  <a:pt x="226" y="102"/>
                </a:lnTo>
                <a:lnTo>
                  <a:pt x="230" y="98"/>
                </a:lnTo>
                <a:lnTo>
                  <a:pt x="236" y="92"/>
                </a:lnTo>
                <a:lnTo>
                  <a:pt x="242" y="88"/>
                </a:lnTo>
                <a:lnTo>
                  <a:pt x="250" y="86"/>
                </a:lnTo>
                <a:lnTo>
                  <a:pt x="258" y="86"/>
                </a:lnTo>
                <a:lnTo>
                  <a:pt x="258" y="86"/>
                </a:lnTo>
                <a:lnTo>
                  <a:pt x="266" y="86"/>
                </a:lnTo>
                <a:lnTo>
                  <a:pt x="274" y="88"/>
                </a:lnTo>
                <a:lnTo>
                  <a:pt x="280" y="92"/>
                </a:lnTo>
                <a:lnTo>
                  <a:pt x="286" y="98"/>
                </a:lnTo>
                <a:lnTo>
                  <a:pt x="290" y="102"/>
                </a:lnTo>
                <a:lnTo>
                  <a:pt x="294" y="110"/>
                </a:lnTo>
                <a:lnTo>
                  <a:pt x="296" y="116"/>
                </a:lnTo>
                <a:lnTo>
                  <a:pt x="298" y="124"/>
                </a:lnTo>
                <a:lnTo>
                  <a:pt x="298" y="124"/>
                </a:lnTo>
                <a:lnTo>
                  <a:pt x="296" y="132"/>
                </a:lnTo>
                <a:lnTo>
                  <a:pt x="294" y="140"/>
                </a:lnTo>
                <a:lnTo>
                  <a:pt x="290" y="146"/>
                </a:lnTo>
                <a:lnTo>
                  <a:pt x="286" y="152"/>
                </a:lnTo>
                <a:lnTo>
                  <a:pt x="280" y="158"/>
                </a:lnTo>
                <a:lnTo>
                  <a:pt x="274" y="162"/>
                </a:lnTo>
                <a:lnTo>
                  <a:pt x="266" y="164"/>
                </a:lnTo>
                <a:lnTo>
                  <a:pt x="258" y="164"/>
                </a:lnTo>
                <a:lnTo>
                  <a:pt x="258" y="164"/>
                </a:lnTo>
                <a:lnTo>
                  <a:pt x="250" y="164"/>
                </a:lnTo>
                <a:lnTo>
                  <a:pt x="242" y="160"/>
                </a:lnTo>
                <a:lnTo>
                  <a:pt x="236" y="156"/>
                </a:lnTo>
                <a:lnTo>
                  <a:pt x="230" y="152"/>
                </a:lnTo>
                <a:lnTo>
                  <a:pt x="146" y="192"/>
                </a:lnTo>
                <a:lnTo>
                  <a:pt x="146" y="192"/>
                </a:lnTo>
                <a:lnTo>
                  <a:pt x="146" y="198"/>
                </a:lnTo>
                <a:lnTo>
                  <a:pt x="146" y="198"/>
                </a:lnTo>
                <a:close/>
              </a:path>
            </a:pathLst>
          </a:custGeom>
          <a:solidFill>
            <a:srgbClr val="10315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121"/>
          <p:cNvSpPr>
            <a:spLocks/>
          </p:cNvSpPr>
          <p:nvPr/>
        </p:nvSpPr>
        <p:spPr bwMode="auto">
          <a:xfrm>
            <a:off x="9309045" y="4469842"/>
            <a:ext cx="1551336" cy="2202360"/>
          </a:xfrm>
          <a:custGeom>
            <a:avLst/>
            <a:gdLst/>
            <a:ahLst/>
            <a:cxnLst>
              <a:cxn ang="0">
                <a:pos x="170" y="224"/>
              </a:cxn>
              <a:cxn ang="0">
                <a:pos x="170" y="190"/>
              </a:cxn>
              <a:cxn ang="0">
                <a:pos x="174" y="186"/>
              </a:cxn>
              <a:cxn ang="0">
                <a:pos x="184" y="164"/>
              </a:cxn>
              <a:cxn ang="0">
                <a:pos x="188" y="152"/>
              </a:cxn>
              <a:cxn ang="0">
                <a:pos x="196" y="146"/>
              </a:cxn>
              <a:cxn ang="0">
                <a:pos x="202" y="128"/>
              </a:cxn>
              <a:cxn ang="0">
                <a:pos x="202" y="122"/>
              </a:cxn>
              <a:cxn ang="0">
                <a:pos x="196" y="112"/>
              </a:cxn>
              <a:cxn ang="0">
                <a:pos x="202" y="88"/>
              </a:cxn>
              <a:cxn ang="0">
                <a:pos x="204" y="58"/>
              </a:cxn>
              <a:cxn ang="0">
                <a:pos x="198" y="34"/>
              </a:cxn>
              <a:cxn ang="0">
                <a:pos x="190" y="24"/>
              </a:cxn>
              <a:cxn ang="0">
                <a:pos x="176" y="16"/>
              </a:cxn>
              <a:cxn ang="0">
                <a:pos x="166" y="14"/>
              </a:cxn>
              <a:cxn ang="0">
                <a:pos x="152" y="2"/>
              </a:cxn>
              <a:cxn ang="0">
                <a:pos x="130" y="0"/>
              </a:cxn>
              <a:cxn ang="0">
                <a:pos x="118" y="0"/>
              </a:cxn>
              <a:cxn ang="0">
                <a:pos x="96" y="4"/>
              </a:cxn>
              <a:cxn ang="0">
                <a:pos x="80" y="14"/>
              </a:cxn>
              <a:cxn ang="0">
                <a:pos x="70" y="26"/>
              </a:cxn>
              <a:cxn ang="0">
                <a:pos x="60" y="50"/>
              </a:cxn>
              <a:cxn ang="0">
                <a:pos x="62" y="90"/>
              </a:cxn>
              <a:cxn ang="0">
                <a:pos x="66" y="112"/>
              </a:cxn>
              <a:cxn ang="0">
                <a:pos x="60" y="122"/>
              </a:cxn>
              <a:cxn ang="0">
                <a:pos x="60" y="128"/>
              </a:cxn>
              <a:cxn ang="0">
                <a:pos x="66" y="146"/>
              </a:cxn>
              <a:cxn ang="0">
                <a:pos x="74" y="152"/>
              </a:cxn>
              <a:cxn ang="0">
                <a:pos x="76" y="164"/>
              </a:cxn>
              <a:cxn ang="0">
                <a:pos x="88" y="186"/>
              </a:cxn>
              <a:cxn ang="0">
                <a:pos x="92" y="190"/>
              </a:cxn>
              <a:cxn ang="0">
                <a:pos x="92" y="224"/>
              </a:cxn>
              <a:cxn ang="0">
                <a:pos x="86" y="234"/>
              </a:cxn>
              <a:cxn ang="0">
                <a:pos x="66" y="246"/>
              </a:cxn>
              <a:cxn ang="0">
                <a:pos x="26" y="264"/>
              </a:cxn>
              <a:cxn ang="0">
                <a:pos x="0" y="280"/>
              </a:cxn>
              <a:cxn ang="0">
                <a:pos x="12" y="290"/>
              </a:cxn>
              <a:cxn ang="0">
                <a:pos x="42" y="310"/>
              </a:cxn>
              <a:cxn ang="0">
                <a:pos x="78" y="324"/>
              </a:cxn>
              <a:cxn ang="0">
                <a:pos x="116" y="332"/>
              </a:cxn>
              <a:cxn ang="0">
                <a:pos x="136" y="334"/>
              </a:cxn>
              <a:cxn ang="0">
                <a:pos x="176" y="326"/>
              </a:cxn>
              <a:cxn ang="0">
                <a:pos x="214" y="312"/>
              </a:cxn>
              <a:cxn ang="0">
                <a:pos x="246" y="294"/>
              </a:cxn>
              <a:cxn ang="0">
                <a:pos x="262" y="280"/>
              </a:cxn>
              <a:cxn ang="0">
                <a:pos x="236" y="264"/>
              </a:cxn>
              <a:cxn ang="0">
                <a:pos x="196" y="246"/>
              </a:cxn>
              <a:cxn ang="0">
                <a:pos x="176" y="234"/>
              </a:cxn>
              <a:cxn ang="0">
                <a:pos x="170" y="224"/>
              </a:cxn>
            </a:cxnLst>
            <a:rect l="0" t="0" r="r" b="b"/>
            <a:pathLst>
              <a:path w="262" h="334">
                <a:moveTo>
                  <a:pt x="170" y="224"/>
                </a:moveTo>
                <a:lnTo>
                  <a:pt x="170" y="224"/>
                </a:lnTo>
                <a:lnTo>
                  <a:pt x="170" y="206"/>
                </a:lnTo>
                <a:lnTo>
                  <a:pt x="170" y="190"/>
                </a:lnTo>
                <a:lnTo>
                  <a:pt x="170" y="190"/>
                </a:lnTo>
                <a:lnTo>
                  <a:pt x="174" y="186"/>
                </a:lnTo>
                <a:lnTo>
                  <a:pt x="180" y="176"/>
                </a:lnTo>
                <a:lnTo>
                  <a:pt x="184" y="164"/>
                </a:lnTo>
                <a:lnTo>
                  <a:pt x="188" y="152"/>
                </a:lnTo>
                <a:lnTo>
                  <a:pt x="188" y="152"/>
                </a:lnTo>
                <a:lnTo>
                  <a:pt x="192" y="150"/>
                </a:lnTo>
                <a:lnTo>
                  <a:pt x="196" y="146"/>
                </a:lnTo>
                <a:lnTo>
                  <a:pt x="200" y="140"/>
                </a:lnTo>
                <a:lnTo>
                  <a:pt x="202" y="128"/>
                </a:lnTo>
                <a:lnTo>
                  <a:pt x="202" y="128"/>
                </a:lnTo>
                <a:lnTo>
                  <a:pt x="202" y="122"/>
                </a:lnTo>
                <a:lnTo>
                  <a:pt x="200" y="118"/>
                </a:lnTo>
                <a:lnTo>
                  <a:pt x="196" y="112"/>
                </a:lnTo>
                <a:lnTo>
                  <a:pt x="196" y="112"/>
                </a:lnTo>
                <a:lnTo>
                  <a:pt x="202" y="88"/>
                </a:lnTo>
                <a:lnTo>
                  <a:pt x="204" y="74"/>
                </a:lnTo>
                <a:lnTo>
                  <a:pt x="204" y="58"/>
                </a:lnTo>
                <a:lnTo>
                  <a:pt x="200" y="42"/>
                </a:lnTo>
                <a:lnTo>
                  <a:pt x="198" y="34"/>
                </a:lnTo>
                <a:lnTo>
                  <a:pt x="194" y="28"/>
                </a:lnTo>
                <a:lnTo>
                  <a:pt x="190" y="24"/>
                </a:lnTo>
                <a:lnTo>
                  <a:pt x="184" y="18"/>
                </a:lnTo>
                <a:lnTo>
                  <a:pt x="176" y="16"/>
                </a:lnTo>
                <a:lnTo>
                  <a:pt x="166" y="14"/>
                </a:lnTo>
                <a:lnTo>
                  <a:pt x="166" y="14"/>
                </a:lnTo>
                <a:lnTo>
                  <a:pt x="162" y="8"/>
                </a:lnTo>
                <a:lnTo>
                  <a:pt x="152" y="2"/>
                </a:lnTo>
                <a:lnTo>
                  <a:pt x="142" y="0"/>
                </a:lnTo>
                <a:lnTo>
                  <a:pt x="130" y="0"/>
                </a:lnTo>
                <a:lnTo>
                  <a:pt x="130" y="0"/>
                </a:lnTo>
                <a:lnTo>
                  <a:pt x="118" y="0"/>
                </a:lnTo>
                <a:lnTo>
                  <a:pt x="106" y="2"/>
                </a:lnTo>
                <a:lnTo>
                  <a:pt x="96" y="4"/>
                </a:lnTo>
                <a:lnTo>
                  <a:pt x="88" y="8"/>
                </a:lnTo>
                <a:lnTo>
                  <a:pt x="80" y="14"/>
                </a:lnTo>
                <a:lnTo>
                  <a:pt x="74" y="20"/>
                </a:lnTo>
                <a:lnTo>
                  <a:pt x="70" y="26"/>
                </a:lnTo>
                <a:lnTo>
                  <a:pt x="66" y="34"/>
                </a:lnTo>
                <a:lnTo>
                  <a:pt x="60" y="50"/>
                </a:lnTo>
                <a:lnTo>
                  <a:pt x="60" y="70"/>
                </a:lnTo>
                <a:lnTo>
                  <a:pt x="62" y="90"/>
                </a:lnTo>
                <a:lnTo>
                  <a:pt x="66" y="112"/>
                </a:lnTo>
                <a:lnTo>
                  <a:pt x="66" y="112"/>
                </a:lnTo>
                <a:lnTo>
                  <a:pt x="62" y="118"/>
                </a:lnTo>
                <a:lnTo>
                  <a:pt x="60" y="122"/>
                </a:lnTo>
                <a:lnTo>
                  <a:pt x="60" y="128"/>
                </a:lnTo>
                <a:lnTo>
                  <a:pt x="60" y="128"/>
                </a:lnTo>
                <a:lnTo>
                  <a:pt x="62" y="140"/>
                </a:lnTo>
                <a:lnTo>
                  <a:pt x="66" y="146"/>
                </a:lnTo>
                <a:lnTo>
                  <a:pt x="70" y="150"/>
                </a:lnTo>
                <a:lnTo>
                  <a:pt x="74" y="152"/>
                </a:lnTo>
                <a:lnTo>
                  <a:pt x="74" y="152"/>
                </a:lnTo>
                <a:lnTo>
                  <a:pt x="76" y="164"/>
                </a:lnTo>
                <a:lnTo>
                  <a:pt x="82" y="176"/>
                </a:lnTo>
                <a:lnTo>
                  <a:pt x="88" y="186"/>
                </a:lnTo>
                <a:lnTo>
                  <a:pt x="92" y="190"/>
                </a:lnTo>
                <a:lnTo>
                  <a:pt x="92" y="190"/>
                </a:lnTo>
                <a:lnTo>
                  <a:pt x="92" y="206"/>
                </a:lnTo>
                <a:lnTo>
                  <a:pt x="92" y="224"/>
                </a:lnTo>
                <a:lnTo>
                  <a:pt x="92" y="224"/>
                </a:lnTo>
                <a:lnTo>
                  <a:pt x="86" y="234"/>
                </a:lnTo>
                <a:lnTo>
                  <a:pt x="78" y="240"/>
                </a:lnTo>
                <a:lnTo>
                  <a:pt x="66" y="246"/>
                </a:lnTo>
                <a:lnTo>
                  <a:pt x="54" y="252"/>
                </a:lnTo>
                <a:lnTo>
                  <a:pt x="26" y="264"/>
                </a:lnTo>
                <a:lnTo>
                  <a:pt x="12" y="270"/>
                </a:lnTo>
                <a:lnTo>
                  <a:pt x="0" y="280"/>
                </a:lnTo>
                <a:lnTo>
                  <a:pt x="0" y="280"/>
                </a:lnTo>
                <a:lnTo>
                  <a:pt x="12" y="290"/>
                </a:lnTo>
                <a:lnTo>
                  <a:pt x="26" y="302"/>
                </a:lnTo>
                <a:lnTo>
                  <a:pt x="42" y="310"/>
                </a:lnTo>
                <a:lnTo>
                  <a:pt x="60" y="318"/>
                </a:lnTo>
                <a:lnTo>
                  <a:pt x="78" y="324"/>
                </a:lnTo>
                <a:lnTo>
                  <a:pt x="96" y="330"/>
                </a:lnTo>
                <a:lnTo>
                  <a:pt x="116" y="332"/>
                </a:lnTo>
                <a:lnTo>
                  <a:pt x="136" y="334"/>
                </a:lnTo>
                <a:lnTo>
                  <a:pt x="136" y="334"/>
                </a:lnTo>
                <a:lnTo>
                  <a:pt x="156" y="332"/>
                </a:lnTo>
                <a:lnTo>
                  <a:pt x="176" y="326"/>
                </a:lnTo>
                <a:lnTo>
                  <a:pt x="196" y="320"/>
                </a:lnTo>
                <a:lnTo>
                  <a:pt x="214" y="312"/>
                </a:lnTo>
                <a:lnTo>
                  <a:pt x="232" y="302"/>
                </a:lnTo>
                <a:lnTo>
                  <a:pt x="246" y="294"/>
                </a:lnTo>
                <a:lnTo>
                  <a:pt x="262" y="280"/>
                </a:lnTo>
                <a:lnTo>
                  <a:pt x="262" y="280"/>
                </a:lnTo>
                <a:lnTo>
                  <a:pt x="250" y="272"/>
                </a:lnTo>
                <a:lnTo>
                  <a:pt x="236" y="264"/>
                </a:lnTo>
                <a:lnTo>
                  <a:pt x="208" y="252"/>
                </a:lnTo>
                <a:lnTo>
                  <a:pt x="196" y="246"/>
                </a:lnTo>
                <a:lnTo>
                  <a:pt x="184" y="240"/>
                </a:lnTo>
                <a:lnTo>
                  <a:pt x="176" y="234"/>
                </a:lnTo>
                <a:lnTo>
                  <a:pt x="170" y="224"/>
                </a:lnTo>
                <a:lnTo>
                  <a:pt x="170" y="2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grpSp>
        <p:nvGrpSpPr>
          <p:cNvPr id="46" name="组 4"/>
          <p:cNvGrpSpPr/>
          <p:nvPr/>
        </p:nvGrpSpPr>
        <p:grpSpPr>
          <a:xfrm>
            <a:off x="9823322" y="4784605"/>
            <a:ext cx="522781" cy="640914"/>
            <a:chOff x="1536700" y="911225"/>
            <a:chExt cx="831850" cy="996950"/>
          </a:xfrm>
          <a:solidFill>
            <a:schemeClr val="bg1"/>
          </a:solidFill>
        </p:grpSpPr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9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43DCA3C2-91B5-4334-AC88-6971C3AE767C}"/>
              </a:ext>
            </a:extLst>
          </p:cNvPr>
          <p:cNvSpPr txBox="1"/>
          <p:nvPr/>
        </p:nvSpPr>
        <p:spPr>
          <a:xfrm>
            <a:off x="450766" y="1044089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HelveticaNeueLT Pro 67 MdCn" panose="020B0606030502030204"/>
                <a:sym typeface="News Gothic MT" charset="0"/>
              </a:rPr>
              <a:t>辅助系统：微信小程序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5331661-0BA6-4913-A0C5-71FB2DF75483}"/>
              </a:ext>
            </a:extLst>
          </p:cNvPr>
          <p:cNvSpPr/>
          <p:nvPr/>
        </p:nvSpPr>
        <p:spPr>
          <a:xfrm>
            <a:off x="583074" y="231051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功能：</a:t>
            </a:r>
            <a:endParaRPr lang="en-US" altLang="zh-CN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News Gothic MT" charset="0"/>
            </a:endParaRPr>
          </a:p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）课程管理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2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）作业管理</a:t>
            </a:r>
            <a:endParaRPr lang="en-US" altLang="zh-CN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News Gothic MT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B621FBB-D546-4426-A45A-C5A6C2754903}"/>
              </a:ext>
            </a:extLst>
          </p:cNvPr>
          <p:cNvSpPr txBox="1"/>
          <p:nvPr/>
        </p:nvSpPr>
        <p:spPr>
          <a:xfrm>
            <a:off x="754743" y="4254042"/>
            <a:ext cx="7366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该小程序将辅助教育平台的教师和学生管理课程，作业管理等。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News Gothic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70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</a:t>
            </a:r>
            <a:r>
              <a:rPr lang="zh-CN" altLang="zh-CN" dirty="0"/>
              <a:t>应用流程规划</a:t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5F1FBA-F91A-48DA-9D94-77CD7D7F7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363" y="651782"/>
            <a:ext cx="7350109" cy="62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86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核心目标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48742" y="1041070"/>
            <a:ext cx="90793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平台核心目标：</a:t>
            </a:r>
            <a:endParaRPr lang="en-US"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News Gothic MT" charset="0"/>
            </a:endParaRPr>
          </a:p>
          <a:p>
            <a:r>
              <a:rPr lang="zh-CN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解决现有的网络教育平台师生互动性差、学生自制力较差的问题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微信小程序核心目标：</a:t>
            </a:r>
            <a:endParaRPr lang="en-US" altLang="zh-CN" sz="2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News Gothic MT" charset="0"/>
            </a:endParaRPr>
          </a:p>
          <a:p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查看平台信息，发挥监督作用。</a:t>
            </a:r>
          </a:p>
        </p:txBody>
      </p:sp>
    </p:spTree>
    <p:extLst>
      <p:ext uri="{BB962C8B-B14F-4D97-AF65-F5344CB8AC3E}">
        <p14:creationId xmlns:p14="http://schemas.microsoft.com/office/powerpoint/2010/main" val="60717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4C4C4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4.</a:t>
            </a:r>
            <a:r>
              <a:rPr lang="zh-CN" altLang="en-US" dirty="0">
                <a:solidFill>
                  <a:srgbClr val="4C4C4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创意及创新性</a:t>
            </a:r>
            <a:endParaRPr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305609063"/>
              </p:ext>
            </p:extLst>
          </p:nvPr>
        </p:nvGraphicFramePr>
        <p:xfrm>
          <a:off x="7574085" y="711200"/>
          <a:ext cx="4525552" cy="1921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86595" y="1671781"/>
            <a:ext cx="7287490" cy="304698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457189"/>
            <a:r>
              <a:rPr kumimoji="1" lang="en-US" altLang="zh-CN" sz="2400" b="1" dirty="0">
                <a:solidFill>
                  <a:srgbClr val="103154"/>
                </a:solidFill>
                <a:latin typeface="Century Gothic"/>
                <a:ea typeface="微软雅黑" panose="020B0503020204020204" pitchFamily="34" charset="-122"/>
              </a:rPr>
              <a:t>1.</a:t>
            </a:r>
            <a:r>
              <a:rPr kumimoji="1" lang="zh-CN" altLang="en-US" sz="2400" b="1" dirty="0">
                <a:solidFill>
                  <a:srgbClr val="103154"/>
                </a:solidFill>
                <a:latin typeface="Century Gothic"/>
                <a:ea typeface="微软雅黑" panose="020B0503020204020204" pitchFamily="34" charset="-122"/>
              </a:rPr>
              <a:t>在在线教育之中加入专注度检测，为学生和教师提供专注度参考。</a:t>
            </a:r>
            <a:endParaRPr kumimoji="1" lang="en-US" altLang="zh-CN" sz="2400" b="1" dirty="0">
              <a:solidFill>
                <a:srgbClr val="103154"/>
              </a:solidFill>
              <a:latin typeface="Century Gothic"/>
              <a:ea typeface="微软雅黑" panose="020B0503020204020204" pitchFamily="34" charset="-122"/>
            </a:endParaRPr>
          </a:p>
          <a:p>
            <a:pPr defTabSz="457189"/>
            <a:endParaRPr kumimoji="1" lang="en-US" altLang="zh-CN" sz="2400" b="1" dirty="0">
              <a:solidFill>
                <a:srgbClr val="103154"/>
              </a:solidFill>
              <a:latin typeface="Century Gothic"/>
              <a:ea typeface="微软雅黑" panose="020B0503020204020204" pitchFamily="34" charset="-122"/>
            </a:endParaRPr>
          </a:p>
          <a:p>
            <a:pPr defTabSz="457189"/>
            <a:r>
              <a:rPr kumimoji="1" lang="en-US" altLang="zh-CN" sz="2400" b="1" dirty="0">
                <a:solidFill>
                  <a:srgbClr val="103154"/>
                </a:solidFill>
                <a:latin typeface="Century Gothic"/>
                <a:ea typeface="微软雅黑" panose="020B0503020204020204" pitchFamily="34" charset="-122"/>
              </a:rPr>
              <a:t>2.</a:t>
            </a:r>
            <a:r>
              <a:rPr kumimoji="1" lang="zh-CN" altLang="en-US" sz="2400" b="1" dirty="0">
                <a:solidFill>
                  <a:srgbClr val="103154"/>
                </a:solidFill>
                <a:latin typeface="Century Gothic"/>
                <a:ea typeface="微软雅黑" panose="020B0503020204020204" pitchFamily="34" charset="-122"/>
              </a:rPr>
              <a:t>使用表情识别、面部朝向检测、疲劳度检测等图像信息提取技术分析学生专注度。</a:t>
            </a:r>
            <a:endParaRPr kumimoji="1" lang="en-US" altLang="zh-CN" sz="2400" b="1" dirty="0">
              <a:solidFill>
                <a:srgbClr val="103154"/>
              </a:solidFill>
              <a:latin typeface="Century Gothic"/>
              <a:ea typeface="微软雅黑" panose="020B0503020204020204" pitchFamily="34" charset="-122"/>
            </a:endParaRPr>
          </a:p>
          <a:p>
            <a:pPr defTabSz="457189"/>
            <a:endParaRPr kumimoji="1" lang="en-US" altLang="zh-CN" sz="2400" b="1" dirty="0">
              <a:solidFill>
                <a:srgbClr val="103154"/>
              </a:solidFill>
              <a:latin typeface="Century Gothic"/>
              <a:ea typeface="微软雅黑" panose="020B0503020204020204" pitchFamily="34" charset="-122"/>
            </a:endParaRPr>
          </a:p>
          <a:p>
            <a:pPr defTabSz="457189"/>
            <a:r>
              <a:rPr kumimoji="1" lang="en-US" altLang="zh-CN" sz="2400" b="1" dirty="0">
                <a:solidFill>
                  <a:srgbClr val="103154"/>
                </a:solidFill>
                <a:latin typeface="Century Gothic"/>
                <a:ea typeface="微软雅黑" panose="020B0503020204020204" pitchFamily="34" charset="-122"/>
              </a:rPr>
              <a:t>3.</a:t>
            </a:r>
            <a:r>
              <a:rPr kumimoji="1" lang="zh-CN" altLang="en-US" sz="2400" b="1" dirty="0">
                <a:solidFill>
                  <a:srgbClr val="103154"/>
                </a:solidFill>
                <a:latin typeface="Century Gothic"/>
                <a:ea typeface="微软雅黑" panose="020B0503020204020204" pitchFamily="34" charset="-122"/>
              </a:rPr>
              <a:t>通过小程序一站式管理所有专注度数据、进行师生交互、课程管理。</a:t>
            </a:r>
            <a:endParaRPr kumimoji="1" lang="en-US" altLang="zh-CN" sz="2400" b="1" dirty="0">
              <a:solidFill>
                <a:srgbClr val="103154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61228" y="2632363"/>
            <a:ext cx="3388943" cy="1263419"/>
          </a:xfrm>
          <a:prstGeom prst="rect">
            <a:avLst/>
          </a:prstGeom>
          <a:solidFill>
            <a:srgbClr val="091A2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4" tIns="45712" rIns="91424" bIns="457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</a:rPr>
              <a:t>专注度</a:t>
            </a:r>
            <a:r>
              <a:rPr lang="en-US" altLang="zh-CN" sz="4800" b="1" dirty="0">
                <a:solidFill>
                  <a:schemeClr val="bg1"/>
                </a:solidFill>
              </a:rPr>
              <a:t>70</a:t>
            </a:r>
            <a:r>
              <a:rPr lang="en-US" altLang="zh-CN" sz="2800" b="1" dirty="0">
                <a:solidFill>
                  <a:schemeClr val="bg1"/>
                </a:solidFill>
              </a:rPr>
              <a:t>pt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9" name="Freeform 94"/>
          <p:cNvSpPr>
            <a:spLocks noEditPoints="1"/>
          </p:cNvSpPr>
          <p:nvPr/>
        </p:nvSpPr>
        <p:spPr bwMode="auto">
          <a:xfrm>
            <a:off x="9441502" y="4431947"/>
            <a:ext cx="441407" cy="432603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rgbClr val="10315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20" name="Freeform 94"/>
          <p:cNvSpPr>
            <a:spLocks noEditPoints="1"/>
          </p:cNvSpPr>
          <p:nvPr/>
        </p:nvSpPr>
        <p:spPr bwMode="auto">
          <a:xfrm>
            <a:off x="9975005" y="4431947"/>
            <a:ext cx="441407" cy="432603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rgbClr val="10315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25" name="Freeform 94"/>
          <p:cNvSpPr>
            <a:spLocks noEditPoints="1"/>
          </p:cNvSpPr>
          <p:nvPr/>
        </p:nvSpPr>
        <p:spPr bwMode="auto">
          <a:xfrm>
            <a:off x="9441503" y="4918266"/>
            <a:ext cx="441407" cy="432603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rgbClr val="10315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26" name="Freeform 94"/>
          <p:cNvSpPr>
            <a:spLocks noEditPoints="1"/>
          </p:cNvSpPr>
          <p:nvPr/>
        </p:nvSpPr>
        <p:spPr bwMode="auto">
          <a:xfrm>
            <a:off x="9975005" y="4918266"/>
            <a:ext cx="441407" cy="432603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rgbClr val="10315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1" name="Freeform 94"/>
          <p:cNvSpPr>
            <a:spLocks noEditPoints="1"/>
          </p:cNvSpPr>
          <p:nvPr/>
        </p:nvSpPr>
        <p:spPr bwMode="auto">
          <a:xfrm>
            <a:off x="9441502" y="5400715"/>
            <a:ext cx="441407" cy="432603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2" name="Freeform 94"/>
          <p:cNvSpPr>
            <a:spLocks noEditPoints="1"/>
          </p:cNvSpPr>
          <p:nvPr/>
        </p:nvSpPr>
        <p:spPr bwMode="auto">
          <a:xfrm>
            <a:off x="9975005" y="5400715"/>
            <a:ext cx="441407" cy="432603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3" name="Freeform 94"/>
          <p:cNvSpPr>
            <a:spLocks noEditPoints="1"/>
          </p:cNvSpPr>
          <p:nvPr/>
        </p:nvSpPr>
        <p:spPr bwMode="auto">
          <a:xfrm>
            <a:off x="8374496" y="4431947"/>
            <a:ext cx="441407" cy="432603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rgbClr val="10315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4" name="Freeform 94"/>
          <p:cNvSpPr>
            <a:spLocks noEditPoints="1"/>
          </p:cNvSpPr>
          <p:nvPr/>
        </p:nvSpPr>
        <p:spPr bwMode="auto">
          <a:xfrm>
            <a:off x="8907999" y="4431947"/>
            <a:ext cx="441407" cy="432603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rgbClr val="10315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5" name="Freeform 94"/>
          <p:cNvSpPr>
            <a:spLocks noEditPoints="1"/>
          </p:cNvSpPr>
          <p:nvPr/>
        </p:nvSpPr>
        <p:spPr bwMode="auto">
          <a:xfrm>
            <a:off x="8374497" y="4918266"/>
            <a:ext cx="441407" cy="432603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rgbClr val="10315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6" name="Freeform 94"/>
          <p:cNvSpPr>
            <a:spLocks noEditPoints="1"/>
          </p:cNvSpPr>
          <p:nvPr/>
        </p:nvSpPr>
        <p:spPr bwMode="auto">
          <a:xfrm>
            <a:off x="8907999" y="4918266"/>
            <a:ext cx="441407" cy="432603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rgbClr val="10315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9" name="Freeform 94"/>
          <p:cNvSpPr>
            <a:spLocks noEditPoints="1"/>
          </p:cNvSpPr>
          <p:nvPr/>
        </p:nvSpPr>
        <p:spPr bwMode="auto">
          <a:xfrm>
            <a:off x="8374497" y="5400715"/>
            <a:ext cx="441407" cy="432603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rgbClr val="10315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0" name="Freeform 94"/>
          <p:cNvSpPr>
            <a:spLocks noEditPoints="1"/>
          </p:cNvSpPr>
          <p:nvPr/>
        </p:nvSpPr>
        <p:spPr bwMode="auto">
          <a:xfrm>
            <a:off x="8907999" y="5400715"/>
            <a:ext cx="441407" cy="432603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rgbClr val="10315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95625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3abb348744e876b0bd8f59b909bee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632" y="2539925"/>
            <a:ext cx="8074422" cy="431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</a:t>
            </a:r>
            <a:r>
              <a:rPr lang="zh-CN" altLang="zh-CN" dirty="0"/>
              <a:t>行业市场分析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48742" y="977284"/>
            <a:ext cx="6416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市场规模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C7010B-3BF7-48C9-B02F-B1393282A254}"/>
              </a:ext>
            </a:extLst>
          </p:cNvPr>
          <p:cNvSpPr txBox="1"/>
          <p:nvPr/>
        </p:nvSpPr>
        <p:spPr>
          <a:xfrm>
            <a:off x="537428" y="1632948"/>
            <a:ext cx="902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在线教育市场仍将不断扩大，预计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年市场规模达到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4538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亿元</a:t>
            </a:r>
          </a:p>
        </p:txBody>
      </p:sp>
    </p:spTree>
    <p:extLst>
      <p:ext uri="{BB962C8B-B14F-4D97-AF65-F5344CB8AC3E}">
        <p14:creationId xmlns:p14="http://schemas.microsoft.com/office/powerpoint/2010/main" val="3453408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6.</a:t>
            </a:r>
            <a:r>
              <a:rPr lang="zh-CN" altLang="zh-CN" dirty="0"/>
              <a:t>行业市场分析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969077" y="999725"/>
            <a:ext cx="8418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预计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年达到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3.05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亿，相比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年增长了将近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200%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3692BF8-55D2-40D8-8864-86BC269E74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69077" y="1974301"/>
            <a:ext cx="5886313" cy="488369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1D3A25-AD2A-4BAA-B793-1C61C2DB41C5}"/>
              </a:ext>
            </a:extLst>
          </p:cNvPr>
          <p:cNvSpPr txBox="1"/>
          <p:nvPr/>
        </p:nvSpPr>
        <p:spPr>
          <a:xfrm>
            <a:off x="348742" y="999725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+mj-ea"/>
                <a:ea typeface="+mj-ea"/>
              </a:rPr>
              <a:t>2.</a:t>
            </a:r>
            <a:r>
              <a:rPr lang="zh-CN" altLang="en-US" sz="2800" b="1" dirty="0">
                <a:latin typeface="+mj-ea"/>
                <a:ea typeface="+mj-ea"/>
              </a:rPr>
              <a:t>用户规模</a:t>
            </a:r>
          </a:p>
        </p:txBody>
      </p:sp>
    </p:spTree>
    <p:extLst>
      <p:ext uri="{BB962C8B-B14F-4D97-AF65-F5344CB8AC3E}">
        <p14:creationId xmlns:p14="http://schemas.microsoft.com/office/powerpoint/2010/main" val="89372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</a:t>
            </a:r>
            <a:r>
              <a:rPr lang="zh-CN" altLang="zh-CN" dirty="0"/>
              <a:t>行业市场分析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48742" y="1071419"/>
            <a:ext cx="1151074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</a:rPr>
              <a:t>行业政策：</a:t>
            </a:r>
            <a:endParaRPr lang="en-US" altLang="zh-CN" sz="2400" b="1" dirty="0">
              <a:solidFill>
                <a:srgbClr val="FFC000"/>
              </a:solidFill>
            </a:endParaRPr>
          </a:p>
          <a:p>
            <a:r>
              <a:rPr lang="en-US" altLang="zh-CN" b="1" dirty="0">
                <a:solidFill>
                  <a:srgbClr val="FFC000"/>
                </a:solidFill>
              </a:rPr>
              <a:t>(1) </a:t>
            </a:r>
            <a:r>
              <a:rPr lang="zh-CN" altLang="zh-CN" b="1" dirty="0">
                <a:solidFill>
                  <a:srgbClr val="FFC000"/>
                </a:solidFill>
              </a:rPr>
              <a:t>政策</a:t>
            </a:r>
            <a:r>
              <a:rPr lang="en-US" altLang="zh-CN" b="1" dirty="0">
                <a:solidFill>
                  <a:srgbClr val="FFC000"/>
                </a:solidFill>
              </a:rPr>
              <a:t>+</a:t>
            </a:r>
            <a:r>
              <a:rPr lang="zh-CN" altLang="zh-CN" b="1" dirty="0">
                <a:solidFill>
                  <a:srgbClr val="FFC000"/>
                </a:solidFill>
              </a:rPr>
              <a:t>技术组合拳推动在线教育迅速发展</a:t>
            </a:r>
            <a:endParaRPr lang="zh-CN" altLang="zh-CN" dirty="0">
              <a:solidFill>
                <a:srgbClr val="FFC000"/>
              </a:solidFill>
            </a:endParaRPr>
          </a:p>
          <a:p>
            <a:r>
              <a:rPr lang="en-US" altLang="zh-CN" dirty="0"/>
              <a:t>2019</a:t>
            </a:r>
            <a:r>
              <a:rPr lang="zh-CN" altLang="zh-CN" dirty="0"/>
              <a:t>年“两会”首次将“互联网</a:t>
            </a:r>
            <a:r>
              <a:rPr lang="en-US" altLang="zh-CN" dirty="0"/>
              <a:t>+</a:t>
            </a:r>
            <a:r>
              <a:rPr lang="zh-CN" altLang="zh-CN" dirty="0"/>
              <a:t>教育”纳入政府工作报告，积极鼓励教育行业发展。而中国在线教育平台在</a:t>
            </a:r>
            <a:r>
              <a:rPr lang="en-US" altLang="zh-CN" dirty="0"/>
              <a:t>AI</a:t>
            </a:r>
            <a:r>
              <a:rPr lang="zh-CN" altLang="zh-CN" dirty="0"/>
              <a:t>、大数据等技术上的投入加强，也推动着行业快速发展。</a:t>
            </a:r>
            <a:r>
              <a:rPr lang="en-US" altLang="zh-CN" dirty="0"/>
              <a:t>2018</a:t>
            </a:r>
            <a:r>
              <a:rPr lang="zh-CN" altLang="zh-CN" dirty="0"/>
              <a:t>年中国</a:t>
            </a:r>
            <a:r>
              <a:rPr lang="en-US" altLang="zh-CN" dirty="0"/>
              <a:t>K12</a:t>
            </a:r>
            <a:r>
              <a:rPr lang="zh-CN" altLang="zh-CN" dirty="0"/>
              <a:t>在线教育用户规模达到</a:t>
            </a:r>
            <a:r>
              <a:rPr lang="en-US" altLang="zh-CN" dirty="0"/>
              <a:t>2.08</a:t>
            </a:r>
            <a:r>
              <a:rPr lang="zh-CN" altLang="zh-CN" dirty="0"/>
              <a:t>亿人，预计</a:t>
            </a:r>
            <a:r>
              <a:rPr lang="en-US" altLang="zh-CN" dirty="0"/>
              <a:t>2020</a:t>
            </a:r>
            <a:r>
              <a:rPr lang="zh-CN" altLang="zh-CN" dirty="0"/>
              <a:t>年将达到</a:t>
            </a:r>
            <a:r>
              <a:rPr lang="en-US" altLang="zh-CN" dirty="0"/>
              <a:t>3.05</a:t>
            </a:r>
            <a:r>
              <a:rPr lang="zh-CN" altLang="zh-CN" dirty="0"/>
              <a:t>亿人。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b="1" dirty="0">
                <a:solidFill>
                  <a:srgbClr val="FFC000"/>
                </a:solidFill>
              </a:rPr>
              <a:t>(2) </a:t>
            </a:r>
            <a:r>
              <a:rPr lang="zh-CN" altLang="zh-CN" b="1" dirty="0">
                <a:solidFill>
                  <a:srgbClr val="FFC000"/>
                </a:solidFill>
              </a:rPr>
              <a:t>教育部等鼓励发展在线教育</a:t>
            </a:r>
            <a:endParaRPr lang="zh-CN" altLang="zh-CN" dirty="0">
              <a:solidFill>
                <a:srgbClr val="FFC000"/>
              </a:solidFill>
            </a:endParaRPr>
          </a:p>
          <a:p>
            <a:r>
              <a:rPr lang="en-US" altLang="zh-CN" dirty="0"/>
              <a:t>2019</a:t>
            </a:r>
            <a:r>
              <a:rPr lang="zh-CN" altLang="zh-CN" dirty="0"/>
              <a:t>年</a:t>
            </a:r>
            <a:r>
              <a:rPr lang="en-US" altLang="zh-CN" dirty="0"/>
              <a:t>9</a:t>
            </a:r>
            <a:r>
              <a:rPr lang="zh-CN" altLang="zh-CN" dirty="0"/>
              <a:t>月</a:t>
            </a:r>
            <a:r>
              <a:rPr lang="en-US" altLang="zh-CN" dirty="0"/>
              <a:t>30</a:t>
            </a:r>
            <a:r>
              <a:rPr lang="zh-CN" altLang="zh-CN" dirty="0"/>
              <a:t>日，经国务院同意，教育部等十一部门联合印发《关于促进在线教育健康发展的指导意见》 。明确提出鼓励发展在线教育，鼓励社会力量举办在线教育机构，开发在线教育资源，提供在线教育服务，支持互联网企业与在线教育机构充分挖掘新兴教育需求，满足多样化教育需求。同时，构建扶持在线教育发展的政策体系，从多方面支持在线教育发展。 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b="1" dirty="0">
                <a:solidFill>
                  <a:srgbClr val="FFC000"/>
                </a:solidFill>
              </a:rPr>
              <a:t>(3) </a:t>
            </a:r>
            <a:r>
              <a:rPr lang="zh-CN" altLang="zh-CN" b="1" dirty="0">
                <a:solidFill>
                  <a:srgbClr val="FFC000"/>
                </a:solidFill>
              </a:rPr>
              <a:t>北京望促进人工智能与教育融合</a:t>
            </a:r>
            <a:endParaRPr lang="zh-CN" altLang="zh-CN" dirty="0">
              <a:solidFill>
                <a:srgbClr val="FFC000"/>
              </a:solidFill>
            </a:endParaRPr>
          </a:p>
          <a:p>
            <a:r>
              <a:rPr lang="zh-CN" altLang="zh-CN" dirty="0"/>
              <a:t>最近北京市教委印发了《北京促进人工智能与教育融合发展行动计划》，明确了人工智能与教育融合发展在基础教育、职业教育、高等教育等阶段的主要任务。</a:t>
            </a:r>
          </a:p>
          <a:p>
            <a:r>
              <a:rPr lang="zh-CN" altLang="zh-CN" dirty="0"/>
              <a:t>该政策的出台有助于整合产学研资用等各路资源，促进</a:t>
            </a:r>
            <a:r>
              <a:rPr lang="en-US" altLang="zh-CN" dirty="0"/>
              <a:t>AI</a:t>
            </a:r>
            <a:r>
              <a:rPr lang="zh-CN" altLang="zh-CN" dirty="0"/>
              <a:t>领域的研究人员、提供</a:t>
            </a:r>
            <a:r>
              <a:rPr lang="en-US" altLang="zh-CN" dirty="0"/>
              <a:t>AI</a:t>
            </a:r>
            <a:r>
              <a:rPr lang="zh-CN" altLang="zh-CN" dirty="0"/>
              <a:t>教育产品服务的企业、应用</a:t>
            </a:r>
            <a:r>
              <a:rPr lang="en-US" altLang="zh-CN" dirty="0"/>
              <a:t>AI</a:t>
            </a:r>
            <a:r>
              <a:rPr lang="zh-CN" altLang="zh-CN" dirty="0"/>
              <a:t>教育产品的学校、以及资本投入方通力合作。如我们基于专注度检测的在线学习教育平台的</a:t>
            </a:r>
            <a:r>
              <a:rPr lang="en-US" altLang="zh-CN" dirty="0"/>
              <a:t>AI</a:t>
            </a:r>
            <a:r>
              <a:rPr lang="zh-CN" altLang="zh-CN" dirty="0"/>
              <a:t>教育产品，这将进一步推动我们的技术在教育领域的广泛应用。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160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D294B"/>
      </a:accent1>
      <a:accent2>
        <a:srgbClr val="FFC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6">
      <a:majorFont>
        <a:latin typeface="HelveticaNeueLT Pro 77 BdCn"/>
        <a:ea typeface="微软雅黑"/>
        <a:cs typeface=""/>
      </a:majorFont>
      <a:minorFont>
        <a:latin typeface="Century Gothic  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</TotalTime>
  <Words>1395</Words>
  <Application>Microsoft Office PowerPoint</Application>
  <PresentationFormat>宽屏</PresentationFormat>
  <Paragraphs>135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Century Gothic  </vt:lpstr>
      <vt:lpstr>HelveticaNeueLT Pro 67 MdCn</vt:lpstr>
      <vt:lpstr>HelveticaNeueLT Pro 77 BdCn</vt:lpstr>
      <vt:lpstr>Hiragino Sans GB W3</vt:lpstr>
      <vt:lpstr>News Gothic MT</vt:lpstr>
      <vt:lpstr>等线</vt:lpstr>
      <vt:lpstr>仿宋</vt:lpstr>
      <vt:lpstr>宋体</vt:lpstr>
      <vt:lpstr>微软雅黑</vt:lpstr>
      <vt:lpstr>Arial</vt:lpstr>
      <vt:lpstr>Calibri</vt:lpstr>
      <vt:lpstr>Century Gothic</vt:lpstr>
      <vt:lpstr>Segoe UI Light</vt:lpstr>
      <vt:lpstr>Times New Roman</vt:lpstr>
      <vt:lpstr>Wingdings</vt:lpstr>
      <vt:lpstr>Office 主题</vt:lpstr>
      <vt:lpstr>PowerPoint 演示文稿</vt:lpstr>
      <vt:lpstr>1.产品定位</vt:lpstr>
      <vt:lpstr>1.产品定位</vt:lpstr>
      <vt:lpstr>2.应用流程规划 </vt:lpstr>
      <vt:lpstr>3.核心目标</vt:lpstr>
      <vt:lpstr>4.创意及创新性</vt:lpstr>
      <vt:lpstr>5.行业市场分析 </vt:lpstr>
      <vt:lpstr>6.行业市场分析 </vt:lpstr>
      <vt:lpstr>6.行业市场分析</vt:lpstr>
      <vt:lpstr>7.竞争对手和同类产品分析</vt:lpstr>
      <vt:lpstr>8.用户群分析</vt:lpstr>
      <vt:lpstr>8.用户群分析</vt:lpstr>
      <vt:lpstr>9.推广和运营方案</vt:lpstr>
      <vt:lpstr>9.推广和运营方案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张 俊朗</cp:lastModifiedBy>
  <cp:revision>74</cp:revision>
  <dcterms:created xsi:type="dcterms:W3CDTF">2015-07-22T02:09:20Z</dcterms:created>
  <dcterms:modified xsi:type="dcterms:W3CDTF">2019-10-22T12:40:50Z</dcterms:modified>
</cp:coreProperties>
</file>