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82" r:id="rId4"/>
    <p:sldId id="287" r:id="rId5"/>
    <p:sldId id="288" r:id="rId6"/>
    <p:sldId id="289" r:id="rId7"/>
    <p:sldId id="290" r:id="rId8"/>
    <p:sldId id="291" r:id="rId9"/>
    <p:sldId id="292" r:id="rId10"/>
    <p:sldId id="28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164374"/>
    <a:srgbClr val="103154"/>
    <a:srgbClr val="040D16"/>
    <a:srgbClr val="091A2D"/>
    <a:srgbClr val="205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4660"/>
  </p:normalViewPr>
  <p:slideViewPr>
    <p:cSldViewPr snapToGrid="0">
      <p:cViewPr varScale="1">
        <p:scale>
          <a:sx n="83" d="100"/>
          <a:sy n="83" d="100"/>
        </p:scale>
        <p:origin x="79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955669878943457E-2"/>
          <c:y val="4.8343345237375934E-2"/>
          <c:w val="0.90842512519463026"/>
          <c:h val="0.63735304125498082"/>
        </c:manualLayout>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cat>
            <c:strRef>
              <c:f>Sheet1!$A$2:$A$8</c:f>
              <c:strCache>
                <c:ptCount val="7"/>
                <c:pt idx="0">
                  <c:v>星期一</c:v>
                </c:pt>
                <c:pt idx="1">
                  <c:v>星期二</c:v>
                </c:pt>
                <c:pt idx="2">
                  <c:v>星期三</c:v>
                </c:pt>
                <c:pt idx="3">
                  <c:v>星期四</c:v>
                </c:pt>
                <c:pt idx="4">
                  <c:v>星期五</c:v>
                </c:pt>
                <c:pt idx="5">
                  <c:v>星期六</c:v>
                </c:pt>
                <c:pt idx="6">
                  <c:v>星期日</c:v>
                </c:pt>
              </c:strCache>
            </c:strRef>
          </c:cat>
          <c:val>
            <c:numRef>
              <c:f>Sheet1!$B$2:$B$8</c:f>
              <c:numCache>
                <c:formatCode>General</c:formatCode>
                <c:ptCount val="7"/>
                <c:pt idx="0">
                  <c:v>4.3</c:v>
                </c:pt>
                <c:pt idx="1">
                  <c:v>2.5</c:v>
                </c:pt>
                <c:pt idx="2">
                  <c:v>3.5</c:v>
                </c:pt>
                <c:pt idx="3">
                  <c:v>4.5</c:v>
                </c:pt>
                <c:pt idx="4">
                  <c:v>8.4</c:v>
                </c:pt>
                <c:pt idx="5">
                  <c:v>2.2999999999999998</c:v>
                </c:pt>
                <c:pt idx="6">
                  <c:v>5.7</c:v>
                </c:pt>
              </c:numCache>
            </c:numRef>
          </c:val>
          <c:smooth val="0"/>
          <c:extLst>
            <c:ext xmlns:c16="http://schemas.microsoft.com/office/drawing/2014/chart" uri="{C3380CC4-5D6E-409C-BE32-E72D297353CC}">
              <c16:uniqueId val="{00000000-701C-594F-8E4B-8E1C7060F7EC}"/>
            </c:ext>
          </c:extLst>
        </c:ser>
        <c:ser>
          <c:idx val="1"/>
          <c:order val="1"/>
          <c:tx>
            <c:strRef>
              <c:f>Sheet1!$C$1</c:f>
              <c:strCache>
                <c:ptCount val="1"/>
                <c:pt idx="0">
                  <c:v>系列 2</c:v>
                </c:pt>
              </c:strCache>
            </c:strRef>
          </c:tx>
          <c:spPr>
            <a:ln w="28575" cap="rnd">
              <a:solidFill>
                <a:schemeClr val="accent2"/>
              </a:solidFill>
              <a:round/>
            </a:ln>
            <a:effectLst/>
          </c:spPr>
          <c:marker>
            <c:symbol val="none"/>
          </c:marker>
          <c:cat>
            <c:strRef>
              <c:f>Sheet1!$A$2:$A$8</c:f>
              <c:strCache>
                <c:ptCount val="7"/>
                <c:pt idx="0">
                  <c:v>星期一</c:v>
                </c:pt>
                <c:pt idx="1">
                  <c:v>星期二</c:v>
                </c:pt>
                <c:pt idx="2">
                  <c:v>星期三</c:v>
                </c:pt>
                <c:pt idx="3">
                  <c:v>星期四</c:v>
                </c:pt>
                <c:pt idx="4">
                  <c:v>星期五</c:v>
                </c:pt>
                <c:pt idx="5">
                  <c:v>星期六</c:v>
                </c:pt>
                <c:pt idx="6">
                  <c:v>星期日</c:v>
                </c:pt>
              </c:strCache>
            </c:strRef>
          </c:cat>
          <c:val>
            <c:numRef>
              <c:f>Sheet1!$C$2:$C$8</c:f>
              <c:numCache>
                <c:formatCode>General</c:formatCode>
                <c:ptCount val="7"/>
                <c:pt idx="0">
                  <c:v>2.7</c:v>
                </c:pt>
                <c:pt idx="1">
                  <c:v>8.3000000000000007</c:v>
                </c:pt>
                <c:pt idx="2">
                  <c:v>5.7</c:v>
                </c:pt>
                <c:pt idx="3">
                  <c:v>7.6</c:v>
                </c:pt>
                <c:pt idx="4">
                  <c:v>2.7</c:v>
                </c:pt>
                <c:pt idx="5">
                  <c:v>5.8</c:v>
                </c:pt>
                <c:pt idx="6">
                  <c:v>7.5</c:v>
                </c:pt>
              </c:numCache>
            </c:numRef>
          </c:val>
          <c:smooth val="0"/>
          <c:extLst>
            <c:ext xmlns:c16="http://schemas.microsoft.com/office/drawing/2014/chart" uri="{C3380CC4-5D6E-409C-BE32-E72D297353CC}">
              <c16:uniqueId val="{00000001-701C-594F-8E4B-8E1C7060F7EC}"/>
            </c:ext>
          </c:extLst>
        </c:ser>
        <c:dLbls>
          <c:showLegendKey val="0"/>
          <c:showVal val="0"/>
          <c:showCatName val="0"/>
          <c:showSerName val="0"/>
          <c:showPercent val="0"/>
          <c:showBubbleSize val="0"/>
        </c:dLbls>
        <c:smooth val="0"/>
        <c:axId val="162206464"/>
        <c:axId val="162208000"/>
      </c:lineChart>
      <c:dateAx>
        <c:axId val="16220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208000"/>
        <c:crosses val="autoZero"/>
        <c:auto val="0"/>
        <c:lblOffset val="100"/>
        <c:baseTimeUnit val="days"/>
      </c:dateAx>
      <c:valAx>
        <c:axId val="162208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206464"/>
        <c:crosses val="autoZero"/>
        <c:crossBetween val="between"/>
        <c:majorUnit val="3"/>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19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descr="tumblr_ndyg3pYbKW1tubinno1_1280.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14217"/>
          <a:stretch/>
        </p:blipFill>
        <p:spPr>
          <a:xfrm>
            <a:off x="0" y="-51816"/>
            <a:ext cx="12192000" cy="6928866"/>
          </a:xfrm>
          <a:prstGeom prst="rect">
            <a:avLst/>
          </a:prstGeom>
        </p:spPr>
      </p:pic>
      <p:sp>
        <p:nvSpPr>
          <p:cNvPr id="8" name="矩形 7"/>
          <p:cNvSpPr/>
          <p:nvPr userDrawn="1"/>
        </p:nvSpPr>
        <p:spPr>
          <a:xfrm>
            <a:off x="-3696" y="-38100"/>
            <a:ext cx="12195696" cy="6896100"/>
          </a:xfrm>
          <a:prstGeom prst="rect">
            <a:avLst/>
          </a:prstGeom>
          <a:solidFill>
            <a:srgbClr val="091A2D">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460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4152900" y="0"/>
            <a:ext cx="8039099" cy="6858000"/>
          </a:xfrm>
          <a:prstGeom prst="rect">
            <a:avLst/>
          </a:prstGeom>
          <a:solidFill>
            <a:srgbClr val="09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437642" y="805833"/>
            <a:ext cx="182261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标题 1"/>
          <p:cNvSpPr>
            <a:spLocks noGrp="1"/>
          </p:cNvSpPr>
          <p:nvPr>
            <p:ph type="title" hasCustomPrompt="1"/>
          </p:nvPr>
        </p:nvSpPr>
        <p:spPr>
          <a:xfrm>
            <a:off x="348742" y="243040"/>
            <a:ext cx="4930588" cy="54927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5" name="文本占位符 14"/>
          <p:cNvSpPr>
            <a:spLocks noGrp="1"/>
          </p:cNvSpPr>
          <p:nvPr>
            <p:ph type="body" sz="quarter" idx="13" hasCustomPrompt="1"/>
          </p:nvPr>
        </p:nvSpPr>
        <p:spPr>
          <a:xfrm>
            <a:off x="348742" y="846994"/>
            <a:ext cx="3428813" cy="416112"/>
          </a:xfrm>
          <a:prstGeom prst="rect">
            <a:avLst/>
          </a:prstGeom>
        </p:spPr>
        <p:txBody>
          <a:bodyPr>
            <a:normAutofit/>
          </a:bodyPr>
          <a:lstStyle>
            <a:lvl1pPr marL="0" indent="0">
              <a:buNone/>
              <a:defRPr sz="1800">
                <a:latin typeface="+mj-lt"/>
              </a:defRPr>
            </a:lvl1pPr>
          </a:lstStyle>
          <a:p>
            <a:r>
              <a:rPr lang="en-US" altLang="zh-CN" dirty="0" smtClean="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CLICK HERE TO ADD YOUR TITLE</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Tree>
    <p:extLst>
      <p:ext uri="{BB962C8B-B14F-4D97-AF65-F5344CB8AC3E}">
        <p14:creationId xmlns:p14="http://schemas.microsoft.com/office/powerpoint/2010/main" val="378578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6" name="直接连接符 5"/>
          <p:cNvCxnSpPr/>
          <p:nvPr userDrawn="1"/>
        </p:nvCxnSpPr>
        <p:spPr>
          <a:xfrm>
            <a:off x="437642" y="805833"/>
            <a:ext cx="182261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0" y="3976914"/>
            <a:ext cx="12192000" cy="2881086"/>
          </a:xfrm>
          <a:prstGeom prst="rect">
            <a:avLst/>
          </a:prstGeom>
          <a:solidFill>
            <a:srgbClr val="091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a:spLocks noGrp="1"/>
          </p:cNvSpPr>
          <p:nvPr>
            <p:ph type="title" hasCustomPrompt="1"/>
          </p:nvPr>
        </p:nvSpPr>
        <p:spPr>
          <a:xfrm>
            <a:off x="348742" y="243040"/>
            <a:ext cx="4930588" cy="54927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5" name="文本占位符 14"/>
          <p:cNvSpPr>
            <a:spLocks noGrp="1"/>
          </p:cNvSpPr>
          <p:nvPr>
            <p:ph type="body" sz="quarter" idx="13" hasCustomPrompt="1"/>
          </p:nvPr>
        </p:nvSpPr>
        <p:spPr>
          <a:xfrm>
            <a:off x="348742" y="846994"/>
            <a:ext cx="3428813" cy="416112"/>
          </a:xfrm>
          <a:prstGeom prst="rect">
            <a:avLst/>
          </a:prstGeom>
        </p:spPr>
        <p:txBody>
          <a:bodyPr>
            <a:normAutofit/>
          </a:bodyPr>
          <a:lstStyle>
            <a:lvl1pPr marL="0" indent="0">
              <a:buNone/>
              <a:defRPr sz="1800">
                <a:latin typeface="+mj-lt"/>
              </a:defRPr>
            </a:lvl1pPr>
          </a:lstStyle>
          <a:p>
            <a:r>
              <a:rPr lang="en-US" altLang="zh-CN" dirty="0" smtClean="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CLICK HERE TO ADD YOUR TITLE</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Tree>
    <p:extLst>
      <p:ext uri="{BB962C8B-B14F-4D97-AF65-F5344CB8AC3E}">
        <p14:creationId xmlns:p14="http://schemas.microsoft.com/office/powerpoint/2010/main" val="385062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48742" y="243040"/>
            <a:ext cx="4930588" cy="54927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cxnSp>
        <p:nvCxnSpPr>
          <p:cNvPr id="9" name="直接连接符 8"/>
          <p:cNvCxnSpPr/>
          <p:nvPr userDrawn="1"/>
        </p:nvCxnSpPr>
        <p:spPr>
          <a:xfrm>
            <a:off x="437642" y="805833"/>
            <a:ext cx="182261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文本占位符 14"/>
          <p:cNvSpPr>
            <a:spLocks noGrp="1"/>
          </p:cNvSpPr>
          <p:nvPr>
            <p:ph type="body" sz="quarter" idx="13" hasCustomPrompt="1"/>
          </p:nvPr>
        </p:nvSpPr>
        <p:spPr>
          <a:xfrm>
            <a:off x="348742" y="846994"/>
            <a:ext cx="3428813" cy="416112"/>
          </a:xfrm>
          <a:prstGeom prst="rect">
            <a:avLst/>
          </a:prstGeom>
        </p:spPr>
        <p:txBody>
          <a:bodyPr>
            <a:normAutofit/>
          </a:bodyPr>
          <a:lstStyle>
            <a:lvl1pPr marL="0" indent="0">
              <a:buNone/>
              <a:defRPr sz="1800">
                <a:latin typeface="+mj-lt"/>
              </a:defRPr>
            </a:lvl1pPr>
          </a:lstStyle>
          <a:p>
            <a:r>
              <a:rPr lang="en-US" altLang="zh-CN" dirty="0" smtClean="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CLICK HERE TO ADD YOUR TITLE</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Tree>
    <p:extLst>
      <p:ext uri="{BB962C8B-B14F-4D97-AF65-F5344CB8AC3E}">
        <p14:creationId xmlns:p14="http://schemas.microsoft.com/office/powerpoint/2010/main" val="24017144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7412" b="7882"/>
          <a:stretch/>
        </p:blipFill>
        <p:spPr>
          <a:xfrm>
            <a:off x="1" y="-19050"/>
            <a:ext cx="12191999" cy="6858000"/>
          </a:xfrm>
          <a:prstGeom prst="rect">
            <a:avLst/>
          </a:prstGeom>
        </p:spPr>
      </p:pic>
      <p:sp>
        <p:nvSpPr>
          <p:cNvPr id="3" name="标题 1"/>
          <p:cNvSpPr>
            <a:spLocks noGrp="1"/>
          </p:cNvSpPr>
          <p:nvPr>
            <p:ph type="title" hasCustomPrompt="1"/>
          </p:nvPr>
        </p:nvSpPr>
        <p:spPr>
          <a:xfrm>
            <a:off x="348742" y="243040"/>
            <a:ext cx="4930588" cy="54927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cxnSp>
        <p:nvCxnSpPr>
          <p:cNvPr id="4" name="直接连接符 3"/>
          <p:cNvCxnSpPr/>
          <p:nvPr userDrawn="1"/>
        </p:nvCxnSpPr>
        <p:spPr>
          <a:xfrm>
            <a:off x="437642" y="805833"/>
            <a:ext cx="182261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文本占位符 14"/>
          <p:cNvSpPr>
            <a:spLocks noGrp="1"/>
          </p:cNvSpPr>
          <p:nvPr>
            <p:ph type="body" sz="quarter" idx="13" hasCustomPrompt="1"/>
          </p:nvPr>
        </p:nvSpPr>
        <p:spPr>
          <a:xfrm>
            <a:off x="348742" y="846994"/>
            <a:ext cx="3428813" cy="416112"/>
          </a:xfrm>
          <a:prstGeom prst="rect">
            <a:avLst/>
          </a:prstGeom>
        </p:spPr>
        <p:txBody>
          <a:bodyPr>
            <a:normAutofit/>
          </a:bodyPr>
          <a:lstStyle>
            <a:lvl1pPr marL="0" indent="0">
              <a:buNone/>
              <a:defRPr sz="1800">
                <a:latin typeface="+mj-lt"/>
              </a:defRPr>
            </a:lvl1pPr>
          </a:lstStyle>
          <a:p>
            <a:r>
              <a:rPr lang="en-US" altLang="zh-CN" dirty="0" smtClean="0">
                <a:solidFill>
                  <a:schemeClr val="bg1">
                    <a:lumMod val="75000"/>
                  </a:schemeClr>
                </a:solidFill>
                <a:latin typeface="HelveticaNeueLT Pro 67 MdCn" panose="020B0606030502030204" pitchFamily="34" charset="0"/>
                <a:ea typeface="Hiragino Sans GB W3" panose="020B0300000000000000" pitchFamily="34" charset="-122"/>
                <a:sym typeface="News Gothic MT" charset="0"/>
              </a:rPr>
              <a:t>CLICK HERE TO ADD YOUR TITLE</a:t>
            </a:r>
            <a:endParaRPr lang="zh-CN" altLang="zh-CN" dirty="0">
              <a:solidFill>
                <a:schemeClr val="bg1">
                  <a:lumMod val="75000"/>
                </a:schemeClr>
              </a:solidFill>
              <a:latin typeface="HelveticaNeueLT Pro 67 MdCn" panose="020B0606030502030204" pitchFamily="34" charset="0"/>
              <a:ea typeface="Hiragino Sans GB W3" panose="020B0300000000000000" pitchFamily="34" charset="-122"/>
            </a:endParaRPr>
          </a:p>
        </p:txBody>
      </p:sp>
    </p:spTree>
    <p:extLst>
      <p:ext uri="{BB962C8B-B14F-4D97-AF65-F5344CB8AC3E}">
        <p14:creationId xmlns:p14="http://schemas.microsoft.com/office/powerpoint/2010/main" val="219415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7" name="矩形 6"/>
          <p:cNvSpPr/>
          <p:nvPr userDrawn="1"/>
        </p:nvSpPr>
        <p:spPr>
          <a:xfrm>
            <a:off x="2857673" y="841948"/>
            <a:ext cx="1335859"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8" name="矩形 7"/>
          <p:cNvSpPr/>
          <p:nvPr userDrawn="1"/>
        </p:nvSpPr>
        <p:spPr>
          <a:xfrm>
            <a:off x="4395050" y="841948"/>
            <a:ext cx="4063149" cy="3559116"/>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Century Gothic  </a:t>
            </a:r>
            <a:r>
              <a:rPr lang="en-US" altLang="zh-CN" sz="1333" dirty="0" err="1">
                <a:solidFill>
                  <a:srgbClr val="FFFFFF"/>
                </a:solidFill>
                <a:latin typeface="Segoe UI Light"/>
                <a:cs typeface="Segoe UI Light"/>
              </a:rPr>
              <a:t>HelveticaNeueLT</a:t>
            </a:r>
            <a:r>
              <a:rPr lang="en-US" altLang="zh-CN" sz="1333" dirty="0">
                <a:solidFill>
                  <a:srgbClr val="FFFFFF"/>
                </a:solidFill>
                <a:latin typeface="Segoe UI Light"/>
                <a:cs typeface="Segoe UI Light"/>
              </a:rPr>
              <a:t> Pro 67 </a:t>
            </a:r>
            <a:r>
              <a:rPr lang="en-US" altLang="zh-CN" sz="1333" dirty="0" err="1">
                <a:solidFill>
                  <a:srgbClr val="FFFFFF"/>
                </a:solidFill>
                <a:latin typeface="Segoe UI Light"/>
                <a:cs typeface="Segoe UI Light"/>
              </a:rPr>
              <a:t>MdCn</a:t>
            </a: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rPr>
              <a:t>Office</a:t>
            </a:r>
            <a:r>
              <a:rPr lang="en-US" altLang="zh-CN" sz="1333" dirty="0">
                <a:solidFill>
                  <a:prstClr val="white"/>
                </a:solidFill>
              </a:rPr>
              <a:t>PLUS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9" name="矩形 8"/>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366617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图片 5">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7" name="文本框 6"/>
          <p:cNvSpPr txBox="1"/>
          <p:nvPr userDrawn="1"/>
        </p:nvSpPr>
        <p:spPr>
          <a:xfrm>
            <a:off x="4259746" y="3740751"/>
            <a:ext cx="3347390" cy="297454"/>
          </a:xfrm>
          <a:prstGeom prst="rect">
            <a:avLst/>
          </a:prstGeom>
          <a:noFill/>
        </p:spPr>
        <p:txBody>
          <a:bodyPr wrap="none" rtlCol="0">
            <a:spAutoFit/>
          </a:bodyPr>
          <a:lstStyle/>
          <a:p>
            <a:pPr algn="ctr"/>
            <a:r>
              <a:rPr kumimoji="1" lang="zh-CN" altLang="en-US" sz="1333" dirty="0">
                <a:solidFill>
                  <a:schemeClr val="tx1">
                    <a:lumMod val="75000"/>
                    <a:lumOff val="25000"/>
                  </a:schemeClr>
                </a:solidFill>
              </a:rPr>
              <a:t>点击</a:t>
            </a:r>
            <a:r>
              <a:rPr kumimoji="1" lang="en-US" altLang="zh-CN" sz="1333" dirty="0">
                <a:solidFill>
                  <a:schemeClr val="tx1">
                    <a:lumMod val="75000"/>
                    <a:lumOff val="25000"/>
                  </a:schemeClr>
                </a:solidFill>
              </a:rPr>
              <a:t>Logo</a:t>
            </a:r>
            <a:r>
              <a:rPr kumimoji="1" lang="zh-CN" altLang="en-US" sz="1333" dirty="0">
                <a:solidFill>
                  <a:schemeClr val="tx1">
                    <a:lumMod val="75000"/>
                    <a:lumOff val="25000"/>
                  </a:schemeClr>
                </a:solidFill>
              </a:rPr>
              <a:t>获取更多优质模板（放映模式）</a:t>
            </a:r>
          </a:p>
        </p:txBody>
      </p:sp>
    </p:spTree>
    <p:extLst>
      <p:ext uri="{BB962C8B-B14F-4D97-AF65-F5344CB8AC3E}">
        <p14:creationId xmlns:p14="http://schemas.microsoft.com/office/powerpoint/2010/main" val="23713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83687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50" r:id="rId5"/>
    <p:sldLayoutId id="2147483662" r:id="rId6"/>
    <p:sldLayoutId id="2147483674" r:id="rId7"/>
    <p:sldLayoutId id="214748367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107650"/>
            <a:ext cx="5439840" cy="1319924"/>
          </a:xfrm>
          <a:prstGeom prst="rect">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p>
        </p:txBody>
      </p:sp>
      <p:sp>
        <p:nvSpPr>
          <p:cNvPr id="3" name="矩形 2"/>
          <p:cNvSpPr/>
          <p:nvPr/>
        </p:nvSpPr>
        <p:spPr>
          <a:xfrm>
            <a:off x="2" y="2299425"/>
            <a:ext cx="4178104" cy="1319924"/>
          </a:xfrm>
          <a:prstGeom prst="rect">
            <a:avLst/>
          </a:prstGeom>
          <a:solidFill>
            <a:srgbClr val="103154"/>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p>
        </p:txBody>
      </p:sp>
      <p:sp>
        <p:nvSpPr>
          <p:cNvPr id="4" name="文本框 3"/>
          <p:cNvSpPr txBox="1"/>
          <p:nvPr/>
        </p:nvSpPr>
        <p:spPr>
          <a:xfrm>
            <a:off x="88433" y="1107650"/>
            <a:ext cx="10253120" cy="5447641"/>
          </a:xfrm>
          <a:prstGeom prst="rect">
            <a:avLst/>
          </a:prstGeom>
          <a:noFill/>
        </p:spPr>
        <p:txBody>
          <a:bodyPr wrap="none" lIns="91436" tIns="45718" rIns="91436" bIns="45718" rtlCol="0">
            <a:spAutoFit/>
          </a:bodyPr>
          <a:lstStyle/>
          <a:p>
            <a:pPr>
              <a:lnSpc>
                <a:spcPct val="120000"/>
              </a:lnSpc>
            </a:pPr>
            <a:r>
              <a:rPr kumimoji="1" lang="zh-CN" altLang="en-US" sz="6600" b="1" dirty="0">
                <a:solidFill>
                  <a:schemeClr val="bg1"/>
                </a:solidFill>
                <a:latin typeface="HelveticaNeueLT Pro 67 MdCn" panose="020B0606030502030204"/>
              </a:rPr>
              <a:t>放下你的</a:t>
            </a:r>
            <a:r>
              <a:rPr kumimoji="1" lang="zh-CN" altLang="en-US" sz="6600" b="1" dirty="0" smtClean="0">
                <a:solidFill>
                  <a:schemeClr val="bg1"/>
                </a:solidFill>
                <a:latin typeface="HelveticaNeueLT Pro 67 MdCn" panose="020B0606030502030204"/>
              </a:rPr>
              <a:t>手机</a:t>
            </a:r>
            <a:endParaRPr kumimoji="1" lang="en-US" altLang="zh-CN" sz="6600" b="1" dirty="0" smtClean="0">
              <a:solidFill>
                <a:schemeClr val="bg1"/>
              </a:solidFill>
              <a:latin typeface="HelveticaNeueLT Pro 67 MdCn" panose="020B0606030502030204"/>
            </a:endParaRPr>
          </a:p>
          <a:p>
            <a:pPr>
              <a:lnSpc>
                <a:spcPct val="120000"/>
              </a:lnSpc>
            </a:pPr>
            <a:r>
              <a:rPr lang="en-US" altLang="zh-CN" sz="3200" b="1" dirty="0" smtClean="0">
                <a:solidFill>
                  <a:schemeClr val="bg1"/>
                </a:solidFill>
                <a:latin typeface="HelveticaNeueLT Pro 67 MdCn" panose="020B0606030502030204"/>
              </a:rPr>
              <a:t>——</a:t>
            </a:r>
            <a:r>
              <a:rPr lang="zh-CN" altLang="en-US" sz="3200" b="1" dirty="0" smtClean="0">
                <a:solidFill>
                  <a:schemeClr val="bg1"/>
                </a:solidFill>
                <a:latin typeface="HelveticaNeueLT Pro 67 MdCn" panose="020B0606030502030204"/>
              </a:rPr>
              <a:t>第一阶段汇报</a:t>
            </a:r>
            <a:endParaRPr lang="en-US" altLang="zh-CN" sz="3200" b="1" dirty="0" smtClean="0">
              <a:solidFill>
                <a:schemeClr val="bg1"/>
              </a:solidFill>
              <a:latin typeface="HelveticaNeueLT Pro 67 MdCn" panose="020B0606030502030204"/>
            </a:endParaRPr>
          </a:p>
          <a:p>
            <a:pPr>
              <a:lnSpc>
                <a:spcPct val="120000"/>
              </a:lnSpc>
            </a:pPr>
            <a:endParaRPr lang="en-US" altLang="zh-CN" sz="3200" b="1" dirty="0" smtClean="0">
              <a:solidFill>
                <a:schemeClr val="bg1"/>
              </a:solidFill>
              <a:latin typeface="HelveticaNeueLT Pro 67 MdCn" panose="020B0606030502030204"/>
            </a:endParaRPr>
          </a:p>
          <a:p>
            <a:pPr>
              <a:lnSpc>
                <a:spcPct val="120000"/>
              </a:lnSpc>
            </a:pPr>
            <a:endParaRPr lang="en-US" altLang="zh-CN" sz="3200" b="1" dirty="0" smtClean="0">
              <a:solidFill>
                <a:schemeClr val="bg1"/>
              </a:solidFill>
              <a:latin typeface="HelveticaNeueLT Pro 67 MdCn" panose="020B0606030502030204"/>
            </a:endParaRPr>
          </a:p>
          <a:p>
            <a:pPr>
              <a:lnSpc>
                <a:spcPct val="120000"/>
              </a:lnSpc>
            </a:pPr>
            <a:endParaRPr lang="en-US" altLang="zh-CN" sz="3200" b="1" dirty="0" smtClean="0">
              <a:solidFill>
                <a:schemeClr val="bg1"/>
              </a:solidFill>
              <a:latin typeface="HelveticaNeueLT Pro 67 MdCn" panose="020B0606030502030204"/>
            </a:endParaRPr>
          </a:p>
          <a:p>
            <a:pPr>
              <a:lnSpc>
                <a:spcPct val="120000"/>
              </a:lnSpc>
            </a:pPr>
            <a:endParaRPr lang="en-US" altLang="zh-CN" sz="3200" b="1" dirty="0" smtClean="0">
              <a:solidFill>
                <a:schemeClr val="bg1"/>
              </a:solidFill>
              <a:latin typeface="HelveticaNeueLT Pro 67 MdCn" panose="020B0606030502030204"/>
            </a:endParaRPr>
          </a:p>
          <a:p>
            <a:pPr>
              <a:lnSpc>
                <a:spcPct val="120000"/>
              </a:lnSpc>
            </a:pPr>
            <a:r>
              <a:rPr lang="zh-CN" altLang="en-US" sz="3200" b="1" dirty="0">
                <a:solidFill>
                  <a:schemeClr val="bg1"/>
                </a:solidFill>
                <a:latin typeface="HelveticaNeueLT Pro 67 MdCn" panose="020B0606030502030204"/>
              </a:rPr>
              <a:t>成员：钟马驰（</a:t>
            </a:r>
            <a:r>
              <a:rPr lang="en-US" altLang="zh-CN" sz="3200" b="1" dirty="0">
                <a:solidFill>
                  <a:schemeClr val="bg1"/>
                </a:solidFill>
                <a:latin typeface="HelveticaNeueLT Pro 67 MdCn" panose="020B0606030502030204"/>
              </a:rPr>
              <a:t>5</a:t>
            </a:r>
            <a:r>
              <a:rPr lang="zh-CN" altLang="en-US" sz="3200" b="1" dirty="0">
                <a:solidFill>
                  <a:schemeClr val="bg1"/>
                </a:solidFill>
                <a:latin typeface="HelveticaNeueLT Pro 67 MdCn" panose="020B0606030502030204"/>
              </a:rPr>
              <a:t>班）、张俊朗（</a:t>
            </a:r>
            <a:r>
              <a:rPr lang="en-US" altLang="zh-CN" sz="3200" b="1" dirty="0">
                <a:solidFill>
                  <a:schemeClr val="bg1"/>
                </a:solidFill>
                <a:latin typeface="HelveticaNeueLT Pro 67 MdCn" panose="020B0606030502030204"/>
              </a:rPr>
              <a:t>4</a:t>
            </a:r>
            <a:r>
              <a:rPr lang="zh-CN" altLang="en-US" sz="3200" b="1" dirty="0">
                <a:solidFill>
                  <a:schemeClr val="bg1"/>
                </a:solidFill>
                <a:latin typeface="HelveticaNeueLT Pro 67 MdCn" panose="020B0606030502030204"/>
              </a:rPr>
              <a:t>班）、蓝扬波（</a:t>
            </a:r>
            <a:r>
              <a:rPr lang="en-US" altLang="zh-CN" sz="3200" b="1" dirty="0">
                <a:solidFill>
                  <a:schemeClr val="bg1"/>
                </a:solidFill>
                <a:latin typeface="HelveticaNeueLT Pro 67 MdCn" panose="020B0606030502030204"/>
              </a:rPr>
              <a:t>4</a:t>
            </a:r>
            <a:r>
              <a:rPr lang="zh-CN" altLang="en-US" sz="3200" b="1" dirty="0">
                <a:solidFill>
                  <a:schemeClr val="bg1"/>
                </a:solidFill>
                <a:latin typeface="HelveticaNeueLT Pro 67 MdCn" panose="020B0606030502030204"/>
              </a:rPr>
              <a:t>班）</a:t>
            </a:r>
          </a:p>
          <a:p>
            <a:pPr>
              <a:lnSpc>
                <a:spcPct val="120000"/>
              </a:lnSpc>
            </a:pPr>
            <a:endParaRPr lang="zh-CN" altLang="en-US" sz="3200" b="1" dirty="0" smtClean="0">
              <a:solidFill>
                <a:schemeClr val="bg1"/>
              </a:solidFill>
              <a:latin typeface="HelveticaNeueLT Pro 67 MdCn" panose="020B0606030502030204"/>
            </a:endParaRPr>
          </a:p>
        </p:txBody>
      </p:sp>
    </p:spTree>
    <p:extLst>
      <p:ext uri="{BB962C8B-B14F-4D97-AF65-F5344CB8AC3E}">
        <p14:creationId xmlns:p14="http://schemas.microsoft.com/office/powerpoint/2010/main" val="5259198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42424" y="1428750"/>
            <a:ext cx="3094453" cy="2987878"/>
            <a:chOff x="5641137" y="1634771"/>
            <a:chExt cx="1376722" cy="1329307"/>
          </a:xfrm>
        </p:grpSpPr>
        <p:sp>
          <p:nvSpPr>
            <p:cNvPr id="4" name="椭圆形标注 3"/>
            <p:cNvSpPr/>
            <p:nvPr/>
          </p:nvSpPr>
          <p:spPr>
            <a:xfrm rot="1343570">
              <a:off x="5641137" y="1634771"/>
              <a:ext cx="1376722" cy="1329307"/>
            </a:xfrm>
            <a:prstGeom prst="wedgeEllipseCallou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5804910" y="1846696"/>
              <a:ext cx="1049175" cy="944815"/>
            </a:xfrm>
            <a:prstGeom prst="rect">
              <a:avLst/>
            </a:prstGeom>
            <a:noFill/>
          </p:spPr>
          <p:txBody>
            <a:bodyPr wrap="square" rtlCol="0">
              <a:spAutoFit/>
            </a:bodyPr>
            <a:lstStyle/>
            <a:p>
              <a:pPr algn="ctr"/>
              <a:r>
                <a:rPr lang="en-US" altLang="zh-CN" sz="6600" b="1" dirty="0" smtClean="0">
                  <a:solidFill>
                    <a:schemeClr val="bg1"/>
                  </a:solidFill>
                  <a:latin typeface="HelveticaNeueLT Pro 67 MdCn" panose="020B0606030502030204"/>
                </a:rPr>
                <a:t>THANK</a:t>
              </a:r>
            </a:p>
            <a:p>
              <a:pPr algn="ctr"/>
              <a:r>
                <a:rPr lang="en-US" altLang="zh-CN" sz="6600" b="1" dirty="0" smtClean="0">
                  <a:solidFill>
                    <a:schemeClr val="bg1"/>
                  </a:solidFill>
                  <a:latin typeface="HelveticaNeueLT Pro 67 MdCn" panose="020B0606030502030204"/>
                </a:rPr>
                <a:t>YOU</a:t>
              </a:r>
              <a:endParaRPr lang="zh-CN" altLang="en-US" sz="6600" b="1" dirty="0">
                <a:solidFill>
                  <a:schemeClr val="bg1"/>
                </a:solidFill>
                <a:latin typeface="HelveticaNeueLT Pro 67 MdCn" panose="020B0606030502030204"/>
              </a:endParaRPr>
            </a:p>
          </p:txBody>
        </p:sp>
      </p:grpSp>
    </p:spTree>
    <p:extLst>
      <p:ext uri="{BB962C8B-B14F-4D97-AF65-F5344CB8AC3E}">
        <p14:creationId xmlns:p14="http://schemas.microsoft.com/office/powerpoint/2010/main" val="18256033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106" y="243040"/>
            <a:ext cx="4930588" cy="549275"/>
          </a:xfrm>
        </p:spPr>
        <p:txBody>
          <a:bodyPr>
            <a:normAutofit/>
          </a:bodyPr>
          <a:lstStyle/>
          <a:p>
            <a:r>
              <a:rPr lang="zh-CN" altLang="en-US" dirty="0">
                <a:solidFill>
                  <a:srgbClr val="4C4C4C"/>
                </a:solidFill>
                <a:latin typeface="微软雅黑" panose="020B0503020204020204" pitchFamily="34" charset="-122"/>
                <a:ea typeface="微软雅黑" panose="020B0503020204020204" pitchFamily="34" charset="-122"/>
                <a:sym typeface="News Gothic MT" charset="0"/>
              </a:rPr>
              <a:t>创意及创新性</a:t>
            </a:r>
            <a:endParaRPr lang="zh-CN" altLang="en-US" dirty="0"/>
          </a:p>
        </p:txBody>
      </p:sp>
      <p:sp>
        <p:nvSpPr>
          <p:cNvPr id="6" name="任意多边形 5"/>
          <p:cNvSpPr/>
          <p:nvPr/>
        </p:nvSpPr>
        <p:spPr>
          <a:xfrm rot="13721046" flipH="1">
            <a:off x="10715719" y="3208920"/>
            <a:ext cx="1306060" cy="1431626"/>
          </a:xfrm>
          <a:custGeom>
            <a:avLst/>
            <a:gdLst>
              <a:gd name="connsiteX0" fmla="*/ 0 w 1149799"/>
              <a:gd name="connsiteY0" fmla="*/ 681503 h 1256402"/>
              <a:gd name="connsiteX1" fmla="*/ 459037 w 1149799"/>
              <a:gd name="connsiteY1" fmla="*/ 118283 h 1256402"/>
              <a:gd name="connsiteX2" fmla="*/ 510975 w 1149799"/>
              <a:gd name="connsiteY2" fmla="*/ 113048 h 1256402"/>
              <a:gd name="connsiteX3" fmla="*/ 593014 w 1149799"/>
              <a:gd name="connsiteY3" fmla="*/ 0 h 1256402"/>
              <a:gd name="connsiteX4" fmla="*/ 677913 w 1149799"/>
              <a:gd name="connsiteY4" fmla="*/ 116988 h 1256402"/>
              <a:gd name="connsiteX5" fmla="*/ 690762 w 1149799"/>
              <a:gd name="connsiteY5" fmla="*/ 118283 h 1256402"/>
              <a:gd name="connsiteX6" fmla="*/ 1149799 w 1149799"/>
              <a:gd name="connsiteY6" fmla="*/ 681503 h 1256402"/>
              <a:gd name="connsiteX7" fmla="*/ 574900 w 1149799"/>
              <a:gd name="connsiteY7" fmla="*/ 1256402 h 1256402"/>
              <a:gd name="connsiteX8" fmla="*/ 0 w 1149799"/>
              <a:gd name="connsiteY8" fmla="*/ 681503 h 125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9799" h="1256402">
                <a:moveTo>
                  <a:pt x="0" y="681503"/>
                </a:moveTo>
                <a:cubicBezTo>
                  <a:pt x="0" y="403683"/>
                  <a:pt x="197065" y="171891"/>
                  <a:pt x="459037" y="118283"/>
                </a:cubicBezTo>
                <a:lnTo>
                  <a:pt x="510975" y="113048"/>
                </a:lnTo>
                <a:lnTo>
                  <a:pt x="593014" y="0"/>
                </a:lnTo>
                <a:lnTo>
                  <a:pt x="677913" y="116988"/>
                </a:lnTo>
                <a:lnTo>
                  <a:pt x="690762" y="118283"/>
                </a:lnTo>
                <a:cubicBezTo>
                  <a:pt x="952734" y="171891"/>
                  <a:pt x="1149799" y="403683"/>
                  <a:pt x="1149799" y="681503"/>
                </a:cubicBezTo>
                <a:cubicBezTo>
                  <a:pt x="1149799" y="999011"/>
                  <a:pt x="892408" y="1256402"/>
                  <a:pt x="574900" y="1256402"/>
                </a:cubicBezTo>
                <a:cubicBezTo>
                  <a:pt x="257391" y="1256402"/>
                  <a:pt x="0" y="999011"/>
                  <a:pt x="0" y="681503"/>
                </a:cubicBezTo>
                <a:close/>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9286053" y="2584538"/>
            <a:ext cx="1429121" cy="1669996"/>
            <a:chOff x="6051236" y="1003581"/>
            <a:chExt cx="1088086" cy="1188967"/>
          </a:xfrm>
        </p:grpSpPr>
        <p:sp>
          <p:nvSpPr>
            <p:cNvPr id="9" name="任意多边形 8"/>
            <p:cNvSpPr/>
            <p:nvPr/>
          </p:nvSpPr>
          <p:spPr>
            <a:xfrm rot="10800000">
              <a:off x="6051236" y="1003581"/>
              <a:ext cx="1088086" cy="1188967"/>
            </a:xfrm>
            <a:custGeom>
              <a:avLst/>
              <a:gdLst>
                <a:gd name="connsiteX0" fmla="*/ 0 w 1149799"/>
                <a:gd name="connsiteY0" fmla="*/ 681503 h 1256402"/>
                <a:gd name="connsiteX1" fmla="*/ 459037 w 1149799"/>
                <a:gd name="connsiteY1" fmla="*/ 118283 h 1256402"/>
                <a:gd name="connsiteX2" fmla="*/ 510975 w 1149799"/>
                <a:gd name="connsiteY2" fmla="*/ 113048 h 1256402"/>
                <a:gd name="connsiteX3" fmla="*/ 593014 w 1149799"/>
                <a:gd name="connsiteY3" fmla="*/ 0 h 1256402"/>
                <a:gd name="connsiteX4" fmla="*/ 677913 w 1149799"/>
                <a:gd name="connsiteY4" fmla="*/ 116988 h 1256402"/>
                <a:gd name="connsiteX5" fmla="*/ 690762 w 1149799"/>
                <a:gd name="connsiteY5" fmla="*/ 118283 h 1256402"/>
                <a:gd name="connsiteX6" fmla="*/ 1149799 w 1149799"/>
                <a:gd name="connsiteY6" fmla="*/ 681503 h 1256402"/>
                <a:gd name="connsiteX7" fmla="*/ 574900 w 1149799"/>
                <a:gd name="connsiteY7" fmla="*/ 1256402 h 1256402"/>
                <a:gd name="connsiteX8" fmla="*/ 0 w 1149799"/>
                <a:gd name="connsiteY8" fmla="*/ 681503 h 125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9799" h="1256402">
                  <a:moveTo>
                    <a:pt x="0" y="681503"/>
                  </a:moveTo>
                  <a:cubicBezTo>
                    <a:pt x="0" y="403683"/>
                    <a:pt x="197065" y="171891"/>
                    <a:pt x="459037" y="118283"/>
                  </a:cubicBezTo>
                  <a:lnTo>
                    <a:pt x="510975" y="113048"/>
                  </a:lnTo>
                  <a:lnTo>
                    <a:pt x="593014" y="0"/>
                  </a:lnTo>
                  <a:lnTo>
                    <a:pt x="677913" y="116988"/>
                  </a:lnTo>
                  <a:lnTo>
                    <a:pt x="690762" y="118283"/>
                  </a:lnTo>
                  <a:cubicBezTo>
                    <a:pt x="952734" y="171891"/>
                    <a:pt x="1149799" y="403683"/>
                    <a:pt x="1149799" y="681503"/>
                  </a:cubicBezTo>
                  <a:cubicBezTo>
                    <a:pt x="1149799" y="999011"/>
                    <a:pt x="892408" y="1256402"/>
                    <a:pt x="574900" y="1256402"/>
                  </a:cubicBezTo>
                  <a:cubicBezTo>
                    <a:pt x="257391" y="1256402"/>
                    <a:pt x="0" y="999011"/>
                    <a:pt x="0" y="681503"/>
                  </a:cubicBezTo>
                  <a:close/>
                </a:path>
              </a:pathLst>
            </a:cu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6127092" y="1142606"/>
              <a:ext cx="936375" cy="796071"/>
              <a:chOff x="4984441" y="3312181"/>
              <a:chExt cx="1282050" cy="1089951"/>
            </a:xfrm>
          </p:grpSpPr>
          <p:sp>
            <p:nvSpPr>
              <p:cNvPr id="11" name="文本框 10"/>
              <p:cNvSpPr txBox="1"/>
              <p:nvPr/>
            </p:nvSpPr>
            <p:spPr>
              <a:xfrm>
                <a:off x="4984441" y="3312181"/>
                <a:ext cx="1282050" cy="849042"/>
              </a:xfrm>
              <a:prstGeom prst="rect">
                <a:avLst/>
              </a:prstGeom>
              <a:noFill/>
            </p:spPr>
            <p:txBody>
              <a:bodyPr wrap="square" rtlCol="0">
                <a:spAutoFit/>
              </a:bodyPr>
              <a:lstStyle/>
              <a:p>
                <a:pPr algn="ctr"/>
                <a:r>
                  <a:rPr lang="en-US" altLang="zh-CN" sz="4800" dirty="0" smtClean="0">
                    <a:solidFill>
                      <a:schemeClr val="bg1"/>
                    </a:solidFill>
                    <a:latin typeface="HelveticaNeueLT Pro 67 MdCn" panose="020B0606030502030204" pitchFamily="34" charset="0"/>
                  </a:rPr>
                  <a:t>50%</a:t>
                </a:r>
                <a:endParaRPr lang="zh-CN" altLang="en-US" sz="4800" dirty="0">
                  <a:solidFill>
                    <a:schemeClr val="bg1"/>
                  </a:solidFill>
                  <a:latin typeface="HelveticaNeueLT Pro 67 MdCn" panose="020B0606030502030204" pitchFamily="34" charset="0"/>
                </a:endParaRPr>
              </a:p>
            </p:txBody>
          </p:sp>
          <p:cxnSp>
            <p:nvCxnSpPr>
              <p:cNvPr id="12" name="直接连接符 11"/>
              <p:cNvCxnSpPr/>
              <p:nvPr/>
            </p:nvCxnSpPr>
            <p:spPr>
              <a:xfrm>
                <a:off x="5149911" y="4033692"/>
                <a:ext cx="951111"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984441" y="4024780"/>
                <a:ext cx="1282050" cy="377352"/>
              </a:xfrm>
              <a:prstGeom prst="rect">
                <a:avLst/>
              </a:prstGeom>
              <a:noFill/>
            </p:spPr>
            <p:txBody>
              <a:bodyPr wrap="square" rtlCol="0">
                <a:spAutoFit/>
              </a:bodyPr>
              <a:lstStyle/>
              <a:p>
                <a:pPr algn="ctr"/>
                <a:r>
                  <a:rPr lang="zh-CN" altLang="en-US" dirty="0">
                    <a:solidFill>
                      <a:schemeClr val="bg1"/>
                    </a:solidFill>
                    <a:latin typeface="HelveticaNeueLT Pro 67 MdCn" panose="020B0606030502030204" pitchFamily="34" charset="0"/>
                  </a:rPr>
                  <a:t>已使用</a:t>
                </a:r>
                <a:endParaRPr lang="zh-CN" altLang="en-US" dirty="0">
                  <a:solidFill>
                    <a:schemeClr val="bg1"/>
                  </a:solidFill>
                  <a:latin typeface="HelveticaNeueLT Pro 67 MdCn" panose="020B0606030502030204" pitchFamily="34" charset="0"/>
                </a:endParaRPr>
              </a:p>
            </p:txBody>
          </p:sp>
        </p:grpSp>
      </p:grpSp>
      <p:sp>
        <p:nvSpPr>
          <p:cNvPr id="19" name="矩形 18"/>
          <p:cNvSpPr/>
          <p:nvPr/>
        </p:nvSpPr>
        <p:spPr>
          <a:xfrm>
            <a:off x="160963" y="1416040"/>
            <a:ext cx="8494629" cy="4462758"/>
          </a:xfrm>
          <a:prstGeom prst="rect">
            <a:avLst/>
          </a:prstGeom>
        </p:spPr>
        <p:txBody>
          <a:bodyPr wrap="none" lIns="91438" tIns="45719" rIns="91438" bIns="45719">
            <a:spAutoFit/>
          </a:bodyPr>
          <a:lstStyle/>
          <a:p>
            <a:r>
              <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rPr>
              <a:t>APP</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名称</a:t>
            </a:r>
            <a:r>
              <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rPr>
              <a:t>——</a:t>
            </a:r>
            <a:r>
              <a:rPr lang="zh-CN" altLang="en-US" sz="4400" b="1" dirty="0" smtClean="0">
                <a:latin typeface="HelveticaNeueLT Pro 67 MdCn" panose="020B0606030502030204"/>
                <a:sym typeface="News Gothic MT" charset="0"/>
              </a:rPr>
              <a:t>放下你的手机</a:t>
            </a:r>
            <a:endParaRPr lang="en-US" altLang="zh-CN" sz="4400" b="1" dirty="0" smtClean="0">
              <a:latin typeface="HelveticaNeueLT Pro 67 MdCn" panose="020B0606030502030204"/>
              <a:sym typeface="News Gothic MT" charset="0"/>
            </a:endParaRPr>
          </a:p>
          <a:p>
            <a:endParaRPr lang="en-US" altLang="zh-CN" sz="2400" b="1" dirty="0">
              <a:solidFill>
                <a:schemeClr val="accent1"/>
              </a:solidFill>
              <a:latin typeface="HelveticaNeueLT Pro 67 MdCn" panose="020B0606030502030204"/>
              <a:ea typeface="微软雅黑" panose="020B0503020204020204" pitchFamily="34" charset="-122"/>
              <a:sym typeface="News Gothic MT" charset="0"/>
            </a:endParaRPr>
          </a:p>
          <a:p>
            <a:r>
              <a:rPr lang="zh-CN" altLang="en-US" sz="2400" dirty="0" smtClean="0">
                <a:solidFill>
                  <a:schemeClr val="accent2"/>
                </a:solidFill>
                <a:latin typeface="微软雅黑" panose="020B0503020204020204" pitchFamily="34" charset="-122"/>
                <a:ea typeface="微软雅黑" panose="020B0503020204020204" pitchFamily="34" charset="-122"/>
                <a:sym typeface="News Gothic MT" charset="0"/>
              </a:rPr>
              <a:t>产品定位：</a:t>
            </a:r>
            <a:endParaRPr lang="en-US" altLang="zh-CN" sz="2400" dirty="0" smtClean="0">
              <a:solidFill>
                <a:schemeClr val="accent2"/>
              </a:solidFill>
              <a:latin typeface="微软雅黑" panose="020B0503020204020204" pitchFamily="34" charset="-122"/>
              <a:ea typeface="微软雅黑" panose="020B0503020204020204" pitchFamily="34" charset="-122"/>
              <a:sym typeface="News Gothic MT" charset="0"/>
            </a:endParaRPr>
          </a:p>
          <a:p>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这</a:t>
            </a:r>
            <a:r>
              <a:rPr lang="zh-CN" altLang="en-US" sz="2400" dirty="0">
                <a:solidFill>
                  <a:schemeClr val="accent1"/>
                </a:solidFill>
                <a:latin typeface="微软雅黑" panose="020B0503020204020204" pitchFamily="34" charset="-122"/>
                <a:ea typeface="微软雅黑" panose="020B0503020204020204" pitchFamily="34" charset="-122"/>
                <a:sym typeface="News Gothic MT" charset="0"/>
              </a:rPr>
              <a:t>是一款让你放下你的手机</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，通过</a:t>
            </a:r>
            <a:r>
              <a:rPr lang="zh-CN" altLang="en-US" sz="2400" dirty="0">
                <a:solidFill>
                  <a:schemeClr val="accent1"/>
                </a:solidFill>
                <a:latin typeface="微软雅黑" panose="020B0503020204020204" pitchFamily="34" charset="-122"/>
                <a:ea typeface="微软雅黑" panose="020B0503020204020204" pitchFamily="34" charset="-122"/>
                <a:sym typeface="News Gothic MT" charset="0"/>
              </a:rPr>
              <a:t>掌握自己的手机使用情况</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a:t>
            </a:r>
            <a:endPar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endParaRPr>
          </a:p>
          <a:p>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有</a:t>
            </a:r>
            <a:r>
              <a:rPr lang="zh-CN" altLang="en-US" sz="2400" dirty="0">
                <a:solidFill>
                  <a:schemeClr val="accent1"/>
                </a:solidFill>
                <a:latin typeface="微软雅黑" panose="020B0503020204020204" pitchFamily="34" charset="-122"/>
                <a:ea typeface="微软雅黑" panose="020B0503020204020204" pitchFamily="34" charset="-122"/>
                <a:sym typeface="News Gothic MT" charset="0"/>
              </a:rPr>
              <a:t>针对性地减少对手机的依赖的软件</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a:t>
            </a:r>
            <a:endPar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endParaRPr>
          </a:p>
          <a:p>
            <a:endPar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endParaRPr>
          </a:p>
          <a:p>
            <a:r>
              <a:rPr lang="zh-CN" altLang="en-US" sz="2400" dirty="0" smtClean="0">
                <a:solidFill>
                  <a:schemeClr val="accent2"/>
                </a:solidFill>
                <a:latin typeface="微软雅黑" panose="020B0503020204020204" pitchFamily="34" charset="-122"/>
                <a:ea typeface="微软雅黑" panose="020B0503020204020204" pitchFamily="34" charset="-122"/>
                <a:sym typeface="News Gothic MT" charset="0"/>
              </a:rPr>
              <a:t>核心目标：</a:t>
            </a:r>
            <a:endParaRPr lang="en-US" altLang="zh-CN" sz="2400" dirty="0">
              <a:solidFill>
                <a:schemeClr val="accent2"/>
              </a:solidFill>
              <a:latin typeface="微软雅黑" panose="020B0503020204020204" pitchFamily="34" charset="-122"/>
              <a:ea typeface="微软雅黑" panose="020B0503020204020204" pitchFamily="34" charset="-122"/>
              <a:sym typeface="News Gothic MT" charset="0"/>
            </a:endParaRPr>
          </a:p>
          <a:p>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“放下</a:t>
            </a:r>
            <a:r>
              <a:rPr lang="zh-CN" altLang="en-US" sz="2400" dirty="0">
                <a:solidFill>
                  <a:schemeClr val="accent1"/>
                </a:solidFill>
                <a:latin typeface="微软雅黑" panose="020B0503020204020204" pitchFamily="34" charset="-122"/>
                <a:ea typeface="微软雅黑" panose="020B0503020204020204" pitchFamily="34" charset="-122"/>
                <a:sym typeface="News Gothic MT" charset="0"/>
              </a:rPr>
              <a:t>你的</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手机”</a:t>
            </a:r>
            <a:r>
              <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rPr>
              <a:t>app</a:t>
            </a:r>
            <a:r>
              <a:rPr lang="zh-CN" altLang="en-US" sz="2400" dirty="0">
                <a:solidFill>
                  <a:schemeClr val="accent1"/>
                </a:solidFill>
                <a:latin typeface="微软雅黑" panose="020B0503020204020204" pitchFamily="34" charset="-122"/>
                <a:ea typeface="微软雅黑" panose="020B0503020204020204" pitchFamily="34" charset="-122"/>
                <a:sym typeface="News Gothic MT" charset="0"/>
              </a:rPr>
              <a:t>目的是为了让用户逐步减少对手机的</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依</a:t>
            </a:r>
            <a:endPar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endParaRPr>
          </a:p>
          <a:p>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赖程度。</a:t>
            </a:r>
            <a:r>
              <a:rPr lang="zh-CN" altLang="en-US" sz="2400" dirty="0">
                <a:solidFill>
                  <a:schemeClr val="accent1"/>
                </a:solidFill>
                <a:latin typeface="微软雅黑" panose="020B0503020204020204" pitchFamily="34" charset="-122"/>
                <a:ea typeface="微软雅黑" panose="020B0503020204020204" pitchFamily="34" charset="-122"/>
                <a:sym typeface="News Gothic MT" charset="0"/>
              </a:rPr>
              <a:t>用户关心的是自己减少对手机依赖的效果，而</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我们</a:t>
            </a:r>
            <a:endPar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endParaRPr>
          </a:p>
          <a:p>
            <a:r>
              <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rPr>
              <a:t>app</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关心</a:t>
            </a:r>
            <a:r>
              <a:rPr lang="zh-CN" altLang="en-US" sz="2400" dirty="0">
                <a:solidFill>
                  <a:schemeClr val="accent1"/>
                </a:solidFill>
                <a:latin typeface="微软雅黑" panose="020B0503020204020204" pitchFamily="34" charset="-122"/>
                <a:ea typeface="微软雅黑" panose="020B0503020204020204" pitchFamily="34" charset="-122"/>
                <a:sym typeface="News Gothic MT" charset="0"/>
              </a:rPr>
              <a:t>的是如何达到这个效果。因此，我们的核心目标</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就是</a:t>
            </a:r>
            <a:endPar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endParaRPr>
          </a:p>
          <a:p>
            <a:r>
              <a:rPr lang="en-US" altLang="zh-CN" sz="2400" dirty="0" smtClean="0">
                <a:solidFill>
                  <a:schemeClr val="accent1"/>
                </a:solidFill>
                <a:latin typeface="微软雅黑" panose="020B0503020204020204" pitchFamily="34" charset="-122"/>
                <a:ea typeface="微软雅黑" panose="020B0503020204020204" pitchFamily="34" charset="-122"/>
                <a:sym typeface="News Gothic MT" charset="0"/>
              </a:rPr>
              <a:t>——</a:t>
            </a:r>
            <a:r>
              <a:rPr lang="zh-CN" altLang="en-US" sz="2400" dirty="0" smtClean="0">
                <a:solidFill>
                  <a:schemeClr val="accent1"/>
                </a:solidFill>
                <a:latin typeface="微软雅黑" panose="020B0503020204020204" pitchFamily="34" charset="-122"/>
                <a:ea typeface="微软雅黑" panose="020B0503020204020204" pitchFamily="34" charset="-122"/>
                <a:sym typeface="News Gothic MT" charset="0"/>
              </a:rPr>
              <a:t>提高</a:t>
            </a:r>
            <a:r>
              <a:rPr lang="zh-CN" altLang="en-US" sz="2400" dirty="0">
                <a:solidFill>
                  <a:schemeClr val="accent1"/>
                </a:solidFill>
                <a:latin typeface="微软雅黑" panose="020B0503020204020204" pitchFamily="34" charset="-122"/>
                <a:ea typeface="微软雅黑" panose="020B0503020204020204" pitchFamily="34" charset="-122"/>
                <a:sym typeface="News Gothic MT" charset="0"/>
              </a:rPr>
              <a:t>用户自控力，降低对手机的依赖程度。</a:t>
            </a:r>
          </a:p>
        </p:txBody>
      </p:sp>
      <p:sp>
        <p:nvSpPr>
          <p:cNvPr id="20" name="Freeform 232"/>
          <p:cNvSpPr>
            <a:spLocks/>
          </p:cNvSpPr>
          <p:nvPr/>
        </p:nvSpPr>
        <p:spPr bwMode="auto">
          <a:xfrm>
            <a:off x="11030439" y="3465646"/>
            <a:ext cx="693829" cy="441371"/>
          </a:xfrm>
          <a:custGeom>
            <a:avLst/>
            <a:gdLst/>
            <a:ahLst/>
            <a:cxnLst>
              <a:cxn ang="0">
                <a:pos x="256" y="0"/>
              </a:cxn>
              <a:cxn ang="0">
                <a:pos x="0" y="142"/>
              </a:cxn>
              <a:cxn ang="0">
                <a:pos x="256" y="282"/>
              </a:cxn>
              <a:cxn ang="0">
                <a:pos x="468" y="166"/>
              </a:cxn>
              <a:cxn ang="0">
                <a:pos x="468" y="328"/>
              </a:cxn>
              <a:cxn ang="0">
                <a:pos x="514" y="328"/>
              </a:cxn>
              <a:cxn ang="0">
                <a:pos x="514" y="142"/>
              </a:cxn>
              <a:cxn ang="0">
                <a:pos x="256" y="0"/>
              </a:cxn>
            </a:cxnLst>
            <a:rect l="0" t="0" r="r" b="b"/>
            <a:pathLst>
              <a:path w="514" h="328">
                <a:moveTo>
                  <a:pt x="256" y="0"/>
                </a:moveTo>
                <a:lnTo>
                  <a:pt x="0" y="142"/>
                </a:lnTo>
                <a:lnTo>
                  <a:pt x="256" y="282"/>
                </a:lnTo>
                <a:lnTo>
                  <a:pt x="468" y="166"/>
                </a:lnTo>
                <a:lnTo>
                  <a:pt x="468" y="328"/>
                </a:lnTo>
                <a:lnTo>
                  <a:pt x="514" y="328"/>
                </a:lnTo>
                <a:lnTo>
                  <a:pt x="514" y="142"/>
                </a:lnTo>
                <a:lnTo>
                  <a:pt x="256" y="0"/>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33"/>
          <p:cNvSpPr>
            <a:spLocks/>
          </p:cNvSpPr>
          <p:nvPr/>
        </p:nvSpPr>
        <p:spPr bwMode="auto">
          <a:xfrm>
            <a:off x="11179664" y="3797879"/>
            <a:ext cx="440055" cy="258363"/>
          </a:xfrm>
          <a:custGeom>
            <a:avLst/>
            <a:gdLst/>
            <a:ahLst/>
            <a:cxnLst>
              <a:cxn ang="0">
                <a:pos x="0" y="0"/>
              </a:cxn>
              <a:cxn ang="0">
                <a:pos x="0" y="104"/>
              </a:cxn>
              <a:cxn ang="0">
                <a:pos x="162" y="192"/>
              </a:cxn>
              <a:cxn ang="0">
                <a:pos x="326" y="104"/>
              </a:cxn>
              <a:cxn ang="0">
                <a:pos x="326" y="0"/>
              </a:cxn>
              <a:cxn ang="0">
                <a:pos x="162" y="98"/>
              </a:cxn>
              <a:cxn ang="0">
                <a:pos x="0" y="0"/>
              </a:cxn>
            </a:cxnLst>
            <a:rect l="0" t="0" r="r" b="b"/>
            <a:pathLst>
              <a:path w="326" h="192">
                <a:moveTo>
                  <a:pt x="0" y="0"/>
                </a:moveTo>
                <a:lnTo>
                  <a:pt x="0" y="104"/>
                </a:lnTo>
                <a:lnTo>
                  <a:pt x="162" y="192"/>
                </a:lnTo>
                <a:lnTo>
                  <a:pt x="326" y="104"/>
                </a:lnTo>
                <a:lnTo>
                  <a:pt x="326" y="0"/>
                </a:lnTo>
                <a:lnTo>
                  <a:pt x="162" y="98"/>
                </a:lnTo>
                <a:lnTo>
                  <a:pt x="0" y="0"/>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16"/>
          <p:cNvSpPr>
            <a:spLocks noEditPoints="1"/>
          </p:cNvSpPr>
          <p:nvPr/>
        </p:nvSpPr>
        <p:spPr bwMode="auto">
          <a:xfrm>
            <a:off x="10843951" y="4654227"/>
            <a:ext cx="775187" cy="771292"/>
          </a:xfrm>
          <a:custGeom>
            <a:avLst/>
            <a:gdLst/>
            <a:ahLst/>
            <a:cxnLst>
              <a:cxn ang="0">
                <a:pos x="178" y="0"/>
              </a:cxn>
              <a:cxn ang="0">
                <a:pos x="122" y="16"/>
              </a:cxn>
              <a:cxn ang="0">
                <a:pos x="72" y="46"/>
              </a:cxn>
              <a:cxn ang="0">
                <a:pos x="34" y="88"/>
              </a:cxn>
              <a:cxn ang="0">
                <a:pos x="10" y="140"/>
              </a:cxn>
              <a:cxn ang="0">
                <a:pos x="0" y="198"/>
              </a:cxn>
              <a:cxn ang="0">
                <a:pos x="4" y="238"/>
              </a:cxn>
              <a:cxn ang="0">
                <a:pos x="24" y="292"/>
              </a:cxn>
              <a:cxn ang="0">
                <a:pos x="58" y="338"/>
              </a:cxn>
              <a:cxn ang="0">
                <a:pos x="104" y="372"/>
              </a:cxn>
              <a:cxn ang="0">
                <a:pos x="158" y="392"/>
              </a:cxn>
              <a:cxn ang="0">
                <a:pos x="198" y="396"/>
              </a:cxn>
              <a:cxn ang="0">
                <a:pos x="258" y="388"/>
              </a:cxn>
              <a:cxn ang="0">
                <a:pos x="310" y="362"/>
              </a:cxn>
              <a:cxn ang="0">
                <a:pos x="352" y="324"/>
              </a:cxn>
              <a:cxn ang="0">
                <a:pos x="382" y="276"/>
              </a:cxn>
              <a:cxn ang="0">
                <a:pos x="396" y="218"/>
              </a:cxn>
              <a:cxn ang="0">
                <a:pos x="396" y="178"/>
              </a:cxn>
              <a:cxn ang="0">
                <a:pos x="382" y="122"/>
              </a:cxn>
              <a:cxn ang="0">
                <a:pos x="352" y="72"/>
              </a:cxn>
              <a:cxn ang="0">
                <a:pos x="310" y="34"/>
              </a:cxn>
              <a:cxn ang="0">
                <a:pos x="258" y="8"/>
              </a:cxn>
              <a:cxn ang="0">
                <a:pos x="198" y="0"/>
              </a:cxn>
              <a:cxn ang="0">
                <a:pos x="146" y="198"/>
              </a:cxn>
              <a:cxn ang="0">
                <a:pos x="230" y="244"/>
              </a:cxn>
              <a:cxn ang="0">
                <a:pos x="250" y="234"/>
              </a:cxn>
              <a:cxn ang="0">
                <a:pos x="266" y="234"/>
              </a:cxn>
              <a:cxn ang="0">
                <a:pos x="286" y="244"/>
              </a:cxn>
              <a:cxn ang="0">
                <a:pos x="296" y="264"/>
              </a:cxn>
              <a:cxn ang="0">
                <a:pos x="296" y="280"/>
              </a:cxn>
              <a:cxn ang="0">
                <a:pos x="286" y="300"/>
              </a:cxn>
              <a:cxn ang="0">
                <a:pos x="266" y="310"/>
              </a:cxn>
              <a:cxn ang="0">
                <a:pos x="250" y="310"/>
              </a:cxn>
              <a:cxn ang="0">
                <a:pos x="230" y="300"/>
              </a:cxn>
              <a:cxn ang="0">
                <a:pos x="220" y="280"/>
              </a:cxn>
              <a:cxn ang="0">
                <a:pos x="220" y="266"/>
              </a:cxn>
              <a:cxn ang="0">
                <a:pos x="130" y="230"/>
              </a:cxn>
              <a:cxn ang="0">
                <a:pos x="108" y="238"/>
              </a:cxn>
              <a:cxn ang="0">
                <a:pos x="92" y="234"/>
              </a:cxn>
              <a:cxn ang="0">
                <a:pos x="74" y="220"/>
              </a:cxn>
              <a:cxn ang="0">
                <a:pos x="68" y="198"/>
              </a:cxn>
              <a:cxn ang="0">
                <a:pos x="72" y="182"/>
              </a:cxn>
              <a:cxn ang="0">
                <a:pos x="86" y="166"/>
              </a:cxn>
              <a:cxn ang="0">
                <a:pos x="108" y="158"/>
              </a:cxn>
              <a:cxn ang="0">
                <a:pos x="124" y="162"/>
              </a:cxn>
              <a:cxn ang="0">
                <a:pos x="220" y="130"/>
              </a:cxn>
              <a:cxn ang="0">
                <a:pos x="218" y="124"/>
              </a:cxn>
              <a:cxn ang="0">
                <a:pos x="226" y="102"/>
              </a:cxn>
              <a:cxn ang="0">
                <a:pos x="242" y="88"/>
              </a:cxn>
              <a:cxn ang="0">
                <a:pos x="258" y="86"/>
              </a:cxn>
              <a:cxn ang="0">
                <a:pos x="280" y="92"/>
              </a:cxn>
              <a:cxn ang="0">
                <a:pos x="294" y="110"/>
              </a:cxn>
              <a:cxn ang="0">
                <a:pos x="298" y="124"/>
              </a:cxn>
              <a:cxn ang="0">
                <a:pos x="290" y="146"/>
              </a:cxn>
              <a:cxn ang="0">
                <a:pos x="274" y="162"/>
              </a:cxn>
              <a:cxn ang="0">
                <a:pos x="258" y="164"/>
              </a:cxn>
              <a:cxn ang="0">
                <a:pos x="236" y="156"/>
              </a:cxn>
              <a:cxn ang="0">
                <a:pos x="146" y="192"/>
              </a:cxn>
            </a:cxnLst>
            <a:rect l="0" t="0" r="r" b="b"/>
            <a:pathLst>
              <a:path w="398" h="396">
                <a:moveTo>
                  <a:pt x="198" y="0"/>
                </a:moveTo>
                <a:lnTo>
                  <a:pt x="198" y="0"/>
                </a:lnTo>
                <a:lnTo>
                  <a:pt x="178" y="0"/>
                </a:lnTo>
                <a:lnTo>
                  <a:pt x="158" y="4"/>
                </a:lnTo>
                <a:lnTo>
                  <a:pt x="140" y="8"/>
                </a:lnTo>
                <a:lnTo>
                  <a:pt x="122" y="16"/>
                </a:lnTo>
                <a:lnTo>
                  <a:pt x="104" y="24"/>
                </a:lnTo>
                <a:lnTo>
                  <a:pt x="88" y="34"/>
                </a:lnTo>
                <a:lnTo>
                  <a:pt x="72" y="46"/>
                </a:lnTo>
                <a:lnTo>
                  <a:pt x="58" y="58"/>
                </a:lnTo>
                <a:lnTo>
                  <a:pt x="46" y="72"/>
                </a:lnTo>
                <a:lnTo>
                  <a:pt x="34" y="88"/>
                </a:lnTo>
                <a:lnTo>
                  <a:pt x="24" y="104"/>
                </a:lnTo>
                <a:lnTo>
                  <a:pt x="16" y="122"/>
                </a:lnTo>
                <a:lnTo>
                  <a:pt x="10" y="140"/>
                </a:lnTo>
                <a:lnTo>
                  <a:pt x="4" y="158"/>
                </a:lnTo>
                <a:lnTo>
                  <a:pt x="2" y="178"/>
                </a:lnTo>
                <a:lnTo>
                  <a:pt x="0" y="198"/>
                </a:lnTo>
                <a:lnTo>
                  <a:pt x="0" y="198"/>
                </a:lnTo>
                <a:lnTo>
                  <a:pt x="2" y="218"/>
                </a:lnTo>
                <a:lnTo>
                  <a:pt x="4" y="238"/>
                </a:lnTo>
                <a:lnTo>
                  <a:pt x="10" y="258"/>
                </a:lnTo>
                <a:lnTo>
                  <a:pt x="16" y="276"/>
                </a:lnTo>
                <a:lnTo>
                  <a:pt x="24" y="292"/>
                </a:lnTo>
                <a:lnTo>
                  <a:pt x="34" y="310"/>
                </a:lnTo>
                <a:lnTo>
                  <a:pt x="46" y="324"/>
                </a:lnTo>
                <a:lnTo>
                  <a:pt x="58" y="338"/>
                </a:lnTo>
                <a:lnTo>
                  <a:pt x="72" y="352"/>
                </a:lnTo>
                <a:lnTo>
                  <a:pt x="88" y="362"/>
                </a:lnTo>
                <a:lnTo>
                  <a:pt x="104" y="372"/>
                </a:lnTo>
                <a:lnTo>
                  <a:pt x="122" y="382"/>
                </a:lnTo>
                <a:lnTo>
                  <a:pt x="140" y="388"/>
                </a:lnTo>
                <a:lnTo>
                  <a:pt x="158" y="392"/>
                </a:lnTo>
                <a:lnTo>
                  <a:pt x="178" y="396"/>
                </a:lnTo>
                <a:lnTo>
                  <a:pt x="198" y="396"/>
                </a:lnTo>
                <a:lnTo>
                  <a:pt x="198" y="396"/>
                </a:lnTo>
                <a:lnTo>
                  <a:pt x="220" y="396"/>
                </a:lnTo>
                <a:lnTo>
                  <a:pt x="238" y="392"/>
                </a:lnTo>
                <a:lnTo>
                  <a:pt x="258" y="388"/>
                </a:lnTo>
                <a:lnTo>
                  <a:pt x="276" y="382"/>
                </a:lnTo>
                <a:lnTo>
                  <a:pt x="294" y="372"/>
                </a:lnTo>
                <a:lnTo>
                  <a:pt x="310" y="362"/>
                </a:lnTo>
                <a:lnTo>
                  <a:pt x="326" y="352"/>
                </a:lnTo>
                <a:lnTo>
                  <a:pt x="340" y="338"/>
                </a:lnTo>
                <a:lnTo>
                  <a:pt x="352" y="324"/>
                </a:lnTo>
                <a:lnTo>
                  <a:pt x="364" y="310"/>
                </a:lnTo>
                <a:lnTo>
                  <a:pt x="374" y="292"/>
                </a:lnTo>
                <a:lnTo>
                  <a:pt x="382" y="276"/>
                </a:lnTo>
                <a:lnTo>
                  <a:pt x="388" y="258"/>
                </a:lnTo>
                <a:lnTo>
                  <a:pt x="394" y="238"/>
                </a:lnTo>
                <a:lnTo>
                  <a:pt x="396" y="218"/>
                </a:lnTo>
                <a:lnTo>
                  <a:pt x="398" y="198"/>
                </a:lnTo>
                <a:lnTo>
                  <a:pt x="398" y="198"/>
                </a:lnTo>
                <a:lnTo>
                  <a:pt x="396" y="178"/>
                </a:lnTo>
                <a:lnTo>
                  <a:pt x="394" y="158"/>
                </a:lnTo>
                <a:lnTo>
                  <a:pt x="388" y="140"/>
                </a:lnTo>
                <a:lnTo>
                  <a:pt x="382" y="122"/>
                </a:lnTo>
                <a:lnTo>
                  <a:pt x="374" y="104"/>
                </a:lnTo>
                <a:lnTo>
                  <a:pt x="364" y="88"/>
                </a:lnTo>
                <a:lnTo>
                  <a:pt x="352" y="72"/>
                </a:lnTo>
                <a:lnTo>
                  <a:pt x="340" y="58"/>
                </a:lnTo>
                <a:lnTo>
                  <a:pt x="326" y="46"/>
                </a:lnTo>
                <a:lnTo>
                  <a:pt x="310" y="34"/>
                </a:lnTo>
                <a:lnTo>
                  <a:pt x="294" y="24"/>
                </a:lnTo>
                <a:lnTo>
                  <a:pt x="276" y="16"/>
                </a:lnTo>
                <a:lnTo>
                  <a:pt x="258" y="8"/>
                </a:lnTo>
                <a:lnTo>
                  <a:pt x="238" y="4"/>
                </a:lnTo>
                <a:lnTo>
                  <a:pt x="220" y="0"/>
                </a:lnTo>
                <a:lnTo>
                  <a:pt x="198" y="0"/>
                </a:lnTo>
                <a:lnTo>
                  <a:pt x="198" y="0"/>
                </a:lnTo>
                <a:close/>
                <a:moveTo>
                  <a:pt x="146" y="198"/>
                </a:moveTo>
                <a:lnTo>
                  <a:pt x="146" y="198"/>
                </a:lnTo>
                <a:lnTo>
                  <a:pt x="146" y="204"/>
                </a:lnTo>
                <a:lnTo>
                  <a:pt x="230" y="244"/>
                </a:lnTo>
                <a:lnTo>
                  <a:pt x="230" y="244"/>
                </a:lnTo>
                <a:lnTo>
                  <a:pt x="236" y="240"/>
                </a:lnTo>
                <a:lnTo>
                  <a:pt x="242" y="236"/>
                </a:lnTo>
                <a:lnTo>
                  <a:pt x="250" y="234"/>
                </a:lnTo>
                <a:lnTo>
                  <a:pt x="258" y="232"/>
                </a:lnTo>
                <a:lnTo>
                  <a:pt x="258" y="232"/>
                </a:lnTo>
                <a:lnTo>
                  <a:pt x="266" y="234"/>
                </a:lnTo>
                <a:lnTo>
                  <a:pt x="274" y="236"/>
                </a:lnTo>
                <a:lnTo>
                  <a:pt x="280" y="240"/>
                </a:lnTo>
                <a:lnTo>
                  <a:pt x="286" y="244"/>
                </a:lnTo>
                <a:lnTo>
                  <a:pt x="290" y="250"/>
                </a:lnTo>
                <a:lnTo>
                  <a:pt x="294" y="256"/>
                </a:lnTo>
                <a:lnTo>
                  <a:pt x="296" y="264"/>
                </a:lnTo>
                <a:lnTo>
                  <a:pt x="298" y="272"/>
                </a:lnTo>
                <a:lnTo>
                  <a:pt x="298" y="272"/>
                </a:lnTo>
                <a:lnTo>
                  <a:pt x="296" y="280"/>
                </a:lnTo>
                <a:lnTo>
                  <a:pt x="294" y="288"/>
                </a:lnTo>
                <a:lnTo>
                  <a:pt x="290" y="294"/>
                </a:lnTo>
                <a:lnTo>
                  <a:pt x="286" y="300"/>
                </a:lnTo>
                <a:lnTo>
                  <a:pt x="280" y="304"/>
                </a:lnTo>
                <a:lnTo>
                  <a:pt x="274" y="308"/>
                </a:lnTo>
                <a:lnTo>
                  <a:pt x="266" y="310"/>
                </a:lnTo>
                <a:lnTo>
                  <a:pt x="258" y="312"/>
                </a:lnTo>
                <a:lnTo>
                  <a:pt x="258" y="312"/>
                </a:lnTo>
                <a:lnTo>
                  <a:pt x="250" y="310"/>
                </a:lnTo>
                <a:lnTo>
                  <a:pt x="242" y="308"/>
                </a:lnTo>
                <a:lnTo>
                  <a:pt x="236" y="304"/>
                </a:lnTo>
                <a:lnTo>
                  <a:pt x="230" y="300"/>
                </a:lnTo>
                <a:lnTo>
                  <a:pt x="226" y="294"/>
                </a:lnTo>
                <a:lnTo>
                  <a:pt x="222" y="288"/>
                </a:lnTo>
                <a:lnTo>
                  <a:pt x="220" y="280"/>
                </a:lnTo>
                <a:lnTo>
                  <a:pt x="218" y="272"/>
                </a:lnTo>
                <a:lnTo>
                  <a:pt x="218" y="272"/>
                </a:lnTo>
                <a:lnTo>
                  <a:pt x="220" y="266"/>
                </a:lnTo>
                <a:lnTo>
                  <a:pt x="136" y="226"/>
                </a:lnTo>
                <a:lnTo>
                  <a:pt x="136" y="226"/>
                </a:lnTo>
                <a:lnTo>
                  <a:pt x="130" y="230"/>
                </a:lnTo>
                <a:lnTo>
                  <a:pt x="124" y="234"/>
                </a:lnTo>
                <a:lnTo>
                  <a:pt x="116" y="236"/>
                </a:lnTo>
                <a:lnTo>
                  <a:pt x="108" y="238"/>
                </a:lnTo>
                <a:lnTo>
                  <a:pt x="108" y="238"/>
                </a:lnTo>
                <a:lnTo>
                  <a:pt x="100" y="236"/>
                </a:lnTo>
                <a:lnTo>
                  <a:pt x="92" y="234"/>
                </a:lnTo>
                <a:lnTo>
                  <a:pt x="86" y="230"/>
                </a:lnTo>
                <a:lnTo>
                  <a:pt x="80" y="226"/>
                </a:lnTo>
                <a:lnTo>
                  <a:pt x="74" y="220"/>
                </a:lnTo>
                <a:lnTo>
                  <a:pt x="72" y="214"/>
                </a:lnTo>
                <a:lnTo>
                  <a:pt x="68" y="206"/>
                </a:lnTo>
                <a:lnTo>
                  <a:pt x="68" y="198"/>
                </a:lnTo>
                <a:lnTo>
                  <a:pt x="68" y="198"/>
                </a:lnTo>
                <a:lnTo>
                  <a:pt x="68" y="190"/>
                </a:lnTo>
                <a:lnTo>
                  <a:pt x="72" y="182"/>
                </a:lnTo>
                <a:lnTo>
                  <a:pt x="74" y="176"/>
                </a:lnTo>
                <a:lnTo>
                  <a:pt x="80" y="170"/>
                </a:lnTo>
                <a:lnTo>
                  <a:pt x="86" y="166"/>
                </a:lnTo>
                <a:lnTo>
                  <a:pt x="92" y="162"/>
                </a:lnTo>
                <a:lnTo>
                  <a:pt x="100" y="160"/>
                </a:lnTo>
                <a:lnTo>
                  <a:pt x="108" y="158"/>
                </a:lnTo>
                <a:lnTo>
                  <a:pt x="108" y="158"/>
                </a:lnTo>
                <a:lnTo>
                  <a:pt x="116" y="160"/>
                </a:lnTo>
                <a:lnTo>
                  <a:pt x="124" y="162"/>
                </a:lnTo>
                <a:lnTo>
                  <a:pt x="130" y="166"/>
                </a:lnTo>
                <a:lnTo>
                  <a:pt x="136" y="172"/>
                </a:lnTo>
                <a:lnTo>
                  <a:pt x="220" y="130"/>
                </a:lnTo>
                <a:lnTo>
                  <a:pt x="220" y="130"/>
                </a:lnTo>
                <a:lnTo>
                  <a:pt x="218" y="124"/>
                </a:lnTo>
                <a:lnTo>
                  <a:pt x="218" y="124"/>
                </a:lnTo>
                <a:lnTo>
                  <a:pt x="220" y="116"/>
                </a:lnTo>
                <a:lnTo>
                  <a:pt x="222" y="110"/>
                </a:lnTo>
                <a:lnTo>
                  <a:pt x="226" y="102"/>
                </a:lnTo>
                <a:lnTo>
                  <a:pt x="230" y="98"/>
                </a:lnTo>
                <a:lnTo>
                  <a:pt x="236" y="92"/>
                </a:lnTo>
                <a:lnTo>
                  <a:pt x="242" y="88"/>
                </a:lnTo>
                <a:lnTo>
                  <a:pt x="250" y="86"/>
                </a:lnTo>
                <a:lnTo>
                  <a:pt x="258" y="86"/>
                </a:lnTo>
                <a:lnTo>
                  <a:pt x="258" y="86"/>
                </a:lnTo>
                <a:lnTo>
                  <a:pt x="266" y="86"/>
                </a:lnTo>
                <a:lnTo>
                  <a:pt x="274" y="88"/>
                </a:lnTo>
                <a:lnTo>
                  <a:pt x="280" y="92"/>
                </a:lnTo>
                <a:lnTo>
                  <a:pt x="286" y="98"/>
                </a:lnTo>
                <a:lnTo>
                  <a:pt x="290" y="102"/>
                </a:lnTo>
                <a:lnTo>
                  <a:pt x="294" y="110"/>
                </a:lnTo>
                <a:lnTo>
                  <a:pt x="296" y="116"/>
                </a:lnTo>
                <a:lnTo>
                  <a:pt x="298" y="124"/>
                </a:lnTo>
                <a:lnTo>
                  <a:pt x="298" y="124"/>
                </a:lnTo>
                <a:lnTo>
                  <a:pt x="296" y="132"/>
                </a:lnTo>
                <a:lnTo>
                  <a:pt x="294" y="140"/>
                </a:lnTo>
                <a:lnTo>
                  <a:pt x="290" y="146"/>
                </a:lnTo>
                <a:lnTo>
                  <a:pt x="286" y="152"/>
                </a:lnTo>
                <a:lnTo>
                  <a:pt x="280" y="158"/>
                </a:lnTo>
                <a:lnTo>
                  <a:pt x="274" y="162"/>
                </a:lnTo>
                <a:lnTo>
                  <a:pt x="266" y="164"/>
                </a:lnTo>
                <a:lnTo>
                  <a:pt x="258" y="164"/>
                </a:lnTo>
                <a:lnTo>
                  <a:pt x="258" y="164"/>
                </a:lnTo>
                <a:lnTo>
                  <a:pt x="250" y="164"/>
                </a:lnTo>
                <a:lnTo>
                  <a:pt x="242" y="160"/>
                </a:lnTo>
                <a:lnTo>
                  <a:pt x="236" y="156"/>
                </a:lnTo>
                <a:lnTo>
                  <a:pt x="230" y="152"/>
                </a:lnTo>
                <a:lnTo>
                  <a:pt x="146" y="192"/>
                </a:lnTo>
                <a:lnTo>
                  <a:pt x="146" y="192"/>
                </a:lnTo>
                <a:lnTo>
                  <a:pt x="146" y="198"/>
                </a:lnTo>
                <a:lnTo>
                  <a:pt x="146" y="19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21"/>
          <p:cNvSpPr>
            <a:spLocks/>
          </p:cNvSpPr>
          <p:nvPr/>
        </p:nvSpPr>
        <p:spPr bwMode="auto">
          <a:xfrm>
            <a:off x="9309045" y="4469842"/>
            <a:ext cx="1551336" cy="2202360"/>
          </a:xfrm>
          <a:custGeom>
            <a:avLst/>
            <a:gdLst/>
            <a:ahLst/>
            <a:cxnLst>
              <a:cxn ang="0">
                <a:pos x="170" y="224"/>
              </a:cxn>
              <a:cxn ang="0">
                <a:pos x="170" y="190"/>
              </a:cxn>
              <a:cxn ang="0">
                <a:pos x="174" y="186"/>
              </a:cxn>
              <a:cxn ang="0">
                <a:pos x="184" y="164"/>
              </a:cxn>
              <a:cxn ang="0">
                <a:pos x="188" y="152"/>
              </a:cxn>
              <a:cxn ang="0">
                <a:pos x="196" y="146"/>
              </a:cxn>
              <a:cxn ang="0">
                <a:pos x="202" y="128"/>
              </a:cxn>
              <a:cxn ang="0">
                <a:pos x="202" y="122"/>
              </a:cxn>
              <a:cxn ang="0">
                <a:pos x="196" y="112"/>
              </a:cxn>
              <a:cxn ang="0">
                <a:pos x="202" y="88"/>
              </a:cxn>
              <a:cxn ang="0">
                <a:pos x="204" y="58"/>
              </a:cxn>
              <a:cxn ang="0">
                <a:pos x="198" y="34"/>
              </a:cxn>
              <a:cxn ang="0">
                <a:pos x="190" y="24"/>
              </a:cxn>
              <a:cxn ang="0">
                <a:pos x="176" y="16"/>
              </a:cxn>
              <a:cxn ang="0">
                <a:pos x="166" y="14"/>
              </a:cxn>
              <a:cxn ang="0">
                <a:pos x="152" y="2"/>
              </a:cxn>
              <a:cxn ang="0">
                <a:pos x="130" y="0"/>
              </a:cxn>
              <a:cxn ang="0">
                <a:pos x="118" y="0"/>
              </a:cxn>
              <a:cxn ang="0">
                <a:pos x="96" y="4"/>
              </a:cxn>
              <a:cxn ang="0">
                <a:pos x="80" y="14"/>
              </a:cxn>
              <a:cxn ang="0">
                <a:pos x="70" y="26"/>
              </a:cxn>
              <a:cxn ang="0">
                <a:pos x="60" y="50"/>
              </a:cxn>
              <a:cxn ang="0">
                <a:pos x="62" y="90"/>
              </a:cxn>
              <a:cxn ang="0">
                <a:pos x="66" y="112"/>
              </a:cxn>
              <a:cxn ang="0">
                <a:pos x="60" y="122"/>
              </a:cxn>
              <a:cxn ang="0">
                <a:pos x="60" y="128"/>
              </a:cxn>
              <a:cxn ang="0">
                <a:pos x="66" y="146"/>
              </a:cxn>
              <a:cxn ang="0">
                <a:pos x="74" y="152"/>
              </a:cxn>
              <a:cxn ang="0">
                <a:pos x="76" y="164"/>
              </a:cxn>
              <a:cxn ang="0">
                <a:pos x="88" y="186"/>
              </a:cxn>
              <a:cxn ang="0">
                <a:pos x="92" y="190"/>
              </a:cxn>
              <a:cxn ang="0">
                <a:pos x="92" y="224"/>
              </a:cxn>
              <a:cxn ang="0">
                <a:pos x="86" y="234"/>
              </a:cxn>
              <a:cxn ang="0">
                <a:pos x="66" y="246"/>
              </a:cxn>
              <a:cxn ang="0">
                <a:pos x="26" y="264"/>
              </a:cxn>
              <a:cxn ang="0">
                <a:pos x="0" y="280"/>
              </a:cxn>
              <a:cxn ang="0">
                <a:pos x="12" y="290"/>
              </a:cxn>
              <a:cxn ang="0">
                <a:pos x="42" y="310"/>
              </a:cxn>
              <a:cxn ang="0">
                <a:pos x="78" y="324"/>
              </a:cxn>
              <a:cxn ang="0">
                <a:pos x="116" y="332"/>
              </a:cxn>
              <a:cxn ang="0">
                <a:pos x="136" y="334"/>
              </a:cxn>
              <a:cxn ang="0">
                <a:pos x="176" y="326"/>
              </a:cxn>
              <a:cxn ang="0">
                <a:pos x="214" y="312"/>
              </a:cxn>
              <a:cxn ang="0">
                <a:pos x="246" y="294"/>
              </a:cxn>
              <a:cxn ang="0">
                <a:pos x="262" y="280"/>
              </a:cxn>
              <a:cxn ang="0">
                <a:pos x="236" y="264"/>
              </a:cxn>
              <a:cxn ang="0">
                <a:pos x="196" y="246"/>
              </a:cxn>
              <a:cxn ang="0">
                <a:pos x="176" y="234"/>
              </a:cxn>
              <a:cxn ang="0">
                <a:pos x="170" y="224"/>
              </a:cxn>
            </a:cxnLst>
            <a:rect l="0" t="0" r="r" b="b"/>
            <a:pathLst>
              <a:path w="262" h="334">
                <a:moveTo>
                  <a:pt x="170" y="224"/>
                </a:moveTo>
                <a:lnTo>
                  <a:pt x="170" y="224"/>
                </a:lnTo>
                <a:lnTo>
                  <a:pt x="170" y="206"/>
                </a:lnTo>
                <a:lnTo>
                  <a:pt x="170" y="190"/>
                </a:lnTo>
                <a:lnTo>
                  <a:pt x="170" y="190"/>
                </a:lnTo>
                <a:lnTo>
                  <a:pt x="174" y="186"/>
                </a:lnTo>
                <a:lnTo>
                  <a:pt x="180" y="176"/>
                </a:lnTo>
                <a:lnTo>
                  <a:pt x="184" y="164"/>
                </a:lnTo>
                <a:lnTo>
                  <a:pt x="188" y="152"/>
                </a:lnTo>
                <a:lnTo>
                  <a:pt x="188" y="152"/>
                </a:lnTo>
                <a:lnTo>
                  <a:pt x="192" y="150"/>
                </a:lnTo>
                <a:lnTo>
                  <a:pt x="196" y="146"/>
                </a:lnTo>
                <a:lnTo>
                  <a:pt x="200" y="140"/>
                </a:lnTo>
                <a:lnTo>
                  <a:pt x="202" y="128"/>
                </a:lnTo>
                <a:lnTo>
                  <a:pt x="202" y="128"/>
                </a:lnTo>
                <a:lnTo>
                  <a:pt x="202" y="122"/>
                </a:lnTo>
                <a:lnTo>
                  <a:pt x="200" y="118"/>
                </a:lnTo>
                <a:lnTo>
                  <a:pt x="196" y="112"/>
                </a:lnTo>
                <a:lnTo>
                  <a:pt x="196" y="112"/>
                </a:lnTo>
                <a:lnTo>
                  <a:pt x="202" y="88"/>
                </a:lnTo>
                <a:lnTo>
                  <a:pt x="204" y="74"/>
                </a:lnTo>
                <a:lnTo>
                  <a:pt x="204" y="58"/>
                </a:lnTo>
                <a:lnTo>
                  <a:pt x="200" y="42"/>
                </a:lnTo>
                <a:lnTo>
                  <a:pt x="198" y="34"/>
                </a:lnTo>
                <a:lnTo>
                  <a:pt x="194" y="28"/>
                </a:lnTo>
                <a:lnTo>
                  <a:pt x="190" y="24"/>
                </a:lnTo>
                <a:lnTo>
                  <a:pt x="184" y="18"/>
                </a:lnTo>
                <a:lnTo>
                  <a:pt x="176" y="16"/>
                </a:lnTo>
                <a:lnTo>
                  <a:pt x="166" y="14"/>
                </a:lnTo>
                <a:lnTo>
                  <a:pt x="166" y="14"/>
                </a:lnTo>
                <a:lnTo>
                  <a:pt x="162" y="8"/>
                </a:lnTo>
                <a:lnTo>
                  <a:pt x="152" y="2"/>
                </a:lnTo>
                <a:lnTo>
                  <a:pt x="142" y="0"/>
                </a:lnTo>
                <a:lnTo>
                  <a:pt x="130" y="0"/>
                </a:lnTo>
                <a:lnTo>
                  <a:pt x="130" y="0"/>
                </a:lnTo>
                <a:lnTo>
                  <a:pt x="118" y="0"/>
                </a:lnTo>
                <a:lnTo>
                  <a:pt x="106" y="2"/>
                </a:lnTo>
                <a:lnTo>
                  <a:pt x="96" y="4"/>
                </a:lnTo>
                <a:lnTo>
                  <a:pt x="88" y="8"/>
                </a:lnTo>
                <a:lnTo>
                  <a:pt x="80" y="14"/>
                </a:lnTo>
                <a:lnTo>
                  <a:pt x="74" y="20"/>
                </a:lnTo>
                <a:lnTo>
                  <a:pt x="70" y="26"/>
                </a:lnTo>
                <a:lnTo>
                  <a:pt x="66" y="34"/>
                </a:lnTo>
                <a:lnTo>
                  <a:pt x="60" y="50"/>
                </a:lnTo>
                <a:lnTo>
                  <a:pt x="60" y="70"/>
                </a:lnTo>
                <a:lnTo>
                  <a:pt x="62" y="90"/>
                </a:lnTo>
                <a:lnTo>
                  <a:pt x="66" y="112"/>
                </a:lnTo>
                <a:lnTo>
                  <a:pt x="66" y="112"/>
                </a:lnTo>
                <a:lnTo>
                  <a:pt x="62" y="118"/>
                </a:lnTo>
                <a:lnTo>
                  <a:pt x="60" y="122"/>
                </a:lnTo>
                <a:lnTo>
                  <a:pt x="60" y="128"/>
                </a:lnTo>
                <a:lnTo>
                  <a:pt x="60" y="128"/>
                </a:lnTo>
                <a:lnTo>
                  <a:pt x="62" y="140"/>
                </a:lnTo>
                <a:lnTo>
                  <a:pt x="66" y="146"/>
                </a:lnTo>
                <a:lnTo>
                  <a:pt x="70" y="150"/>
                </a:lnTo>
                <a:lnTo>
                  <a:pt x="74" y="152"/>
                </a:lnTo>
                <a:lnTo>
                  <a:pt x="74" y="152"/>
                </a:lnTo>
                <a:lnTo>
                  <a:pt x="76" y="164"/>
                </a:lnTo>
                <a:lnTo>
                  <a:pt x="82" y="176"/>
                </a:lnTo>
                <a:lnTo>
                  <a:pt x="88" y="186"/>
                </a:lnTo>
                <a:lnTo>
                  <a:pt x="92" y="190"/>
                </a:lnTo>
                <a:lnTo>
                  <a:pt x="92" y="190"/>
                </a:lnTo>
                <a:lnTo>
                  <a:pt x="92" y="206"/>
                </a:lnTo>
                <a:lnTo>
                  <a:pt x="92" y="224"/>
                </a:lnTo>
                <a:lnTo>
                  <a:pt x="92" y="224"/>
                </a:lnTo>
                <a:lnTo>
                  <a:pt x="86" y="234"/>
                </a:lnTo>
                <a:lnTo>
                  <a:pt x="78" y="240"/>
                </a:lnTo>
                <a:lnTo>
                  <a:pt x="66" y="246"/>
                </a:lnTo>
                <a:lnTo>
                  <a:pt x="54" y="252"/>
                </a:lnTo>
                <a:lnTo>
                  <a:pt x="26" y="264"/>
                </a:lnTo>
                <a:lnTo>
                  <a:pt x="12" y="270"/>
                </a:lnTo>
                <a:lnTo>
                  <a:pt x="0" y="280"/>
                </a:lnTo>
                <a:lnTo>
                  <a:pt x="0" y="280"/>
                </a:lnTo>
                <a:lnTo>
                  <a:pt x="12" y="290"/>
                </a:lnTo>
                <a:lnTo>
                  <a:pt x="26" y="302"/>
                </a:lnTo>
                <a:lnTo>
                  <a:pt x="42" y="310"/>
                </a:lnTo>
                <a:lnTo>
                  <a:pt x="60" y="318"/>
                </a:lnTo>
                <a:lnTo>
                  <a:pt x="78" y="324"/>
                </a:lnTo>
                <a:lnTo>
                  <a:pt x="96" y="330"/>
                </a:lnTo>
                <a:lnTo>
                  <a:pt x="116" y="332"/>
                </a:lnTo>
                <a:lnTo>
                  <a:pt x="136" y="334"/>
                </a:lnTo>
                <a:lnTo>
                  <a:pt x="136" y="334"/>
                </a:lnTo>
                <a:lnTo>
                  <a:pt x="156" y="332"/>
                </a:lnTo>
                <a:lnTo>
                  <a:pt x="176" y="326"/>
                </a:lnTo>
                <a:lnTo>
                  <a:pt x="196" y="320"/>
                </a:lnTo>
                <a:lnTo>
                  <a:pt x="214" y="312"/>
                </a:lnTo>
                <a:lnTo>
                  <a:pt x="232" y="302"/>
                </a:lnTo>
                <a:lnTo>
                  <a:pt x="246" y="294"/>
                </a:lnTo>
                <a:lnTo>
                  <a:pt x="262" y="280"/>
                </a:lnTo>
                <a:lnTo>
                  <a:pt x="262" y="280"/>
                </a:lnTo>
                <a:lnTo>
                  <a:pt x="250" y="272"/>
                </a:lnTo>
                <a:lnTo>
                  <a:pt x="236" y="264"/>
                </a:lnTo>
                <a:lnTo>
                  <a:pt x="208" y="252"/>
                </a:lnTo>
                <a:lnTo>
                  <a:pt x="196" y="246"/>
                </a:lnTo>
                <a:lnTo>
                  <a:pt x="184" y="240"/>
                </a:lnTo>
                <a:lnTo>
                  <a:pt x="176" y="234"/>
                </a:lnTo>
                <a:lnTo>
                  <a:pt x="170" y="224"/>
                </a:lnTo>
                <a:lnTo>
                  <a:pt x="170" y="224"/>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grpSp>
        <p:nvGrpSpPr>
          <p:cNvPr id="46" name="组 4"/>
          <p:cNvGrpSpPr/>
          <p:nvPr/>
        </p:nvGrpSpPr>
        <p:grpSpPr>
          <a:xfrm>
            <a:off x="9823322" y="4784605"/>
            <a:ext cx="522781" cy="640914"/>
            <a:chOff x="1536700" y="911225"/>
            <a:chExt cx="831850" cy="996950"/>
          </a:xfrm>
          <a:solidFill>
            <a:schemeClr val="bg1"/>
          </a:solidFill>
        </p:grpSpPr>
        <p:sp>
          <p:nvSpPr>
            <p:cNvPr id="47" name="Freeform 47"/>
            <p:cNvSpPr>
              <a:spLocks/>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48" name="Freeform 48"/>
            <p:cNvSpPr>
              <a:spLocks/>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49"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50" name="Rectangle 50"/>
            <p:cNvSpPr>
              <a:spLocks noChangeArrowheads="1"/>
            </p:cNvSpPr>
            <p:nvPr/>
          </p:nvSpPr>
          <p:spPr bwMode="auto">
            <a:xfrm>
              <a:off x="1838325" y="1609725"/>
              <a:ext cx="234950" cy="1143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51" name="Rectangle 51"/>
            <p:cNvSpPr>
              <a:spLocks noChangeArrowheads="1"/>
            </p:cNvSpPr>
            <p:nvPr/>
          </p:nvSpPr>
          <p:spPr bwMode="auto">
            <a:xfrm>
              <a:off x="1838325" y="1765300"/>
              <a:ext cx="234950" cy="508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52" name="Freeform 52"/>
            <p:cNvSpPr>
              <a:spLocks/>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53" name="Freeform 53"/>
            <p:cNvSpPr>
              <a:spLocks/>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54" name="Freeform 54"/>
            <p:cNvSpPr>
              <a:spLocks/>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55" name="Freeform 55"/>
            <p:cNvSpPr>
              <a:spLocks/>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56" name="Freeform 56"/>
            <p:cNvSpPr>
              <a:spLocks/>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grpSp>
    </p:spTree>
    <p:extLst>
      <p:ext uri="{BB962C8B-B14F-4D97-AF65-F5344CB8AC3E}">
        <p14:creationId xmlns:p14="http://schemas.microsoft.com/office/powerpoint/2010/main" val="16211132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4C4C4C"/>
                </a:solidFill>
                <a:latin typeface="微软雅黑" panose="020B0503020204020204" pitchFamily="34" charset="-122"/>
                <a:ea typeface="微软雅黑" panose="020B0503020204020204" pitchFamily="34" charset="-122"/>
                <a:sym typeface="News Gothic MT" charset="0"/>
              </a:rPr>
              <a:t>创意及创新性</a:t>
            </a:r>
            <a:endParaRPr lang="zh-CN" altLang="en-US" dirty="0"/>
          </a:p>
        </p:txBody>
      </p:sp>
      <p:graphicFrame>
        <p:nvGraphicFramePr>
          <p:cNvPr id="4" name="图表 3"/>
          <p:cNvGraphicFramePr/>
          <p:nvPr>
            <p:extLst>
              <p:ext uri="{D42A27DB-BD31-4B8C-83A1-F6EECF244321}">
                <p14:modId xmlns:p14="http://schemas.microsoft.com/office/powerpoint/2010/main" val="2305609063"/>
              </p:ext>
            </p:extLst>
          </p:nvPr>
        </p:nvGraphicFramePr>
        <p:xfrm>
          <a:off x="7574085" y="711200"/>
          <a:ext cx="4525552" cy="1921163"/>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p:cNvSpPr txBox="1"/>
          <p:nvPr/>
        </p:nvSpPr>
        <p:spPr>
          <a:xfrm>
            <a:off x="286595" y="1577813"/>
            <a:ext cx="7287490" cy="4524313"/>
          </a:xfrm>
          <a:prstGeom prst="rect">
            <a:avLst/>
          </a:prstGeom>
          <a:noFill/>
        </p:spPr>
        <p:txBody>
          <a:bodyPr wrap="square" lIns="91438" tIns="45719" rIns="91438" bIns="45719" rtlCol="0">
            <a:spAutoFit/>
          </a:bodyPr>
          <a:lstStyle/>
          <a:p>
            <a:pPr defTabSz="457189"/>
            <a:r>
              <a:rPr kumimoji="1" lang="en-US" altLang="zh-CN" sz="2400" b="1" dirty="0" smtClean="0">
                <a:solidFill>
                  <a:srgbClr val="103154"/>
                </a:solidFill>
                <a:latin typeface="Century Gothic"/>
                <a:ea typeface="微软雅黑" panose="020B0503020204020204" pitchFamily="34" charset="-122"/>
              </a:rPr>
              <a:t>1</a:t>
            </a:r>
            <a:r>
              <a:rPr kumimoji="1" lang="zh-CN" altLang="en-US" sz="2400" b="1" dirty="0" smtClean="0">
                <a:solidFill>
                  <a:srgbClr val="103154"/>
                </a:solidFill>
                <a:latin typeface="Century Gothic"/>
                <a:ea typeface="微软雅黑" panose="020B0503020204020204" pitchFamily="34" charset="-122"/>
              </a:rPr>
              <a:t>。通过</a:t>
            </a:r>
            <a:r>
              <a:rPr kumimoji="1" lang="zh-CN" altLang="en-US" sz="2400" b="1" dirty="0">
                <a:solidFill>
                  <a:srgbClr val="103154"/>
                </a:solidFill>
                <a:latin typeface="Century Gothic"/>
                <a:ea typeface="微软雅黑" panose="020B0503020204020204" pitchFamily="34" charset="-122"/>
              </a:rPr>
              <a:t>多级图表（年、月、周、天）展示手机使用时间变化</a:t>
            </a:r>
            <a:r>
              <a:rPr kumimoji="1" lang="zh-CN" altLang="en-US" sz="2400" b="1" dirty="0" smtClean="0">
                <a:solidFill>
                  <a:srgbClr val="103154"/>
                </a:solidFill>
                <a:latin typeface="Century Gothic"/>
                <a:ea typeface="微软雅黑" panose="020B0503020204020204" pitchFamily="34" charset="-122"/>
              </a:rPr>
              <a:t>趋势</a:t>
            </a:r>
            <a:endParaRPr kumimoji="1" lang="en-US" altLang="zh-CN" sz="2400" b="1" dirty="0" smtClean="0">
              <a:solidFill>
                <a:srgbClr val="103154"/>
              </a:solidFill>
              <a:latin typeface="Century Gothic"/>
              <a:ea typeface="微软雅黑" panose="020B0503020204020204" pitchFamily="34" charset="-122"/>
            </a:endParaRPr>
          </a:p>
          <a:p>
            <a:pPr defTabSz="457189"/>
            <a:endParaRPr kumimoji="1" lang="en-US" altLang="zh-CN" sz="2400" b="1" dirty="0">
              <a:solidFill>
                <a:srgbClr val="103154"/>
              </a:solidFill>
              <a:latin typeface="Century Gothic"/>
              <a:ea typeface="微软雅黑" panose="020B0503020204020204" pitchFamily="34" charset="-122"/>
            </a:endParaRPr>
          </a:p>
          <a:p>
            <a:pPr defTabSz="457189"/>
            <a:r>
              <a:rPr kumimoji="1" lang="en-US" altLang="zh-CN" sz="2400" b="1" dirty="0" smtClean="0">
                <a:solidFill>
                  <a:srgbClr val="103154"/>
                </a:solidFill>
                <a:latin typeface="Century Gothic"/>
                <a:ea typeface="微软雅黑" panose="020B0503020204020204" pitchFamily="34" charset="-122"/>
              </a:rPr>
              <a:t>2.</a:t>
            </a:r>
            <a:r>
              <a:rPr kumimoji="1" lang="zh-CN" altLang="en-US" sz="2400" b="1" dirty="0" smtClean="0">
                <a:solidFill>
                  <a:srgbClr val="103154"/>
                </a:solidFill>
                <a:latin typeface="Century Gothic"/>
                <a:ea typeface="微软雅黑" panose="020B0503020204020204" pitchFamily="34" charset="-122"/>
              </a:rPr>
              <a:t>主动</a:t>
            </a:r>
            <a:r>
              <a:rPr kumimoji="1" lang="zh-CN" altLang="en-US" sz="2400" b="1" dirty="0">
                <a:solidFill>
                  <a:srgbClr val="103154"/>
                </a:solidFill>
                <a:latin typeface="Century Gothic"/>
                <a:ea typeface="微软雅黑" panose="020B0503020204020204" pitchFamily="34" charset="-122"/>
              </a:rPr>
              <a:t>分析用户手机使用时间变化趋势，为其制定下一阶段目标。</a:t>
            </a:r>
          </a:p>
          <a:p>
            <a:pPr defTabSz="457189"/>
            <a:endParaRPr kumimoji="1" lang="en-US" altLang="zh-CN" sz="2400" b="1" dirty="0" smtClean="0">
              <a:solidFill>
                <a:srgbClr val="103154"/>
              </a:solidFill>
              <a:latin typeface="Century Gothic"/>
              <a:ea typeface="微软雅黑" panose="020B0503020204020204" pitchFamily="34" charset="-122"/>
            </a:endParaRPr>
          </a:p>
          <a:p>
            <a:pPr defTabSz="457189"/>
            <a:r>
              <a:rPr kumimoji="1" lang="en-US" altLang="zh-CN" sz="2400" b="1" dirty="0" smtClean="0">
                <a:solidFill>
                  <a:srgbClr val="103154"/>
                </a:solidFill>
                <a:latin typeface="Century Gothic"/>
                <a:ea typeface="微软雅黑" panose="020B0503020204020204" pitchFamily="34" charset="-122"/>
              </a:rPr>
              <a:t>3.</a:t>
            </a:r>
            <a:r>
              <a:rPr kumimoji="1" lang="zh-CN" altLang="en-US" sz="2400" b="1" dirty="0" smtClean="0">
                <a:solidFill>
                  <a:srgbClr val="103154"/>
                </a:solidFill>
                <a:latin typeface="Century Gothic"/>
                <a:ea typeface="微软雅黑" panose="020B0503020204020204" pitchFamily="34" charset="-122"/>
              </a:rPr>
              <a:t>分析</a:t>
            </a:r>
            <a:r>
              <a:rPr kumimoji="1" lang="zh-CN" altLang="en-US" sz="2400" b="1" dirty="0">
                <a:solidFill>
                  <a:srgbClr val="103154"/>
                </a:solidFill>
                <a:latin typeface="Century Gothic"/>
                <a:ea typeface="微软雅黑" panose="020B0503020204020204" pitchFamily="34" charset="-122"/>
              </a:rPr>
              <a:t>用户使用的软件，主动提供有针对性的目标。（如某软件使用时间出现增长趋势，作出提醒</a:t>
            </a:r>
            <a:r>
              <a:rPr kumimoji="1" lang="zh-CN" altLang="en-US" sz="2400" b="1" dirty="0" smtClean="0">
                <a:solidFill>
                  <a:srgbClr val="103154"/>
                </a:solidFill>
                <a:latin typeface="Century Gothic"/>
                <a:ea typeface="微软雅黑" panose="020B0503020204020204" pitchFamily="34" charset="-122"/>
              </a:rPr>
              <a:t>）</a:t>
            </a:r>
            <a:endParaRPr kumimoji="1" lang="en-US" altLang="zh-CN" sz="2400" b="1" dirty="0" smtClean="0">
              <a:solidFill>
                <a:srgbClr val="103154"/>
              </a:solidFill>
              <a:latin typeface="Century Gothic"/>
              <a:ea typeface="微软雅黑" panose="020B0503020204020204" pitchFamily="34" charset="-122"/>
            </a:endParaRPr>
          </a:p>
          <a:p>
            <a:pPr defTabSz="457189"/>
            <a:endParaRPr kumimoji="1" lang="en-US" altLang="zh-CN" sz="2400" b="1" dirty="0">
              <a:solidFill>
                <a:srgbClr val="103154"/>
              </a:solidFill>
              <a:latin typeface="Century Gothic"/>
              <a:ea typeface="微软雅黑" panose="020B0503020204020204" pitchFamily="34" charset="-122"/>
            </a:endParaRPr>
          </a:p>
          <a:p>
            <a:pPr defTabSz="457189"/>
            <a:r>
              <a:rPr kumimoji="1" lang="en-US" altLang="zh-CN" sz="2400" b="1" dirty="0" smtClean="0">
                <a:solidFill>
                  <a:srgbClr val="103154"/>
                </a:solidFill>
                <a:latin typeface="Century Gothic"/>
                <a:ea typeface="微软雅黑" panose="020B0503020204020204" pitchFamily="34" charset="-122"/>
              </a:rPr>
              <a:t>4.</a:t>
            </a:r>
            <a:r>
              <a:rPr kumimoji="1" lang="zh-CN" altLang="en-US" sz="2400" b="1" dirty="0" smtClean="0">
                <a:solidFill>
                  <a:srgbClr val="103154"/>
                </a:solidFill>
                <a:latin typeface="Century Gothic"/>
                <a:ea typeface="微软雅黑" panose="020B0503020204020204" pitchFamily="34" charset="-122"/>
              </a:rPr>
              <a:t>通过</a:t>
            </a:r>
            <a:r>
              <a:rPr kumimoji="1" lang="zh-CN" altLang="en-US" sz="2400" b="1" dirty="0">
                <a:solidFill>
                  <a:srgbClr val="103154"/>
                </a:solidFill>
                <a:latin typeface="Century Gothic"/>
                <a:ea typeface="微软雅黑" panose="020B0503020204020204" pitchFamily="34" charset="-122"/>
              </a:rPr>
              <a:t>建立群组、排行榜等进行相互监督保持用户的动力。</a:t>
            </a:r>
          </a:p>
          <a:p>
            <a:pPr defTabSz="457189"/>
            <a:endParaRPr kumimoji="1" lang="zh-CN" altLang="en-US" sz="2400" b="1" dirty="0" smtClean="0">
              <a:solidFill>
                <a:srgbClr val="103154"/>
              </a:solidFill>
              <a:latin typeface="Century Gothic"/>
              <a:ea typeface="微软雅黑" panose="020B0503020204020204" pitchFamily="34" charset="-122"/>
            </a:endParaRPr>
          </a:p>
        </p:txBody>
      </p:sp>
      <p:sp>
        <p:nvSpPr>
          <p:cNvPr id="14" name="矩形 13"/>
          <p:cNvSpPr/>
          <p:nvPr/>
        </p:nvSpPr>
        <p:spPr>
          <a:xfrm>
            <a:off x="7961228" y="3128196"/>
            <a:ext cx="3025995" cy="648072"/>
          </a:xfrm>
          <a:prstGeom prst="rect">
            <a:avLst/>
          </a:prstGeom>
          <a:solidFill>
            <a:srgbClr val="091A2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4" tIns="45712" rIns="91424" bIns="45712" numCol="1" spcCol="0" rtlCol="0" fromWordArt="0" anchor="ctr" anchorCtr="0" forceAA="0" compatLnSpc="1">
            <a:prstTxWarp prst="textNoShape">
              <a:avLst/>
            </a:prstTxWarp>
            <a:noAutofit/>
          </a:bodyPr>
          <a:lstStyle/>
          <a:p>
            <a:r>
              <a:rPr lang="zh-CN" altLang="en-US" sz="4800" b="1" dirty="0">
                <a:solidFill>
                  <a:schemeClr val="bg1"/>
                </a:solidFill>
              </a:rPr>
              <a:t>已使用</a:t>
            </a:r>
            <a:r>
              <a:rPr lang="en-US" altLang="zh-CN" sz="4800" b="1" dirty="0" smtClean="0">
                <a:solidFill>
                  <a:schemeClr val="bg1"/>
                </a:solidFill>
              </a:rPr>
              <a:t>70</a:t>
            </a:r>
            <a:r>
              <a:rPr lang="en-US" altLang="zh-CN" sz="2800" b="1" dirty="0">
                <a:solidFill>
                  <a:schemeClr val="bg1"/>
                </a:solidFill>
              </a:rPr>
              <a:t>%</a:t>
            </a:r>
            <a:endParaRPr lang="zh-CN" altLang="en-US" sz="4800" b="1" dirty="0">
              <a:solidFill>
                <a:schemeClr val="bg1"/>
              </a:solidFill>
            </a:endParaRPr>
          </a:p>
        </p:txBody>
      </p:sp>
      <p:sp>
        <p:nvSpPr>
          <p:cNvPr id="19" name="Freeform 94"/>
          <p:cNvSpPr>
            <a:spLocks noEditPoints="1"/>
          </p:cNvSpPr>
          <p:nvPr/>
        </p:nvSpPr>
        <p:spPr bwMode="auto">
          <a:xfrm>
            <a:off x="9441502" y="4431947"/>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20" name="Freeform 94"/>
          <p:cNvSpPr>
            <a:spLocks noEditPoints="1"/>
          </p:cNvSpPr>
          <p:nvPr/>
        </p:nvSpPr>
        <p:spPr bwMode="auto">
          <a:xfrm>
            <a:off x="9975005" y="4431947"/>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25" name="Freeform 94"/>
          <p:cNvSpPr>
            <a:spLocks noEditPoints="1"/>
          </p:cNvSpPr>
          <p:nvPr/>
        </p:nvSpPr>
        <p:spPr bwMode="auto">
          <a:xfrm>
            <a:off x="9441503" y="4918266"/>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26" name="Freeform 94"/>
          <p:cNvSpPr>
            <a:spLocks noEditPoints="1"/>
          </p:cNvSpPr>
          <p:nvPr/>
        </p:nvSpPr>
        <p:spPr bwMode="auto">
          <a:xfrm>
            <a:off x="9975005" y="4918266"/>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1" name="Freeform 94"/>
          <p:cNvSpPr>
            <a:spLocks noEditPoints="1"/>
          </p:cNvSpPr>
          <p:nvPr/>
        </p:nvSpPr>
        <p:spPr bwMode="auto">
          <a:xfrm>
            <a:off x="9441502" y="5400715"/>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2" name="Freeform 94"/>
          <p:cNvSpPr>
            <a:spLocks noEditPoints="1"/>
          </p:cNvSpPr>
          <p:nvPr/>
        </p:nvSpPr>
        <p:spPr bwMode="auto">
          <a:xfrm>
            <a:off x="9975005" y="5400715"/>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3" name="Freeform 94"/>
          <p:cNvSpPr>
            <a:spLocks noEditPoints="1"/>
          </p:cNvSpPr>
          <p:nvPr/>
        </p:nvSpPr>
        <p:spPr bwMode="auto">
          <a:xfrm>
            <a:off x="8374496" y="4431947"/>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4" name="Freeform 94"/>
          <p:cNvSpPr>
            <a:spLocks noEditPoints="1"/>
          </p:cNvSpPr>
          <p:nvPr/>
        </p:nvSpPr>
        <p:spPr bwMode="auto">
          <a:xfrm>
            <a:off x="8907999" y="4431947"/>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5" name="Freeform 94"/>
          <p:cNvSpPr>
            <a:spLocks noEditPoints="1"/>
          </p:cNvSpPr>
          <p:nvPr/>
        </p:nvSpPr>
        <p:spPr bwMode="auto">
          <a:xfrm>
            <a:off x="8374497" y="4918266"/>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6" name="Freeform 94"/>
          <p:cNvSpPr>
            <a:spLocks noEditPoints="1"/>
          </p:cNvSpPr>
          <p:nvPr/>
        </p:nvSpPr>
        <p:spPr bwMode="auto">
          <a:xfrm>
            <a:off x="8907999" y="4918266"/>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9" name="Freeform 94"/>
          <p:cNvSpPr>
            <a:spLocks noEditPoints="1"/>
          </p:cNvSpPr>
          <p:nvPr/>
        </p:nvSpPr>
        <p:spPr bwMode="auto">
          <a:xfrm>
            <a:off x="8374497" y="5400715"/>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40" name="Freeform 94"/>
          <p:cNvSpPr>
            <a:spLocks noEditPoints="1"/>
          </p:cNvSpPr>
          <p:nvPr/>
        </p:nvSpPr>
        <p:spPr bwMode="auto">
          <a:xfrm>
            <a:off x="8907999" y="5400715"/>
            <a:ext cx="441407" cy="432603"/>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03154"/>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Tree>
    <p:extLst>
      <p:ext uri="{BB962C8B-B14F-4D97-AF65-F5344CB8AC3E}">
        <p14:creationId xmlns:p14="http://schemas.microsoft.com/office/powerpoint/2010/main" val="9562587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行业市场分析</a:t>
            </a:r>
            <a:br>
              <a:rPr lang="zh-CN" altLang="zh-CN" dirty="0"/>
            </a:br>
            <a:endParaRPr lang="zh-CN" altLang="en-US" dirty="0"/>
          </a:p>
        </p:txBody>
      </p:sp>
      <p:sp>
        <p:nvSpPr>
          <p:cNvPr id="4" name="文本框 3"/>
          <p:cNvSpPr txBox="1"/>
          <p:nvPr/>
        </p:nvSpPr>
        <p:spPr>
          <a:xfrm>
            <a:off x="572655" y="1237673"/>
            <a:ext cx="11166763" cy="4678204"/>
          </a:xfrm>
          <a:prstGeom prst="rect">
            <a:avLst/>
          </a:prstGeom>
          <a:noFill/>
        </p:spPr>
        <p:txBody>
          <a:bodyPr wrap="square" rtlCol="0">
            <a:spAutoFit/>
          </a:bodyPr>
          <a:lstStyle/>
          <a:p>
            <a:r>
              <a:rPr lang="en-US" altLang="zh-CN" sz="2000" dirty="0">
                <a:solidFill>
                  <a:schemeClr val="accent2"/>
                </a:solidFill>
              </a:rPr>
              <a:t>1</a:t>
            </a:r>
            <a:r>
              <a:rPr lang="zh-CN" altLang="zh-CN" sz="2000" dirty="0">
                <a:solidFill>
                  <a:schemeClr val="accent2"/>
                </a:solidFill>
              </a:rPr>
              <a:t>、机遇</a:t>
            </a:r>
          </a:p>
          <a:p>
            <a:r>
              <a:rPr lang="zh-CN" altLang="zh-CN" sz="2000" dirty="0"/>
              <a:t>目前我国智能手机的高速发展给我们生活带来了许多便利，但同时也带来了问题——许多人非常依赖手机，沉迷手机游戏无法自拔；同时他们也对自己的行为有一定的愧疚感，意识到自己的自控力低下。</a:t>
            </a:r>
          </a:p>
          <a:p>
            <a:r>
              <a:rPr lang="en-US" altLang="zh-CN" sz="2000" dirty="0" smtClean="0">
                <a:solidFill>
                  <a:schemeClr val="accent2"/>
                </a:solidFill>
              </a:rPr>
              <a:t>2</a:t>
            </a:r>
            <a:r>
              <a:rPr lang="zh-CN" altLang="zh-CN" sz="2000" dirty="0">
                <a:solidFill>
                  <a:schemeClr val="accent2"/>
                </a:solidFill>
              </a:rPr>
              <a:t>、威胁</a:t>
            </a:r>
          </a:p>
          <a:p>
            <a:r>
              <a:rPr lang="zh-CN" altLang="zh-CN" sz="2000" dirty="0" smtClean="0"/>
              <a:t>因为</a:t>
            </a:r>
            <a:r>
              <a:rPr lang="zh-CN" altLang="zh-CN" sz="2000" dirty="0"/>
              <a:t>市场调查手段有限，资源也有限，我们没有办法覆盖到大的用户群，因此也没有办法了解到更多市场用户的想法，难以挖掘潜在用户。</a:t>
            </a:r>
          </a:p>
          <a:p>
            <a:r>
              <a:rPr lang="en-US" altLang="zh-CN" sz="2000" dirty="0">
                <a:solidFill>
                  <a:schemeClr val="accent2"/>
                </a:solidFill>
              </a:rPr>
              <a:t>4</a:t>
            </a:r>
            <a:r>
              <a:rPr lang="zh-CN" altLang="zh-CN" sz="2000" dirty="0">
                <a:solidFill>
                  <a:schemeClr val="accent2"/>
                </a:solidFill>
              </a:rPr>
              <a:t>、优势</a:t>
            </a:r>
          </a:p>
          <a:p>
            <a:r>
              <a:rPr lang="zh-CN" altLang="zh-CN" sz="2000" dirty="0"/>
              <a:t>我们优势在于可以根据用户手机情况为其提供一个减少对手机依赖的方案，既可以自定义方案，也可以对我们提供的方案进行修改，定制一个更适合自己的方案。即我们可以给用户充分的自由空间，同时也给用户提供个性化的建议，从中找到一个微妙的平衡。</a:t>
            </a:r>
          </a:p>
          <a:p>
            <a:r>
              <a:rPr lang="en-US" altLang="zh-CN" sz="2000" dirty="0">
                <a:solidFill>
                  <a:schemeClr val="accent2"/>
                </a:solidFill>
              </a:rPr>
              <a:t>5</a:t>
            </a:r>
            <a:r>
              <a:rPr lang="zh-CN" altLang="zh-CN" sz="2000" dirty="0">
                <a:solidFill>
                  <a:schemeClr val="accent2"/>
                </a:solidFill>
              </a:rPr>
              <a:t>、弱势</a:t>
            </a:r>
          </a:p>
          <a:p>
            <a:r>
              <a:rPr lang="zh-CN" altLang="zh-CN" sz="2000" dirty="0"/>
              <a:t>缺乏资源优势，初期难有足够的用户数据可以验证算法是否有效，因此还需要一定的数据量与时间对算法进行完善修改。同时也缺乏资金优势，不具备与第一梯队企业抗衡的实力。</a:t>
            </a:r>
          </a:p>
          <a:p>
            <a:endParaRPr lang="zh-CN" altLang="en-US" dirty="0"/>
          </a:p>
        </p:txBody>
      </p:sp>
    </p:spTree>
    <p:extLst>
      <p:ext uri="{BB962C8B-B14F-4D97-AF65-F5344CB8AC3E}">
        <p14:creationId xmlns:p14="http://schemas.microsoft.com/office/powerpoint/2010/main" val="332113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竞争对手和同类产品分析</a:t>
            </a:r>
          </a:p>
        </p:txBody>
      </p:sp>
      <p:sp>
        <p:nvSpPr>
          <p:cNvPr id="4" name="文本框 3"/>
          <p:cNvSpPr txBox="1"/>
          <p:nvPr/>
        </p:nvSpPr>
        <p:spPr>
          <a:xfrm>
            <a:off x="581891" y="1071418"/>
            <a:ext cx="11111345" cy="4955203"/>
          </a:xfrm>
          <a:prstGeom prst="rect">
            <a:avLst/>
          </a:prstGeom>
          <a:noFill/>
        </p:spPr>
        <p:txBody>
          <a:bodyPr wrap="square" rtlCol="0">
            <a:spAutoFit/>
          </a:bodyPr>
          <a:lstStyle/>
          <a:p>
            <a:r>
              <a:rPr lang="zh-CN" altLang="zh-CN" sz="2000" dirty="0" smtClean="0"/>
              <a:t>通过</a:t>
            </a:r>
            <a:r>
              <a:rPr lang="zh-CN" altLang="zh-CN" sz="2000" dirty="0"/>
              <a:t>市场调查，我们发现存在一款与我们的产品相近的软件，名为</a:t>
            </a:r>
            <a:r>
              <a:rPr lang="zh-CN" altLang="zh-CN" sz="2000" dirty="0">
                <a:solidFill>
                  <a:srgbClr val="FF0000"/>
                </a:solidFill>
              </a:rPr>
              <a:t>“不做手机控”</a:t>
            </a:r>
            <a:r>
              <a:rPr lang="zh-CN" altLang="zh-CN" sz="2000" dirty="0"/>
              <a:t>。这款软件主要功能有</a:t>
            </a:r>
            <a:r>
              <a:rPr lang="zh-CN" altLang="zh-CN" sz="2000" dirty="0" smtClean="0">
                <a:solidFill>
                  <a:schemeClr val="accent2"/>
                </a:solidFill>
              </a:rPr>
              <a:t>“番茄</a:t>
            </a:r>
            <a:r>
              <a:rPr lang="zh-CN" altLang="en-US" sz="2000" dirty="0" smtClean="0">
                <a:solidFill>
                  <a:schemeClr val="accent2"/>
                </a:solidFill>
              </a:rPr>
              <a:t>计划</a:t>
            </a:r>
            <a:r>
              <a:rPr lang="zh-CN" altLang="zh-CN" sz="2000" dirty="0" smtClean="0">
                <a:solidFill>
                  <a:schemeClr val="accent2"/>
                </a:solidFill>
              </a:rPr>
              <a:t>”</a:t>
            </a:r>
            <a:r>
              <a:rPr lang="zh-CN" altLang="zh-CN" sz="2000" dirty="0"/>
              <a:t>、</a:t>
            </a:r>
            <a:r>
              <a:rPr lang="zh-CN" altLang="zh-CN" sz="2000" dirty="0">
                <a:solidFill>
                  <a:schemeClr val="accent2"/>
                </a:solidFill>
              </a:rPr>
              <a:t>“监督玩机”</a:t>
            </a:r>
            <a:r>
              <a:rPr lang="zh-CN" altLang="zh-CN" sz="2000" dirty="0"/>
              <a:t>、</a:t>
            </a:r>
            <a:r>
              <a:rPr lang="zh-CN" altLang="zh-CN" sz="2000" dirty="0">
                <a:solidFill>
                  <a:schemeClr val="accent2"/>
                </a:solidFill>
              </a:rPr>
              <a:t>“睡眠计划”</a:t>
            </a:r>
            <a:r>
              <a:rPr lang="zh-CN" altLang="zh-CN" sz="2000" dirty="0"/>
              <a:t>、</a:t>
            </a:r>
            <a:r>
              <a:rPr lang="zh-CN" altLang="zh-CN" sz="2000" dirty="0">
                <a:solidFill>
                  <a:schemeClr val="accent2"/>
                </a:solidFill>
              </a:rPr>
              <a:t>“使用统计”</a:t>
            </a:r>
            <a:r>
              <a:rPr lang="zh-CN" altLang="zh-CN" sz="2000" dirty="0"/>
              <a:t>、</a:t>
            </a:r>
            <a:r>
              <a:rPr lang="zh-CN" altLang="zh-CN" sz="2000" dirty="0">
                <a:solidFill>
                  <a:schemeClr val="accent2"/>
                </a:solidFill>
              </a:rPr>
              <a:t>“白噪声”</a:t>
            </a:r>
            <a:r>
              <a:rPr lang="zh-CN" altLang="zh-CN" sz="2000" dirty="0" smtClean="0"/>
              <a:t>。</a:t>
            </a:r>
            <a:endParaRPr lang="en-US" altLang="zh-CN" sz="2000" dirty="0" smtClean="0"/>
          </a:p>
          <a:p>
            <a:r>
              <a:rPr lang="zh-CN" altLang="zh-CN" dirty="0">
                <a:solidFill>
                  <a:schemeClr val="accent3"/>
                </a:solidFill>
              </a:rPr>
              <a:t>“番茄计划”是由用户开启一个任务，设置一段时间，任务开始之后，软件开启强制屏保，用户在该段时间内不能解锁使用手机</a:t>
            </a:r>
            <a:r>
              <a:rPr lang="zh-CN" altLang="zh-CN" dirty="0" smtClean="0">
                <a:solidFill>
                  <a:schemeClr val="accent3"/>
                </a:solidFill>
              </a:rPr>
              <a:t>。</a:t>
            </a:r>
            <a:endParaRPr lang="en-US" altLang="zh-CN" dirty="0" smtClean="0">
              <a:solidFill>
                <a:schemeClr val="accent3"/>
              </a:solidFill>
            </a:endParaRPr>
          </a:p>
          <a:p>
            <a:r>
              <a:rPr lang="zh-CN" altLang="zh-CN" dirty="0" smtClean="0">
                <a:solidFill>
                  <a:schemeClr val="accent3"/>
                </a:solidFill>
              </a:rPr>
              <a:t>“监督玩机”</a:t>
            </a:r>
            <a:r>
              <a:rPr lang="zh-CN" altLang="zh-CN" dirty="0">
                <a:solidFill>
                  <a:schemeClr val="accent3"/>
                </a:solidFill>
              </a:rPr>
              <a:t>是监督用户在设定的时间段内手机的使用情况，以及在监督用户的某款</a:t>
            </a:r>
            <a:r>
              <a:rPr lang="en-US" altLang="zh-CN" dirty="0">
                <a:solidFill>
                  <a:schemeClr val="accent3"/>
                </a:solidFill>
              </a:rPr>
              <a:t>APP</a:t>
            </a:r>
            <a:r>
              <a:rPr lang="zh-CN" altLang="zh-CN" dirty="0">
                <a:solidFill>
                  <a:schemeClr val="accent3"/>
                </a:solidFill>
              </a:rPr>
              <a:t>的使用时间</a:t>
            </a:r>
            <a:r>
              <a:rPr lang="zh-CN" altLang="zh-CN" dirty="0" smtClean="0">
                <a:solidFill>
                  <a:schemeClr val="accent3"/>
                </a:solidFill>
              </a:rPr>
              <a:t>。</a:t>
            </a:r>
            <a:endParaRPr lang="en-US" altLang="zh-CN" dirty="0" smtClean="0">
              <a:solidFill>
                <a:schemeClr val="accent3"/>
              </a:solidFill>
            </a:endParaRPr>
          </a:p>
          <a:p>
            <a:r>
              <a:rPr lang="zh-CN" altLang="zh-CN" dirty="0" smtClean="0">
                <a:solidFill>
                  <a:schemeClr val="accent3"/>
                </a:solidFill>
              </a:rPr>
              <a:t>“睡眠计划”</a:t>
            </a:r>
            <a:r>
              <a:rPr lang="zh-CN" altLang="zh-CN" dirty="0">
                <a:solidFill>
                  <a:schemeClr val="accent3"/>
                </a:solidFill>
              </a:rPr>
              <a:t>是用户设置睡眠时间，软件在睡眠时间内强制屏保，不可使用</a:t>
            </a:r>
            <a:r>
              <a:rPr lang="zh-CN" altLang="zh-CN" dirty="0" smtClean="0">
                <a:solidFill>
                  <a:schemeClr val="accent3"/>
                </a:solidFill>
              </a:rPr>
              <a:t>。</a:t>
            </a:r>
            <a:endParaRPr lang="en-US" altLang="zh-CN" dirty="0" smtClean="0">
              <a:solidFill>
                <a:schemeClr val="accent3"/>
              </a:solidFill>
            </a:endParaRPr>
          </a:p>
          <a:p>
            <a:r>
              <a:rPr lang="zh-CN" altLang="zh-CN" dirty="0" smtClean="0">
                <a:solidFill>
                  <a:schemeClr val="accent3"/>
                </a:solidFill>
              </a:rPr>
              <a:t>“使用统计”</a:t>
            </a:r>
            <a:r>
              <a:rPr lang="zh-CN" altLang="zh-CN" dirty="0">
                <a:solidFill>
                  <a:schemeClr val="accent3"/>
                </a:solidFill>
              </a:rPr>
              <a:t>是用户手机使用的日表、周表等。“白噪音”是播放白噪音音乐</a:t>
            </a:r>
            <a:r>
              <a:rPr lang="zh-CN" altLang="zh-CN" dirty="0" smtClean="0">
                <a:solidFill>
                  <a:schemeClr val="accent3"/>
                </a:solidFill>
              </a:rPr>
              <a:t>。</a:t>
            </a:r>
            <a:endParaRPr lang="en-US" altLang="zh-CN" dirty="0" smtClean="0">
              <a:solidFill>
                <a:schemeClr val="accent3"/>
              </a:solidFill>
            </a:endParaRPr>
          </a:p>
          <a:p>
            <a:r>
              <a:rPr lang="zh-CN" altLang="zh-CN" sz="2400" dirty="0">
                <a:solidFill>
                  <a:srgbClr val="FF0000"/>
                </a:solidFill>
              </a:rPr>
              <a:t>不足之</a:t>
            </a:r>
            <a:r>
              <a:rPr lang="zh-CN" altLang="zh-CN" sz="2400" dirty="0" smtClean="0">
                <a:solidFill>
                  <a:srgbClr val="FF0000"/>
                </a:solidFill>
              </a:rPr>
              <a:t>处</a:t>
            </a:r>
            <a:r>
              <a:rPr lang="zh-CN" altLang="en-US" sz="2400" dirty="0" smtClean="0">
                <a:solidFill>
                  <a:srgbClr val="FF0000"/>
                </a:solidFill>
              </a:rPr>
              <a:t>：</a:t>
            </a:r>
            <a:endParaRPr lang="en-US" altLang="zh-CN" sz="2400" dirty="0" smtClean="0">
              <a:solidFill>
                <a:srgbClr val="FF0000"/>
              </a:solidFill>
            </a:endParaRPr>
          </a:p>
          <a:p>
            <a:r>
              <a:rPr lang="en-US" altLang="zh-CN" sz="2400" dirty="0"/>
              <a:t>	</a:t>
            </a:r>
            <a:r>
              <a:rPr lang="zh-CN" altLang="zh-CN" sz="2400" dirty="0" smtClean="0"/>
              <a:t>“番茄计划”</a:t>
            </a:r>
            <a:r>
              <a:rPr lang="zh-CN" altLang="zh-CN" sz="2400" dirty="0"/>
              <a:t>的限制时间的设置、任务的开启都是由用户自行决定，用户在整个过程中既是“运动员”，也是“裁判员”，自己约束自己使用手机的时间</a:t>
            </a:r>
            <a:r>
              <a:rPr lang="zh-CN" altLang="zh-CN" sz="2400" dirty="0" smtClean="0"/>
              <a:t>。</a:t>
            </a:r>
            <a:endParaRPr lang="en-US" altLang="zh-CN" sz="2400" dirty="0" smtClean="0"/>
          </a:p>
          <a:p>
            <a:r>
              <a:rPr lang="en-US" altLang="zh-CN" sz="2400" dirty="0" smtClean="0"/>
              <a:t>	</a:t>
            </a:r>
            <a:r>
              <a:rPr lang="zh-CN" altLang="zh-CN" sz="2400" dirty="0" smtClean="0"/>
              <a:t>对于</a:t>
            </a:r>
            <a:r>
              <a:rPr lang="zh-CN" altLang="zh-CN" sz="2400" dirty="0"/>
              <a:t>那些自制力不强，有又希望通过其他一款软件来协助降低对手机的依赖的用户来说，他势必需要一款“活”的软件，以外力的身份介入，自行为他安排手机的使用时间，这样才能更好的帮助用户减少对手机的依赖。</a:t>
            </a:r>
          </a:p>
          <a:p>
            <a:endParaRPr lang="zh-CN" altLang="en-US" dirty="0"/>
          </a:p>
        </p:txBody>
      </p:sp>
    </p:spTree>
    <p:extLst>
      <p:ext uri="{BB962C8B-B14F-4D97-AF65-F5344CB8AC3E}">
        <p14:creationId xmlns:p14="http://schemas.microsoft.com/office/powerpoint/2010/main" val="184262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a:t>
            </a:r>
            <a:r>
              <a:rPr lang="zh-CN" altLang="en-US" dirty="0"/>
              <a:t>群分析</a:t>
            </a:r>
          </a:p>
        </p:txBody>
      </p:sp>
      <p:sp>
        <p:nvSpPr>
          <p:cNvPr id="4" name="文本框 3"/>
          <p:cNvSpPr txBox="1"/>
          <p:nvPr/>
        </p:nvSpPr>
        <p:spPr>
          <a:xfrm>
            <a:off x="535709" y="1136073"/>
            <a:ext cx="11185236" cy="3877985"/>
          </a:xfrm>
          <a:prstGeom prst="rect">
            <a:avLst/>
          </a:prstGeom>
          <a:noFill/>
        </p:spPr>
        <p:txBody>
          <a:bodyPr wrap="square" rtlCol="0">
            <a:spAutoFit/>
          </a:bodyPr>
          <a:lstStyle/>
          <a:p>
            <a:r>
              <a:rPr lang="en-US" altLang="zh-CN" sz="2400" dirty="0">
                <a:solidFill>
                  <a:schemeClr val="accent2"/>
                </a:solidFill>
              </a:rPr>
              <a:t>(1)</a:t>
            </a:r>
            <a:r>
              <a:rPr lang="zh-CN" altLang="zh-CN" sz="2400" dirty="0">
                <a:solidFill>
                  <a:schemeClr val="accent2"/>
                </a:solidFill>
              </a:rPr>
              <a:t>中小学生</a:t>
            </a:r>
          </a:p>
          <a:p>
            <a:r>
              <a:rPr lang="zh-CN" altLang="zh-CN" dirty="0"/>
              <a:t>年龄：</a:t>
            </a:r>
            <a:r>
              <a:rPr lang="en-US" altLang="zh-CN" dirty="0"/>
              <a:t>6-18</a:t>
            </a:r>
            <a:r>
              <a:rPr lang="zh-CN" altLang="zh-CN" dirty="0"/>
              <a:t>岁</a:t>
            </a:r>
          </a:p>
          <a:p>
            <a:r>
              <a:rPr lang="zh-CN" altLang="zh-CN" dirty="0"/>
              <a:t>收入水平：无</a:t>
            </a:r>
          </a:p>
          <a:p>
            <a:r>
              <a:rPr lang="zh-CN" altLang="zh-CN" dirty="0"/>
              <a:t>消费潜力：小</a:t>
            </a:r>
          </a:p>
          <a:p>
            <a:r>
              <a:rPr lang="zh-CN" altLang="zh-CN" dirty="0"/>
              <a:t>特点：自控力低，需要家长或教师监督。其中有一部分有自己的智能手机，对游戏的抵抗力较低，难依靠自己摆脱对手机的依赖。特别对于中高考学生，因为手机影响学习的情况较为严重。</a:t>
            </a:r>
          </a:p>
          <a:p>
            <a:r>
              <a:rPr lang="en-US" altLang="zh-CN" sz="2400" dirty="0">
                <a:solidFill>
                  <a:schemeClr val="accent2"/>
                </a:solidFill>
              </a:rPr>
              <a:t>(2)</a:t>
            </a:r>
            <a:r>
              <a:rPr lang="zh-CN" altLang="zh-CN" sz="2400" dirty="0">
                <a:solidFill>
                  <a:schemeClr val="accent2"/>
                </a:solidFill>
              </a:rPr>
              <a:t>大学生</a:t>
            </a:r>
          </a:p>
          <a:p>
            <a:r>
              <a:rPr lang="zh-CN" altLang="zh-CN" dirty="0"/>
              <a:t>年龄：</a:t>
            </a:r>
            <a:r>
              <a:rPr lang="en-US" altLang="zh-CN" dirty="0"/>
              <a:t>18-24</a:t>
            </a:r>
            <a:r>
              <a:rPr lang="zh-CN" altLang="zh-CN" dirty="0"/>
              <a:t>岁</a:t>
            </a:r>
          </a:p>
          <a:p>
            <a:r>
              <a:rPr lang="zh-CN" altLang="zh-CN" dirty="0"/>
              <a:t>收入水平：低</a:t>
            </a:r>
          </a:p>
          <a:p>
            <a:r>
              <a:rPr lang="zh-CN" altLang="zh-CN" dirty="0"/>
              <a:t>消费潜力：中</a:t>
            </a:r>
          </a:p>
          <a:p>
            <a:r>
              <a:rPr lang="zh-CN" altLang="zh-CN" dirty="0"/>
              <a:t>特点：拥有一定的自控意识，但自控力仍处于薄弱阶段。在上课期间，玩手机成为一部分的大学生的常态，但他们有意识到自己对手机的依赖，也望摆脱对手机的依赖。特别在考试周期间或对于考研党来讲，需要借助一定的外力来约束自己。</a:t>
            </a:r>
            <a:endParaRPr lang="zh-CN" altLang="en-US" dirty="0"/>
          </a:p>
        </p:txBody>
      </p:sp>
    </p:spTree>
    <p:extLst>
      <p:ext uri="{BB962C8B-B14F-4D97-AF65-F5344CB8AC3E}">
        <p14:creationId xmlns:p14="http://schemas.microsoft.com/office/powerpoint/2010/main" val="248597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应用流程规划</a:t>
            </a:r>
            <a:br>
              <a:rPr lang="zh-CN" altLang="zh-CN" dirty="0"/>
            </a:b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929101" y="1115324"/>
            <a:ext cx="8822026" cy="5344265"/>
          </a:xfrm>
          <a:prstGeom prst="rect">
            <a:avLst/>
          </a:prstGeom>
          <a:noFill/>
          <a:ln>
            <a:noFill/>
          </a:ln>
        </p:spPr>
      </p:pic>
    </p:spTree>
    <p:extLst>
      <p:ext uri="{BB962C8B-B14F-4D97-AF65-F5344CB8AC3E}">
        <p14:creationId xmlns:p14="http://schemas.microsoft.com/office/powerpoint/2010/main" val="2179986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8742" y="86022"/>
            <a:ext cx="4930588" cy="549275"/>
          </a:xfrm>
        </p:spPr>
        <p:txBody>
          <a:bodyPr>
            <a:normAutofit/>
          </a:bodyPr>
          <a:lstStyle/>
          <a:p>
            <a:r>
              <a:rPr lang="zh-CN" altLang="en-US" sz="2400" dirty="0"/>
              <a:t>推广和运营方案</a:t>
            </a:r>
          </a:p>
        </p:txBody>
      </p:sp>
      <p:graphicFrame>
        <p:nvGraphicFramePr>
          <p:cNvPr id="4" name="表格 3"/>
          <p:cNvGraphicFramePr>
            <a:graphicFrameLocks noGrp="1"/>
          </p:cNvGraphicFramePr>
          <p:nvPr>
            <p:extLst>
              <p:ext uri="{D42A27DB-BD31-4B8C-83A1-F6EECF244321}">
                <p14:modId xmlns:p14="http://schemas.microsoft.com/office/powerpoint/2010/main" val="3491439598"/>
              </p:ext>
            </p:extLst>
          </p:nvPr>
        </p:nvGraphicFramePr>
        <p:xfrm>
          <a:off x="274851" y="635297"/>
          <a:ext cx="11563928" cy="6218966"/>
        </p:xfrm>
        <a:graphic>
          <a:graphicData uri="http://schemas.openxmlformats.org/drawingml/2006/table">
            <a:tbl>
              <a:tblPr firstRow="1" bandRow="1">
                <a:tableStyleId>{5C22544A-7EE6-4342-B048-85BDC9FD1C3A}</a:tableStyleId>
              </a:tblPr>
              <a:tblGrid>
                <a:gridCol w="1905420">
                  <a:extLst>
                    <a:ext uri="{9D8B030D-6E8A-4147-A177-3AD203B41FA5}">
                      <a16:colId xmlns:a16="http://schemas.microsoft.com/office/drawing/2014/main" val="3903571178"/>
                    </a:ext>
                  </a:extLst>
                </a:gridCol>
                <a:gridCol w="9658508">
                  <a:extLst>
                    <a:ext uri="{9D8B030D-6E8A-4147-A177-3AD203B41FA5}">
                      <a16:colId xmlns:a16="http://schemas.microsoft.com/office/drawing/2014/main" val="3004653599"/>
                    </a:ext>
                  </a:extLst>
                </a:gridCol>
              </a:tblGrid>
              <a:tr h="387466">
                <a:tc>
                  <a:txBody>
                    <a:bodyPr/>
                    <a:lstStyle/>
                    <a:p>
                      <a:r>
                        <a:rPr lang="zh-CN" altLang="en-US" dirty="0" smtClean="0"/>
                        <a:t>阶段</a:t>
                      </a:r>
                      <a:endParaRPr lang="zh-CN" altLang="en-US" dirty="0"/>
                    </a:p>
                  </a:txBody>
                  <a:tcPr/>
                </a:tc>
                <a:tc>
                  <a:txBody>
                    <a:bodyPr/>
                    <a:lstStyle/>
                    <a:p>
                      <a:r>
                        <a:rPr lang="zh-CN" altLang="en-US" sz="1800" b="1" kern="1200" dirty="0" smtClean="0">
                          <a:solidFill>
                            <a:schemeClr val="lt1"/>
                          </a:solidFill>
                          <a:effectLst/>
                          <a:latin typeface="+mn-lt"/>
                          <a:ea typeface="+mn-ea"/>
                          <a:cs typeface="+mn-cs"/>
                        </a:rPr>
                        <a:t>推广</a:t>
                      </a:r>
                      <a:r>
                        <a:rPr lang="zh-CN" altLang="zh-CN" sz="1800" b="1" kern="1200" dirty="0" smtClean="0">
                          <a:solidFill>
                            <a:schemeClr val="lt1"/>
                          </a:solidFill>
                          <a:effectLst/>
                          <a:latin typeface="+mn-lt"/>
                          <a:ea typeface="+mn-ea"/>
                          <a:cs typeface="+mn-cs"/>
                        </a:rPr>
                        <a:t>方案</a:t>
                      </a:r>
                      <a:endParaRPr lang="zh-CN" altLang="en-US" dirty="0"/>
                    </a:p>
                  </a:txBody>
                  <a:tcPr/>
                </a:tc>
                <a:extLst>
                  <a:ext uri="{0D108BD9-81ED-4DB2-BD59-A6C34878D82A}">
                    <a16:rowId xmlns:a16="http://schemas.microsoft.com/office/drawing/2014/main" val="1654218612"/>
                  </a:ext>
                </a:extLst>
              </a:tr>
              <a:tr h="1788740">
                <a:tc>
                  <a:txBody>
                    <a:bodyPr/>
                    <a:lstStyle/>
                    <a:p>
                      <a:r>
                        <a:rPr lang="zh-CN" altLang="zh-CN" sz="1700" kern="1200" dirty="0" smtClean="0">
                          <a:solidFill>
                            <a:schemeClr val="dk1"/>
                          </a:solidFill>
                          <a:effectLst/>
                          <a:latin typeface="+mn-lt"/>
                          <a:ea typeface="+mn-ea"/>
                          <a:cs typeface="+mn-cs"/>
                        </a:rPr>
                        <a:t>第一阶段</a:t>
                      </a:r>
                      <a:endParaRPr lang="zh-CN" altLang="en-US" sz="1700" dirty="0"/>
                    </a:p>
                  </a:txBody>
                  <a:tcPr/>
                </a:tc>
                <a:tc>
                  <a:txBody>
                    <a:bodyPr/>
                    <a:lstStyle/>
                    <a:p>
                      <a:pPr marL="342900" lvl="0" indent="-342900" algn="just">
                        <a:lnSpc>
                          <a:spcPct val="150000"/>
                        </a:lnSpc>
                        <a:spcAft>
                          <a:spcPts val="600"/>
                        </a:spcAft>
                        <a:buFont typeface="+mj-lt"/>
                        <a:buAutoNum type="arabicPeriod"/>
                      </a:pPr>
                      <a:r>
                        <a:rPr lang="zh-CN" sz="1700" kern="100" dirty="0">
                          <a:effectLst/>
                          <a:latin typeface="+mj-ea"/>
                          <a:ea typeface="+mj-ea"/>
                          <a:cs typeface="Times New Roman" panose="02020603050405020304" pitchFamily="18" charset="0"/>
                        </a:rPr>
                        <a:t>在华南师范大学利用学生之间的社群进行推广。利用校内资源让软件获得第一批用户，收集用户反馈。</a:t>
                      </a:r>
                    </a:p>
                    <a:p>
                      <a:pPr marL="342900" lvl="0" indent="-342900" algn="just">
                        <a:lnSpc>
                          <a:spcPct val="150000"/>
                        </a:lnSpc>
                        <a:spcAft>
                          <a:spcPts val="600"/>
                        </a:spcAft>
                        <a:buFont typeface="+mj-lt"/>
                        <a:buAutoNum type="arabicPeriod"/>
                      </a:pPr>
                      <a:r>
                        <a:rPr lang="zh-CN" sz="1700" kern="100" dirty="0">
                          <a:effectLst/>
                          <a:latin typeface="+mj-ea"/>
                          <a:ea typeface="+mj-ea"/>
                          <a:cs typeface="Times New Roman" panose="02020603050405020304" pitchFamily="18" charset="0"/>
                        </a:rPr>
                        <a:t>在学校相关微信公众号发动“放下手机，立地学习”的相关倡议，作为推荐软件向学生推广。</a:t>
                      </a:r>
                    </a:p>
                    <a:p>
                      <a:pPr marL="342900" lvl="0" indent="-342900" algn="just">
                        <a:lnSpc>
                          <a:spcPct val="150000"/>
                        </a:lnSpc>
                        <a:spcAft>
                          <a:spcPts val="600"/>
                        </a:spcAft>
                        <a:buFont typeface="+mj-lt"/>
                        <a:buAutoNum type="arabicPeriod"/>
                      </a:pPr>
                      <a:r>
                        <a:rPr lang="zh-CN" sz="1700" kern="100" dirty="0">
                          <a:effectLst/>
                          <a:latin typeface="+mj-ea"/>
                          <a:ea typeface="+mj-ea"/>
                          <a:cs typeface="Times New Roman" panose="02020603050405020304" pitchFamily="18" charset="0"/>
                        </a:rPr>
                        <a:t>通过建立微信公众号宣传相关“戒断手机”的相关知识和自律相关的推文，辅助进行宣传。</a:t>
                      </a:r>
                    </a:p>
                  </a:txBody>
                  <a:tcPr marL="68580" marR="68580" marT="0" marB="0"/>
                </a:tc>
                <a:extLst>
                  <a:ext uri="{0D108BD9-81ED-4DB2-BD59-A6C34878D82A}">
                    <a16:rowId xmlns:a16="http://schemas.microsoft.com/office/drawing/2014/main" val="4109421358"/>
                  </a:ext>
                </a:extLst>
              </a:tr>
              <a:tr h="1636374">
                <a:tc>
                  <a:txBody>
                    <a:bodyPr/>
                    <a:lstStyle/>
                    <a:p>
                      <a:r>
                        <a:rPr lang="zh-CN" altLang="zh-CN" sz="1700" kern="1200" dirty="0" smtClean="0">
                          <a:solidFill>
                            <a:schemeClr val="dk1"/>
                          </a:solidFill>
                          <a:effectLst/>
                          <a:latin typeface="+mn-lt"/>
                          <a:ea typeface="+mn-ea"/>
                          <a:cs typeface="+mn-cs"/>
                        </a:rPr>
                        <a:t>第二阶段</a:t>
                      </a:r>
                      <a:endParaRPr lang="zh-CN" altLang="en-US" sz="1700" dirty="0"/>
                    </a:p>
                  </a:txBody>
                  <a:tcPr/>
                </a:tc>
                <a:tc>
                  <a:txBody>
                    <a:bodyPr/>
                    <a:lstStyle/>
                    <a:p>
                      <a:pPr marL="342900" lvl="0" indent="-342900" algn="just">
                        <a:lnSpc>
                          <a:spcPct val="150000"/>
                        </a:lnSpc>
                        <a:spcAft>
                          <a:spcPts val="600"/>
                        </a:spcAft>
                        <a:buFont typeface="+mj-lt"/>
                        <a:buAutoNum type="arabicPeriod"/>
                      </a:pPr>
                      <a:r>
                        <a:rPr lang="zh-CN" altLang="zh-CN" sz="1700" kern="100" dirty="0" smtClean="0">
                          <a:effectLst/>
                          <a:latin typeface="+mj-ea"/>
                          <a:ea typeface="+mj-ea"/>
                          <a:cs typeface="Times New Roman" panose="02020603050405020304" pitchFamily="18" charset="0"/>
                        </a:rPr>
                        <a:t>通过第一阶段在校内建立的用户群体，由个人介绍向校外大学生拓展用户数量。</a:t>
                      </a:r>
                    </a:p>
                    <a:p>
                      <a:pPr marL="342900" lvl="0" indent="-342900" algn="just">
                        <a:lnSpc>
                          <a:spcPct val="150000"/>
                        </a:lnSpc>
                        <a:spcAft>
                          <a:spcPts val="600"/>
                        </a:spcAft>
                        <a:buFont typeface="+mj-lt"/>
                        <a:buAutoNum type="arabicPeriod"/>
                      </a:pPr>
                      <a:r>
                        <a:rPr lang="zh-CN" altLang="zh-CN" sz="1700" kern="100" dirty="0" smtClean="0">
                          <a:effectLst/>
                          <a:latin typeface="+mj-ea"/>
                          <a:ea typeface="+mj-ea"/>
                          <a:cs typeface="Times New Roman" panose="02020603050405020304" pitchFamily="18" charset="0"/>
                        </a:rPr>
                        <a:t>由在</a:t>
                      </a:r>
                      <a:r>
                        <a:rPr lang="en-US" altLang="zh-CN" sz="1700" kern="100" dirty="0" smtClean="0">
                          <a:effectLst/>
                          <a:latin typeface="+mj-ea"/>
                          <a:ea typeface="+mj-ea"/>
                          <a:cs typeface="Times New Roman" panose="02020603050405020304" pitchFamily="18" charset="0"/>
                        </a:rPr>
                        <a:t>APP</a:t>
                      </a:r>
                      <a:r>
                        <a:rPr lang="zh-CN" altLang="zh-CN" sz="1700" kern="100" dirty="0" smtClean="0">
                          <a:effectLst/>
                          <a:latin typeface="+mj-ea"/>
                          <a:ea typeface="+mj-ea"/>
                          <a:cs typeface="Times New Roman" panose="02020603050405020304" pitchFamily="18" charset="0"/>
                        </a:rPr>
                        <a:t>中进行“邀请得积分”等活动促进用户邀请朋友加入使用。</a:t>
                      </a:r>
                      <a:endParaRPr lang="en-US" altLang="zh-CN" sz="1700" kern="100" dirty="0" smtClean="0">
                        <a:effectLst/>
                        <a:latin typeface="+mj-ea"/>
                        <a:ea typeface="+mj-ea"/>
                        <a:cs typeface="Times New Roman" panose="02020603050405020304" pitchFamily="18" charset="0"/>
                      </a:endParaRPr>
                    </a:p>
                    <a:p>
                      <a:pPr marL="342900" lvl="0" indent="-342900" algn="just">
                        <a:lnSpc>
                          <a:spcPct val="150000"/>
                        </a:lnSpc>
                        <a:spcAft>
                          <a:spcPts val="600"/>
                        </a:spcAft>
                        <a:buFont typeface="+mj-lt"/>
                        <a:buAutoNum type="arabicPeriod"/>
                      </a:pPr>
                      <a:r>
                        <a:rPr lang="zh-CN" altLang="zh-CN" sz="1700" dirty="0" smtClean="0">
                          <a:effectLst/>
                          <a:latin typeface="+mj-ea"/>
                          <a:ea typeface="+mj-ea"/>
                          <a:cs typeface="Times New Roman" panose="02020603050405020304" pitchFamily="18" charset="0"/>
                        </a:rPr>
                        <a:t>通过举办“戒断手机，全家幸福”、“九月我不刷”等打卡相关活动，增加用户粘性和扩大影响力。</a:t>
                      </a:r>
                      <a:endParaRPr lang="zh-CN" altLang="en-US" sz="1700" dirty="0">
                        <a:latin typeface="+mj-ea"/>
                        <a:ea typeface="+mj-ea"/>
                      </a:endParaRPr>
                    </a:p>
                  </a:txBody>
                  <a:tcPr/>
                </a:tc>
                <a:extLst>
                  <a:ext uri="{0D108BD9-81ED-4DB2-BD59-A6C34878D82A}">
                    <a16:rowId xmlns:a16="http://schemas.microsoft.com/office/drawing/2014/main" val="4154200735"/>
                  </a:ext>
                </a:extLst>
              </a:tr>
              <a:tr h="2290223">
                <a:tc>
                  <a:txBody>
                    <a:bodyPr/>
                    <a:lstStyle/>
                    <a:p>
                      <a:r>
                        <a:rPr lang="zh-CN" altLang="zh-CN" sz="1700" kern="1200" dirty="0" smtClean="0">
                          <a:solidFill>
                            <a:schemeClr val="dk1"/>
                          </a:solidFill>
                          <a:effectLst/>
                          <a:latin typeface="+mn-lt"/>
                          <a:ea typeface="+mn-ea"/>
                          <a:cs typeface="+mn-cs"/>
                        </a:rPr>
                        <a:t>第三阶段</a:t>
                      </a:r>
                      <a:endParaRPr lang="zh-CN" altLang="en-US" sz="1700" dirty="0"/>
                    </a:p>
                  </a:txBody>
                  <a:tcPr/>
                </a:tc>
                <a:tc>
                  <a:txBody>
                    <a:bodyPr/>
                    <a:lstStyle/>
                    <a:p>
                      <a:pPr marL="342900" lvl="0" indent="-342900" algn="just">
                        <a:lnSpc>
                          <a:spcPct val="150000"/>
                        </a:lnSpc>
                        <a:spcAft>
                          <a:spcPts val="600"/>
                        </a:spcAft>
                        <a:buFont typeface="+mj-lt"/>
                        <a:buAutoNum type="arabicPeriod"/>
                      </a:pPr>
                      <a:r>
                        <a:rPr lang="zh-CN" altLang="zh-CN" sz="1700" kern="100" dirty="0" smtClean="0">
                          <a:effectLst/>
                          <a:latin typeface="+mn-ea"/>
                          <a:ea typeface="+mn-ea"/>
                          <a:cs typeface="Times New Roman" panose="02020603050405020304" pitchFamily="18" charset="0"/>
                        </a:rPr>
                        <a:t>通过第二阶段的积累，可以预估有其他有需求人群比如办公室上班族等加入。</a:t>
                      </a:r>
                    </a:p>
                    <a:p>
                      <a:pPr marL="342900" lvl="0" indent="-342900" algn="just">
                        <a:lnSpc>
                          <a:spcPct val="150000"/>
                        </a:lnSpc>
                        <a:spcAft>
                          <a:spcPts val="600"/>
                        </a:spcAft>
                        <a:buFont typeface="+mj-lt"/>
                        <a:buAutoNum type="arabicPeriod"/>
                      </a:pPr>
                      <a:r>
                        <a:rPr lang="zh-CN" altLang="zh-CN" sz="1700" kern="100" dirty="0" smtClean="0">
                          <a:effectLst/>
                          <a:latin typeface="+mn-ea"/>
                          <a:ea typeface="+mn-ea"/>
                          <a:cs typeface="Times New Roman" panose="02020603050405020304" pitchFamily="18" charset="0"/>
                        </a:rPr>
                        <a:t>扩大在中小学生家长当中的推广力度，举办“当心！别让你的孩子碰这个！已有先例！”等相关活动，让中小学生家长主动为孩子安装。</a:t>
                      </a:r>
                      <a:endParaRPr lang="en-US" altLang="zh-CN" sz="1700" kern="100" dirty="0" smtClean="0">
                        <a:effectLst/>
                        <a:latin typeface="+mn-ea"/>
                        <a:ea typeface="+mn-ea"/>
                        <a:cs typeface="Times New Roman" panose="02020603050405020304" pitchFamily="18" charset="0"/>
                      </a:endParaRPr>
                    </a:p>
                    <a:p>
                      <a:pPr marL="342900" lvl="0" indent="-342900" algn="just">
                        <a:lnSpc>
                          <a:spcPct val="150000"/>
                        </a:lnSpc>
                        <a:spcAft>
                          <a:spcPts val="600"/>
                        </a:spcAft>
                        <a:buFont typeface="+mj-lt"/>
                        <a:buAutoNum type="arabicPeriod"/>
                      </a:pPr>
                      <a:r>
                        <a:rPr lang="zh-CN" altLang="zh-CN" sz="1700" dirty="0" smtClean="0">
                          <a:effectLst/>
                          <a:latin typeface="+mn-ea"/>
                          <a:ea typeface="+mn-ea"/>
                          <a:cs typeface="Times New Roman" panose="02020603050405020304" pitchFamily="18" charset="0"/>
                        </a:rPr>
                        <a:t>在青年群体中宣传使用</a:t>
                      </a:r>
                      <a:r>
                        <a:rPr lang="en-US" altLang="zh-CN" sz="1700" dirty="0" smtClean="0">
                          <a:effectLst/>
                          <a:latin typeface="+mn-ea"/>
                          <a:ea typeface="+mn-ea"/>
                          <a:cs typeface="Times New Roman" panose="02020603050405020304" pitchFamily="18" charset="0"/>
                        </a:rPr>
                        <a:t>APP</a:t>
                      </a:r>
                      <a:r>
                        <a:rPr lang="zh-CN" altLang="zh-CN" sz="1700" dirty="0" smtClean="0">
                          <a:effectLst/>
                          <a:latin typeface="+mn-ea"/>
                          <a:ea typeface="+mn-ea"/>
                          <a:cs typeface="Times New Roman" panose="02020603050405020304" pitchFamily="18" charset="0"/>
                        </a:rPr>
                        <a:t>戒断手机的成功案例，在知乎等平台进行大牛分享，吸引小资青年使用。</a:t>
                      </a:r>
                      <a:endParaRPr lang="zh-CN" altLang="en-US" sz="1700" dirty="0">
                        <a:latin typeface="+mn-ea"/>
                        <a:ea typeface="+mn-ea"/>
                      </a:endParaRPr>
                    </a:p>
                  </a:txBody>
                  <a:tcPr/>
                </a:tc>
                <a:extLst>
                  <a:ext uri="{0D108BD9-81ED-4DB2-BD59-A6C34878D82A}">
                    <a16:rowId xmlns:a16="http://schemas.microsoft.com/office/drawing/2014/main" val="671415482"/>
                  </a:ext>
                </a:extLst>
              </a:tr>
            </a:tbl>
          </a:graphicData>
        </a:graphic>
      </p:graphicFrame>
    </p:spTree>
    <p:extLst>
      <p:ext uri="{BB962C8B-B14F-4D97-AF65-F5344CB8AC3E}">
        <p14:creationId xmlns:p14="http://schemas.microsoft.com/office/powerpoint/2010/main" val="2261007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solidFill>
                  <a:prstClr val="black"/>
                </a:solidFill>
              </a:rPr>
              <a:t>推广和运营方案</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09780814"/>
              </p:ext>
            </p:extLst>
          </p:nvPr>
        </p:nvGraphicFramePr>
        <p:xfrm>
          <a:off x="348742" y="627444"/>
          <a:ext cx="11517745" cy="6230556"/>
        </p:xfrm>
        <a:graphic>
          <a:graphicData uri="http://schemas.openxmlformats.org/drawingml/2006/table">
            <a:tbl>
              <a:tblPr firstRow="1" bandRow="1">
                <a:tableStyleId>{5C22544A-7EE6-4342-B048-85BDC9FD1C3A}</a:tableStyleId>
              </a:tblPr>
              <a:tblGrid>
                <a:gridCol w="2761642">
                  <a:extLst>
                    <a:ext uri="{9D8B030D-6E8A-4147-A177-3AD203B41FA5}">
                      <a16:colId xmlns:a16="http://schemas.microsoft.com/office/drawing/2014/main" val="4005331228"/>
                    </a:ext>
                  </a:extLst>
                </a:gridCol>
                <a:gridCol w="8756103">
                  <a:extLst>
                    <a:ext uri="{9D8B030D-6E8A-4147-A177-3AD203B41FA5}">
                      <a16:colId xmlns:a16="http://schemas.microsoft.com/office/drawing/2014/main" val="4245794903"/>
                    </a:ext>
                  </a:extLst>
                </a:gridCol>
              </a:tblGrid>
              <a:tr h="366618">
                <a:tc>
                  <a:txBody>
                    <a:bodyPr/>
                    <a:lstStyle/>
                    <a:p>
                      <a:r>
                        <a:rPr lang="zh-CN" altLang="en-US" dirty="0" smtClean="0"/>
                        <a:t>阶段</a:t>
                      </a:r>
                      <a:endParaRPr lang="zh-CN" altLang="en-US" dirty="0"/>
                    </a:p>
                  </a:txBody>
                  <a:tcPr/>
                </a:tc>
                <a:tc>
                  <a:txBody>
                    <a:bodyPr/>
                    <a:lstStyle/>
                    <a:p>
                      <a:r>
                        <a:rPr lang="zh-CN" altLang="en-US" dirty="0" smtClean="0"/>
                        <a:t>运营规划</a:t>
                      </a:r>
                      <a:endParaRPr lang="zh-CN" altLang="en-US" dirty="0"/>
                    </a:p>
                  </a:txBody>
                  <a:tcPr/>
                </a:tc>
                <a:extLst>
                  <a:ext uri="{0D108BD9-81ED-4DB2-BD59-A6C34878D82A}">
                    <a16:rowId xmlns:a16="http://schemas.microsoft.com/office/drawing/2014/main" val="3287076458"/>
                  </a:ext>
                </a:extLst>
              </a:tr>
              <a:tr h="1775766">
                <a:tc>
                  <a:txBody>
                    <a:bodyPr/>
                    <a:lstStyle/>
                    <a:p>
                      <a:r>
                        <a:rPr lang="zh-CN" altLang="en-US" sz="1800" dirty="0" smtClean="0">
                          <a:latin typeface="+mn-ea"/>
                          <a:ea typeface="+mn-ea"/>
                        </a:rPr>
                        <a:t>第一阶段（开发）</a:t>
                      </a:r>
                      <a:endParaRPr lang="zh-CN" altLang="en-US" sz="1800" dirty="0">
                        <a:latin typeface="+mn-ea"/>
                        <a:ea typeface="+mn-ea"/>
                      </a:endParaRPr>
                    </a:p>
                  </a:txBody>
                  <a:tcPr/>
                </a:tc>
                <a:tc>
                  <a:txBody>
                    <a:bodyPr/>
                    <a:lstStyle/>
                    <a:p>
                      <a:pPr marL="342900" lvl="0" indent="-342900" algn="just">
                        <a:lnSpc>
                          <a:spcPct val="150000"/>
                        </a:lnSpc>
                        <a:spcAft>
                          <a:spcPts val="600"/>
                        </a:spcAft>
                        <a:buFont typeface="+mj-lt"/>
                        <a:buAutoNum type="arabicPeriod"/>
                      </a:pPr>
                      <a:r>
                        <a:rPr lang="zh-CN" altLang="zh-CN" sz="1800" kern="100" dirty="0" smtClean="0">
                          <a:effectLst/>
                          <a:latin typeface="+mn-ea"/>
                          <a:ea typeface="+mn-ea"/>
                          <a:cs typeface="Times New Roman" panose="02020603050405020304" pitchFamily="18" charset="0"/>
                        </a:rPr>
                        <a:t>分配开发任务，进行</a:t>
                      </a:r>
                      <a:r>
                        <a:rPr lang="en-US" altLang="zh-CN" sz="1800" kern="100" dirty="0" smtClean="0">
                          <a:effectLst/>
                          <a:latin typeface="+mn-ea"/>
                          <a:ea typeface="+mn-ea"/>
                          <a:cs typeface="Times New Roman" panose="02020603050405020304" pitchFamily="18" charset="0"/>
                        </a:rPr>
                        <a:t>Android</a:t>
                      </a:r>
                      <a:r>
                        <a:rPr lang="zh-CN" altLang="zh-CN" sz="1800" kern="100" dirty="0" smtClean="0">
                          <a:effectLst/>
                          <a:latin typeface="+mn-ea"/>
                          <a:ea typeface="+mn-ea"/>
                          <a:cs typeface="Times New Roman" panose="02020603050405020304" pitchFamily="18" charset="0"/>
                        </a:rPr>
                        <a:t>技术学习，完善知识结构。</a:t>
                      </a:r>
                    </a:p>
                    <a:p>
                      <a:pPr marL="342900" lvl="0" indent="-342900" algn="just">
                        <a:lnSpc>
                          <a:spcPct val="150000"/>
                        </a:lnSpc>
                        <a:spcAft>
                          <a:spcPts val="600"/>
                        </a:spcAft>
                        <a:buFont typeface="+mj-lt"/>
                        <a:buAutoNum type="arabicPeriod"/>
                      </a:pPr>
                      <a:r>
                        <a:rPr lang="zh-CN" altLang="zh-CN" sz="1800" kern="100" dirty="0" smtClean="0">
                          <a:effectLst/>
                          <a:latin typeface="+mn-ea"/>
                          <a:ea typeface="+mn-ea"/>
                          <a:cs typeface="Times New Roman" panose="02020603050405020304" pitchFamily="18" charset="0"/>
                        </a:rPr>
                        <a:t>根据需求分析共同分配</a:t>
                      </a:r>
                      <a:r>
                        <a:rPr lang="en-US" altLang="zh-CN" sz="1800" kern="100" dirty="0" smtClean="0">
                          <a:effectLst/>
                          <a:latin typeface="+mn-ea"/>
                          <a:ea typeface="+mn-ea"/>
                          <a:cs typeface="Times New Roman" panose="02020603050405020304" pitchFamily="18" charset="0"/>
                        </a:rPr>
                        <a:t>APP</a:t>
                      </a:r>
                      <a:r>
                        <a:rPr lang="zh-CN" altLang="zh-CN" sz="1800" kern="100" dirty="0" smtClean="0">
                          <a:effectLst/>
                          <a:latin typeface="+mn-ea"/>
                          <a:ea typeface="+mn-ea"/>
                          <a:cs typeface="Times New Roman" panose="02020603050405020304" pitchFamily="18" charset="0"/>
                        </a:rPr>
                        <a:t>主体开发任务，并完成软件测试。</a:t>
                      </a:r>
                    </a:p>
                    <a:p>
                      <a:pPr marL="342900" lvl="0" indent="-342900" algn="just">
                        <a:lnSpc>
                          <a:spcPct val="150000"/>
                        </a:lnSpc>
                        <a:spcAft>
                          <a:spcPts val="600"/>
                        </a:spcAft>
                        <a:buFont typeface="+mj-lt"/>
                        <a:buAutoNum type="arabicPeriod"/>
                      </a:pPr>
                      <a:r>
                        <a:rPr lang="zh-CN" altLang="zh-CN" sz="1800" kern="100" dirty="0" smtClean="0">
                          <a:effectLst/>
                          <a:latin typeface="+mn-ea"/>
                          <a:ea typeface="+mn-ea"/>
                          <a:cs typeface="Times New Roman" panose="02020603050405020304" pitchFamily="18" charset="0"/>
                        </a:rPr>
                        <a:t>建立版本管理。</a:t>
                      </a:r>
                      <a:endParaRPr lang="en-US" altLang="zh-CN" sz="1800" kern="100" dirty="0" smtClean="0">
                        <a:effectLst/>
                        <a:latin typeface="+mn-ea"/>
                        <a:ea typeface="+mn-ea"/>
                        <a:cs typeface="Times New Roman" panose="02020603050405020304" pitchFamily="18" charset="0"/>
                      </a:endParaRPr>
                    </a:p>
                    <a:p>
                      <a:pPr marL="342900" lvl="0" indent="-342900" algn="just">
                        <a:lnSpc>
                          <a:spcPct val="150000"/>
                        </a:lnSpc>
                        <a:spcAft>
                          <a:spcPts val="600"/>
                        </a:spcAft>
                        <a:buFont typeface="+mj-lt"/>
                        <a:buAutoNum type="arabicPeriod"/>
                      </a:pPr>
                      <a:r>
                        <a:rPr lang="zh-CN" altLang="zh-CN" sz="1800" dirty="0" smtClean="0">
                          <a:effectLst/>
                          <a:latin typeface="+mn-ea"/>
                          <a:ea typeface="+mn-ea"/>
                          <a:cs typeface="Times New Roman" panose="02020603050405020304" pitchFamily="18" charset="0"/>
                        </a:rPr>
                        <a:t>根据内测反馈对</a:t>
                      </a:r>
                      <a:r>
                        <a:rPr lang="en-US" altLang="zh-CN" sz="1800" dirty="0" smtClean="0">
                          <a:effectLst/>
                          <a:latin typeface="+mn-ea"/>
                          <a:ea typeface="+mn-ea"/>
                          <a:cs typeface="Times New Roman" panose="02020603050405020304" pitchFamily="18" charset="0"/>
                        </a:rPr>
                        <a:t>APP</a:t>
                      </a:r>
                      <a:r>
                        <a:rPr lang="zh-CN" altLang="zh-CN" sz="1800" dirty="0" smtClean="0">
                          <a:effectLst/>
                          <a:latin typeface="+mn-ea"/>
                          <a:ea typeface="+mn-ea"/>
                          <a:cs typeface="Times New Roman" panose="02020603050405020304" pitchFamily="18" charset="0"/>
                        </a:rPr>
                        <a:t>进行调整和修改。</a:t>
                      </a:r>
                      <a:endParaRPr lang="zh-CN" altLang="en-US" sz="1800" dirty="0">
                        <a:latin typeface="+mn-ea"/>
                        <a:ea typeface="+mn-ea"/>
                      </a:endParaRPr>
                    </a:p>
                  </a:txBody>
                  <a:tcPr/>
                </a:tc>
                <a:extLst>
                  <a:ext uri="{0D108BD9-81ED-4DB2-BD59-A6C34878D82A}">
                    <a16:rowId xmlns:a16="http://schemas.microsoft.com/office/drawing/2014/main" val="3740989121"/>
                  </a:ext>
                </a:extLst>
              </a:tr>
              <a:tr h="2175313">
                <a:tc>
                  <a:txBody>
                    <a:bodyPr/>
                    <a:lstStyle/>
                    <a:p>
                      <a:r>
                        <a:rPr lang="zh-CN" altLang="en-US" sz="1800" dirty="0" smtClean="0">
                          <a:latin typeface="+mn-ea"/>
                          <a:ea typeface="+mn-ea"/>
                        </a:rPr>
                        <a:t>第二阶段（上线）</a:t>
                      </a:r>
                      <a:endParaRPr lang="zh-CN" altLang="en-US" sz="1800" dirty="0">
                        <a:latin typeface="+mn-ea"/>
                        <a:ea typeface="+mn-ea"/>
                      </a:endParaRPr>
                    </a:p>
                  </a:txBody>
                  <a:tcPr/>
                </a:tc>
                <a:tc>
                  <a:txBody>
                    <a:bodyPr/>
                    <a:lstStyle/>
                    <a:p>
                      <a:pPr marL="342900" lvl="0" indent="-342900" algn="just">
                        <a:lnSpc>
                          <a:spcPct val="150000"/>
                        </a:lnSpc>
                        <a:spcAft>
                          <a:spcPts val="600"/>
                        </a:spcAft>
                        <a:buFont typeface="+mj-lt"/>
                        <a:buAutoNum type="arabicPeriod"/>
                      </a:pPr>
                      <a:r>
                        <a:rPr lang="zh-CN" altLang="zh-CN" sz="1800" kern="100" dirty="0" smtClean="0">
                          <a:effectLst/>
                          <a:latin typeface="+mn-ea"/>
                          <a:ea typeface="+mn-ea"/>
                          <a:cs typeface="Times New Roman" panose="02020603050405020304" pitchFamily="18" charset="0"/>
                        </a:rPr>
                        <a:t>安排服务器管理员负责后续服务器运维操作，安排软件工程师跟进</a:t>
                      </a:r>
                      <a:r>
                        <a:rPr lang="en-US" altLang="zh-CN" sz="1800" kern="100" dirty="0" smtClean="0">
                          <a:effectLst/>
                          <a:latin typeface="+mn-ea"/>
                          <a:ea typeface="+mn-ea"/>
                          <a:cs typeface="Times New Roman" panose="02020603050405020304" pitchFamily="18" charset="0"/>
                        </a:rPr>
                        <a:t>APP</a:t>
                      </a:r>
                      <a:r>
                        <a:rPr lang="zh-CN" altLang="zh-CN" sz="1800" kern="100" dirty="0" smtClean="0">
                          <a:effectLst/>
                          <a:latin typeface="+mn-ea"/>
                          <a:ea typeface="+mn-ea"/>
                          <a:cs typeface="Times New Roman" panose="02020603050405020304" pitchFamily="18" charset="0"/>
                        </a:rPr>
                        <a:t>状态，发生安全事件及时告警修复。</a:t>
                      </a:r>
                    </a:p>
                    <a:p>
                      <a:pPr marL="342900" lvl="0" indent="-342900" algn="just">
                        <a:lnSpc>
                          <a:spcPct val="150000"/>
                        </a:lnSpc>
                        <a:spcAft>
                          <a:spcPts val="600"/>
                        </a:spcAft>
                        <a:buFont typeface="+mj-lt"/>
                        <a:buAutoNum type="arabicPeriod"/>
                      </a:pPr>
                      <a:r>
                        <a:rPr lang="zh-CN" altLang="zh-CN" sz="1800" kern="100" dirty="0" smtClean="0">
                          <a:effectLst/>
                          <a:latin typeface="+mn-ea"/>
                          <a:ea typeface="+mn-ea"/>
                          <a:cs typeface="Times New Roman" panose="02020603050405020304" pitchFamily="18" charset="0"/>
                        </a:rPr>
                        <a:t>开放用户反馈渠道，根据反馈记录对后续升级项目进行研讨。</a:t>
                      </a:r>
                    </a:p>
                    <a:p>
                      <a:pPr marL="342900" lvl="0" indent="-342900" algn="just">
                        <a:lnSpc>
                          <a:spcPct val="150000"/>
                        </a:lnSpc>
                        <a:spcAft>
                          <a:spcPts val="600"/>
                        </a:spcAft>
                        <a:buFont typeface="+mj-lt"/>
                        <a:buAutoNum type="arabicPeriod"/>
                      </a:pPr>
                      <a:r>
                        <a:rPr lang="zh-CN" altLang="zh-CN" sz="1800" kern="100" dirty="0" smtClean="0">
                          <a:effectLst/>
                          <a:latin typeface="+mn-ea"/>
                          <a:ea typeface="+mn-ea"/>
                          <a:cs typeface="Times New Roman" panose="02020603050405020304" pitchFamily="18" charset="0"/>
                        </a:rPr>
                        <a:t>安排进行例行维护和更新。</a:t>
                      </a:r>
                      <a:endParaRPr lang="en-US" altLang="zh-CN" sz="1800" kern="100" dirty="0" smtClean="0">
                        <a:effectLst/>
                        <a:latin typeface="+mn-ea"/>
                        <a:ea typeface="+mn-ea"/>
                        <a:cs typeface="Times New Roman" panose="02020603050405020304" pitchFamily="18" charset="0"/>
                      </a:endParaRPr>
                    </a:p>
                    <a:p>
                      <a:pPr marL="342900" lvl="0" indent="-342900" algn="just">
                        <a:lnSpc>
                          <a:spcPct val="150000"/>
                        </a:lnSpc>
                        <a:spcAft>
                          <a:spcPts val="600"/>
                        </a:spcAft>
                        <a:buFont typeface="+mj-lt"/>
                        <a:buAutoNum type="arabicPeriod"/>
                      </a:pPr>
                      <a:r>
                        <a:rPr lang="zh-CN" altLang="zh-CN" sz="1800" dirty="0" smtClean="0">
                          <a:effectLst/>
                          <a:latin typeface="+mn-ea"/>
                          <a:ea typeface="+mn-ea"/>
                          <a:cs typeface="Times New Roman" panose="02020603050405020304" pitchFamily="18" charset="0"/>
                        </a:rPr>
                        <a:t>跟进社会和舆论风险，及时做出公关响应。</a:t>
                      </a:r>
                      <a:endParaRPr lang="zh-CN" altLang="en-US" sz="1800" dirty="0">
                        <a:latin typeface="+mn-ea"/>
                        <a:ea typeface="+mn-ea"/>
                      </a:endParaRPr>
                    </a:p>
                  </a:txBody>
                  <a:tcPr/>
                </a:tc>
                <a:extLst>
                  <a:ext uri="{0D108BD9-81ED-4DB2-BD59-A6C34878D82A}">
                    <a16:rowId xmlns:a16="http://schemas.microsoft.com/office/drawing/2014/main" val="3293868939"/>
                  </a:ext>
                </a:extLst>
              </a:tr>
              <a:tr h="1617438">
                <a:tc>
                  <a:txBody>
                    <a:bodyPr/>
                    <a:lstStyle/>
                    <a:p>
                      <a:r>
                        <a:rPr lang="zh-CN" altLang="en-US" sz="1800" dirty="0" smtClean="0">
                          <a:latin typeface="+mn-ea"/>
                          <a:ea typeface="+mn-ea"/>
                        </a:rPr>
                        <a:t>第三阶段（后续发展）</a:t>
                      </a:r>
                      <a:endParaRPr lang="zh-CN" altLang="en-US" sz="1800" dirty="0">
                        <a:latin typeface="+mn-ea"/>
                        <a:ea typeface="+mn-ea"/>
                      </a:endParaRPr>
                    </a:p>
                  </a:txBody>
                  <a:tcPr/>
                </a:tc>
                <a:tc>
                  <a:txBody>
                    <a:bodyPr/>
                    <a:lstStyle/>
                    <a:p>
                      <a:pPr marL="342900" lvl="0" indent="-342900" algn="just">
                        <a:lnSpc>
                          <a:spcPct val="150000"/>
                        </a:lnSpc>
                        <a:spcAft>
                          <a:spcPts val="600"/>
                        </a:spcAft>
                        <a:buFont typeface="+mj-lt"/>
                        <a:buAutoNum type="arabicPeriod"/>
                      </a:pPr>
                      <a:r>
                        <a:rPr lang="zh-CN" altLang="zh-CN" sz="1800" kern="100" dirty="0" smtClean="0">
                          <a:effectLst/>
                          <a:latin typeface="+mn-ea"/>
                          <a:ea typeface="+mn-ea"/>
                          <a:cs typeface="Times New Roman" panose="02020603050405020304" pitchFamily="18" charset="0"/>
                        </a:rPr>
                        <a:t>参考社会和自身发展需要添加新功能，比如群组讨论、交友、专注度监控等的功能。</a:t>
                      </a:r>
                    </a:p>
                    <a:p>
                      <a:pPr marL="342900" lvl="0" indent="-342900" algn="just">
                        <a:lnSpc>
                          <a:spcPct val="150000"/>
                        </a:lnSpc>
                        <a:spcAft>
                          <a:spcPts val="600"/>
                        </a:spcAft>
                        <a:buFont typeface="+mj-lt"/>
                        <a:buAutoNum type="arabicPeriod"/>
                      </a:pPr>
                      <a:r>
                        <a:rPr lang="zh-CN" altLang="zh-CN" sz="1800" kern="100" dirty="0" smtClean="0">
                          <a:effectLst/>
                          <a:latin typeface="+mn-ea"/>
                          <a:ea typeface="+mn-ea"/>
                          <a:cs typeface="Times New Roman" panose="02020603050405020304" pitchFamily="18" charset="0"/>
                        </a:rPr>
                        <a:t>考虑开发微信小程序等附属工具。</a:t>
                      </a:r>
                      <a:endParaRPr lang="en-US" altLang="zh-CN" sz="1800" kern="100" dirty="0" smtClean="0">
                        <a:effectLst/>
                        <a:latin typeface="+mn-ea"/>
                        <a:ea typeface="+mn-ea"/>
                        <a:cs typeface="Times New Roman" panose="02020603050405020304" pitchFamily="18" charset="0"/>
                      </a:endParaRPr>
                    </a:p>
                    <a:p>
                      <a:pPr marL="342900" lvl="0" indent="-342900" algn="just">
                        <a:lnSpc>
                          <a:spcPct val="150000"/>
                        </a:lnSpc>
                        <a:spcAft>
                          <a:spcPts val="600"/>
                        </a:spcAft>
                        <a:buFont typeface="+mj-lt"/>
                        <a:buAutoNum type="arabicPeriod"/>
                      </a:pPr>
                      <a:r>
                        <a:rPr lang="zh-CN" altLang="zh-CN" sz="1800" dirty="0" smtClean="0">
                          <a:effectLst/>
                          <a:latin typeface="+mn-ea"/>
                          <a:ea typeface="+mn-ea"/>
                          <a:cs typeface="Times New Roman" panose="02020603050405020304" pitchFamily="18" charset="0"/>
                        </a:rPr>
                        <a:t>扩大团队规模，作为初创者成立公司。</a:t>
                      </a:r>
                      <a:endParaRPr lang="zh-CN" altLang="en-US" sz="1800" dirty="0">
                        <a:latin typeface="+mn-ea"/>
                        <a:ea typeface="+mn-ea"/>
                      </a:endParaRPr>
                    </a:p>
                  </a:txBody>
                  <a:tcPr/>
                </a:tc>
                <a:extLst>
                  <a:ext uri="{0D108BD9-81ED-4DB2-BD59-A6C34878D82A}">
                    <a16:rowId xmlns:a16="http://schemas.microsoft.com/office/drawing/2014/main" val="4267517765"/>
                  </a:ext>
                </a:extLst>
              </a:tr>
            </a:tbl>
          </a:graphicData>
        </a:graphic>
      </p:graphicFrame>
    </p:spTree>
    <p:extLst>
      <p:ext uri="{BB962C8B-B14F-4D97-AF65-F5344CB8AC3E}">
        <p14:creationId xmlns:p14="http://schemas.microsoft.com/office/powerpoint/2010/main" val="550739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20">
      <a:dk1>
        <a:sysClr val="windowText" lastClr="000000"/>
      </a:dk1>
      <a:lt1>
        <a:sysClr val="window" lastClr="FFFFFF"/>
      </a:lt1>
      <a:dk2>
        <a:srgbClr val="44546A"/>
      </a:dk2>
      <a:lt2>
        <a:srgbClr val="E7E6E6"/>
      </a:lt2>
      <a:accent1>
        <a:srgbClr val="0D294B"/>
      </a:accent1>
      <a:accent2>
        <a:srgbClr val="FFC000"/>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HelveticaNeueLT Pro 77 BdCn"/>
        <a:ea typeface="微软雅黑"/>
        <a:cs typeface=""/>
      </a:majorFont>
      <a:minorFont>
        <a:latin typeface="Century Gothic  "/>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1173</Words>
  <Application>Microsoft Office PowerPoint</Application>
  <PresentationFormat>宽屏</PresentationFormat>
  <Paragraphs>94</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Century Gothic  </vt:lpstr>
      <vt:lpstr>HelveticaNeueLT Pro 67 MdCn</vt:lpstr>
      <vt:lpstr>HelveticaNeueLT Pro 77 BdCn</vt:lpstr>
      <vt:lpstr>Hiragino Sans GB W3</vt:lpstr>
      <vt:lpstr>News Gothic MT</vt:lpstr>
      <vt:lpstr>微软雅黑</vt:lpstr>
      <vt:lpstr>Arial</vt:lpstr>
      <vt:lpstr>Century Gothic</vt:lpstr>
      <vt:lpstr>Segoe UI Light</vt:lpstr>
      <vt:lpstr>Times New Roman</vt:lpstr>
      <vt:lpstr>Office 主题</vt:lpstr>
      <vt:lpstr>PowerPoint 演示文稿</vt:lpstr>
      <vt:lpstr>创意及创新性</vt:lpstr>
      <vt:lpstr>创意及创新性</vt:lpstr>
      <vt:lpstr>行业市场分析 </vt:lpstr>
      <vt:lpstr>竞争对手和同类产品分析</vt:lpstr>
      <vt:lpstr>用户群分析</vt:lpstr>
      <vt:lpstr>应用流程规划 </vt:lpstr>
      <vt:lpstr>推广和运营方案</vt:lpstr>
      <vt:lpstr>推广和运营方案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张 俊朗</cp:lastModifiedBy>
  <cp:revision>50</cp:revision>
  <dcterms:created xsi:type="dcterms:W3CDTF">2015-07-22T02:09:20Z</dcterms:created>
  <dcterms:modified xsi:type="dcterms:W3CDTF">2019-10-13T14:31:52Z</dcterms:modified>
</cp:coreProperties>
</file>