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96" r:id="rId4"/>
    <p:sldId id="263" r:id="rId5"/>
    <p:sldId id="26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72" r:id="rId21"/>
    <p:sldId id="27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0000"/>
    <a:srgbClr val="0D0D0D"/>
    <a:srgbClr val="4F81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754" y="53"/>
      </p:cViewPr>
      <p:guideLst>
        <p:guide orient="horz" pos="16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D7A1-DBCE-479E-8A57-A0078C5DA416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64E12-A00D-490E-91FE-9533E8EB64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4E12-A00D-490E-91FE-9533E8EB640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0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6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6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0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6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1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6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8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3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22C-2259-4DF5-9A10-F46333B6778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7B59-F0F9-4BC9-BA66-CA2C87E11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58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122C-2259-4DF5-9A10-F46333B6778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7B59-F0F9-4BC9-BA66-CA2C87E11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3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1804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482251" y="2008283"/>
            <a:ext cx="6437787" cy="1283547"/>
            <a:chOff x="1861265" y="2132855"/>
            <a:chExt cx="6311135" cy="1332103"/>
          </a:xfrm>
        </p:grpSpPr>
        <p:sp>
          <p:nvSpPr>
            <p:cNvPr id="5" name="圆角矩形 4"/>
            <p:cNvSpPr/>
            <p:nvPr/>
          </p:nvSpPr>
          <p:spPr>
            <a:xfrm>
              <a:off x="1871700" y="2132856"/>
              <a:ext cx="6300700" cy="1332102"/>
            </a:xfrm>
            <a:prstGeom prst="round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61265" y="2132855"/>
              <a:ext cx="432048" cy="133210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59308" y="2128336"/>
            <a:ext cx="4398770" cy="1043443"/>
            <a:chOff x="2448410" y="2121221"/>
            <a:chExt cx="4398770" cy="1391257"/>
          </a:xfrm>
        </p:grpSpPr>
        <p:sp>
          <p:nvSpPr>
            <p:cNvPr id="7" name="TextBox 6"/>
            <p:cNvSpPr txBox="1"/>
            <p:nvPr/>
          </p:nvSpPr>
          <p:spPr>
            <a:xfrm>
              <a:off x="2448410" y="2121221"/>
              <a:ext cx="249299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b="1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咫尺天涯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5088" y="3102109"/>
              <a:ext cx="436209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第三阶段汇报                         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21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组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-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张俊朗、蓝扬波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 rot="10800000">
            <a:off x="1503543" y="2286496"/>
            <a:ext cx="492443" cy="7271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14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9213" y="145441"/>
            <a:ext cx="2640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测 试</a:t>
            </a:r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-</a:t>
            </a:r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权限测试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D5A87B-A777-49FF-9D81-23BCC7F389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1022" y="1513320"/>
            <a:ext cx="1875893" cy="33015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CE7393-9D58-4488-91A7-40AB7B568D1F}"/>
              </a:ext>
            </a:extLst>
          </p:cNvPr>
          <p:cNvSpPr txBox="1"/>
          <p:nvPr/>
        </p:nvSpPr>
        <p:spPr>
          <a:xfrm>
            <a:off x="611560" y="859641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）用户未授权获取基本信息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结果：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5D1FE3-C2FC-46E8-9ECE-EDBE92E8F2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81586" y="1513320"/>
            <a:ext cx="1818405" cy="3301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83A2D8B-EF61-4BE3-BA43-E5514D93BB9B}"/>
              </a:ext>
            </a:extLst>
          </p:cNvPr>
          <p:cNvSpPr txBox="1"/>
          <p:nvPr/>
        </p:nvSpPr>
        <p:spPr>
          <a:xfrm>
            <a:off x="5220072" y="85964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用户授权获取基本信息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结果：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324CB1-A71E-4716-8B2C-387EE0212A5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39140" y="1498622"/>
            <a:ext cx="1875893" cy="33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9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9213" y="145441"/>
            <a:ext cx="2640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测 试</a:t>
            </a:r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-</a:t>
            </a:r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功能测试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CE7393-9D58-4488-91A7-40AB7B568D1F}"/>
              </a:ext>
            </a:extLst>
          </p:cNvPr>
          <p:cNvSpPr txBox="1"/>
          <p:nvPr/>
        </p:nvSpPr>
        <p:spPr>
          <a:xfrm>
            <a:off x="0" y="1056358"/>
            <a:ext cx="1964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）注册及登录</a:t>
            </a:r>
          </a:p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测试用例：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B28808-9A1C-4CB0-839C-E89B8160119D}"/>
              </a:ext>
            </a:extLst>
          </p:cNvPr>
          <p:cNvSpPr txBox="1"/>
          <p:nvPr/>
        </p:nvSpPr>
        <p:spPr>
          <a:xfrm>
            <a:off x="3819029" y="26749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依据需求文档进行功能测试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4AF23E4-A475-48E6-AB5A-5B75CDE7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3017"/>
              </p:ext>
            </p:extLst>
          </p:nvPr>
        </p:nvGraphicFramePr>
        <p:xfrm>
          <a:off x="1554559" y="694522"/>
          <a:ext cx="7560841" cy="4413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8785">
                  <a:extLst>
                    <a:ext uri="{9D8B030D-6E8A-4147-A177-3AD203B41FA5}">
                      <a16:colId xmlns:a16="http://schemas.microsoft.com/office/drawing/2014/main" val="699877797"/>
                    </a:ext>
                  </a:extLst>
                </a:gridCol>
                <a:gridCol w="1887352">
                  <a:extLst>
                    <a:ext uri="{9D8B030D-6E8A-4147-A177-3AD203B41FA5}">
                      <a16:colId xmlns:a16="http://schemas.microsoft.com/office/drawing/2014/main" val="2594985731"/>
                    </a:ext>
                  </a:extLst>
                </a:gridCol>
                <a:gridCol w="1887352">
                  <a:extLst>
                    <a:ext uri="{9D8B030D-6E8A-4147-A177-3AD203B41FA5}">
                      <a16:colId xmlns:a16="http://schemas.microsoft.com/office/drawing/2014/main" val="1336934728"/>
                    </a:ext>
                  </a:extLst>
                </a:gridCol>
                <a:gridCol w="1887352">
                  <a:extLst>
                    <a:ext uri="{9D8B030D-6E8A-4147-A177-3AD203B41FA5}">
                      <a16:colId xmlns:a16="http://schemas.microsoft.com/office/drawing/2014/main" val="1355507847"/>
                    </a:ext>
                  </a:extLst>
                </a:gridCol>
              </a:tblGrid>
              <a:tr h="12657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用例名称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操作步骤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预期结果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测试结果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extLst>
                  <a:ext uri="{0D108BD9-81ED-4DB2-BD59-A6C34878D82A}">
                    <a16:rowId xmlns:a16="http://schemas.microsoft.com/office/drawing/2014/main" val="809879863"/>
                  </a:ext>
                </a:extLst>
              </a:tr>
              <a:tr h="3215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输入手机号（</a:t>
                      </a:r>
                      <a:r>
                        <a:rPr lang="en-US" sz="900" kern="100">
                          <a:effectLst/>
                        </a:rPr>
                        <a:t>11</a:t>
                      </a:r>
                      <a:r>
                        <a:rPr lang="zh-CN" sz="900" kern="100">
                          <a:effectLst/>
                        </a:rPr>
                        <a:t>位）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r>
                        <a:rPr lang="zh-CN" sz="900" kern="100" dirty="0">
                          <a:effectLst/>
                        </a:rPr>
                        <a:t>在注册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zh-CN" sz="900" kern="100" dirty="0">
                          <a:effectLst/>
                        </a:rPr>
                        <a:t>登录页面点击账号输入框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r>
                        <a:rPr lang="zh-CN" sz="900" kern="100" dirty="0">
                          <a:effectLst/>
                        </a:rPr>
                        <a:t>输入手机号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页面显示正常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符合预期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extLst>
                  <a:ext uri="{0D108BD9-81ED-4DB2-BD59-A6C34878D82A}">
                    <a16:rowId xmlns:a16="http://schemas.microsoft.com/office/drawing/2014/main" val="2490548679"/>
                  </a:ext>
                </a:extLst>
              </a:tr>
              <a:tr h="3215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输入手机号（不足</a:t>
                      </a:r>
                      <a:r>
                        <a:rPr lang="en-US" sz="900" kern="100">
                          <a:effectLst/>
                        </a:rPr>
                        <a:t>11</a:t>
                      </a:r>
                      <a:r>
                        <a:rPr lang="zh-CN" sz="900" kern="100">
                          <a:effectLst/>
                        </a:rPr>
                        <a:t>位）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r>
                        <a:rPr lang="zh-CN" sz="900" kern="100" dirty="0">
                          <a:effectLst/>
                        </a:rPr>
                        <a:t>在注册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zh-CN" sz="900" kern="100" dirty="0">
                          <a:effectLst/>
                        </a:rPr>
                        <a:t>登录页面点击账号输入框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r>
                        <a:rPr lang="zh-CN" sz="900" kern="100" dirty="0">
                          <a:effectLst/>
                        </a:rPr>
                        <a:t>输入手机号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输入框上方出现“</a:t>
                      </a:r>
                      <a:r>
                        <a:rPr lang="en-US" sz="900" kern="100" dirty="0">
                          <a:effectLst/>
                        </a:rPr>
                        <a:t>-</a:t>
                      </a:r>
                      <a:r>
                        <a:rPr lang="zh-CN" sz="900" kern="100" dirty="0">
                          <a:effectLst/>
                        </a:rPr>
                        <a:t>请输入正确手机号</a:t>
                      </a:r>
                      <a:r>
                        <a:rPr lang="en-US" sz="900" kern="100" dirty="0">
                          <a:effectLst/>
                        </a:rPr>
                        <a:t>-</a:t>
                      </a:r>
                      <a:r>
                        <a:rPr lang="zh-CN" sz="900" kern="100" dirty="0">
                          <a:effectLst/>
                        </a:rPr>
                        <a:t>”提示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符合预期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extLst>
                  <a:ext uri="{0D108BD9-81ED-4DB2-BD59-A6C34878D82A}">
                    <a16:rowId xmlns:a16="http://schemas.microsoft.com/office/drawing/2014/main" val="182716516"/>
                  </a:ext>
                </a:extLst>
              </a:tr>
              <a:tr h="3215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输入两次密码（一致）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r>
                        <a:rPr lang="zh-CN" sz="900" kern="100" dirty="0">
                          <a:effectLst/>
                        </a:rPr>
                        <a:t>在注册页面点击密码输入框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r>
                        <a:rPr lang="zh-CN" sz="900" kern="100" dirty="0">
                          <a:effectLst/>
                        </a:rPr>
                        <a:t>输入密码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页面显示正常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符合预期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extLst>
                  <a:ext uri="{0D108BD9-81ED-4DB2-BD59-A6C34878D82A}">
                    <a16:rowId xmlns:a16="http://schemas.microsoft.com/office/drawing/2014/main" val="2798312830"/>
                  </a:ext>
                </a:extLst>
              </a:tr>
              <a:tr h="3215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输入两次密码（不一致）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r>
                        <a:rPr lang="zh-CN" sz="900" kern="100" dirty="0">
                          <a:effectLst/>
                        </a:rPr>
                        <a:t>在注册页面点击密码输入框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r>
                        <a:rPr lang="zh-CN" sz="900" kern="100" dirty="0">
                          <a:effectLst/>
                        </a:rPr>
                        <a:t>输入密码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输入框上方出现“</a:t>
                      </a:r>
                      <a:r>
                        <a:rPr lang="en-US" sz="900" kern="100">
                          <a:effectLst/>
                        </a:rPr>
                        <a:t>-</a:t>
                      </a:r>
                      <a:r>
                        <a:rPr lang="zh-CN" sz="900" kern="100">
                          <a:effectLst/>
                        </a:rPr>
                        <a:t>两次密码不一致</a:t>
                      </a:r>
                      <a:r>
                        <a:rPr lang="en-US" sz="900" kern="100">
                          <a:effectLst/>
                        </a:rPr>
                        <a:t>-</a:t>
                      </a:r>
                      <a:r>
                        <a:rPr lang="zh-CN" sz="900" kern="100">
                          <a:effectLst/>
                        </a:rPr>
                        <a:t>”提示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符合预期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extLst>
                  <a:ext uri="{0D108BD9-81ED-4DB2-BD59-A6C34878D82A}">
                    <a16:rowId xmlns:a16="http://schemas.microsoft.com/office/drawing/2014/main" val="1663791110"/>
                  </a:ext>
                </a:extLst>
              </a:tr>
              <a:tr h="3215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账号合法性（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zh-CN" sz="900" kern="100">
                          <a:effectLst/>
                        </a:rPr>
                        <a:t>手机号已存在）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r>
                        <a:rPr lang="zh-CN" sz="900" kern="100">
                          <a:effectLst/>
                        </a:rPr>
                        <a:t>在注册页面点击账号输入框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r>
                        <a:rPr lang="zh-CN" sz="900" kern="100">
                          <a:effectLst/>
                        </a:rPr>
                        <a:t>输入手机号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输入框上方出现“</a:t>
                      </a:r>
                      <a:r>
                        <a:rPr lang="en-US" sz="900" kern="100">
                          <a:effectLst/>
                        </a:rPr>
                        <a:t>-</a:t>
                      </a:r>
                      <a:r>
                        <a:rPr lang="zh-CN" sz="900" kern="100">
                          <a:effectLst/>
                        </a:rPr>
                        <a:t>手机号已存在</a:t>
                      </a:r>
                      <a:r>
                        <a:rPr lang="en-US" sz="900" kern="100">
                          <a:effectLst/>
                        </a:rPr>
                        <a:t>-</a:t>
                      </a:r>
                      <a:r>
                        <a:rPr lang="zh-CN" sz="900" kern="100">
                          <a:effectLst/>
                        </a:rPr>
                        <a:t>”提示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符合预期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extLst>
                  <a:ext uri="{0D108BD9-81ED-4DB2-BD59-A6C34878D82A}">
                    <a16:rowId xmlns:a16="http://schemas.microsoft.com/office/drawing/2014/main" val="2773811900"/>
                  </a:ext>
                </a:extLst>
              </a:tr>
              <a:tr h="42867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验证码正确性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r>
                        <a:rPr lang="zh-CN" sz="900" kern="100">
                          <a:effectLst/>
                        </a:rPr>
                        <a:t>在注册页面点击“获取验证码”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r>
                        <a:rPr lang="zh-CN" sz="900" kern="100">
                          <a:effectLst/>
                        </a:rPr>
                        <a:t>输入短信获得的验证码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输入框上方出现正确对勾标识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符合预期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extLst>
                  <a:ext uri="{0D108BD9-81ED-4DB2-BD59-A6C34878D82A}">
                    <a16:rowId xmlns:a16="http://schemas.microsoft.com/office/drawing/2014/main" val="4186328054"/>
                  </a:ext>
                </a:extLst>
              </a:tr>
              <a:tr h="53583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获取验证码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r>
                        <a:rPr lang="zh-CN" sz="900" kern="100">
                          <a:effectLst/>
                        </a:rPr>
                        <a:t>在注册页面点击账号输入框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r>
                        <a:rPr lang="zh-CN" sz="900" kern="100">
                          <a:effectLst/>
                        </a:rPr>
                        <a:t>输入手机号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r>
                        <a:rPr lang="zh-CN" sz="900" kern="100">
                          <a:effectLst/>
                        </a:rPr>
                        <a:t>点击“获取验证码”按钮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“获取验证码”按钮文字变为“重新获取（倒计时）”且外观变为灰色，无法点击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符合预期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extLst>
                  <a:ext uri="{0D108BD9-81ED-4DB2-BD59-A6C34878D82A}">
                    <a16:rowId xmlns:a16="http://schemas.microsoft.com/office/drawing/2014/main" val="771271913"/>
                  </a:ext>
                </a:extLst>
              </a:tr>
              <a:tr h="42867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获取验证码（未输入手机号）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r>
                        <a:rPr lang="zh-CN" sz="900" kern="100">
                          <a:effectLst/>
                        </a:rPr>
                        <a:t>在注册页面点击账号输入框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r>
                        <a:rPr lang="zh-CN" sz="900" kern="100">
                          <a:effectLst/>
                        </a:rPr>
                        <a:t>点击“获取验证码”按钮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输入框上方出现“</a:t>
                      </a:r>
                      <a:r>
                        <a:rPr lang="en-US" sz="900" kern="100">
                          <a:effectLst/>
                        </a:rPr>
                        <a:t>-</a:t>
                      </a:r>
                      <a:r>
                        <a:rPr lang="zh-CN" sz="900" kern="100">
                          <a:effectLst/>
                        </a:rPr>
                        <a:t>请输入正确手机号</a:t>
                      </a:r>
                      <a:r>
                        <a:rPr lang="en-US" sz="900" kern="100">
                          <a:effectLst/>
                        </a:rPr>
                        <a:t>-</a:t>
                      </a:r>
                      <a:r>
                        <a:rPr lang="zh-CN" sz="900" kern="100">
                          <a:effectLst/>
                        </a:rPr>
                        <a:t>”提示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符合预期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extLst>
                  <a:ext uri="{0D108BD9-81ED-4DB2-BD59-A6C34878D82A}">
                    <a16:rowId xmlns:a16="http://schemas.microsoft.com/office/drawing/2014/main" val="3976693118"/>
                  </a:ext>
                </a:extLst>
              </a:tr>
              <a:tr h="64300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输入账号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密码正确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r>
                        <a:rPr lang="zh-CN" sz="900" kern="100">
                          <a:effectLst/>
                        </a:rPr>
                        <a:t>在登录页面点击账号输入框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r>
                        <a:rPr lang="zh-CN" sz="900" kern="100">
                          <a:effectLst/>
                        </a:rPr>
                        <a:t>输入手机号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r>
                        <a:rPr lang="zh-CN" sz="900" kern="100">
                          <a:effectLst/>
                        </a:rPr>
                        <a:t>在登录页面点击密码输入框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r>
                        <a:rPr lang="zh-CN" sz="900" kern="100">
                          <a:effectLst/>
                        </a:rPr>
                        <a:t>输入密码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正常登录，跳转到主页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符合预期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extLst>
                  <a:ext uri="{0D108BD9-81ED-4DB2-BD59-A6C34878D82A}">
                    <a16:rowId xmlns:a16="http://schemas.microsoft.com/office/drawing/2014/main" val="2289943931"/>
                  </a:ext>
                </a:extLst>
              </a:tr>
              <a:tr h="64300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输入账号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密码错误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r>
                        <a:rPr lang="zh-CN" sz="900" kern="100">
                          <a:effectLst/>
                        </a:rPr>
                        <a:t>在登录页面点击账号输入框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r>
                        <a:rPr lang="zh-CN" sz="900" kern="100">
                          <a:effectLst/>
                        </a:rPr>
                        <a:t>输入手机号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r>
                        <a:rPr lang="zh-CN" sz="900" kern="100">
                          <a:effectLst/>
                        </a:rPr>
                        <a:t>在登录页面点击密码输入框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r>
                        <a:rPr lang="zh-CN" sz="900" kern="100">
                          <a:effectLst/>
                        </a:rPr>
                        <a:t>输入密码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出现提示框“账号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密码”错误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符合预期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478" marR="35478" marT="0" marB="0"/>
                </a:tc>
                <a:extLst>
                  <a:ext uri="{0D108BD9-81ED-4DB2-BD59-A6C34878D82A}">
                    <a16:rowId xmlns:a16="http://schemas.microsoft.com/office/drawing/2014/main" val="347045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18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9213" y="145441"/>
            <a:ext cx="2640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测 试</a:t>
            </a:r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-</a:t>
            </a:r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功能测试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CE7393-9D58-4488-91A7-40AB7B568D1F}"/>
              </a:ext>
            </a:extLst>
          </p:cNvPr>
          <p:cNvSpPr txBox="1"/>
          <p:nvPr/>
        </p:nvSpPr>
        <p:spPr>
          <a:xfrm>
            <a:off x="179512" y="1056358"/>
            <a:ext cx="196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部分测试截图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B28808-9A1C-4CB0-839C-E89B8160119D}"/>
              </a:ext>
            </a:extLst>
          </p:cNvPr>
          <p:cNvSpPr txBox="1"/>
          <p:nvPr/>
        </p:nvSpPr>
        <p:spPr>
          <a:xfrm>
            <a:off x="3819029" y="26749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依据需求文档进行功能测试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453906-091A-4DE8-BF33-2BB3CFB801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056928"/>
            <a:ext cx="2077720" cy="36880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2254E1-06F6-411E-AEC7-00B034CF54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69400" y="1048038"/>
            <a:ext cx="2072640" cy="36969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8DD5C0-7A38-4F33-A08D-DFB3ABCD537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38567" y="1056358"/>
            <a:ext cx="2097405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0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9213" y="145441"/>
            <a:ext cx="2640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测 试</a:t>
            </a:r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-</a:t>
            </a:r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功能测试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CE7393-9D58-4488-91A7-40AB7B568D1F}"/>
              </a:ext>
            </a:extLst>
          </p:cNvPr>
          <p:cNvSpPr txBox="1"/>
          <p:nvPr/>
        </p:nvSpPr>
        <p:spPr>
          <a:xfrm>
            <a:off x="0" y="1056358"/>
            <a:ext cx="219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）课程信息相关测试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B28808-9A1C-4CB0-839C-E89B8160119D}"/>
              </a:ext>
            </a:extLst>
          </p:cNvPr>
          <p:cNvSpPr txBox="1"/>
          <p:nvPr/>
        </p:nvSpPr>
        <p:spPr>
          <a:xfrm>
            <a:off x="3819029" y="26749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依据需求文档进行功能测试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7587F8-ECBC-4979-BF0F-0B2D62803A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84400" y="1038448"/>
            <a:ext cx="2195736" cy="39870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331CDE-7047-4583-819B-B8333DB90A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99992" y="1038447"/>
            <a:ext cx="2195736" cy="39870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535C752-1C78-4D78-98B8-F695712179E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15584" y="1038447"/>
            <a:ext cx="2195736" cy="39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0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9213" y="145441"/>
            <a:ext cx="2640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测 试</a:t>
            </a:r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-</a:t>
            </a:r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功能测试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B28808-9A1C-4CB0-839C-E89B8160119D}"/>
              </a:ext>
            </a:extLst>
          </p:cNvPr>
          <p:cNvSpPr txBox="1"/>
          <p:nvPr/>
        </p:nvSpPr>
        <p:spPr>
          <a:xfrm>
            <a:off x="3819029" y="26749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依据需求文档进行功能测试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3B805FF-CF26-452E-95BC-32B2AC267580}"/>
              </a:ext>
            </a:extLst>
          </p:cNvPr>
          <p:cNvGraphicFramePr>
            <a:graphicFrameLocks noGrp="1"/>
          </p:cNvGraphicFramePr>
          <p:nvPr/>
        </p:nvGraphicFramePr>
        <p:xfrm>
          <a:off x="685949" y="138297"/>
          <a:ext cx="8424937" cy="4972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062">
                  <a:extLst>
                    <a:ext uri="{9D8B030D-6E8A-4147-A177-3AD203B41FA5}">
                      <a16:colId xmlns:a16="http://schemas.microsoft.com/office/drawing/2014/main" val="800659436"/>
                    </a:ext>
                  </a:extLst>
                </a:gridCol>
                <a:gridCol w="1729062">
                  <a:extLst>
                    <a:ext uri="{9D8B030D-6E8A-4147-A177-3AD203B41FA5}">
                      <a16:colId xmlns:a16="http://schemas.microsoft.com/office/drawing/2014/main" val="3375165312"/>
                    </a:ext>
                  </a:extLst>
                </a:gridCol>
                <a:gridCol w="1729062">
                  <a:extLst>
                    <a:ext uri="{9D8B030D-6E8A-4147-A177-3AD203B41FA5}">
                      <a16:colId xmlns:a16="http://schemas.microsoft.com/office/drawing/2014/main" val="2664358521"/>
                    </a:ext>
                  </a:extLst>
                </a:gridCol>
                <a:gridCol w="1721498">
                  <a:extLst>
                    <a:ext uri="{9D8B030D-6E8A-4147-A177-3AD203B41FA5}">
                      <a16:colId xmlns:a16="http://schemas.microsoft.com/office/drawing/2014/main" val="132337548"/>
                    </a:ext>
                  </a:extLst>
                </a:gridCol>
                <a:gridCol w="1516253">
                  <a:extLst>
                    <a:ext uri="{9D8B030D-6E8A-4147-A177-3AD203B41FA5}">
                      <a16:colId xmlns:a16="http://schemas.microsoft.com/office/drawing/2014/main" val="2014176373"/>
                    </a:ext>
                  </a:extLst>
                </a:gridCol>
              </a:tblGrid>
              <a:tr h="13687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功能点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用例名称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操作步骤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预期结果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测试结果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extLst>
                  <a:ext uri="{0D108BD9-81ED-4DB2-BD59-A6C34878D82A}">
                    <a16:rowId xmlns:a16="http://schemas.microsoft.com/office/drawing/2014/main" val="682130448"/>
                  </a:ext>
                </a:extLst>
              </a:tr>
              <a:tr h="684358">
                <a:tc rowSpan="3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创建课程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输入课程名称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r>
                        <a:rPr lang="zh-CN" sz="900" kern="100" dirty="0">
                          <a:effectLst/>
                        </a:rPr>
                        <a:t>在“创建课程”页面点击“课程名称”输入框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r>
                        <a:rPr lang="zh-CN" sz="900" kern="100" dirty="0">
                          <a:effectLst/>
                        </a:rPr>
                        <a:t>输入课程名称（小于等于</a:t>
                      </a:r>
                      <a:r>
                        <a:rPr lang="en-US" sz="900" kern="100" dirty="0">
                          <a:effectLst/>
                        </a:rPr>
                        <a:t>30</a:t>
                      </a:r>
                      <a:r>
                        <a:rPr lang="zh-CN" sz="900" kern="100" dirty="0">
                          <a:effectLst/>
                        </a:rPr>
                        <a:t>字符）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</a:t>
                      </a:r>
                      <a:r>
                        <a:rPr lang="zh-CN" sz="900" kern="100" dirty="0">
                          <a:effectLst/>
                        </a:rPr>
                        <a:t>点击“创建课程”按钮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页面显示正常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符合预期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extLst>
                  <a:ext uri="{0D108BD9-81ED-4DB2-BD59-A6C34878D82A}">
                    <a16:rowId xmlns:a16="http://schemas.microsoft.com/office/drawing/2014/main" val="3973537233"/>
                  </a:ext>
                </a:extLst>
              </a:tr>
              <a:tr h="6344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输入课程名称（超长）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r>
                        <a:rPr lang="zh-CN" sz="900" kern="100">
                          <a:effectLst/>
                        </a:rPr>
                        <a:t>在“创建课程”页面点击“课程名称”输入框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r>
                        <a:rPr lang="zh-CN" sz="900" kern="100">
                          <a:effectLst/>
                        </a:rPr>
                        <a:t>输入课程名称（大于</a:t>
                      </a:r>
                      <a:r>
                        <a:rPr lang="en-US" sz="900" kern="100">
                          <a:effectLst/>
                        </a:rPr>
                        <a:t>30</a:t>
                      </a:r>
                      <a:r>
                        <a:rPr lang="zh-CN" sz="900" kern="100">
                          <a:effectLst/>
                        </a:rPr>
                        <a:t>字符）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r>
                        <a:rPr lang="zh-CN" sz="900" kern="100">
                          <a:effectLst/>
                        </a:rPr>
                        <a:t>点击“创建课程按钮”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出现提示框“请输入课程名称”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符合预期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extLst>
                  <a:ext uri="{0D108BD9-81ED-4DB2-BD59-A6C34878D82A}">
                    <a16:rowId xmlns:a16="http://schemas.microsoft.com/office/drawing/2014/main" val="4277360587"/>
                  </a:ext>
                </a:extLst>
              </a:tr>
              <a:tr h="507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上传课程封面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r>
                        <a:rPr lang="zh-CN" sz="900" kern="100" dirty="0">
                          <a:effectLst/>
                        </a:rPr>
                        <a:t>在“创建课程”页面点击“上传封面”区域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r>
                        <a:rPr lang="zh-CN" sz="900" kern="100" dirty="0">
                          <a:effectLst/>
                        </a:rPr>
                        <a:t>在相册中选择照片进行上传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原“创建课程”区域显示已选择的照片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符合预期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extLst>
                  <a:ext uri="{0D108BD9-81ED-4DB2-BD59-A6C34878D82A}">
                    <a16:rowId xmlns:a16="http://schemas.microsoft.com/office/drawing/2014/main" val="3415029961"/>
                  </a:ext>
                </a:extLst>
              </a:tr>
              <a:tr h="410615">
                <a:tc rowSpan="4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课程管理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移除班级学生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r>
                        <a:rPr lang="zh-CN" sz="900" kern="100" dirty="0">
                          <a:effectLst/>
                        </a:rPr>
                        <a:t>在“课程管理”页面的“学生列表”处选择学生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r>
                        <a:rPr lang="zh-CN" sz="900" kern="100" dirty="0">
                          <a:effectLst/>
                        </a:rPr>
                        <a:t>右滑，点击删除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出现提示框，要求确认是否删除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符合预期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extLst>
                  <a:ext uri="{0D108BD9-81ED-4DB2-BD59-A6C34878D82A}">
                    <a16:rowId xmlns:a16="http://schemas.microsoft.com/office/drawing/2014/main" val="3479252117"/>
                  </a:ext>
                </a:extLst>
              </a:tr>
              <a:tr h="566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编写课程公告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r>
                        <a:rPr lang="zh-CN" sz="900" kern="100" dirty="0">
                          <a:effectLst/>
                        </a:rPr>
                        <a:t>在“课程管理”页面的“课程公告”编辑框中编辑课程公告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r>
                        <a:rPr lang="zh-CN" sz="900" kern="100" dirty="0">
                          <a:effectLst/>
                        </a:rPr>
                        <a:t>点击“确认更改”按钮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提示“更改成功”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zh-CN" sz="900" kern="100" dirty="0">
                          <a:effectLst/>
                        </a:rPr>
                        <a:t>“更改失败”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符合预期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extLst>
                  <a:ext uri="{0D108BD9-81ED-4DB2-BD59-A6C34878D82A}">
                    <a16:rowId xmlns:a16="http://schemas.microsoft.com/office/drawing/2014/main" val="2172573252"/>
                  </a:ext>
                </a:extLst>
              </a:tr>
              <a:tr h="566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更改课程容量（比现有人数多）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r>
                        <a:rPr lang="zh-CN" sz="900" kern="100">
                          <a:effectLst/>
                        </a:rPr>
                        <a:t>在“课程管理”页面滑动人数调整滑块（比现有人数多）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r>
                        <a:rPr lang="zh-CN" sz="900" kern="100">
                          <a:effectLst/>
                        </a:rPr>
                        <a:t>点击“确认更改”按钮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提示“更改成功”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zh-CN" sz="900" kern="100" dirty="0">
                          <a:effectLst/>
                        </a:rPr>
                        <a:t>“更改失败”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符合预期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extLst>
                  <a:ext uri="{0D108BD9-81ED-4DB2-BD59-A6C34878D82A}">
                    <a16:rowId xmlns:a16="http://schemas.microsoft.com/office/drawing/2014/main" val="589787910"/>
                  </a:ext>
                </a:extLst>
              </a:tr>
              <a:tr h="566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更改课程容量（比现有人数少）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r>
                        <a:rPr lang="zh-CN" sz="900" kern="100">
                          <a:effectLst/>
                        </a:rPr>
                        <a:t>在“课程管理”页面滑动人数调整滑块（比现有人数少）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r>
                        <a:rPr lang="zh-CN" sz="900" kern="100">
                          <a:effectLst/>
                        </a:rPr>
                        <a:t>点击“确认更改”按钮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提示人数比现有人数少，无法更改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未达到预期效果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extLst>
                  <a:ext uri="{0D108BD9-81ED-4DB2-BD59-A6C34878D82A}">
                    <a16:rowId xmlns:a16="http://schemas.microsoft.com/office/drawing/2014/main" val="2544755932"/>
                  </a:ext>
                </a:extLst>
              </a:tr>
              <a:tr h="253771">
                <a:tc rowSpan="3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课程展示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查看“我的课程”卡片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r>
                        <a:rPr lang="zh-CN" sz="900" kern="100">
                          <a:effectLst/>
                        </a:rPr>
                        <a:t>点击“我的课程”选项卡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页面显示正常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符合预期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extLst>
                  <a:ext uri="{0D108BD9-81ED-4DB2-BD59-A6C34878D82A}">
                    <a16:rowId xmlns:a16="http://schemas.microsoft.com/office/drawing/2014/main" val="1621716015"/>
                  </a:ext>
                </a:extLst>
              </a:tr>
              <a:tr h="2737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查看“我的课程”卡片（课程简介超长）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r>
                        <a:rPr lang="zh-CN" sz="900" kern="100">
                          <a:effectLst/>
                        </a:rPr>
                        <a:t>点击“我的课程”选项卡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超过</a:t>
                      </a:r>
                      <a:r>
                        <a:rPr lang="en-US" sz="900" kern="100">
                          <a:effectLst/>
                        </a:rPr>
                        <a:t>25</a:t>
                      </a:r>
                      <a:r>
                        <a:rPr lang="zh-CN" sz="900" kern="100">
                          <a:effectLst/>
                        </a:rPr>
                        <a:t>个字符后隐藏并以“…”结束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符合预期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extLst>
                  <a:ext uri="{0D108BD9-81ED-4DB2-BD59-A6C34878D82A}">
                    <a16:rowId xmlns:a16="http://schemas.microsoft.com/office/drawing/2014/main" val="1005194014"/>
                  </a:ext>
                </a:extLst>
              </a:tr>
              <a:tr h="2737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查看“我的课程”卡片（超过一个教师）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r>
                        <a:rPr lang="zh-CN" sz="900" kern="100">
                          <a:effectLst/>
                        </a:rPr>
                        <a:t>点击“我的课程”选项卡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页面显示正常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符合预期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3846" marR="23846" marT="0" marB="0"/>
                </a:tc>
                <a:extLst>
                  <a:ext uri="{0D108BD9-81ED-4DB2-BD59-A6C34878D82A}">
                    <a16:rowId xmlns:a16="http://schemas.microsoft.com/office/drawing/2014/main" val="22479777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EA6819F-6CD9-4381-AD3E-B2A3CC5F37DD}"/>
              </a:ext>
            </a:extLst>
          </p:cNvPr>
          <p:cNvSpPr txBox="1"/>
          <p:nvPr/>
        </p:nvSpPr>
        <p:spPr>
          <a:xfrm>
            <a:off x="-3994" y="1131590"/>
            <a:ext cx="615553" cy="1944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393199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7317" y="171467"/>
            <a:ext cx="2640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测 试</a:t>
            </a:r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-</a:t>
            </a:r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功能测试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CE7393-9D58-4488-91A7-40AB7B568D1F}"/>
              </a:ext>
            </a:extLst>
          </p:cNvPr>
          <p:cNvSpPr txBox="1"/>
          <p:nvPr/>
        </p:nvSpPr>
        <p:spPr>
          <a:xfrm>
            <a:off x="0" y="1056358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）作业、课程资源相关测试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B28808-9A1C-4CB0-839C-E89B8160119D}"/>
              </a:ext>
            </a:extLst>
          </p:cNvPr>
          <p:cNvSpPr txBox="1"/>
          <p:nvPr/>
        </p:nvSpPr>
        <p:spPr>
          <a:xfrm>
            <a:off x="3819029" y="26749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依据需求文档进行功能测试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C171D7D-BD38-4709-A4B6-B7CB39A973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3769" y="875658"/>
            <a:ext cx="864096" cy="15979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2188B6-5492-4899-B53A-BA7D56F24A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37783" y="875658"/>
            <a:ext cx="864097" cy="15979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7E88A8-FA04-4169-8BC0-6E34C87824B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892088"/>
            <a:ext cx="936104" cy="15979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FD883FB-8656-4933-B258-C3AED94B88D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678224" y="892088"/>
            <a:ext cx="910000" cy="15814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DB1F193-94D1-44D0-A76E-7EDA0FBDF1E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510435" y="2669921"/>
            <a:ext cx="1335261" cy="23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87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9213" y="145441"/>
            <a:ext cx="2640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测 试</a:t>
            </a:r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-</a:t>
            </a:r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功能测试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B28808-9A1C-4CB0-839C-E89B8160119D}"/>
              </a:ext>
            </a:extLst>
          </p:cNvPr>
          <p:cNvSpPr txBox="1"/>
          <p:nvPr/>
        </p:nvSpPr>
        <p:spPr>
          <a:xfrm>
            <a:off x="3819029" y="26749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依据需求文档进行功能测试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A6819F-6CD9-4381-AD3E-B2A3CC5F37DD}"/>
              </a:ext>
            </a:extLst>
          </p:cNvPr>
          <p:cNvSpPr txBox="1"/>
          <p:nvPr/>
        </p:nvSpPr>
        <p:spPr>
          <a:xfrm>
            <a:off x="-3994" y="1131590"/>
            <a:ext cx="615553" cy="1944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测试用例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21B6BEA-5AC8-404D-A499-B067A5C8C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13702"/>
              </p:ext>
            </p:extLst>
          </p:nvPr>
        </p:nvGraphicFramePr>
        <p:xfrm>
          <a:off x="755574" y="1"/>
          <a:ext cx="8388426" cy="5398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284">
                  <a:extLst>
                    <a:ext uri="{9D8B030D-6E8A-4147-A177-3AD203B41FA5}">
                      <a16:colId xmlns:a16="http://schemas.microsoft.com/office/drawing/2014/main" val="783615973"/>
                    </a:ext>
                  </a:extLst>
                </a:gridCol>
                <a:gridCol w="1702250">
                  <a:extLst>
                    <a:ext uri="{9D8B030D-6E8A-4147-A177-3AD203B41FA5}">
                      <a16:colId xmlns:a16="http://schemas.microsoft.com/office/drawing/2014/main" val="3949754419"/>
                    </a:ext>
                  </a:extLst>
                </a:gridCol>
                <a:gridCol w="1702250">
                  <a:extLst>
                    <a:ext uri="{9D8B030D-6E8A-4147-A177-3AD203B41FA5}">
                      <a16:colId xmlns:a16="http://schemas.microsoft.com/office/drawing/2014/main" val="2198382861"/>
                    </a:ext>
                  </a:extLst>
                </a:gridCol>
                <a:gridCol w="1703321">
                  <a:extLst>
                    <a:ext uri="{9D8B030D-6E8A-4147-A177-3AD203B41FA5}">
                      <a16:colId xmlns:a16="http://schemas.microsoft.com/office/drawing/2014/main" val="2474679589"/>
                    </a:ext>
                  </a:extLst>
                </a:gridCol>
                <a:gridCol w="1703321">
                  <a:extLst>
                    <a:ext uri="{9D8B030D-6E8A-4147-A177-3AD203B41FA5}">
                      <a16:colId xmlns:a16="http://schemas.microsoft.com/office/drawing/2014/main" val="1115335392"/>
                    </a:ext>
                  </a:extLst>
                </a:gridCol>
              </a:tblGrid>
              <a:tr h="14613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功能点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用例名称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操作步骤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预期结果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测试结果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extLst>
                  <a:ext uri="{0D108BD9-81ED-4DB2-BD59-A6C34878D82A}">
                    <a16:rowId xmlns:a16="http://schemas.microsoft.com/office/drawing/2014/main" val="3827418037"/>
                  </a:ext>
                </a:extLst>
              </a:tr>
              <a:tr h="584542">
                <a:tc rowSpan="5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作业查看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r>
                        <a:rPr lang="zh-CN" sz="1000" kern="100" dirty="0">
                          <a:effectLst/>
                        </a:rPr>
                        <a:t>上传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r>
                        <a:rPr lang="zh-CN" sz="1000" kern="100" dirty="0">
                          <a:effectLst/>
                        </a:rPr>
                        <a:t>新增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提交作业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在“作业”页面点击相应作业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跳转到聊天框选择文件进行提交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选择正常，该项作业状态变为“已提交”，“提交”字样变为“修改”字样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符合预期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extLst>
                  <a:ext uri="{0D108BD9-81ED-4DB2-BD59-A6C34878D82A}">
                    <a16:rowId xmlns:a16="http://schemas.microsoft.com/office/drawing/2014/main" val="2468503795"/>
                  </a:ext>
                </a:extLst>
              </a:tr>
              <a:tr h="5845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修改作业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</a:t>
                      </a:r>
                      <a:r>
                        <a:rPr lang="zh-CN" sz="1000" kern="100" dirty="0">
                          <a:effectLst/>
                        </a:rPr>
                        <a:t>在“作业”页面点击相应作业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</a:t>
                      </a:r>
                      <a:r>
                        <a:rPr lang="zh-CN" sz="1000" kern="100" dirty="0">
                          <a:effectLst/>
                        </a:rPr>
                        <a:t>跳转到聊天框选择文件进行提交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选择正常，该项作业状态保持“已提交”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符合预期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extLst>
                  <a:ext uri="{0D108BD9-81ED-4DB2-BD59-A6C34878D82A}">
                    <a16:rowId xmlns:a16="http://schemas.microsoft.com/office/drawing/2014/main" val="3251842629"/>
                  </a:ext>
                </a:extLst>
              </a:tr>
              <a:tr h="10229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新增作业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</a:t>
                      </a:r>
                      <a:r>
                        <a:rPr lang="zh-CN" sz="1000" kern="100" dirty="0">
                          <a:effectLst/>
                        </a:rPr>
                        <a:t>在“作业”页面点击“</a:t>
                      </a:r>
                      <a:r>
                        <a:rPr lang="en-US" sz="1000" kern="100" dirty="0">
                          <a:effectLst/>
                        </a:rPr>
                        <a:t>+</a:t>
                      </a:r>
                      <a:r>
                        <a:rPr lang="zh-CN" sz="1000" kern="100" dirty="0">
                          <a:effectLst/>
                        </a:rPr>
                        <a:t>”号，弹出新增作业框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</a:t>
                      </a:r>
                      <a:r>
                        <a:rPr lang="zh-CN" sz="1000" kern="100" dirty="0">
                          <a:effectLst/>
                        </a:rPr>
                        <a:t>点击标题文本框，填写标题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</a:t>
                      </a:r>
                      <a:r>
                        <a:rPr lang="zh-CN" sz="1000" kern="100" dirty="0">
                          <a:effectLst/>
                        </a:rPr>
                        <a:t>点击截止日期选择区域，选择截止日期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</a:t>
                      </a:r>
                      <a:r>
                        <a:rPr lang="zh-CN" sz="1000" kern="100" dirty="0">
                          <a:effectLst/>
                        </a:rPr>
                        <a:t>点击“发布作业按钮”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页面显示正常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符合预期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extLst>
                  <a:ext uri="{0D108BD9-81ED-4DB2-BD59-A6C34878D82A}">
                    <a16:rowId xmlns:a16="http://schemas.microsoft.com/office/drawing/2014/main" val="573403480"/>
                  </a:ext>
                </a:extLst>
              </a:tr>
              <a:tr h="10229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新增作业（标题过长）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</a:t>
                      </a:r>
                      <a:r>
                        <a:rPr lang="zh-CN" sz="1000" kern="100" dirty="0">
                          <a:effectLst/>
                        </a:rPr>
                        <a:t>在“作业”页面点击“</a:t>
                      </a:r>
                      <a:r>
                        <a:rPr lang="en-US" sz="1000" kern="100" dirty="0">
                          <a:effectLst/>
                        </a:rPr>
                        <a:t>+</a:t>
                      </a:r>
                      <a:r>
                        <a:rPr lang="zh-CN" sz="1000" kern="100" dirty="0">
                          <a:effectLst/>
                        </a:rPr>
                        <a:t>”号，弹出新增作业框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</a:t>
                      </a:r>
                      <a:r>
                        <a:rPr lang="zh-CN" sz="1000" kern="100" dirty="0">
                          <a:effectLst/>
                        </a:rPr>
                        <a:t>点击标题文本框，填写标题，标题长度大于</a:t>
                      </a:r>
                      <a:r>
                        <a:rPr lang="en-US" sz="1000" kern="100" dirty="0">
                          <a:effectLst/>
                        </a:rPr>
                        <a:t>15</a:t>
                      </a:r>
                      <a:r>
                        <a:rPr lang="zh-CN" sz="1000" kern="100" dirty="0">
                          <a:effectLst/>
                        </a:rPr>
                        <a:t>字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</a:t>
                      </a:r>
                      <a:r>
                        <a:rPr lang="zh-CN" sz="1000" kern="100" dirty="0">
                          <a:effectLst/>
                        </a:rPr>
                        <a:t>点击截止日期选择区域，选择截止日期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</a:t>
                      </a:r>
                      <a:r>
                        <a:rPr lang="zh-CN" sz="1000" kern="100" dirty="0">
                          <a:effectLst/>
                        </a:rPr>
                        <a:t>点击“发布作业按钮”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超过</a:t>
                      </a:r>
                      <a:r>
                        <a:rPr lang="en-US" sz="1000" kern="100" dirty="0">
                          <a:effectLst/>
                        </a:rPr>
                        <a:t>15</a:t>
                      </a:r>
                      <a:r>
                        <a:rPr lang="zh-CN" sz="1000" kern="100" dirty="0">
                          <a:effectLst/>
                        </a:rPr>
                        <a:t>字无法继续输入，页面显示正常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符合预期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extLst>
                  <a:ext uri="{0D108BD9-81ED-4DB2-BD59-A6C34878D82A}">
                    <a16:rowId xmlns:a16="http://schemas.microsoft.com/office/drawing/2014/main" val="2063778299"/>
                  </a:ext>
                </a:extLst>
              </a:tr>
              <a:tr h="4384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新增作业（未选择标题或截止日期）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在“作业”页面点击“</a:t>
                      </a:r>
                      <a:r>
                        <a:rPr lang="en-US" sz="1000" kern="100">
                          <a:effectLst/>
                        </a:rPr>
                        <a:t>+</a:t>
                      </a:r>
                      <a:r>
                        <a:rPr lang="zh-CN" sz="1000" kern="100">
                          <a:effectLst/>
                        </a:rPr>
                        <a:t>”号，弹出新增作业框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点击“发布作业按钮”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提示“未输入标题、截止日期”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符合预期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extLst>
                  <a:ext uri="{0D108BD9-81ED-4DB2-BD59-A6C34878D82A}">
                    <a16:rowId xmlns:a16="http://schemas.microsoft.com/office/drawing/2014/main" val="4203088938"/>
                  </a:ext>
                </a:extLst>
              </a:tr>
              <a:tr h="783558">
                <a:tc rowSpan="2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资源查看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zh-CN" sz="1000" kern="100">
                          <a:effectLst/>
                        </a:rPr>
                        <a:t>上传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上传资源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在“课程资源“页面点击”</a:t>
                      </a:r>
                      <a:r>
                        <a:rPr lang="en-US" sz="1000" kern="100">
                          <a:effectLst/>
                        </a:rPr>
                        <a:t>+</a:t>
                      </a:r>
                      <a:r>
                        <a:rPr lang="zh-CN" sz="1000" kern="100">
                          <a:effectLst/>
                        </a:rPr>
                        <a:t>“号，弹出上传资源框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输入资源标题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点击“选择文件“区域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页面显示正常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符合预期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extLst>
                  <a:ext uri="{0D108BD9-81ED-4DB2-BD59-A6C34878D82A}">
                    <a16:rowId xmlns:a16="http://schemas.microsoft.com/office/drawing/2014/main" val="1805906524"/>
                  </a:ext>
                </a:extLst>
              </a:tr>
              <a:tr h="6529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上传资源（未填写标题）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在“课程资源“页面点击”</a:t>
                      </a:r>
                      <a:r>
                        <a:rPr lang="en-US" sz="1000" kern="100">
                          <a:effectLst/>
                        </a:rPr>
                        <a:t>+</a:t>
                      </a:r>
                      <a:r>
                        <a:rPr lang="zh-CN" sz="1000" kern="100">
                          <a:effectLst/>
                        </a:rPr>
                        <a:t>“号，弹出上传资源框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点击“选择文件“区域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提示“未输入标题”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符合预期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079" marR="25079" marT="0" marB="0"/>
                </a:tc>
                <a:extLst>
                  <a:ext uri="{0D108BD9-81ED-4DB2-BD59-A6C34878D82A}">
                    <a16:rowId xmlns:a16="http://schemas.microsoft.com/office/drawing/2014/main" val="389886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6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7317" y="171467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测 试</a:t>
            </a:r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-</a:t>
            </a:r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兼容性测试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16009E-F42E-4B98-A2F9-35403293FA56}"/>
              </a:ext>
            </a:extLst>
          </p:cNvPr>
          <p:cNvSpPr txBox="1"/>
          <p:nvPr/>
        </p:nvSpPr>
        <p:spPr>
          <a:xfrm>
            <a:off x="897316" y="760362"/>
            <a:ext cx="713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真机测试：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覆盖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（系统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7.0-10.1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iOS(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13.2.3)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，测试运行截图：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4E39F8-21A3-49E7-85AC-6EE9FDE75E7C}"/>
              </a:ext>
            </a:extLst>
          </p:cNvPr>
          <p:cNvSpPr txBox="1"/>
          <p:nvPr/>
        </p:nvSpPr>
        <p:spPr>
          <a:xfrm>
            <a:off x="897314" y="1406693"/>
            <a:ext cx="301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iOS 13.2.3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微信版本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7.0.8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55172B0-50AD-4332-BB4F-DDA739F599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6025"/>
            <a:ext cx="1763448" cy="31360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8C451A7-CF0D-441E-AD17-1E10878C8105}"/>
              </a:ext>
            </a:extLst>
          </p:cNvPr>
          <p:cNvSpPr/>
          <p:nvPr/>
        </p:nvSpPr>
        <p:spPr>
          <a:xfrm>
            <a:off x="4462849" y="1406693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Android 7.0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微信版本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7.0.9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868AE9E-477E-42F0-AA36-05637CD932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55" y="1776025"/>
            <a:ext cx="1690772" cy="3112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27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7317" y="171467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测 试</a:t>
            </a:r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-</a:t>
            </a:r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兼容性测试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16009E-F42E-4B98-A2F9-35403293FA56}"/>
              </a:ext>
            </a:extLst>
          </p:cNvPr>
          <p:cNvSpPr txBox="1"/>
          <p:nvPr/>
        </p:nvSpPr>
        <p:spPr>
          <a:xfrm>
            <a:off x="897316" y="760362"/>
            <a:ext cx="713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真机测试：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覆盖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（系统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7.0-10.1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iOS(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13.2.3)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，测试运行截图：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4E39F8-21A3-49E7-85AC-6EE9FDE75E7C}"/>
              </a:ext>
            </a:extLst>
          </p:cNvPr>
          <p:cNvSpPr txBox="1"/>
          <p:nvPr/>
        </p:nvSpPr>
        <p:spPr>
          <a:xfrm>
            <a:off x="971600" y="1347614"/>
            <a:ext cx="301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Android9.0 </a:t>
            </a:r>
            <a:r>
              <a:rPr lang="zh-CN" altLang="zh-CN" dirty="0"/>
              <a:t>微信版本</a:t>
            </a:r>
            <a:r>
              <a:rPr lang="en-US" altLang="zh-CN" dirty="0"/>
              <a:t>7.0.9</a:t>
            </a:r>
            <a:endParaRPr lang="zh-CN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9CBBA3-04B4-468D-B054-9E1C5FE648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5073" y="1712248"/>
            <a:ext cx="1797755" cy="31960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9E29A2-15F4-40C5-90E8-F45EB3CD855A}"/>
              </a:ext>
            </a:extLst>
          </p:cNvPr>
          <p:cNvSpPr txBox="1"/>
          <p:nvPr/>
        </p:nvSpPr>
        <p:spPr>
          <a:xfrm>
            <a:off x="3909680" y="1887980"/>
            <a:ext cx="269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经模拟测试，小程序兼容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2.4.0-2.9.4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基础库，涵盖用户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88.29%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25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7317" y="171467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测 试</a:t>
            </a:r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-</a:t>
            </a:r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兼容性测试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16009E-F42E-4B98-A2F9-35403293FA56}"/>
              </a:ext>
            </a:extLst>
          </p:cNvPr>
          <p:cNvSpPr txBox="1"/>
          <p:nvPr/>
        </p:nvSpPr>
        <p:spPr>
          <a:xfrm>
            <a:off x="897316" y="760362"/>
            <a:ext cx="713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真机测试：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覆盖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（系统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7.0-10.1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iOS(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13.2.3)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，测试运行截图：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4E39F8-21A3-49E7-85AC-6EE9FDE75E7C}"/>
              </a:ext>
            </a:extLst>
          </p:cNvPr>
          <p:cNvSpPr txBox="1"/>
          <p:nvPr/>
        </p:nvSpPr>
        <p:spPr>
          <a:xfrm>
            <a:off x="971600" y="1347614"/>
            <a:ext cx="301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Android9.0 </a:t>
            </a:r>
            <a:r>
              <a:rPr lang="zh-CN" altLang="zh-CN" dirty="0"/>
              <a:t>微信版本</a:t>
            </a:r>
            <a:r>
              <a:rPr lang="en-US" altLang="zh-CN" dirty="0"/>
              <a:t>7.0.9</a:t>
            </a:r>
            <a:endParaRPr lang="zh-CN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9CBBA3-04B4-468D-B054-9E1C5FE648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5073" y="1712248"/>
            <a:ext cx="1797755" cy="31960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9E29A2-15F4-40C5-90E8-F45EB3CD855A}"/>
              </a:ext>
            </a:extLst>
          </p:cNvPr>
          <p:cNvSpPr txBox="1"/>
          <p:nvPr/>
        </p:nvSpPr>
        <p:spPr>
          <a:xfrm>
            <a:off x="3909680" y="1887980"/>
            <a:ext cx="269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经模拟测试，小程序兼容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2.4.0-2.9.4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基础库，涵盖用户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88.29%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11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51"/>
          <a:stretch/>
        </p:blipFill>
        <p:spPr>
          <a:xfrm>
            <a:off x="-17197" y="0"/>
            <a:ext cx="9161197" cy="5143500"/>
          </a:xfrm>
          <a:prstGeom prst="rect">
            <a:avLst/>
          </a:prstGeom>
        </p:spPr>
      </p:pic>
      <p:cxnSp>
        <p:nvCxnSpPr>
          <p:cNvPr id="4" name="直接连接符 3"/>
          <p:cNvCxnSpPr>
            <a:stCxn id="2" idx="0"/>
          </p:cNvCxnSpPr>
          <p:nvPr/>
        </p:nvCxnSpPr>
        <p:spPr>
          <a:xfrm flipH="1">
            <a:off x="2555776" y="0"/>
            <a:ext cx="2007626" cy="1896675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  <a:softEdge rad="254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4079" y="25007"/>
            <a:ext cx="3299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CONTEXT</a:t>
            </a:r>
            <a:endParaRPr lang="zh-CN" altLang="en-US" sz="5400" b="1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802369" y="1645132"/>
            <a:ext cx="5504087" cy="527980"/>
            <a:chOff x="1819957" y="1863517"/>
            <a:chExt cx="5504087" cy="527980"/>
          </a:xfrm>
        </p:grpSpPr>
        <p:grpSp>
          <p:nvGrpSpPr>
            <p:cNvPr id="41" name="组合 40"/>
            <p:cNvGrpSpPr/>
            <p:nvPr/>
          </p:nvGrpSpPr>
          <p:grpSpPr>
            <a:xfrm>
              <a:off x="1819957" y="1863517"/>
              <a:ext cx="5504087" cy="527980"/>
              <a:chOff x="1372169" y="1896676"/>
              <a:chExt cx="5504087" cy="527980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372169" y="1896676"/>
                <a:ext cx="5504087" cy="527980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426623" y="1929833"/>
                <a:ext cx="461665" cy="461665"/>
              </a:xfrm>
              <a:prstGeom prst="ellipse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341214" y="190912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主要功能展示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802369" y="2361263"/>
            <a:ext cx="5504087" cy="527980"/>
            <a:chOff x="1819957" y="1863517"/>
            <a:chExt cx="5504087" cy="527980"/>
          </a:xfrm>
        </p:grpSpPr>
        <p:grpSp>
          <p:nvGrpSpPr>
            <p:cNvPr id="71" name="组合 70"/>
            <p:cNvGrpSpPr/>
            <p:nvPr/>
          </p:nvGrpSpPr>
          <p:grpSpPr>
            <a:xfrm>
              <a:off x="1819957" y="1863517"/>
              <a:ext cx="5504087" cy="527980"/>
              <a:chOff x="1372169" y="1896676"/>
              <a:chExt cx="5504087" cy="527980"/>
            </a:xfrm>
          </p:grpSpPr>
          <p:sp>
            <p:nvSpPr>
              <p:cNvPr id="73" name="圆角矩形 72"/>
              <p:cNvSpPr/>
              <p:nvPr/>
            </p:nvSpPr>
            <p:spPr>
              <a:xfrm>
                <a:off x="1372169" y="1896676"/>
                <a:ext cx="5504087" cy="527980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1426623" y="1929833"/>
                <a:ext cx="461665" cy="461665"/>
              </a:xfrm>
              <a:prstGeom prst="ellipse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341214" y="1909122"/>
              <a:ext cx="23855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用户反馈及改进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802369" y="3077394"/>
            <a:ext cx="5504087" cy="527980"/>
            <a:chOff x="1819957" y="1863517"/>
            <a:chExt cx="5504087" cy="527980"/>
          </a:xfrm>
        </p:grpSpPr>
        <p:grpSp>
          <p:nvGrpSpPr>
            <p:cNvPr id="101" name="组合 100"/>
            <p:cNvGrpSpPr/>
            <p:nvPr/>
          </p:nvGrpSpPr>
          <p:grpSpPr>
            <a:xfrm>
              <a:off x="1819957" y="1863517"/>
              <a:ext cx="5504087" cy="527980"/>
              <a:chOff x="1372169" y="1896676"/>
              <a:chExt cx="5504087" cy="527980"/>
            </a:xfrm>
          </p:grpSpPr>
          <p:sp>
            <p:nvSpPr>
              <p:cNvPr id="103" name="圆角矩形 102"/>
              <p:cNvSpPr/>
              <p:nvPr/>
            </p:nvSpPr>
            <p:spPr>
              <a:xfrm>
                <a:off x="1372169" y="1896676"/>
                <a:ext cx="5504087" cy="527980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426623" y="1929833"/>
                <a:ext cx="461665" cy="461665"/>
              </a:xfrm>
              <a:prstGeom prst="ellipse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2341214" y="19091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802369" y="3793525"/>
            <a:ext cx="5504087" cy="527980"/>
            <a:chOff x="1819957" y="1863517"/>
            <a:chExt cx="5504087" cy="527980"/>
          </a:xfrm>
        </p:grpSpPr>
        <p:grpSp>
          <p:nvGrpSpPr>
            <p:cNvPr id="130" name="组合 129"/>
            <p:cNvGrpSpPr/>
            <p:nvPr/>
          </p:nvGrpSpPr>
          <p:grpSpPr>
            <a:xfrm>
              <a:off x="1819957" y="1863517"/>
              <a:ext cx="5504087" cy="527980"/>
              <a:chOff x="1372169" y="1896676"/>
              <a:chExt cx="5504087" cy="527980"/>
            </a:xfrm>
          </p:grpSpPr>
          <p:sp>
            <p:nvSpPr>
              <p:cNvPr id="132" name="圆角矩形 131"/>
              <p:cNvSpPr/>
              <p:nvPr/>
            </p:nvSpPr>
            <p:spPr>
              <a:xfrm>
                <a:off x="1372169" y="1896676"/>
                <a:ext cx="5504087" cy="527980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1426623" y="1929833"/>
                <a:ext cx="461665" cy="461665"/>
              </a:xfrm>
              <a:prstGeom prst="ellipse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2341214" y="190912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团队分工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97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5260457" y="1462031"/>
            <a:ext cx="3256067" cy="3106757"/>
            <a:chOff x="5707639" y="661860"/>
            <a:chExt cx="3962712" cy="3780998"/>
          </a:xfrm>
        </p:grpSpPr>
        <p:sp>
          <p:nvSpPr>
            <p:cNvPr id="6" name="六边形 5"/>
            <p:cNvSpPr/>
            <p:nvPr/>
          </p:nvSpPr>
          <p:spPr>
            <a:xfrm rot="19997318">
              <a:off x="7069100" y="1900290"/>
              <a:ext cx="1234752" cy="1064441"/>
            </a:xfrm>
            <a:prstGeom prst="hexag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/>
            <p:nvPr/>
          </p:nvSpPr>
          <p:spPr>
            <a:xfrm rot="19997318">
              <a:off x="8256028" y="1945817"/>
              <a:ext cx="1234752" cy="1064441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/>
            <p:nvPr/>
          </p:nvSpPr>
          <p:spPr>
            <a:xfrm rot="19997318">
              <a:off x="6393345" y="2873905"/>
              <a:ext cx="1234752" cy="1064441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六边形 44"/>
            <p:cNvSpPr/>
            <p:nvPr/>
          </p:nvSpPr>
          <p:spPr>
            <a:xfrm rot="19997318">
              <a:off x="6552219" y="882571"/>
              <a:ext cx="1234752" cy="1064441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584377" y="3703024"/>
              <a:ext cx="31931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9094287" y="1626380"/>
              <a:ext cx="576064" cy="5760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07639" y="184798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6607721" y="3866794"/>
              <a:ext cx="576064" cy="5760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6183996" y="661860"/>
              <a:ext cx="576064" cy="5760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2157" y="55419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小组成员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794" y="567881"/>
            <a:ext cx="2897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INPUTYOURGOODIDEASHERE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39582" y="1420981"/>
            <a:ext cx="8099944" cy="2823991"/>
            <a:chOff x="144463" y="1163947"/>
            <a:chExt cx="8045656" cy="2823991"/>
          </a:xfrm>
        </p:grpSpPr>
        <p:grpSp>
          <p:nvGrpSpPr>
            <p:cNvPr id="20" name="组合 19"/>
            <p:cNvGrpSpPr/>
            <p:nvPr/>
          </p:nvGrpSpPr>
          <p:grpSpPr>
            <a:xfrm>
              <a:off x="155221" y="1163947"/>
              <a:ext cx="576064" cy="576064"/>
              <a:chOff x="711096" y="1131590"/>
              <a:chExt cx="576064" cy="57606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711096" y="1131590"/>
                <a:ext cx="576064" cy="57606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50227" y="1250635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686764" y="130405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44463" y="2228388"/>
              <a:ext cx="576064" cy="576064"/>
              <a:chOff x="611560" y="2283718"/>
              <a:chExt cx="576064" cy="576064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611560" y="2283718"/>
                <a:ext cx="576064" cy="57606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0691" y="2402763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686764" y="23685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44463" y="3411874"/>
              <a:ext cx="576064" cy="576064"/>
              <a:chOff x="611560" y="3363838"/>
              <a:chExt cx="576064" cy="576064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11560" y="3363838"/>
                <a:ext cx="576064" cy="57606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50691" y="3482883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686764" y="355198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6930" y="13040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张俊朗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1070" y="235245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蓝扬波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930" y="348625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钟马驰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89696" y="272412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34606" y="1554015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张俊朗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05536" y="1596073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GOOD </a:t>
              </a: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IDEAS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71692" y="2436057"/>
              <a:ext cx="718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蓝扬波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47652" y="3236722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GOOD </a:t>
              </a: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IDEAS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69062" y="3208731"/>
              <a:ext cx="1075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钟马驰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专注度分析技术</a:t>
              </a:r>
              <a:endPara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50123" y="2321955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GOOD </a:t>
              </a: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IDEAS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834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1804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490817" y="2008284"/>
            <a:ext cx="6427143" cy="1283546"/>
          </a:xfrm>
          <a:prstGeom prst="round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5816" y="2156252"/>
            <a:ext cx="3687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THANK YOU</a:t>
            </a:r>
            <a:endParaRPr lang="zh-CN" altLang="en-US" sz="4800" b="1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57619" y="1726191"/>
            <a:ext cx="795610" cy="528314"/>
            <a:chOff x="4098836" y="2191631"/>
            <a:chExt cx="795610" cy="599623"/>
          </a:xfrm>
          <a:solidFill>
            <a:srgbClr val="002060"/>
          </a:solidFill>
        </p:grpSpPr>
        <p:sp>
          <p:nvSpPr>
            <p:cNvPr id="2" name="圆角矩形 1"/>
            <p:cNvSpPr/>
            <p:nvPr/>
          </p:nvSpPr>
          <p:spPr>
            <a:xfrm>
              <a:off x="4098836" y="2191631"/>
              <a:ext cx="795610" cy="43204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4217186" y="2148238"/>
              <a:ext cx="558910" cy="727122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67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2157" y="55419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关联系统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789E39-8DE1-496B-B056-67B1270D4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71550"/>
            <a:ext cx="5904656" cy="41153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1AC6EE-B915-43BE-B9E6-02B243F6F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11292"/>
            <a:ext cx="8171362" cy="44358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3F2775-7621-4145-8BB7-40940CD53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88" y="96326"/>
            <a:ext cx="527758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0711" y="554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6" name="下箭头 5"/>
          <p:cNvSpPr/>
          <p:nvPr/>
        </p:nvSpPr>
        <p:spPr>
          <a:xfrm rot="10800000">
            <a:off x="3834025" y="732101"/>
            <a:ext cx="1422051" cy="422624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87924" y="1779662"/>
            <a:ext cx="1368152" cy="4006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155092" y="1691975"/>
            <a:ext cx="576064" cy="57606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94223" y="18110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81333" y="3353386"/>
            <a:ext cx="1368152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148501" y="3277774"/>
            <a:ext cx="576064" cy="57606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287632" y="34026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881333" y="2550845"/>
            <a:ext cx="136815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3401977" y="2478226"/>
            <a:ext cx="576064" cy="57606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881333" y="4155926"/>
            <a:ext cx="136815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3391219" y="4083918"/>
            <a:ext cx="576064" cy="57606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675797" y="939961"/>
            <a:ext cx="828092" cy="768260"/>
            <a:chOff x="5868144" y="651362"/>
            <a:chExt cx="828092" cy="768260"/>
          </a:xfrm>
        </p:grpSpPr>
        <p:cxnSp>
          <p:nvCxnSpPr>
            <p:cNvPr id="30" name="直接连接符 29"/>
            <p:cNvCxnSpPr/>
            <p:nvPr/>
          </p:nvCxnSpPr>
          <p:spPr>
            <a:xfrm flipV="1">
              <a:off x="5868144" y="721769"/>
              <a:ext cx="504056" cy="69785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372200" y="721769"/>
              <a:ext cx="18002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6552220" y="65136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387146" y="139131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登 录 </a:t>
            </a:r>
            <a:r>
              <a:rPr lang="en-US" altLang="zh-CN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 </a:t>
            </a:r>
            <a:r>
              <a:rPr lang="zh-CN" altLang="en-US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注 册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724565" y="2571750"/>
            <a:ext cx="828092" cy="768260"/>
            <a:chOff x="5868144" y="651362"/>
            <a:chExt cx="828092" cy="768260"/>
          </a:xfrm>
        </p:grpSpPr>
        <p:cxnSp>
          <p:nvCxnSpPr>
            <p:cNvPr id="89" name="直接连接符 88"/>
            <p:cNvCxnSpPr/>
            <p:nvPr/>
          </p:nvCxnSpPr>
          <p:spPr>
            <a:xfrm flipV="1">
              <a:off x="5868144" y="721769"/>
              <a:ext cx="504056" cy="69785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372200" y="721769"/>
              <a:ext cx="18002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/>
            <p:cNvSpPr/>
            <p:nvPr/>
          </p:nvSpPr>
          <p:spPr>
            <a:xfrm>
              <a:off x="6552220" y="65136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flipH="1">
            <a:off x="2704046" y="1646759"/>
            <a:ext cx="828092" cy="768260"/>
            <a:chOff x="5868144" y="651362"/>
            <a:chExt cx="828092" cy="768260"/>
          </a:xfrm>
        </p:grpSpPr>
        <p:cxnSp>
          <p:nvCxnSpPr>
            <p:cNvPr id="93" name="直接连接符 92"/>
            <p:cNvCxnSpPr/>
            <p:nvPr/>
          </p:nvCxnSpPr>
          <p:spPr>
            <a:xfrm flipV="1">
              <a:off x="5868144" y="721769"/>
              <a:ext cx="504056" cy="69785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6372200" y="721769"/>
              <a:ext cx="18002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/>
            <p:cNvSpPr/>
            <p:nvPr/>
          </p:nvSpPr>
          <p:spPr>
            <a:xfrm>
              <a:off x="6552220" y="65136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flipH="1">
            <a:off x="2704046" y="3277774"/>
            <a:ext cx="828092" cy="768260"/>
            <a:chOff x="5868144" y="651362"/>
            <a:chExt cx="828092" cy="768260"/>
          </a:xfrm>
        </p:grpSpPr>
        <p:cxnSp>
          <p:nvCxnSpPr>
            <p:cNvPr id="97" name="直接连接符 96"/>
            <p:cNvCxnSpPr/>
            <p:nvPr/>
          </p:nvCxnSpPr>
          <p:spPr>
            <a:xfrm flipV="1">
              <a:off x="5868144" y="721769"/>
              <a:ext cx="504056" cy="69785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372200" y="721769"/>
              <a:ext cx="18002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 98"/>
            <p:cNvSpPr/>
            <p:nvPr/>
          </p:nvSpPr>
          <p:spPr>
            <a:xfrm>
              <a:off x="6552220" y="65136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387146" y="305675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课 程 相 关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79091" y="92424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主 页</a:t>
            </a:r>
          </a:p>
        </p:txBody>
      </p:sp>
      <p:sp>
        <p:nvSpPr>
          <p:cNvPr id="41" name="TextBox 102">
            <a:extLst>
              <a:ext uri="{FF2B5EF4-FFF2-40B4-BE49-F238E27FC236}">
                <a16:creationId xmlns:a16="http://schemas.microsoft.com/office/drawing/2014/main" id="{619AD6F9-F760-4B4E-8021-D7D2EECE5B82}"/>
              </a:ext>
            </a:extLst>
          </p:cNvPr>
          <p:cNvSpPr txBox="1"/>
          <p:nvPr/>
        </p:nvSpPr>
        <p:spPr>
          <a:xfrm>
            <a:off x="6521679" y="246159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专 注 度 相 关</a:t>
            </a:r>
          </a:p>
        </p:txBody>
      </p:sp>
    </p:spTree>
    <p:extLst>
      <p:ext uri="{BB962C8B-B14F-4D97-AF65-F5344CB8AC3E}">
        <p14:creationId xmlns:p14="http://schemas.microsoft.com/office/powerpoint/2010/main" val="141002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2157" y="55419"/>
            <a:ext cx="446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主要功能展示</a:t>
            </a:r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—</a:t>
            </a:r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登录</a:t>
            </a:r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</a:t>
            </a:r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注册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4A108483-213D-47DA-8460-40A4D1D6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3" y="875658"/>
            <a:ext cx="2128519" cy="3758083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0F94D036-06A0-4BB3-902A-8DEF7C824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61" y="875658"/>
            <a:ext cx="2129682" cy="37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6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2157" y="55419"/>
            <a:ext cx="356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主要功能展示</a:t>
            </a:r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—</a:t>
            </a:r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主页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CEAAF4-F829-45B4-A587-A9E4310DC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36" y="1136631"/>
            <a:ext cx="2016224" cy="35787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1CEAA3-BA69-4541-B406-9725ECDCB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776" y="1136631"/>
            <a:ext cx="2016225" cy="35787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C9B4F7-ABBF-46BB-BBAE-6A9D84B5E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016" y="1131590"/>
            <a:ext cx="2016225" cy="35838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1352CD-D6DD-4378-A2C3-D655E93C1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1131590"/>
            <a:ext cx="2016224" cy="357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9213" y="145441"/>
            <a:ext cx="356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主要功能展示</a:t>
            </a:r>
            <a:r>
              <a:rPr lang="en-US" altLang="zh-CN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—</a:t>
            </a:r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课程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2A233CF-A857-4758-824A-68487E3E5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27" y="1140296"/>
            <a:ext cx="1886889" cy="33576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99FEBF-7E4B-449A-8C62-E751F65C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43" y="1135942"/>
            <a:ext cx="1886889" cy="33623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F17200-8E07-460E-8C3C-6FF201D11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060" y="1135943"/>
            <a:ext cx="1891618" cy="33576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1B1F16A-D0F0-4FE4-B294-DB8368602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1131590"/>
            <a:ext cx="1894283" cy="33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3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9213" y="145441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用户反馈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96577-DC8C-429E-8371-93E445AB1D1A}"/>
              </a:ext>
            </a:extLst>
          </p:cNvPr>
          <p:cNvSpPr txBox="1"/>
          <p:nvPr/>
        </p:nvSpPr>
        <p:spPr>
          <a:xfrm>
            <a:off x="869213" y="1016605"/>
            <a:ext cx="75192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陈同学：背景色太沉暗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解决：背景色、主题色改为蓝色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张同学：应增加在教师专注度详情页点击进入查看单个学生情况的功能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解决：增加此功能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刘同学：应增加在主页作业提醒处点击作业进入完成界面功能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解决：增加此功能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黎同学：主页不能点击推荐图片进入对应课程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解决：增加此功能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廖同学：“我的”页面个人资料卡片背景太喧宾夺主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解决：更换背景图片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72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432048" cy="875658"/>
          </a:xfrm>
          <a:custGeom>
            <a:avLst/>
            <a:gdLst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0 w 432048"/>
              <a:gd name="connsiteY3" fmla="*/ 1059582 h 1059582"/>
              <a:gd name="connsiteX4" fmla="*/ 0 w 432048"/>
              <a:gd name="connsiteY4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23259 w 432048"/>
              <a:gd name="connsiteY3" fmla="*/ 10450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  <a:gd name="connsiteX0" fmla="*/ 0 w 432048"/>
              <a:gd name="connsiteY0" fmla="*/ 0 h 1059582"/>
              <a:gd name="connsiteX1" fmla="*/ 432048 w 432048"/>
              <a:gd name="connsiteY1" fmla="*/ 0 h 1059582"/>
              <a:gd name="connsiteX2" fmla="*/ 432048 w 432048"/>
              <a:gd name="connsiteY2" fmla="*/ 1059582 h 1059582"/>
              <a:gd name="connsiteX3" fmla="*/ 212374 w 432048"/>
              <a:gd name="connsiteY3" fmla="*/ 816429 h 1059582"/>
              <a:gd name="connsiteX4" fmla="*/ 0 w 432048"/>
              <a:gd name="connsiteY4" fmla="*/ 1059582 h 1059582"/>
              <a:gd name="connsiteX5" fmla="*/ 0 w 432048"/>
              <a:gd name="connsiteY5" fmla="*/ 0 h 105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48" h="1059582">
                <a:moveTo>
                  <a:pt x="0" y="0"/>
                </a:moveTo>
                <a:lnTo>
                  <a:pt x="432048" y="0"/>
                </a:lnTo>
                <a:lnTo>
                  <a:pt x="432048" y="1059582"/>
                </a:lnTo>
                <a:lnTo>
                  <a:pt x="212374" y="816429"/>
                </a:lnTo>
                <a:lnTo>
                  <a:pt x="0" y="105958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9213" y="145441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用户反馈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96577-DC8C-429E-8371-93E445AB1D1A}"/>
              </a:ext>
            </a:extLst>
          </p:cNvPr>
          <p:cNvSpPr txBox="1"/>
          <p:nvPr/>
        </p:nvSpPr>
        <p:spPr>
          <a:xfrm>
            <a:off x="869213" y="1016605"/>
            <a:ext cx="75192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陈同学：运行流畅，操作简单便捷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郭同学：画面精美，操作人性化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王同学：当课程作业或课程资源为空时希望有提示暂无数据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解决：已增加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谢同学：在“查看专注度”页面中点击圆形按钮要点两次才起作用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解决：已安排修改控件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吴同学：课程介绍超长时会溢出卡片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解决：超长部分改为用“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…”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85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1466</Words>
  <Application>Microsoft Office PowerPoint</Application>
  <PresentationFormat>全屏显示(16:9)</PresentationFormat>
  <Paragraphs>277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黑体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张 俊朗</cp:lastModifiedBy>
  <cp:revision>102</cp:revision>
  <dcterms:created xsi:type="dcterms:W3CDTF">2015-12-11T10:47:45Z</dcterms:created>
  <dcterms:modified xsi:type="dcterms:W3CDTF">2019-12-18T07:59:54Z</dcterms:modified>
</cp:coreProperties>
</file>