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3"/>
    <p:sldId id="256" r:id="rId4"/>
    <p:sldId id="263" r:id="rId5"/>
    <p:sldId id="262" r:id="rId6"/>
    <p:sldId id="261" r:id="rId7"/>
    <p:sldId id="257" r:id="rId8"/>
    <p:sldId id="258" r:id="rId9"/>
  </p:sldIdLst>
  <p:sldSz cx="9144000" cy="6858000" type="screen4x3"/>
  <p:notesSz cx="6858000" cy="9144000"/>
  <p:embeddedFontLst>
    <p:embeddedFont>
      <p:font typeface="微软雅黑" panose="020B0503020204020204" charset="-122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0" autoAdjust="0"/>
    <p:restoredTop sz="94660"/>
  </p:normalViewPr>
  <p:slideViewPr>
    <p:cSldViewPr>
      <p:cViewPr>
        <p:scale>
          <a:sx n="75" d="100"/>
          <a:sy n="75" d="100"/>
        </p:scale>
        <p:origin x="-60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tx2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4"/>
          <p:cNvSpPr/>
          <p:nvPr>
            <p:custDataLst>
              <p:tags r:id="rId2"/>
            </p:custDataLst>
          </p:nvPr>
        </p:nvSpPr>
        <p:spPr>
          <a:xfrm>
            <a:off x="4044720" y="3624961"/>
            <a:ext cx="1054561" cy="5071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aseline="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flipV="1">
            <a:off x="2733675" y="1195334"/>
            <a:ext cx="3676650" cy="4226034"/>
          </a:xfrm>
          <a:prstGeom prst="triangl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aseline="0">
              <a:latin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4"/>
            </p:custDataLst>
          </p:nvPr>
        </p:nvSpPr>
        <p:spPr>
          <a:xfrm flipV="1">
            <a:off x="2733675" y="1898279"/>
            <a:ext cx="3676650" cy="4226034"/>
          </a:xfrm>
          <a:prstGeom prst="triangl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aseline="0">
              <a:latin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5"/>
            </p:custDataLst>
          </p:nvPr>
        </p:nvSpPr>
        <p:spPr>
          <a:xfrm rot="2315082">
            <a:off x="7757636" y="1211848"/>
            <a:ext cx="400050" cy="45982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6"/>
            </p:custDataLst>
          </p:nvPr>
        </p:nvSpPr>
        <p:spPr>
          <a:xfrm rot="17631882" flipV="1">
            <a:off x="8576786" y="900332"/>
            <a:ext cx="400050" cy="45982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 flipV="1">
            <a:off x="7568450" y="2199225"/>
            <a:ext cx="242051" cy="27821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3" name="等腰三角形 12"/>
          <p:cNvSpPr/>
          <p:nvPr>
            <p:custDataLst>
              <p:tags r:id="rId8"/>
            </p:custDataLst>
          </p:nvPr>
        </p:nvSpPr>
        <p:spPr>
          <a:xfrm rot="2315082">
            <a:off x="2130801" y="4091262"/>
            <a:ext cx="400050" cy="45982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4" name="等腰三角形 13"/>
          <p:cNvSpPr/>
          <p:nvPr>
            <p:custDataLst>
              <p:tags r:id="rId9"/>
            </p:custDataLst>
          </p:nvPr>
        </p:nvSpPr>
        <p:spPr>
          <a:xfrm rot="2644620">
            <a:off x="468688" y="4983437"/>
            <a:ext cx="400050" cy="45982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/>
          <p:nvPr>
            <p:custDataLst>
              <p:tags r:id="rId10"/>
            </p:custDataLst>
          </p:nvPr>
        </p:nvSpPr>
        <p:spPr>
          <a:xfrm rot="19428006" flipV="1">
            <a:off x="1266011" y="5074067"/>
            <a:ext cx="242051" cy="27821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9" name="等腰三角形 18"/>
          <p:cNvSpPr/>
          <p:nvPr>
            <p:custDataLst>
              <p:tags r:id="rId11"/>
            </p:custDataLst>
          </p:nvPr>
        </p:nvSpPr>
        <p:spPr>
          <a:xfrm rot="17425212" flipV="1">
            <a:off x="1445548" y="4328667"/>
            <a:ext cx="242051" cy="27821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514458" y="2013337"/>
            <a:ext cx="6115085" cy="1474112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95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3967082" y="3624961"/>
            <a:ext cx="1192367" cy="507111"/>
          </a:xfrm>
        </p:spPr>
        <p:txBody>
          <a:bodyPr lIns="90000" tIns="46800" rIns="90000" bIns="46800" anchor="ctr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35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95881" y="304800"/>
            <a:ext cx="8719519" cy="6248400"/>
            <a:chOff x="261175" y="304800"/>
            <a:chExt cx="11626025" cy="6248400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304800" y="304800"/>
              <a:ext cx="11582400" cy="6248400"/>
            </a:xfrm>
            <a:prstGeom prst="rect">
              <a:avLst/>
            </a:prstGeom>
            <a:gradFill flip="none" rotWithShape="1">
              <a:gsLst>
                <a:gs pos="40000">
                  <a:schemeClr val="bg2"/>
                </a:gs>
                <a:gs pos="92000">
                  <a:schemeClr val="tx2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342900" sx="106000" sy="106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 dirty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261175" y="597763"/>
              <a:ext cx="11327050" cy="5883697"/>
              <a:chOff x="261175" y="597763"/>
              <a:chExt cx="11327050" cy="5883697"/>
            </a:xfrm>
          </p:grpSpPr>
          <p:sp>
            <p:nvSpPr>
              <p:cNvPr id="13" name="等腰三角形 12"/>
              <p:cNvSpPr/>
              <p:nvPr userDrawn="1">
                <p:custDataLst>
                  <p:tags r:id="rId4"/>
                </p:custDataLst>
              </p:nvPr>
            </p:nvSpPr>
            <p:spPr>
              <a:xfrm rot="2315082">
                <a:off x="261175" y="6021632"/>
                <a:ext cx="533400" cy="45982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5"/>
                </p:custDataLst>
              </p:nvPr>
            </p:nvSpPr>
            <p:spPr>
              <a:xfrm rot="2015744" flipV="1">
                <a:off x="11265491" y="597763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95881" y="180644"/>
            <a:ext cx="8805362" cy="6300816"/>
            <a:chOff x="261175" y="180644"/>
            <a:chExt cx="11740482" cy="6300816"/>
          </a:xfrm>
        </p:grpSpPr>
        <p:sp>
          <p:nvSpPr>
            <p:cNvPr id="8" name="等腰三角形 7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 rot="1322092">
              <a:off x="11233066" y="180644"/>
              <a:ext cx="768591" cy="666134"/>
              <a:chOff x="11216987" y="376430"/>
              <a:chExt cx="768591" cy="666134"/>
            </a:xfrm>
          </p:grpSpPr>
          <p:sp>
            <p:nvSpPr>
              <p:cNvPr id="10" name="等腰三角形 9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216987" y="76434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85102" y="3986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757238" y="850900"/>
            <a:ext cx="7629525" cy="5156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045105" y="2146286"/>
            <a:ext cx="5053790" cy="2565428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95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" name="组合 10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2" name="等腰三角形 11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95881" y="304800"/>
            <a:ext cx="8719519" cy="6248400"/>
            <a:chOff x="261175" y="304800"/>
            <a:chExt cx="11626025" cy="6248400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304800" y="304800"/>
              <a:ext cx="11582400" cy="6248400"/>
            </a:xfrm>
            <a:prstGeom prst="rect">
              <a:avLst/>
            </a:prstGeom>
            <a:gradFill flip="none" rotWithShape="1">
              <a:gsLst>
                <a:gs pos="40000">
                  <a:schemeClr val="bg2"/>
                </a:gs>
                <a:gs pos="92000">
                  <a:schemeClr val="tx2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342900" sx="106000" sy="106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 dirty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261175" y="597763"/>
              <a:ext cx="11327050" cy="5883697"/>
              <a:chOff x="261175" y="597763"/>
              <a:chExt cx="11327050" cy="5883697"/>
            </a:xfrm>
          </p:grpSpPr>
          <p:sp>
            <p:nvSpPr>
              <p:cNvPr id="11" name="等腰三角形 10"/>
              <p:cNvSpPr/>
              <p:nvPr userDrawn="1">
                <p:custDataLst>
                  <p:tags r:id="rId4"/>
                </p:custDataLst>
              </p:nvPr>
            </p:nvSpPr>
            <p:spPr>
              <a:xfrm rot="2315082">
                <a:off x="261175" y="6021632"/>
                <a:ext cx="533400" cy="45982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5"/>
                </p:custDataLst>
              </p:nvPr>
            </p:nvSpPr>
            <p:spPr>
              <a:xfrm rot="2015744" flipV="1">
                <a:off x="11265491" y="597763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2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1"/>
            <a:ext cx="3617595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200" baseline="0" dirty="0">
              <a:solidFill>
                <a:schemeClr val="accent3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7" name="组合 16"/>
          <p:cNvGrpSpPr/>
          <p:nvPr>
            <p:custDataLst>
              <p:tags r:id="rId3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18" name="等腰三角形 17"/>
            <p:cNvSpPr/>
            <p:nvPr userDrawn="1">
              <p:custDataLst>
                <p:tags r:id="rId4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9" name="组合 18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20" name="等腰三角形 19"/>
              <p:cNvSpPr/>
              <p:nvPr userDrawn="1">
                <p:custDataLst>
                  <p:tags r:id="rId5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6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gradFill flip="none" rotWithShape="1">
            <a:gsLst>
              <a:gs pos="40000">
                <a:schemeClr val="bg2"/>
              </a:gs>
              <a:gs pos="92000">
                <a:schemeClr val="tx2"/>
              </a:gs>
            </a:gsLst>
            <a:lin ang="2700000" scaled="0"/>
            <a:tileRect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200" baseline="0">
              <a:solidFill>
                <a:schemeClr val="accent3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3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6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gradFill flip="none" rotWithShape="1">
            <a:gsLst>
              <a:gs pos="40000">
                <a:schemeClr val="bg2"/>
              </a:gs>
              <a:gs pos="92000">
                <a:schemeClr val="tx2"/>
              </a:gs>
            </a:gsLst>
            <a:lin ang="2700000" scaled="0"/>
            <a:tileRect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200" baseline="0">
              <a:solidFill>
                <a:schemeClr val="accent3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17" name="等腰三角形 16"/>
            <p:cNvSpPr/>
            <p:nvPr userDrawn="1">
              <p:custDataLst>
                <p:tags r:id="rId4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9" name="等腰三角形 18"/>
              <p:cNvSpPr/>
              <p:nvPr userDrawn="1">
                <p:custDataLst>
                  <p:tags r:id="rId5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等腰三角形 19"/>
              <p:cNvSpPr/>
              <p:nvPr userDrawn="1">
                <p:custDataLst>
                  <p:tags r:id="rId6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100000">
                <a:schemeClr val="tx2"/>
              </a:gs>
              <a:gs pos="53000">
                <a:schemeClr val="bg2"/>
              </a:gs>
            </a:gsLst>
            <a:lin ang="0" scaled="1"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200" baseline="0">
              <a:solidFill>
                <a:schemeClr val="accent3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19" name="等腰三角形 18"/>
            <p:cNvSpPr/>
            <p:nvPr userDrawn="1">
              <p:custDataLst>
                <p:tags r:id="rId4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组合 19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21" name="等腰三角形 20"/>
              <p:cNvSpPr/>
              <p:nvPr userDrawn="1">
                <p:custDataLst>
                  <p:tags r:id="rId5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等腰三角形 21"/>
              <p:cNvSpPr/>
              <p:nvPr userDrawn="1">
                <p:custDataLst>
                  <p:tags r:id="rId6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 rot="2315082">
            <a:off x="8687755" y="6292840"/>
            <a:ext cx="307256" cy="353168"/>
          </a:xfrm>
          <a:prstGeom prst="triangl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等腰三角形 13"/>
          <p:cNvSpPr/>
          <p:nvPr>
            <p:custDataLst>
              <p:tags r:id="rId8"/>
            </p:custDataLst>
          </p:nvPr>
        </p:nvSpPr>
        <p:spPr>
          <a:xfrm rot="17631882" flipV="1">
            <a:off x="8705357" y="5636809"/>
            <a:ext cx="400050" cy="459828"/>
          </a:xfrm>
          <a:prstGeom prst="triangl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aseline="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1663200"/>
            <a:ext cx="40068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1663200"/>
            <a:ext cx="40257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816800"/>
            <a:ext cx="40068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813200"/>
            <a:ext cx="40257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14" name="等腰三角形 13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20" name="等腰三角形 19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gradFill flip="none" rotWithShape="1">
            <a:gsLst>
              <a:gs pos="69000">
                <a:schemeClr val="bg2"/>
              </a:gs>
              <a:gs pos="92000">
                <a:schemeClr val="tx2"/>
              </a:gs>
            </a:gsLst>
            <a:lin ang="2700000" scaled="0"/>
            <a:tileRect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200" baseline="0" dirty="0">
              <a:solidFill>
                <a:schemeClr val="accent3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8" name="等腰三角形 7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9" name="等腰三角形 8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12" name="等腰三角形 11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4" name="等腰三角形 13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733754" y="1854199"/>
            <a:ext cx="5676493" cy="2819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aseline="0" dirty="0">
              <a:latin typeface="Arial" panose="020B0604020202020204" pitchFamily="34" charset="0"/>
            </a:endParaRPr>
          </a:p>
        </p:txBody>
      </p:sp>
      <p:sp>
        <p:nvSpPr>
          <p:cNvPr id="10" name="矩形: 圆角 4"/>
          <p:cNvSpPr/>
          <p:nvPr>
            <p:custDataLst>
              <p:tags r:id="rId7"/>
            </p:custDataLst>
          </p:nvPr>
        </p:nvSpPr>
        <p:spPr>
          <a:xfrm>
            <a:off x="4044720" y="1600644"/>
            <a:ext cx="1054561" cy="5071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aseline="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4319588" y="3365500"/>
            <a:ext cx="50482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398568" y="3492500"/>
            <a:ext cx="4346864" cy="80010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12" name="等腰三角形 11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4" name="等腰三角形 13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14" name="等腰三角形 13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6" name="等腰三角形 15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1" name="等腰三角形 10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95881" y="305272"/>
            <a:ext cx="8738343" cy="6176188"/>
            <a:chOff x="261175" y="305272"/>
            <a:chExt cx="11651124" cy="6176188"/>
          </a:xfrm>
        </p:grpSpPr>
        <p:sp>
          <p:nvSpPr>
            <p:cNvPr id="12" name="等腰三角形 11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4" name="等腰三角形 13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95881" y="304800"/>
            <a:ext cx="8719519" cy="6248400"/>
            <a:chOff x="261175" y="304800"/>
            <a:chExt cx="11626025" cy="6248400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304800" y="304800"/>
              <a:ext cx="11582400" cy="6248400"/>
            </a:xfrm>
            <a:prstGeom prst="rect">
              <a:avLst/>
            </a:prstGeom>
            <a:gradFill flip="none" rotWithShape="1">
              <a:gsLst>
                <a:gs pos="40000">
                  <a:schemeClr val="bg2"/>
                </a:gs>
                <a:gs pos="92000">
                  <a:schemeClr val="tx2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342900" sx="106000" sy="106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200" baseline="0" dirty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261175" y="597763"/>
              <a:ext cx="11327050" cy="5883697"/>
              <a:chOff x="261175" y="597763"/>
              <a:chExt cx="11327050" cy="5883697"/>
            </a:xfrm>
          </p:grpSpPr>
          <p:sp>
            <p:nvSpPr>
              <p:cNvPr id="13" name="等腰三角形 12"/>
              <p:cNvSpPr/>
              <p:nvPr userDrawn="1">
                <p:custDataLst>
                  <p:tags r:id="rId4"/>
                </p:custDataLst>
              </p:nvPr>
            </p:nvSpPr>
            <p:spPr>
              <a:xfrm rot="2315082">
                <a:off x="261175" y="6021632"/>
                <a:ext cx="533400" cy="45982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5"/>
                </p:custDataLst>
              </p:nvPr>
            </p:nvSpPr>
            <p:spPr>
              <a:xfrm rot="2015744" flipV="1">
                <a:off x="11265491" y="597763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2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marL="386080" indent="-21399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28980" indent="-21399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071880" indent="-21399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414780" indent="-21399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757680" indent="-21399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5.xml"/><Relationship Id="rId23" Type="http://schemas.openxmlformats.org/officeDocument/2006/relationships/tags" Target="../tags/tag184.xml"/><Relationship Id="rId22" Type="http://schemas.openxmlformats.org/officeDocument/2006/relationships/tags" Target="../tags/tag183.xml"/><Relationship Id="rId21" Type="http://schemas.openxmlformats.org/officeDocument/2006/relationships/tags" Target="../tags/tag182.xml"/><Relationship Id="rId20" Type="http://schemas.openxmlformats.org/officeDocument/2006/relationships/tags" Target="../tags/tag18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4458" y="2228602"/>
            <a:ext cx="6115085" cy="1474112"/>
          </a:xfrm>
        </p:spPr>
        <p:txBody>
          <a:bodyPr>
            <a:normAutofit fontScale="90000"/>
          </a:bodyPr>
          <a:p>
            <a:r>
              <a:rPr lang="en-US" altLang="zh-CN"/>
              <a:t>“</a:t>
            </a:r>
            <a:r>
              <a:rPr lang="zh-CN" altLang="en-US"/>
              <a:t>易组</a:t>
            </a:r>
            <a:r>
              <a:rPr lang="en-US" altLang="zh-CN"/>
              <a:t>”APP</a:t>
            </a:r>
            <a:br>
              <a:rPr lang="en-US" altLang="zh-CN"/>
            </a:br>
            <a:r>
              <a:rPr lang="en-US" altLang="zh-CN" sz="2000">
                <a:sym typeface="+mn-ea"/>
              </a:rPr>
              <a:t>--</a:t>
            </a:r>
            <a:r>
              <a:rPr lang="zh-CN" altLang="en-US" sz="2000">
                <a:sym typeface="+mn-ea"/>
              </a:rPr>
              <a:t>面向高校学生发布组队、竞赛信息的</a:t>
            </a:r>
            <a:r>
              <a:rPr lang="en-US" altLang="zh-CN" sz="2000">
                <a:sym typeface="+mn-ea"/>
              </a:rPr>
              <a:t>APP</a:t>
            </a:r>
            <a:br>
              <a:rPr lang="en-US" altLang="zh-CN" sz="2000"/>
            </a:b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8705" y="3886200"/>
            <a:ext cx="7389495" cy="1752600"/>
          </a:xfrm>
        </p:spPr>
        <p:txBody>
          <a:bodyPr>
            <a:normAutofit/>
          </a:bodyPr>
          <a:p>
            <a:r>
              <a:rPr lang="en-US" altLang="zh-CN" sz="2000"/>
              <a:t>2019_a4:</a:t>
            </a:r>
            <a:endParaRPr lang="en-US" altLang="zh-CN" sz="2000"/>
          </a:p>
          <a:p>
            <a:r>
              <a:rPr lang="zh-CN" altLang="en-US" sz="2000"/>
              <a:t>网络应用技术（</a:t>
            </a:r>
            <a:r>
              <a:rPr lang="en-US" altLang="zh-CN" sz="2000"/>
              <a:t>7</a:t>
            </a:r>
            <a:r>
              <a:rPr lang="zh-CN" altLang="en-US" sz="2000"/>
              <a:t>班）</a:t>
            </a:r>
            <a:endParaRPr lang="en-US" altLang="zh-CN" sz="2000"/>
          </a:p>
          <a:p>
            <a:r>
              <a:rPr lang="zh-CN" altLang="en-US" sz="2000"/>
              <a:t>范钟元，沈欣颖，</a:t>
            </a:r>
            <a:r>
              <a:rPr lang="zh-CN" altLang="en-US" sz="2000"/>
              <a:t>黄嘉莹，高源</a:t>
            </a:r>
            <a:endParaRPr lang="zh-CN" altLang="en-US" sz="2000"/>
          </a:p>
        </p:txBody>
      </p:sp>
      <p:pic>
        <p:nvPicPr>
          <p:cNvPr id="4" name="图片 3" descr="（5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045" y="203835"/>
            <a:ext cx="1819275" cy="1809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335699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15616" y="2276872"/>
            <a:ext cx="1440160" cy="792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赛事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347864" y="1340768"/>
            <a:ext cx="1512168" cy="792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24128" y="2348880"/>
            <a:ext cx="1440160" cy="792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实验室招人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907704" y="3933056"/>
            <a:ext cx="1440160" cy="792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生活购物拼单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860032" y="4005064"/>
            <a:ext cx="1440160" cy="792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2852936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</a:t>
            </a:r>
            <a:r>
              <a:rPr lang="zh-CN" altLang="en-US" sz="4400" b="1" dirty="0" smtClean="0">
                <a:latin typeface="华文行楷" pitchFamily="2" charset="-122"/>
                <a:ea typeface="华文行楷" pitchFamily="2" charset="-122"/>
              </a:rPr>
              <a:t>组队</a:t>
            </a:r>
            <a:endParaRPr lang="zh-CN" altLang="en-US" sz="4400" b="1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11" name="直接连接符 10"/>
          <p:cNvCxnSpPr>
            <a:stCxn id="5" idx="4"/>
          </p:cNvCxnSpPr>
          <p:nvPr/>
        </p:nvCxnSpPr>
        <p:spPr>
          <a:xfrm flipH="1">
            <a:off x="4067944" y="2132856"/>
            <a:ext cx="36004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</p:cNvCxnSpPr>
          <p:nvPr/>
        </p:nvCxnSpPr>
        <p:spPr>
          <a:xfrm>
            <a:off x="2555776" y="2672916"/>
            <a:ext cx="936104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47864" y="3501008"/>
            <a:ext cx="50405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8" idx="1"/>
          </p:cNvCxnSpPr>
          <p:nvPr/>
        </p:nvCxnSpPr>
        <p:spPr>
          <a:xfrm>
            <a:off x="4211960" y="3645024"/>
            <a:ext cx="858979" cy="47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644008" y="2852936"/>
            <a:ext cx="100811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6770" y="461010"/>
            <a:ext cx="3816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创意与创新性简介</a:t>
            </a:r>
            <a:endParaRPr lang="zh-CN" altLang="en-US" sz="2800" b="1" dirty="0"/>
          </a:p>
        </p:txBody>
      </p:sp>
      <p:sp>
        <p:nvSpPr>
          <p:cNvPr id="21" name="标题 1"/>
          <p:cNvSpPr txBox="1"/>
          <p:nvPr/>
        </p:nvSpPr>
        <p:spPr>
          <a:xfrm>
            <a:off x="755576" y="5013176"/>
            <a:ext cx="181054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创新优势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5589240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满足高校大学生学习生活中各种组队的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满足组队信息的准确性、安全性、及时性以及全面性的需求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项目实施可行性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r>
              <a:rPr lang="zh-CN" altLang="en-US" sz="2400"/>
              <a:t>行业市场分析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目标群体：高校大学生及教师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需求：信息的全面性与及时性，双向选择</a:t>
            </a:r>
            <a:endParaRPr lang="zh-CN" altLang="en-US" sz="2400"/>
          </a:p>
          <a:p>
            <a:r>
              <a:rPr lang="zh-CN" altLang="en-US" sz="2400"/>
              <a:t>竞争对手或同类产品分析</a:t>
            </a:r>
            <a:endParaRPr lang="zh-CN" altLang="en-US"/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组队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（娱乐）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高校云实习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（实习就业，高年级学生）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64219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产品定位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产品特征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/>
              <a:t>目标市场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目标市场特征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目标市场需求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 smtClean="0"/>
              <a:t>推广方案</a:t>
            </a:r>
            <a:endParaRPr lang="zh-CN" altLang="en-US" sz="32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sz="4800" dirty="0"/>
          </a:p>
          <a:p>
            <a:r>
              <a:rPr lang="zh-CN" altLang="zh-CN" sz="2800" dirty="0"/>
              <a:t>应用市场</a:t>
            </a:r>
            <a:r>
              <a:rPr lang="zh-CN" altLang="zh-CN" sz="2800" dirty="0" smtClean="0"/>
              <a:t>推广</a:t>
            </a:r>
            <a:endParaRPr lang="en-US" altLang="zh-CN" sz="2800" dirty="0"/>
          </a:p>
          <a:p>
            <a:r>
              <a:rPr lang="zh-CN" altLang="en-US" sz="2800" dirty="0" smtClean="0"/>
              <a:t>搜索引擎推广</a:t>
            </a:r>
            <a:endParaRPr lang="en-US" altLang="zh-CN" sz="2800" dirty="0" smtClean="0"/>
          </a:p>
          <a:p>
            <a:r>
              <a:rPr lang="zh-CN" altLang="en-US" sz="2800" dirty="0" smtClean="0"/>
              <a:t>视频网站推广</a:t>
            </a:r>
            <a:endParaRPr lang="en-US" altLang="zh-CN" sz="2800" dirty="0" smtClean="0"/>
          </a:p>
          <a:p>
            <a:r>
              <a:rPr lang="zh-CN" altLang="en-US" sz="2800" dirty="0" smtClean="0"/>
              <a:t>社交软件推广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主要内容模块</a:t>
            </a:r>
            <a:endParaRPr lang="zh-CN" altLang="en-US" sz="36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200000"/>
              </a:lnSpc>
            </a:pPr>
            <a:r>
              <a:rPr lang="zh-CN" altLang="en-US" sz="2700" dirty="0"/>
              <a:t>选择身份类型</a:t>
            </a:r>
            <a:endParaRPr lang="en-US" altLang="zh-CN" sz="2700" dirty="0"/>
          </a:p>
          <a:p>
            <a:pPr>
              <a:lnSpc>
                <a:spcPct val="200000"/>
              </a:lnSpc>
            </a:pPr>
            <a:r>
              <a:rPr lang="zh-CN" altLang="en-US" sz="2700" dirty="0"/>
              <a:t>选择组队类型</a:t>
            </a:r>
            <a:endParaRPr lang="en-US" altLang="zh-CN" sz="2700" dirty="0"/>
          </a:p>
          <a:p>
            <a:pPr>
              <a:lnSpc>
                <a:spcPct val="200000"/>
              </a:lnSpc>
            </a:pPr>
            <a:r>
              <a:rPr lang="zh-CN" altLang="en-US" sz="2700" dirty="0"/>
              <a:t>赛事信息的发布</a:t>
            </a:r>
            <a:endParaRPr lang="en-US" altLang="zh-CN" sz="2700" dirty="0"/>
          </a:p>
          <a:p>
            <a:pPr>
              <a:lnSpc>
                <a:spcPct val="200000"/>
              </a:lnSpc>
            </a:pPr>
            <a:r>
              <a:rPr lang="zh-CN" altLang="en-US" sz="2700" dirty="0"/>
              <a:t>建立上传和编辑</a:t>
            </a:r>
            <a:endParaRPr lang="en-US" altLang="zh-CN" sz="2700" dirty="0"/>
          </a:p>
          <a:p>
            <a:pPr>
              <a:lnSpc>
                <a:spcPct val="200000"/>
              </a:lnSpc>
            </a:pPr>
            <a:r>
              <a:rPr lang="zh-CN" altLang="en-US" sz="2700" dirty="0"/>
              <a:t>订阅功能</a:t>
            </a:r>
            <a:endParaRPr lang="zh-CN" altLang="en-US" sz="2700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sz="3300" b="1" dirty="0"/>
              <a:t>开发日程表</a:t>
            </a:r>
            <a:endParaRPr lang="zh-CN" altLang="en-US" sz="33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83793" y="2226470"/>
          <a:ext cx="7569200" cy="326326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784600"/>
                <a:gridCol w="3784600"/>
              </a:tblGrid>
              <a:tr h="513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75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日期</a:t>
                      </a:r>
                      <a:endParaRPr lang="zh-CN" sz="1575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20177" marT="120177" marB="1201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75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完成进度</a:t>
                      </a:r>
                      <a:endParaRPr lang="zh-CN" sz="1575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20177" marT="120177" marB="1201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2019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日</a:t>
                      </a:r>
                      <a:endParaRPr lang="zh-CN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组内成员讨论开发内容并统一意见</a:t>
                      </a:r>
                      <a:endParaRPr lang="zh-CN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2019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日</a:t>
                      </a:r>
                      <a:endParaRPr lang="zh-CN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汇报初步方案汇报</a:t>
                      </a:r>
                      <a:endParaRPr lang="zh-CN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2019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日</a:t>
                      </a:r>
                      <a:endParaRPr lang="zh-CN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改进方案并敲定最终方案</a:t>
                      </a:r>
                      <a:endParaRPr lang="zh-CN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2019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日</a:t>
                      </a:r>
                      <a:endParaRPr lang="zh-CN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完成任务分配，各成员开始进行各自的开发任务</a:t>
                      </a:r>
                      <a:endParaRPr lang="zh-CN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614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2019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日</a:t>
                      </a:r>
                      <a:endParaRPr lang="zh-CN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小组成员完成开发任务，对各个模块进行汇总，</a:t>
                      </a:r>
                      <a:r>
                        <a:rPr lang="en-US" sz="12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debug</a:t>
                      </a:r>
                      <a:endParaRPr lang="zh-CN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2019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</a:t>
                      </a:r>
                      <a:r>
                        <a:rPr lang="zh-CN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日</a:t>
                      </a:r>
                      <a:endParaRPr lang="zh-CN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完成对软件的各项测试，作品完成</a:t>
                      </a:r>
                      <a:endParaRPr lang="zh-CN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0296" marR="104154" marT="104154" marB="104154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486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486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4520_1"/>
  <p:tag name="KSO_WM_TEMPLATE_CATEGORY" val="custom"/>
  <p:tag name="KSO_WM_TEMPLATE_INDEX" val="20184862"/>
  <p:tag name="KSO_WM_TEMPLATE_SUBCATEGORY" val="0"/>
  <p:tag name="KSO_WM_TEMPLATE_THUMBS_INDEX" val="1、6、7、8、10、22、30"/>
  <p:tag name="KSO_WM_UNIT_SHOW_EDIT_AREA_INDICATION" val="0"/>
  <p:tag name="KSO_WM_TEMPLATE_MASTER_TYPE" val="1"/>
  <p:tag name="KSO_WM_TEMPLATE_COLOR_TYPE" val="0"/>
  <p:tag name="KSO_WM_TEMPLATE_MASTER_THUMB_INDEX" val="12"/>
</p:tagLst>
</file>

<file path=ppt/tags/tag186.xml><?xml version="1.0" encoding="utf-8"?>
<p:tagLst xmlns:p="http://schemas.openxmlformats.org/presentationml/2006/main">
  <p:tag name="KSO_WM_TEMPLATE_CATEGORY" val="custom"/>
  <p:tag name="KSO_WM_TEMPLATE_INDEX" val="20184862"/>
  <p:tag name="KSO_WM_SLIDE_MODEL_TYPE" val="cover"/>
</p:tagLst>
</file>

<file path=ppt/tags/tag187.xml><?xml version="1.0" encoding="utf-8"?>
<p:tagLst xmlns:p="http://schemas.openxmlformats.org/presentationml/2006/main">
  <p:tag name="KSO_WM_TEMPLATE_CATEGORY" val="custom"/>
  <p:tag name="KSO_WM_TEMPLATE_INDEX" val="20184862"/>
</p:tagLst>
</file>

<file path=ppt/tags/tag188.xml><?xml version="1.0" encoding="utf-8"?>
<p:tagLst xmlns:p="http://schemas.openxmlformats.org/presentationml/2006/main">
  <p:tag name="KSO_WM_TEMPLATE_CATEGORY" val="custom"/>
  <p:tag name="KSO_WM_TEMPLATE_INDEX" val="20184862"/>
</p:tagLst>
</file>

<file path=ppt/tags/tag189.xml><?xml version="1.0" encoding="utf-8"?>
<p:tagLst xmlns:p="http://schemas.openxmlformats.org/presentationml/2006/main">
  <p:tag name="KSO_WM_TEMPLATE_CATEGORY" val="custom"/>
  <p:tag name="KSO_WM_TEMPLATE_INDEX" val="2018486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184862"/>
</p:tagLst>
</file>

<file path=ppt/tags/tag191.xml><?xml version="1.0" encoding="utf-8"?>
<p:tagLst xmlns:p="http://schemas.openxmlformats.org/presentationml/2006/main">
  <p:tag name="KSO_WM_TEMPLATE_CATEGORY" val="custom"/>
  <p:tag name="KSO_WM_TEMPLATE_INDEX" val="20184862"/>
</p:tagLst>
</file>

<file path=ppt/tags/tag192.xml><?xml version="1.0" encoding="utf-8"?>
<p:tagLst xmlns:p="http://schemas.openxmlformats.org/presentationml/2006/main">
  <p:tag name="KSO_WM_TEMPLATE_CATEGORY" val="custom"/>
  <p:tag name="KSO_WM_TEMPLATE_INDEX" val="2018486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1.1.1.1.1.1.1.20184862">
      <a:dk1>
        <a:srgbClr val="000000"/>
      </a:dk1>
      <a:lt1>
        <a:srgbClr val="FFFFFF"/>
      </a:lt1>
      <a:dk2>
        <a:srgbClr val="CFF3FA"/>
      </a:dk2>
      <a:lt2>
        <a:srgbClr val="FDE7E6"/>
      </a:lt2>
      <a:accent1>
        <a:srgbClr val="5EB6DD"/>
      </a:accent1>
      <a:accent2>
        <a:srgbClr val="5FACEB"/>
      </a:accent2>
      <a:accent3>
        <a:srgbClr val="759EEF"/>
      </a:accent3>
      <a:accent4>
        <a:srgbClr val="9389E8"/>
      </a:accent4>
      <a:accent5>
        <a:srgbClr val="B870D8"/>
      </a:accent5>
      <a:accent6>
        <a:srgbClr val="D54CBA"/>
      </a:accent6>
      <a:hlink>
        <a:srgbClr val="46ABD9"/>
      </a:hlink>
      <a:folHlink>
        <a:srgbClr val="AB69AE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全屏显示(4:3)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汉仪旗黑-85S</vt:lpstr>
      <vt:lpstr>华文行楷</vt:lpstr>
      <vt:lpstr>等线</vt:lpstr>
      <vt:lpstr>Times New Roman</vt:lpstr>
      <vt:lpstr>Arial Unicode MS</vt:lpstr>
      <vt:lpstr>Calibri</vt:lpstr>
      <vt:lpstr>1_Office 主题​​</vt:lpstr>
      <vt:lpstr>“易组”APP --面向高校学生发布组队、竞赛信息的APP </vt:lpstr>
      <vt:lpstr> </vt:lpstr>
      <vt:lpstr>项目实施可行性</vt:lpstr>
      <vt:lpstr>产品定位</vt:lpstr>
      <vt:lpstr>推广方案</vt:lpstr>
      <vt:lpstr>主要内容模块</vt:lpstr>
      <vt:lpstr>开发日程表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lenovo</dc:creator>
  <cp:lastModifiedBy>Cytheria</cp:lastModifiedBy>
  <cp:revision>8</cp:revision>
  <dcterms:created xsi:type="dcterms:W3CDTF">2019-10-15T15:22:00Z</dcterms:created>
  <dcterms:modified xsi:type="dcterms:W3CDTF">2019-11-27T06:05:10Z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