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sldIdLst>
    <p:sldId id="256" r:id="rId5"/>
    <p:sldId id="265" r:id="rId6"/>
    <p:sldId id="261" r:id="rId7"/>
    <p:sldId id="282" r:id="rId8"/>
    <p:sldId id="262" r:id="rId9"/>
    <p:sldId id="268" r:id="rId10"/>
    <p:sldId id="269" r:id="rId11"/>
    <p:sldId id="263" r:id="rId12"/>
    <p:sldId id="280" r:id="rId13"/>
    <p:sldId id="264" r:id="rId14"/>
    <p:sldId id="281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4" y="2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1444-551B-4CE2-A790-4AAD7A858D4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D8AE-58C8-40F0-B22D-006316A34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4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9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3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1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5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7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5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AD8AE-58C8-40F0-B22D-006316A34C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2019/10/16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17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9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0996" y="29374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TEAM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LOGO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995" y="743403"/>
            <a:ext cx="3262432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lvl="0"/>
            <a:r>
              <a:rPr kumimoji="1" lang="zh-CN" altLang="en-US" sz="6000" b="1" dirty="0">
                <a:solidFill>
                  <a:srgbClr val="FFFFFF"/>
                </a:solidFill>
              </a:rPr>
              <a:t>阳光价格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996" y="40618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2019_a7_price:</a:t>
            </a:r>
          </a:p>
          <a:p>
            <a:r>
              <a:rPr kumimoji="1" lang="en-US" altLang="zh-CN" sz="1200" dirty="0">
                <a:solidFill>
                  <a:schemeClr val="bg1"/>
                </a:solidFill>
              </a:rPr>
              <a:t>	</a:t>
            </a:r>
            <a:r>
              <a:rPr kumimoji="1" lang="zh-CN" altLang="en-US" sz="1200" dirty="0">
                <a:solidFill>
                  <a:schemeClr val="bg1"/>
                </a:solidFill>
              </a:rPr>
              <a:t>莫志华、张朔源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1E1DE8-C7EF-424C-850C-3A8C1EB30AC6}"/>
              </a:ext>
            </a:extLst>
          </p:cNvPr>
          <p:cNvSpPr txBox="1"/>
          <p:nvPr/>
        </p:nvSpPr>
        <p:spPr>
          <a:xfrm>
            <a:off x="2672205" y="1820281"/>
            <a:ext cx="269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产品设计方案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>
                <a:solidFill>
                  <a:srgbClr val="404040"/>
                </a:solidFill>
              </a:rPr>
              <a:t>4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项目规划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1F88855-43D4-411D-9887-D3EF2CB2B71F}"/>
              </a:ext>
            </a:extLst>
          </p:cNvPr>
          <p:cNvSpPr/>
          <p:nvPr/>
        </p:nvSpPr>
        <p:spPr>
          <a:xfrm>
            <a:off x="135407" y="55599"/>
            <a:ext cx="1182238" cy="11822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chemeClr val="tx1"/>
                </a:solidFill>
                <a:latin typeface="Calibri"/>
                <a:ea typeface="宋体"/>
              </a:rPr>
              <a:t>开发日程表</a:t>
            </a:r>
          </a:p>
        </p:txBody>
      </p:sp>
      <p:sp>
        <p:nvSpPr>
          <p:cNvPr id="5" name="TextBox 30">
            <a:extLst>
              <a:ext uri="{FF2B5EF4-FFF2-40B4-BE49-F238E27FC236}">
                <a16:creationId xmlns:a16="http://schemas.microsoft.com/office/drawing/2014/main" id="{5FDCFC6A-92BA-43C7-8FAB-9ED0BA3F1D95}"/>
              </a:ext>
            </a:extLst>
          </p:cNvPr>
          <p:cNvSpPr txBox="1"/>
          <p:nvPr/>
        </p:nvSpPr>
        <p:spPr>
          <a:xfrm>
            <a:off x="834811" y="1268798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E9A00694-27D5-46B4-A8F8-64FC704D1F20}"/>
              </a:ext>
            </a:extLst>
          </p:cNvPr>
          <p:cNvSpPr txBox="1"/>
          <p:nvPr/>
        </p:nvSpPr>
        <p:spPr>
          <a:xfrm>
            <a:off x="834811" y="12687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E3AD91A4-45A9-4D3A-A3E1-53EC49D12FFD}"/>
              </a:ext>
            </a:extLst>
          </p:cNvPr>
          <p:cNvSpPr txBox="1"/>
          <p:nvPr/>
        </p:nvSpPr>
        <p:spPr>
          <a:xfrm>
            <a:off x="838017" y="2279362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FB6AF6C8-6400-4E31-8EB8-FA378F0DC416}"/>
              </a:ext>
            </a:extLst>
          </p:cNvPr>
          <p:cNvSpPr txBox="1"/>
          <p:nvPr/>
        </p:nvSpPr>
        <p:spPr>
          <a:xfrm>
            <a:off x="841223" y="3386306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64CDC7-9459-437A-B8CC-1A1C68CD85A8}"/>
              </a:ext>
            </a:extLst>
          </p:cNvPr>
          <p:cNvSpPr txBox="1"/>
          <p:nvPr/>
        </p:nvSpPr>
        <p:spPr>
          <a:xfrm>
            <a:off x="2331069" y="1313978"/>
            <a:ext cx="46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现阶段已经用</a:t>
            </a:r>
            <a:r>
              <a:rPr lang="en-US" dirty="0"/>
              <a:t>python</a:t>
            </a:r>
            <a:r>
              <a:rPr lang="zh-CN" altLang="en-US" dirty="0"/>
              <a:t>实现了基本功能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91D17E-77AC-45DD-9AC6-0818BA72D9B4}"/>
              </a:ext>
            </a:extLst>
          </p:cNvPr>
          <p:cNvSpPr txBox="1"/>
          <p:nvPr/>
        </p:nvSpPr>
        <p:spPr>
          <a:xfrm>
            <a:off x="2249082" y="2387083"/>
            <a:ext cx="65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十月底将会完成</a:t>
            </a:r>
            <a:r>
              <a:rPr lang="en-US"/>
              <a:t>UI</a:t>
            </a:r>
            <a:r>
              <a:rPr lang="zh-CN" altLang="en-US"/>
              <a:t>界面，以及实现</a:t>
            </a:r>
            <a:r>
              <a:rPr lang="en-US"/>
              <a:t>python</a:t>
            </a:r>
            <a:r>
              <a:rPr lang="zh-CN" altLang="en-US"/>
              <a:t>和</a:t>
            </a:r>
            <a:r>
              <a:rPr lang="en-US"/>
              <a:t>android</a:t>
            </a:r>
            <a:r>
              <a:rPr lang="zh-CN" altLang="en-US"/>
              <a:t>混合编程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1A9AB4-56F2-459B-9C93-E20869184EA4}"/>
              </a:ext>
            </a:extLst>
          </p:cNvPr>
          <p:cNvSpPr txBox="1"/>
          <p:nvPr/>
        </p:nvSpPr>
        <p:spPr>
          <a:xfrm>
            <a:off x="2331069" y="3494027"/>
            <a:ext cx="52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十一月份将会完成测试、改善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995" y="1668378"/>
            <a:ext cx="6989653" cy="21051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7200" b="1" dirty="0">
                <a:solidFill>
                  <a:srgbClr val="00BFC3"/>
                </a:solidFill>
                <a:latin typeface="Century Gothic"/>
                <a:ea typeface="微软雅黑"/>
              </a:rPr>
              <a:t>THANK</a:t>
            </a:r>
            <a:r>
              <a:rPr kumimoji="1" lang="zh-CN" altLang="en-US" sz="7200" b="1" dirty="0">
                <a:solidFill>
                  <a:srgbClr val="00BFC3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7200" b="1" dirty="0">
                <a:solidFill>
                  <a:srgbClr val="00BFC3"/>
                </a:solidFill>
                <a:latin typeface="Century Gothic"/>
                <a:ea typeface="微软雅黑"/>
              </a:rPr>
              <a:t>YOU</a:t>
            </a:r>
            <a:r>
              <a:rPr kumimoji="1" lang="zh-CN" altLang="en-US" sz="7200" b="1" dirty="0">
                <a:solidFill>
                  <a:srgbClr val="00BFC3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7200" b="1" dirty="0">
                <a:solidFill>
                  <a:srgbClr val="FFFFFF"/>
                </a:solidFill>
                <a:latin typeface="Century Gothic"/>
                <a:ea typeface="微软雅黑"/>
              </a:rPr>
              <a:t>FOR</a:t>
            </a:r>
            <a:r>
              <a:rPr kumimoji="1" lang="zh-CN" altLang="en-US" sz="7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7200" b="1" dirty="0">
                <a:solidFill>
                  <a:srgbClr val="FFFFFF"/>
                </a:solidFill>
                <a:latin typeface="Century Gothic"/>
                <a:ea typeface="微软雅黑"/>
              </a:rPr>
              <a:t>LISTENING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996" y="293740"/>
            <a:ext cx="1498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  <a:latin typeface="Century Gothic"/>
                <a:ea typeface="微软雅黑"/>
              </a:rPr>
              <a:t>COMPANY</a:t>
            </a:r>
            <a:r>
              <a:rPr kumimoji="1" lang="zh-CN" altLang="en-US" sz="12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entury Gothic"/>
                <a:ea typeface="微软雅黑"/>
              </a:rPr>
              <a:t>LOGO</a:t>
            </a:r>
            <a:endParaRPr kumimoji="1" lang="zh-CN" altLang="en-US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995" y="743403"/>
            <a:ext cx="4031873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zh-CN" altLang="en-US" sz="6000" b="1" dirty="0">
                <a:solidFill>
                  <a:srgbClr val="FFFFFF"/>
                </a:solidFill>
                <a:latin typeface="Century Gothic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37243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42461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852" y="1642939"/>
            <a:ext cx="83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</a:rPr>
              <a:t>ONE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184" y="2646611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创新性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4325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2473" y="1642939"/>
            <a:ext cx="84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</a:rPr>
              <a:t>TWO</a:t>
            </a:r>
          </a:p>
        </p:txBody>
      </p:sp>
      <p:sp>
        <p:nvSpPr>
          <p:cNvPr id="14" name="椭圆 13"/>
          <p:cNvSpPr/>
          <p:nvPr/>
        </p:nvSpPr>
        <p:spPr>
          <a:xfrm>
            <a:off x="5046189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8076" y="1642939"/>
            <a:ext cx="102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</a:rPr>
              <a:t>THREE</a:t>
            </a:r>
          </a:p>
        </p:txBody>
      </p:sp>
      <p:sp>
        <p:nvSpPr>
          <p:cNvPr id="19" name="椭圆 18"/>
          <p:cNvSpPr/>
          <p:nvPr/>
        </p:nvSpPr>
        <p:spPr>
          <a:xfrm>
            <a:off x="7198052" y="1295410"/>
            <a:ext cx="1269926" cy="126992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0404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37415" y="164293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</a:rPr>
              <a:t>FOUR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92473" y="265515"/>
            <a:ext cx="2227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kumimoji="1" lang="zh-CN" altLang="en-US" sz="32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35360" y="4653568"/>
            <a:ext cx="187328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COMPANY</a:t>
            </a:r>
            <a:r>
              <a:rPr lang="zh-CN" altLang="en-US" sz="1000" dirty="0">
                <a:solidFill>
                  <a:schemeClr val="bg1"/>
                </a:solidFill>
              </a:rPr>
              <a:t>  </a:t>
            </a:r>
            <a:r>
              <a:rPr lang="zh-CN" altLang="zh-CN" sz="1000" dirty="0">
                <a:solidFill>
                  <a:schemeClr val="bg1"/>
                </a:solidFill>
              </a:rPr>
              <a:t>|</a:t>
            </a:r>
            <a:r>
              <a:rPr lang="zh-CN" altLang="en-US" sz="1000" dirty="0">
                <a:solidFill>
                  <a:schemeClr val="bg1"/>
                </a:solidFill>
              </a:rPr>
              <a:t>  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83197" y="2655333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市场竞争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3163" y="2664055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推广方案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51095" y="2655333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项目规划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5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>
                <a:solidFill>
                  <a:srgbClr val="404040"/>
                </a:solidFill>
              </a:rPr>
              <a:t>1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0398" y="3387381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创新性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4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0B6736-4D4A-4531-8BC9-D3A564272A74}"/>
              </a:ext>
            </a:extLst>
          </p:cNvPr>
          <p:cNvSpPr txBox="1"/>
          <p:nvPr/>
        </p:nvSpPr>
        <p:spPr>
          <a:xfrm>
            <a:off x="443001" y="1531036"/>
            <a:ext cx="8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Part1: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8059AC-1188-4C57-9038-34CF36895A65}"/>
              </a:ext>
            </a:extLst>
          </p:cNvPr>
          <p:cNvSpPr txBox="1"/>
          <p:nvPr/>
        </p:nvSpPr>
        <p:spPr>
          <a:xfrm>
            <a:off x="1948069" y="607706"/>
            <a:ext cx="4787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虚假促销正是商家在重大节日经常玩的伎俩，但我们却很难发觉，因为没有途径去查询该商品的历史价格，到底是不是虚假促销不得而知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AB02E3-12DE-4FCD-B603-0A3D2D04FAB5}"/>
              </a:ext>
            </a:extLst>
          </p:cNvPr>
          <p:cNvSpPr txBox="1"/>
          <p:nvPr/>
        </p:nvSpPr>
        <p:spPr>
          <a:xfrm>
            <a:off x="1948069" y="1800402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法律法规都已明确规定禁止虚假促销，但虚假促销不正当竞争的现象屡禁不止，实在是令人心寒</a:t>
            </a:r>
            <a:endParaRPr lang="en-US" dirty="0"/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B646DF-A4E8-4A87-89E3-2420713AA50A}"/>
              </a:ext>
            </a:extLst>
          </p:cNvPr>
          <p:cNvSpPr txBox="1"/>
          <p:nvPr/>
        </p:nvSpPr>
        <p:spPr>
          <a:xfrm>
            <a:off x="386206" y="3244117"/>
            <a:ext cx="8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Part2: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2B8DC-B74A-4268-9768-F51F034EE17C}"/>
              </a:ext>
            </a:extLst>
          </p:cNvPr>
          <p:cNvSpPr txBox="1"/>
          <p:nvPr/>
        </p:nvSpPr>
        <p:spPr>
          <a:xfrm>
            <a:off x="2027583" y="3163483"/>
            <a:ext cx="4907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为此，一款可以查询商品历史价格的</a:t>
            </a:r>
            <a:r>
              <a:rPr lang="en-US" dirty="0"/>
              <a:t>app</a:t>
            </a:r>
            <a:r>
              <a:rPr lang="zh-CN" altLang="en-US" dirty="0"/>
              <a:t>就应运而生了，用户只需要复制商品的网址就可以查询该商品近</a:t>
            </a:r>
            <a:r>
              <a:rPr lang="en-US" dirty="0"/>
              <a:t>6</a:t>
            </a:r>
            <a:r>
              <a:rPr lang="zh-CN" altLang="en-US" dirty="0"/>
              <a:t>个月的价格变化，并以折线图的形式呈现出来，并表明历史的最低和最高价格，让客户直观地辨别真假促销，让客户少上当，提升生活品质</a:t>
            </a:r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9D197A-6B4F-4269-BFF6-76849AAC5DA6}"/>
              </a:ext>
            </a:extLst>
          </p:cNvPr>
          <p:cNvSpPr/>
          <p:nvPr/>
        </p:nvSpPr>
        <p:spPr>
          <a:xfrm>
            <a:off x="135407" y="55599"/>
            <a:ext cx="1182238" cy="11822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chemeClr val="tx1"/>
                </a:solidFill>
                <a:latin typeface="Calibri"/>
                <a:ea typeface="宋体"/>
              </a:rPr>
              <a:t>创意</a:t>
            </a:r>
            <a:endParaRPr kumimoji="1" lang="en-US" altLang="zh-CN" b="1" dirty="0">
              <a:solidFill>
                <a:schemeClr val="tx1"/>
              </a:solidFill>
              <a:latin typeface="Calibri"/>
              <a:ea typeface="宋体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chemeClr val="tx1"/>
                </a:solidFill>
                <a:latin typeface="Calibri"/>
                <a:ea typeface="宋体"/>
              </a:rPr>
              <a:t>来源</a:t>
            </a:r>
          </a:p>
        </p:txBody>
      </p:sp>
    </p:spTree>
    <p:extLst>
      <p:ext uri="{BB962C8B-B14F-4D97-AF65-F5344CB8AC3E}">
        <p14:creationId xmlns:p14="http://schemas.microsoft.com/office/powerpoint/2010/main" val="21920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>
                <a:solidFill>
                  <a:srgbClr val="404040"/>
                </a:solidFill>
              </a:rPr>
              <a:t>2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市场竞争</a:t>
            </a:r>
            <a:endParaRPr lang="en-US" altLang="zh-CN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61" y="167986"/>
            <a:ext cx="2152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b="1" dirty="0">
                <a:solidFill>
                  <a:srgbClr val="404040"/>
                </a:solidFill>
                <a:latin typeface="Century Gothic"/>
                <a:ea typeface="微软雅黑"/>
              </a:rPr>
              <a:t>竞争力</a:t>
            </a:r>
            <a:endParaRPr kumimoji="1" lang="en-US" altLang="zh-CN" b="1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5147" y="1240917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888666" y="1355217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017542" y="1138522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15147" y="3371836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4800438" y="3530426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7017542" y="3269441"/>
            <a:ext cx="109538" cy="314328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000168" y="1391879"/>
            <a:ext cx="203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智能手机普及率已经达到了</a:t>
            </a:r>
            <a:r>
              <a:rPr lang="en-US" sz="1400" dirty="0"/>
              <a:t>68%</a:t>
            </a:r>
            <a:endParaRPr lang="zh-CN" altLang="en-US" sz="1400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7236267" y="1220286"/>
            <a:ext cx="1829323" cy="6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/>
              <a:t>网购普及率达到了</a:t>
            </a:r>
            <a:r>
              <a:rPr lang="en-US" sz="1400" dirty="0"/>
              <a:t>56%</a:t>
            </a:r>
            <a:endParaRPr lang="zh-CN" altLang="en-US" sz="1400" dirty="0">
              <a:solidFill>
                <a:schemeClr val="bg1"/>
              </a:solidFill>
              <a:latin typeface="Century Gothic"/>
              <a:cs typeface="Arial" panose="020B0604020202020204" pitchFamily="34" charset="0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5067003" y="36584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喵喵折、慢慢买</a:t>
            </a:r>
            <a:endParaRPr lang="zh-CN" altLang="en-US" b="1" dirty="0">
              <a:solidFill>
                <a:srgbClr val="F5F5F5"/>
              </a:solidFill>
              <a:cs typeface="+mn-ea"/>
              <a:sym typeface="+mn-lt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834811" y="12687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1554209" y="1350455"/>
            <a:ext cx="2885519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404040"/>
                </a:solidFill>
                <a:latin typeface="Century Gothic"/>
              </a:rPr>
              <a:t>潜在用户数量巨大</a:t>
            </a:r>
          </a:p>
        </p:txBody>
      </p:sp>
      <p:sp>
        <p:nvSpPr>
          <p:cNvPr id="31" name="TextBox 33"/>
          <p:cNvSpPr txBox="1"/>
          <p:nvPr/>
        </p:nvSpPr>
        <p:spPr>
          <a:xfrm>
            <a:off x="834811" y="2308093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1573625" y="2410171"/>
            <a:ext cx="2885519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404040"/>
                </a:solidFill>
                <a:latin typeface="Century Gothic"/>
              </a:rPr>
              <a:t>市场走向良好</a:t>
            </a:r>
          </a:p>
        </p:txBody>
      </p:sp>
      <p:sp>
        <p:nvSpPr>
          <p:cNvPr id="34" name="TextBox 36"/>
          <p:cNvSpPr txBox="1"/>
          <p:nvPr/>
        </p:nvSpPr>
        <p:spPr>
          <a:xfrm>
            <a:off x="834811" y="340346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FC3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rgbClr val="00BFC3"/>
              </a:solidFill>
              <a:cs typeface="+mn-ea"/>
              <a:sym typeface="+mn-lt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1645115" y="3530426"/>
            <a:ext cx="2885519" cy="34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404040"/>
                </a:solidFill>
                <a:latin typeface="Century Gothic"/>
              </a:rPr>
              <a:t>同行竞争</a:t>
            </a:r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476AAA5-8661-4680-AAC8-14BF79AE666A}"/>
              </a:ext>
            </a:extLst>
          </p:cNvPr>
          <p:cNvSpPr/>
          <p:nvPr/>
        </p:nvSpPr>
        <p:spPr>
          <a:xfrm>
            <a:off x="4852825" y="2393183"/>
            <a:ext cx="2333625" cy="581025"/>
          </a:xfrm>
          <a:prstGeom prst="parallelogram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51291C-6C45-475B-B6C1-4EAF23B35652}"/>
              </a:ext>
            </a:extLst>
          </p:cNvPr>
          <p:cNvSpPr/>
          <p:nvPr/>
        </p:nvSpPr>
        <p:spPr>
          <a:xfrm>
            <a:off x="7036501" y="2281237"/>
            <a:ext cx="2228853" cy="581025"/>
          </a:xfrm>
          <a:prstGeom prst="rect">
            <a:avLst/>
          </a:prstGeom>
          <a:solidFill>
            <a:srgbClr val="00B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49AB2-3A3B-45CD-85CB-98B26AA0645B}"/>
              </a:ext>
            </a:extLst>
          </p:cNvPr>
          <p:cNvSpPr txBox="1"/>
          <p:nvPr/>
        </p:nvSpPr>
        <p:spPr>
          <a:xfrm>
            <a:off x="4905210" y="2421126"/>
            <a:ext cx="222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补充市场空缺，提高市场对虚假促销的监管力度</a:t>
            </a:r>
            <a:endParaRPr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28F45E-65E8-40A0-96E5-4BAD86F7B1F7}"/>
              </a:ext>
            </a:extLst>
          </p:cNvPr>
          <p:cNvSpPr txBox="1"/>
          <p:nvPr/>
        </p:nvSpPr>
        <p:spPr>
          <a:xfrm>
            <a:off x="7186448" y="2322279"/>
            <a:ext cx="1761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根据</a:t>
            </a:r>
            <a:r>
              <a:rPr lang="en-US" altLang="zh-CN" sz="1000" dirty="0"/>
              <a:t>2018</a:t>
            </a:r>
            <a:r>
              <a:rPr lang="zh-CN" altLang="en-US" sz="1000" dirty="0"/>
              <a:t>年的问卷调查显示，</a:t>
            </a:r>
            <a:r>
              <a:rPr lang="en-US" altLang="zh-CN" sz="1000" dirty="0"/>
              <a:t>80%</a:t>
            </a:r>
            <a:r>
              <a:rPr lang="zh-CN" altLang="en-US" sz="1000" dirty="0"/>
              <a:t>的群众都希望这款软件走向市场</a:t>
            </a:r>
            <a:endParaRPr 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43EE9-5236-494D-BBDC-88B49934689F}"/>
              </a:ext>
            </a:extLst>
          </p:cNvPr>
          <p:cNvSpPr txBox="1"/>
          <p:nvPr/>
        </p:nvSpPr>
        <p:spPr>
          <a:xfrm>
            <a:off x="7210450" y="3426605"/>
            <a:ext cx="1761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主要是做电商卖货的，查询商品价格仅仅是一个附带的小功能，体验不佳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53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9"/>
          <p:cNvGrpSpPr/>
          <p:nvPr/>
        </p:nvGrpSpPr>
        <p:grpSpPr>
          <a:xfrm>
            <a:off x="329160" y="192902"/>
            <a:ext cx="1786911" cy="907631"/>
            <a:chOff x="732854" y="1716549"/>
            <a:chExt cx="2592071" cy="1316598"/>
          </a:xfrm>
        </p:grpSpPr>
        <p:sp>
          <p:nvSpPr>
            <p:cNvPr id="6" name="流程图: 手动输入 9"/>
            <p:cNvSpPr/>
            <p:nvPr/>
          </p:nvSpPr>
          <p:spPr>
            <a:xfrm>
              <a:off x="732854" y="1775307"/>
              <a:ext cx="2592071" cy="10901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335 w 11335"/>
                <a:gd name="connsiteY0" fmla="*/ 2000 h 12500"/>
                <a:gd name="connsiteX1" fmla="*/ 11335 w 11335"/>
                <a:gd name="connsiteY1" fmla="*/ 0 h 12500"/>
                <a:gd name="connsiteX2" fmla="*/ 11335 w 11335"/>
                <a:gd name="connsiteY2" fmla="*/ 10000 h 12500"/>
                <a:gd name="connsiteX3" fmla="*/ 0 w 11335"/>
                <a:gd name="connsiteY3" fmla="*/ 12500 h 12500"/>
                <a:gd name="connsiteX4" fmla="*/ 1335 w 11335"/>
                <a:gd name="connsiteY4" fmla="*/ 2000 h 12500"/>
                <a:gd name="connsiteX0" fmla="*/ 1335 w 11335"/>
                <a:gd name="connsiteY0" fmla="*/ 0 h 10500"/>
                <a:gd name="connsiteX1" fmla="*/ 10267 w 11335"/>
                <a:gd name="connsiteY1" fmla="*/ 353 h 10500"/>
                <a:gd name="connsiteX2" fmla="*/ 11335 w 11335"/>
                <a:gd name="connsiteY2" fmla="*/ 8000 h 10500"/>
                <a:gd name="connsiteX3" fmla="*/ 0 w 11335"/>
                <a:gd name="connsiteY3" fmla="*/ 10500 h 10500"/>
                <a:gd name="connsiteX4" fmla="*/ 1335 w 11335"/>
                <a:gd name="connsiteY4" fmla="*/ 0 h 1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5" h="10500">
                  <a:moveTo>
                    <a:pt x="1335" y="0"/>
                  </a:moveTo>
                  <a:lnTo>
                    <a:pt x="10267" y="353"/>
                  </a:lnTo>
                  <a:lnTo>
                    <a:pt x="11335" y="8000"/>
                  </a:lnTo>
                  <a:lnTo>
                    <a:pt x="0" y="1050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" name="流程图: 手动输入 9"/>
            <p:cNvSpPr/>
            <p:nvPr/>
          </p:nvSpPr>
          <p:spPr>
            <a:xfrm>
              <a:off x="888962" y="1716549"/>
              <a:ext cx="2251384" cy="13165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335 w 11335"/>
                <a:gd name="connsiteY0" fmla="*/ 2000 h 12500"/>
                <a:gd name="connsiteX1" fmla="*/ 11335 w 11335"/>
                <a:gd name="connsiteY1" fmla="*/ 0 h 12500"/>
                <a:gd name="connsiteX2" fmla="*/ 11335 w 11335"/>
                <a:gd name="connsiteY2" fmla="*/ 10000 h 12500"/>
                <a:gd name="connsiteX3" fmla="*/ 0 w 11335"/>
                <a:gd name="connsiteY3" fmla="*/ 12500 h 12500"/>
                <a:gd name="connsiteX4" fmla="*/ 1335 w 11335"/>
                <a:gd name="connsiteY4" fmla="*/ 2000 h 12500"/>
                <a:gd name="connsiteX0" fmla="*/ 1335 w 11335"/>
                <a:gd name="connsiteY0" fmla="*/ 0 h 10500"/>
                <a:gd name="connsiteX1" fmla="*/ 10267 w 11335"/>
                <a:gd name="connsiteY1" fmla="*/ 353 h 10500"/>
                <a:gd name="connsiteX2" fmla="*/ 11335 w 11335"/>
                <a:gd name="connsiteY2" fmla="*/ 8000 h 10500"/>
                <a:gd name="connsiteX3" fmla="*/ 0 w 11335"/>
                <a:gd name="connsiteY3" fmla="*/ 10500 h 10500"/>
                <a:gd name="connsiteX4" fmla="*/ 1335 w 11335"/>
                <a:gd name="connsiteY4" fmla="*/ 0 h 10500"/>
                <a:gd name="connsiteX0" fmla="*/ 0 w 10000"/>
                <a:gd name="connsiteY0" fmla="*/ 0 h 10059"/>
                <a:gd name="connsiteX1" fmla="*/ 8932 w 10000"/>
                <a:gd name="connsiteY1" fmla="*/ 353 h 10059"/>
                <a:gd name="connsiteX2" fmla="*/ 10000 w 10000"/>
                <a:gd name="connsiteY2" fmla="*/ 8000 h 10059"/>
                <a:gd name="connsiteX3" fmla="*/ 267 w 10000"/>
                <a:gd name="connsiteY3" fmla="*/ 10059 h 10059"/>
                <a:gd name="connsiteX4" fmla="*/ 0 w 10000"/>
                <a:gd name="connsiteY4" fmla="*/ 0 h 10059"/>
                <a:gd name="connsiteX0" fmla="*/ 0 w 10534"/>
                <a:gd name="connsiteY0" fmla="*/ 0 h 10500"/>
                <a:gd name="connsiteX1" fmla="*/ 9466 w 10534"/>
                <a:gd name="connsiteY1" fmla="*/ 794 h 10500"/>
                <a:gd name="connsiteX2" fmla="*/ 10534 w 10534"/>
                <a:gd name="connsiteY2" fmla="*/ 8441 h 10500"/>
                <a:gd name="connsiteX3" fmla="*/ 801 w 10534"/>
                <a:gd name="connsiteY3" fmla="*/ 10500 h 10500"/>
                <a:gd name="connsiteX4" fmla="*/ 0 w 10534"/>
                <a:gd name="connsiteY4" fmla="*/ 0 h 10500"/>
                <a:gd name="connsiteX0" fmla="*/ 0 w 10534"/>
                <a:gd name="connsiteY0" fmla="*/ 2294 h 12794"/>
                <a:gd name="connsiteX1" fmla="*/ 7997 w 10534"/>
                <a:gd name="connsiteY1" fmla="*/ 0 h 12794"/>
                <a:gd name="connsiteX2" fmla="*/ 10534 w 10534"/>
                <a:gd name="connsiteY2" fmla="*/ 10735 h 12794"/>
                <a:gd name="connsiteX3" fmla="*/ 801 w 10534"/>
                <a:gd name="connsiteY3" fmla="*/ 12794 h 12794"/>
                <a:gd name="connsiteX4" fmla="*/ 0 w 10534"/>
                <a:gd name="connsiteY4" fmla="*/ 2294 h 12794"/>
                <a:gd name="connsiteX0" fmla="*/ 0 w 9533"/>
                <a:gd name="connsiteY0" fmla="*/ 2294 h 12794"/>
                <a:gd name="connsiteX1" fmla="*/ 7997 w 9533"/>
                <a:gd name="connsiteY1" fmla="*/ 0 h 12794"/>
                <a:gd name="connsiteX2" fmla="*/ 9533 w 9533"/>
                <a:gd name="connsiteY2" fmla="*/ 8088 h 12794"/>
                <a:gd name="connsiteX3" fmla="*/ 801 w 9533"/>
                <a:gd name="connsiteY3" fmla="*/ 12794 h 12794"/>
                <a:gd name="connsiteX4" fmla="*/ 0 w 9533"/>
                <a:gd name="connsiteY4" fmla="*/ 2294 h 1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3" h="12794">
                  <a:moveTo>
                    <a:pt x="0" y="2294"/>
                  </a:moveTo>
                  <a:lnTo>
                    <a:pt x="7997" y="0"/>
                  </a:lnTo>
                  <a:lnTo>
                    <a:pt x="9533" y="8088"/>
                  </a:lnTo>
                  <a:lnTo>
                    <a:pt x="801" y="12794"/>
                  </a:lnTo>
                  <a:lnTo>
                    <a:pt x="0" y="229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459236" y="3386581"/>
            <a:ext cx="180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  <a:ea typeface="微软雅黑" panose="020B0503020204020204" pitchFamily="34" charset="-122"/>
              </a:rPr>
              <a:t>Main Keyword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AA982-4430-45A4-A59E-4918331D5F82}"/>
              </a:ext>
            </a:extLst>
          </p:cNvPr>
          <p:cNvSpPr txBox="1"/>
          <p:nvPr/>
        </p:nvSpPr>
        <p:spPr>
          <a:xfrm>
            <a:off x="808638" y="387014"/>
            <a:ext cx="124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  <a:endParaRPr lang="en-US" dirty="0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46027F6F-0D10-4D4A-8451-BAD960FEA409}"/>
              </a:ext>
            </a:extLst>
          </p:cNvPr>
          <p:cNvSpPr txBox="1"/>
          <p:nvPr/>
        </p:nvSpPr>
        <p:spPr>
          <a:xfrm>
            <a:off x="834811" y="12687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cs typeface="+mn-ea"/>
                <a:sym typeface="+mn-lt"/>
              </a:rPr>
              <a:t>产品定位</a:t>
            </a:r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63C3689C-BE38-4D49-9CC1-952A239E35A0}"/>
              </a:ext>
            </a:extLst>
          </p:cNvPr>
          <p:cNvSpPr txBox="1"/>
          <p:nvPr/>
        </p:nvSpPr>
        <p:spPr>
          <a:xfrm>
            <a:off x="834810" y="29036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BFC3"/>
                </a:solidFill>
                <a:cs typeface="+mn-ea"/>
                <a:sym typeface="+mn-lt"/>
              </a:rPr>
              <a:t>用户群体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F7CB57-8D00-4E42-B1D9-71AB5609EF4E}"/>
              </a:ext>
            </a:extLst>
          </p:cNvPr>
          <p:cNvSpPr txBox="1"/>
          <p:nvPr/>
        </p:nvSpPr>
        <p:spPr>
          <a:xfrm>
            <a:off x="3263331" y="1376519"/>
            <a:ext cx="33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公益的小工具，轻量级，无广告</a:t>
            </a:r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A1E2AA-C21A-4AAA-956A-65C162F57185}"/>
              </a:ext>
            </a:extLst>
          </p:cNvPr>
          <p:cNvSpPr txBox="1"/>
          <p:nvPr/>
        </p:nvSpPr>
        <p:spPr>
          <a:xfrm>
            <a:off x="3367217" y="3072612"/>
            <a:ext cx="3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网购用户，主要为大学生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4858" y="785966"/>
            <a:ext cx="2434284" cy="243428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b="1" dirty="0">
                <a:solidFill>
                  <a:srgbClr val="404040"/>
                </a:solidFill>
              </a:rPr>
              <a:t>3</a:t>
            </a:r>
            <a:endParaRPr kumimoji="1" lang="zh-CN" altLang="en-US" sz="12000" b="1" dirty="0">
              <a:solidFill>
                <a:srgbClr val="40404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0398" y="3387381"/>
            <a:ext cx="176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推广方案</a:t>
            </a:r>
            <a:endParaRPr lang="zh-CN" altLang="zh-CN" sz="28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575D239-9D98-4726-8487-1C71CA885973}"/>
              </a:ext>
            </a:extLst>
          </p:cNvPr>
          <p:cNvSpPr/>
          <p:nvPr/>
        </p:nvSpPr>
        <p:spPr>
          <a:xfrm>
            <a:off x="135407" y="55599"/>
            <a:ext cx="1182238" cy="11822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chemeClr val="tx1"/>
                </a:solidFill>
                <a:latin typeface="Calibri"/>
                <a:ea typeface="宋体"/>
              </a:rPr>
              <a:t>推广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30951E-1446-47CC-847E-CBF4AB1F6DE8}"/>
              </a:ext>
            </a:extLst>
          </p:cNvPr>
          <p:cNvSpPr txBox="1"/>
          <p:nvPr/>
        </p:nvSpPr>
        <p:spPr>
          <a:xfrm>
            <a:off x="1862877" y="1470991"/>
            <a:ext cx="5963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主推大学生，这类群体的网购需求大，而接受新生事物比较快。因此，我们的推广策略是从点到面，以广州市为例，从华师开始推广，卓有成效后，再扩大到各高校。如果用户体验好，就会安利给家人朋友，以此扩散，最后铺成一个大网。</a:t>
            </a:r>
            <a:endParaRPr lang="en-US" dirty="0"/>
          </a:p>
        </p:txBody>
      </p:sp>
      <p:sp>
        <p:nvSpPr>
          <p:cNvPr id="6" name="流程图: 手动输入 9">
            <a:extLst>
              <a:ext uri="{FF2B5EF4-FFF2-40B4-BE49-F238E27FC236}">
                <a16:creationId xmlns:a16="http://schemas.microsoft.com/office/drawing/2014/main" id="{59657E37-F54D-4FD5-B084-FA794C2A9DD3}"/>
              </a:ext>
            </a:extLst>
          </p:cNvPr>
          <p:cNvSpPr/>
          <p:nvPr/>
        </p:nvSpPr>
        <p:spPr>
          <a:xfrm>
            <a:off x="175520" y="1652559"/>
            <a:ext cx="1552050" cy="9076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35 w 11335"/>
              <a:gd name="connsiteY0" fmla="*/ 2000 h 12500"/>
              <a:gd name="connsiteX1" fmla="*/ 11335 w 11335"/>
              <a:gd name="connsiteY1" fmla="*/ 0 h 12500"/>
              <a:gd name="connsiteX2" fmla="*/ 11335 w 11335"/>
              <a:gd name="connsiteY2" fmla="*/ 10000 h 12500"/>
              <a:gd name="connsiteX3" fmla="*/ 0 w 11335"/>
              <a:gd name="connsiteY3" fmla="*/ 12500 h 12500"/>
              <a:gd name="connsiteX4" fmla="*/ 1335 w 11335"/>
              <a:gd name="connsiteY4" fmla="*/ 2000 h 12500"/>
              <a:gd name="connsiteX0" fmla="*/ 1335 w 11335"/>
              <a:gd name="connsiteY0" fmla="*/ 0 h 10500"/>
              <a:gd name="connsiteX1" fmla="*/ 10267 w 11335"/>
              <a:gd name="connsiteY1" fmla="*/ 353 h 10500"/>
              <a:gd name="connsiteX2" fmla="*/ 11335 w 11335"/>
              <a:gd name="connsiteY2" fmla="*/ 8000 h 10500"/>
              <a:gd name="connsiteX3" fmla="*/ 0 w 11335"/>
              <a:gd name="connsiteY3" fmla="*/ 10500 h 10500"/>
              <a:gd name="connsiteX4" fmla="*/ 1335 w 11335"/>
              <a:gd name="connsiteY4" fmla="*/ 0 h 10500"/>
              <a:gd name="connsiteX0" fmla="*/ 0 w 10000"/>
              <a:gd name="connsiteY0" fmla="*/ 0 h 10059"/>
              <a:gd name="connsiteX1" fmla="*/ 8932 w 10000"/>
              <a:gd name="connsiteY1" fmla="*/ 353 h 10059"/>
              <a:gd name="connsiteX2" fmla="*/ 10000 w 10000"/>
              <a:gd name="connsiteY2" fmla="*/ 8000 h 10059"/>
              <a:gd name="connsiteX3" fmla="*/ 267 w 10000"/>
              <a:gd name="connsiteY3" fmla="*/ 10059 h 10059"/>
              <a:gd name="connsiteX4" fmla="*/ 0 w 10000"/>
              <a:gd name="connsiteY4" fmla="*/ 0 h 10059"/>
              <a:gd name="connsiteX0" fmla="*/ 0 w 10534"/>
              <a:gd name="connsiteY0" fmla="*/ 0 h 10500"/>
              <a:gd name="connsiteX1" fmla="*/ 9466 w 10534"/>
              <a:gd name="connsiteY1" fmla="*/ 794 h 10500"/>
              <a:gd name="connsiteX2" fmla="*/ 10534 w 10534"/>
              <a:gd name="connsiteY2" fmla="*/ 8441 h 10500"/>
              <a:gd name="connsiteX3" fmla="*/ 801 w 10534"/>
              <a:gd name="connsiteY3" fmla="*/ 10500 h 10500"/>
              <a:gd name="connsiteX4" fmla="*/ 0 w 10534"/>
              <a:gd name="connsiteY4" fmla="*/ 0 h 10500"/>
              <a:gd name="connsiteX0" fmla="*/ 0 w 10534"/>
              <a:gd name="connsiteY0" fmla="*/ 2294 h 12794"/>
              <a:gd name="connsiteX1" fmla="*/ 7997 w 10534"/>
              <a:gd name="connsiteY1" fmla="*/ 0 h 12794"/>
              <a:gd name="connsiteX2" fmla="*/ 10534 w 10534"/>
              <a:gd name="connsiteY2" fmla="*/ 10735 h 12794"/>
              <a:gd name="connsiteX3" fmla="*/ 801 w 10534"/>
              <a:gd name="connsiteY3" fmla="*/ 12794 h 12794"/>
              <a:gd name="connsiteX4" fmla="*/ 0 w 10534"/>
              <a:gd name="connsiteY4" fmla="*/ 2294 h 12794"/>
              <a:gd name="connsiteX0" fmla="*/ 0 w 9533"/>
              <a:gd name="connsiteY0" fmla="*/ 2294 h 12794"/>
              <a:gd name="connsiteX1" fmla="*/ 7997 w 9533"/>
              <a:gd name="connsiteY1" fmla="*/ 0 h 12794"/>
              <a:gd name="connsiteX2" fmla="*/ 9533 w 9533"/>
              <a:gd name="connsiteY2" fmla="*/ 8088 h 12794"/>
              <a:gd name="connsiteX3" fmla="*/ 801 w 9533"/>
              <a:gd name="connsiteY3" fmla="*/ 12794 h 12794"/>
              <a:gd name="connsiteX4" fmla="*/ 0 w 9533"/>
              <a:gd name="connsiteY4" fmla="*/ 2294 h 1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3" h="12794">
                <a:moveTo>
                  <a:pt x="0" y="2294"/>
                </a:moveTo>
                <a:lnTo>
                  <a:pt x="7997" y="0"/>
                </a:lnTo>
                <a:lnTo>
                  <a:pt x="9533" y="8088"/>
                </a:lnTo>
                <a:lnTo>
                  <a:pt x="801" y="12794"/>
                </a:lnTo>
                <a:lnTo>
                  <a:pt x="0" y="229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C0F80A-F2BA-4918-BF4B-10CDD3F9F9DC}"/>
              </a:ext>
            </a:extLst>
          </p:cNvPr>
          <p:cNvSpPr txBox="1"/>
          <p:nvPr/>
        </p:nvSpPr>
        <p:spPr>
          <a:xfrm>
            <a:off x="477078" y="1921708"/>
            <a:ext cx="84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</a:t>
            </a:r>
            <a:endParaRPr lang="en-US" dirty="0"/>
          </a:p>
        </p:txBody>
      </p:sp>
      <p:sp>
        <p:nvSpPr>
          <p:cNvPr id="8" name="流程图: 手动输入 9">
            <a:extLst>
              <a:ext uri="{FF2B5EF4-FFF2-40B4-BE49-F238E27FC236}">
                <a16:creationId xmlns:a16="http://schemas.microsoft.com/office/drawing/2014/main" id="{5E4A29FC-D4E0-4286-BE26-55D8FADE403F}"/>
              </a:ext>
            </a:extLst>
          </p:cNvPr>
          <p:cNvSpPr/>
          <p:nvPr/>
        </p:nvSpPr>
        <p:spPr>
          <a:xfrm>
            <a:off x="310827" y="3363043"/>
            <a:ext cx="1552050" cy="90763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35 w 11335"/>
              <a:gd name="connsiteY0" fmla="*/ 2000 h 12500"/>
              <a:gd name="connsiteX1" fmla="*/ 11335 w 11335"/>
              <a:gd name="connsiteY1" fmla="*/ 0 h 12500"/>
              <a:gd name="connsiteX2" fmla="*/ 11335 w 11335"/>
              <a:gd name="connsiteY2" fmla="*/ 10000 h 12500"/>
              <a:gd name="connsiteX3" fmla="*/ 0 w 11335"/>
              <a:gd name="connsiteY3" fmla="*/ 12500 h 12500"/>
              <a:gd name="connsiteX4" fmla="*/ 1335 w 11335"/>
              <a:gd name="connsiteY4" fmla="*/ 2000 h 12500"/>
              <a:gd name="connsiteX0" fmla="*/ 1335 w 11335"/>
              <a:gd name="connsiteY0" fmla="*/ 0 h 10500"/>
              <a:gd name="connsiteX1" fmla="*/ 10267 w 11335"/>
              <a:gd name="connsiteY1" fmla="*/ 353 h 10500"/>
              <a:gd name="connsiteX2" fmla="*/ 11335 w 11335"/>
              <a:gd name="connsiteY2" fmla="*/ 8000 h 10500"/>
              <a:gd name="connsiteX3" fmla="*/ 0 w 11335"/>
              <a:gd name="connsiteY3" fmla="*/ 10500 h 10500"/>
              <a:gd name="connsiteX4" fmla="*/ 1335 w 11335"/>
              <a:gd name="connsiteY4" fmla="*/ 0 h 10500"/>
              <a:gd name="connsiteX0" fmla="*/ 0 w 10000"/>
              <a:gd name="connsiteY0" fmla="*/ 0 h 10059"/>
              <a:gd name="connsiteX1" fmla="*/ 8932 w 10000"/>
              <a:gd name="connsiteY1" fmla="*/ 353 h 10059"/>
              <a:gd name="connsiteX2" fmla="*/ 10000 w 10000"/>
              <a:gd name="connsiteY2" fmla="*/ 8000 h 10059"/>
              <a:gd name="connsiteX3" fmla="*/ 267 w 10000"/>
              <a:gd name="connsiteY3" fmla="*/ 10059 h 10059"/>
              <a:gd name="connsiteX4" fmla="*/ 0 w 10000"/>
              <a:gd name="connsiteY4" fmla="*/ 0 h 10059"/>
              <a:gd name="connsiteX0" fmla="*/ 0 w 10534"/>
              <a:gd name="connsiteY0" fmla="*/ 0 h 10500"/>
              <a:gd name="connsiteX1" fmla="*/ 9466 w 10534"/>
              <a:gd name="connsiteY1" fmla="*/ 794 h 10500"/>
              <a:gd name="connsiteX2" fmla="*/ 10534 w 10534"/>
              <a:gd name="connsiteY2" fmla="*/ 8441 h 10500"/>
              <a:gd name="connsiteX3" fmla="*/ 801 w 10534"/>
              <a:gd name="connsiteY3" fmla="*/ 10500 h 10500"/>
              <a:gd name="connsiteX4" fmla="*/ 0 w 10534"/>
              <a:gd name="connsiteY4" fmla="*/ 0 h 10500"/>
              <a:gd name="connsiteX0" fmla="*/ 0 w 10534"/>
              <a:gd name="connsiteY0" fmla="*/ 2294 h 12794"/>
              <a:gd name="connsiteX1" fmla="*/ 7997 w 10534"/>
              <a:gd name="connsiteY1" fmla="*/ 0 h 12794"/>
              <a:gd name="connsiteX2" fmla="*/ 10534 w 10534"/>
              <a:gd name="connsiteY2" fmla="*/ 10735 h 12794"/>
              <a:gd name="connsiteX3" fmla="*/ 801 w 10534"/>
              <a:gd name="connsiteY3" fmla="*/ 12794 h 12794"/>
              <a:gd name="connsiteX4" fmla="*/ 0 w 10534"/>
              <a:gd name="connsiteY4" fmla="*/ 2294 h 12794"/>
              <a:gd name="connsiteX0" fmla="*/ 0 w 9533"/>
              <a:gd name="connsiteY0" fmla="*/ 2294 h 12794"/>
              <a:gd name="connsiteX1" fmla="*/ 7997 w 9533"/>
              <a:gd name="connsiteY1" fmla="*/ 0 h 12794"/>
              <a:gd name="connsiteX2" fmla="*/ 9533 w 9533"/>
              <a:gd name="connsiteY2" fmla="*/ 8088 h 12794"/>
              <a:gd name="connsiteX3" fmla="*/ 801 w 9533"/>
              <a:gd name="connsiteY3" fmla="*/ 12794 h 12794"/>
              <a:gd name="connsiteX4" fmla="*/ 0 w 9533"/>
              <a:gd name="connsiteY4" fmla="*/ 2294 h 1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3" h="12794">
                <a:moveTo>
                  <a:pt x="0" y="2294"/>
                </a:moveTo>
                <a:lnTo>
                  <a:pt x="7997" y="0"/>
                </a:lnTo>
                <a:lnTo>
                  <a:pt x="9533" y="8088"/>
                </a:lnTo>
                <a:lnTo>
                  <a:pt x="801" y="12794"/>
                </a:lnTo>
                <a:lnTo>
                  <a:pt x="0" y="229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D9064A-CABF-4AF8-97DB-4676FB41F962}"/>
              </a:ext>
            </a:extLst>
          </p:cNvPr>
          <p:cNvSpPr txBox="1"/>
          <p:nvPr/>
        </p:nvSpPr>
        <p:spPr>
          <a:xfrm>
            <a:off x="596348" y="3623523"/>
            <a:ext cx="88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7F69F2-4E02-4D5A-9D29-3CD6E957542E}"/>
              </a:ext>
            </a:extLst>
          </p:cNvPr>
          <p:cNvSpPr txBox="1"/>
          <p:nvPr/>
        </p:nvSpPr>
        <p:spPr>
          <a:xfrm>
            <a:off x="1970787" y="3470885"/>
            <a:ext cx="5440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线下：考虑到本产品的盈利模式可能基本上没有，所以线下推广不予考虑</a:t>
            </a:r>
            <a:endParaRPr lang="en-US" dirty="0"/>
          </a:p>
          <a:p>
            <a:r>
              <a:rPr lang="zh-CN" altLang="en-US" dirty="0"/>
              <a:t>线上：建立搜索词条、新闻稿件的软文宣传、应用平台推广、论坛贴吧推广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sharepoint/v3/field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279</TotalTime>
  <Words>459</Words>
  <Application>Microsoft Office PowerPoint</Application>
  <PresentationFormat>全屏显示(16:9)</PresentationFormat>
  <Paragraphs>79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xiaomo</dc:creator>
  <cp:keywords>PPT之家www.52ppt.com; PPT之家</cp:keywords>
  <dc:description>http://www.52ppt.com</dc:description>
  <cp:lastModifiedBy>mo zhihua</cp:lastModifiedBy>
  <cp:revision>13</cp:revision>
  <dcterms:created xsi:type="dcterms:W3CDTF">2010-04-12T23:12:02Z</dcterms:created>
  <dcterms:modified xsi:type="dcterms:W3CDTF">2019-10-16T01:33:10Z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