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6E98F-DC0E-4E08-97CC-88B7518618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67FC2A6-D4E1-400F-851B-8B581E200B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EFA325-7413-4D02-BC40-F087C72C813E}"/>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ED86A976-C03F-4069-BEAC-CF6E578F96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99D142-C307-468A-A968-F3FC3EFD4CCB}"/>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359839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F7111-FB20-487B-99FB-674CE1FE644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7267F1-7902-48F7-A348-9B90B27E47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B3B393-8358-4C22-B1D7-58C942A2AC45}"/>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3A263D4F-30B1-44F3-80B0-738552596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E0E088-BB80-4517-A59A-197DDBCDCFE9}"/>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68618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05BDA3-441D-45A1-9CA9-FB5C4C5E09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DBB228-8F27-49C9-A5DA-C7F6E96E9C6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011F61-464D-40F7-A0D3-C5A707689516}"/>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9D918BAB-FB66-41E6-9454-4BF4430E5F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80A457-968B-4ACB-AD14-C17ECEA2BC19}"/>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300230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12E54-88D9-4753-B060-85C787208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DC077D6-738B-421B-97AA-1E122F80A1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89A008-91BB-4209-AE43-11A948C68CE1}"/>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4A87A5B0-9A1F-4B78-82D0-37EF387FFA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FC9846-2201-4750-A7F5-ABD541C9001F}"/>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207932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D059B-D566-431F-B0BB-4C69D9588D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32F82B-4359-4221-894A-9FDB27156B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74DADA3-1A51-437A-9A5A-83723DDB504E}"/>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1C8AEE6E-C443-4C33-A96C-F72159CF78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F121D9-1A7C-46AF-9182-D0074D760F03}"/>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276962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951BD-2259-4421-9DB5-E078A1056E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CC892A-39BE-4862-B0FB-CBF1E987430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08F114C-8B0D-4552-83D8-CEEB04E9F7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206D38-B715-4863-8E19-21462293FF3C}"/>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6" name="页脚占位符 5">
            <a:extLst>
              <a:ext uri="{FF2B5EF4-FFF2-40B4-BE49-F238E27FC236}">
                <a16:creationId xmlns:a16="http://schemas.microsoft.com/office/drawing/2014/main" id="{CB12C209-C966-4926-9C88-795E2DF02F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44F28E-9EB4-4F63-8F7B-1110337F2095}"/>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805269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23244-7D1F-4797-B13E-4F9A626F8A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1660D8A-3875-4FA0-A8EA-22D637238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5F7046-28F7-4609-A108-89E36C5A446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0CDA1F-5129-4909-8CD6-02FEA7943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76BE71-9936-4C96-8F61-D0358B3A174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36B773-BE88-46ED-9D0F-F936DBB3113D}"/>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8" name="页脚占位符 7">
            <a:extLst>
              <a:ext uri="{FF2B5EF4-FFF2-40B4-BE49-F238E27FC236}">
                <a16:creationId xmlns:a16="http://schemas.microsoft.com/office/drawing/2014/main" id="{3D632C95-E3A5-487D-B216-77F5B550AE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34F65B-0B4A-46C1-B481-83BBA3CE6253}"/>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83040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7869-F430-46C3-8E08-C4B78F22D1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59A632E-0642-45CA-AF4B-913DE5EB1C19}"/>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4" name="页脚占位符 3">
            <a:extLst>
              <a:ext uri="{FF2B5EF4-FFF2-40B4-BE49-F238E27FC236}">
                <a16:creationId xmlns:a16="http://schemas.microsoft.com/office/drawing/2014/main" id="{9149037C-6AFD-4FCD-BBD7-CA1ABA6BAD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9BEDA0-16A4-4B83-8D5A-14304DD6A8E0}"/>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265815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4D89162-8FEF-4797-A5A8-775A2BF824A7}"/>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3" name="页脚占位符 2">
            <a:extLst>
              <a:ext uri="{FF2B5EF4-FFF2-40B4-BE49-F238E27FC236}">
                <a16:creationId xmlns:a16="http://schemas.microsoft.com/office/drawing/2014/main" id="{D3324629-CE03-42F1-9055-A39672B579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51A453-6212-4F4F-9909-57B170D3BE48}"/>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259883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C5E2A-08D2-4D64-B8E3-F743DF5357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804DE68-EF06-42AA-A6DC-E6B14FBD5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8B72EA-9126-417A-A64D-F6383D1E2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113A94-CA5B-42A0-9E41-8FC0262168F2}"/>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6" name="页脚占位符 5">
            <a:extLst>
              <a:ext uri="{FF2B5EF4-FFF2-40B4-BE49-F238E27FC236}">
                <a16:creationId xmlns:a16="http://schemas.microsoft.com/office/drawing/2014/main" id="{8AB89B0F-F544-436C-A5BF-53F32E92BA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AF6B10-FCE5-4439-BD18-71B818F2B5A1}"/>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277946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3DA5F-8CCA-4705-8017-BF4CE12FD3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E10BE17-C830-41F8-A497-229415E8B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9CBA73-A667-4336-B79E-8A9EF736F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96AD30-9EB4-4A0B-B13A-A850D5380B36}"/>
              </a:ext>
            </a:extLst>
          </p:cNvPr>
          <p:cNvSpPr>
            <a:spLocks noGrp="1"/>
          </p:cNvSpPr>
          <p:nvPr>
            <p:ph type="dt" sz="half" idx="10"/>
          </p:nvPr>
        </p:nvSpPr>
        <p:spPr/>
        <p:txBody>
          <a:bodyPr/>
          <a:lstStyle/>
          <a:p>
            <a:fld id="{55D63517-FF2B-4ED6-98AD-6BFFE4D8E675}" type="datetimeFigureOut">
              <a:rPr lang="zh-CN" altLang="en-US" smtClean="0"/>
              <a:t>2021/1/11</a:t>
            </a:fld>
            <a:endParaRPr lang="zh-CN" altLang="en-US"/>
          </a:p>
        </p:txBody>
      </p:sp>
      <p:sp>
        <p:nvSpPr>
          <p:cNvPr id="6" name="页脚占位符 5">
            <a:extLst>
              <a:ext uri="{FF2B5EF4-FFF2-40B4-BE49-F238E27FC236}">
                <a16:creationId xmlns:a16="http://schemas.microsoft.com/office/drawing/2014/main" id="{4750ADD5-1E9E-420D-8789-B1AE801F75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B25D07-FA93-41CF-AAA6-C6132E151E08}"/>
              </a:ext>
            </a:extLst>
          </p:cNvPr>
          <p:cNvSpPr>
            <a:spLocks noGrp="1"/>
          </p:cNvSpPr>
          <p:nvPr>
            <p:ph type="sldNum" sz="quarter" idx="12"/>
          </p:nvPr>
        </p:nvSpPr>
        <p:spPr/>
        <p:txBody>
          <a:body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323437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69CBCB-AE8C-4900-B47F-4EDBD3C61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B5F0717-7546-4391-845E-31418898F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908C79-759F-42F0-A924-9AF51C9ED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63517-FF2B-4ED6-98AD-6BFFE4D8E675}" type="datetimeFigureOut">
              <a:rPr lang="zh-CN" altLang="en-US" smtClean="0"/>
              <a:t>2021/1/11</a:t>
            </a:fld>
            <a:endParaRPr lang="zh-CN" altLang="en-US"/>
          </a:p>
        </p:txBody>
      </p:sp>
      <p:sp>
        <p:nvSpPr>
          <p:cNvPr id="5" name="页脚占位符 4">
            <a:extLst>
              <a:ext uri="{FF2B5EF4-FFF2-40B4-BE49-F238E27FC236}">
                <a16:creationId xmlns:a16="http://schemas.microsoft.com/office/drawing/2014/main" id="{A6554D6E-2E24-4FB9-99CD-6AF2FC2A8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38C683-AFDA-4D4E-823B-956B09AEF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76FF8-C627-476A-991B-3736E9360843}" type="slidenum">
              <a:rPr lang="zh-CN" altLang="en-US" smtClean="0"/>
              <a:t>‹#›</a:t>
            </a:fld>
            <a:endParaRPr lang="zh-CN" altLang="en-US"/>
          </a:p>
        </p:txBody>
      </p:sp>
    </p:spTree>
    <p:extLst>
      <p:ext uri="{BB962C8B-B14F-4D97-AF65-F5344CB8AC3E}">
        <p14:creationId xmlns:p14="http://schemas.microsoft.com/office/powerpoint/2010/main" val="68567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标题 1">
            <a:extLst>
              <a:ext uri="{FF2B5EF4-FFF2-40B4-BE49-F238E27FC236}">
                <a16:creationId xmlns:a16="http://schemas.microsoft.com/office/drawing/2014/main" id="{038D9BE1-BF68-49C1-B127-F72CE1926004}"/>
              </a:ext>
            </a:extLst>
          </p:cNvPr>
          <p:cNvSpPr>
            <a:spLocks noGrp="1"/>
          </p:cNvSpPr>
          <p:nvPr>
            <p:ph type="ctrTitle"/>
          </p:nvPr>
        </p:nvSpPr>
        <p:spPr>
          <a:xfrm>
            <a:off x="3215729" y="1764407"/>
            <a:ext cx="5760846" cy="2310312"/>
          </a:xfrm>
        </p:spPr>
        <p:txBody>
          <a:bodyPr>
            <a:normAutofit/>
          </a:bodyPr>
          <a:lstStyle/>
          <a:p>
            <a:r>
              <a:rPr lang="zh-CN" altLang="en-US" sz="5200" dirty="0">
                <a:solidFill>
                  <a:schemeClr val="tx2"/>
                </a:solidFill>
              </a:rPr>
              <a:t>动漫相机</a:t>
            </a:r>
            <a:r>
              <a:rPr lang="en-US" altLang="zh-CN" sz="5200" dirty="0">
                <a:solidFill>
                  <a:schemeClr val="tx2"/>
                </a:solidFill>
              </a:rPr>
              <a:t>app</a:t>
            </a:r>
            <a:r>
              <a:rPr lang="zh-CN" altLang="en-US" sz="5200" dirty="0">
                <a:solidFill>
                  <a:schemeClr val="tx2"/>
                </a:solidFill>
              </a:rPr>
              <a:t>产品方案报告</a:t>
            </a:r>
          </a:p>
        </p:txBody>
      </p:sp>
    </p:spTree>
    <p:extLst>
      <p:ext uri="{BB962C8B-B14F-4D97-AF65-F5344CB8AC3E}">
        <p14:creationId xmlns:p14="http://schemas.microsoft.com/office/powerpoint/2010/main" val="166959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5E81DFD-981F-4B0C-AB00-C4BAEA86D215}"/>
              </a:ext>
            </a:extLst>
          </p:cNvPr>
          <p:cNvPicPr>
            <a:picLocks noChangeAspect="1"/>
          </p:cNvPicPr>
          <p:nvPr/>
        </p:nvPicPr>
        <p:blipFill rotWithShape="1">
          <a:blip r:embed="rId2" cstate="email">
            <a:duotone>
              <a:prstClr val="black"/>
              <a:srgbClr val="A5A5A5">
                <a:tint val="45000"/>
                <a:satMod val="400000"/>
              </a:srgb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a:ext>
            </a:extLst>
          </a:blip>
          <a:srcRect/>
          <a:stretch/>
        </p:blipFill>
        <p:spPr>
          <a:xfrm>
            <a:off x="0" y="778678"/>
            <a:ext cx="4708989" cy="4684020"/>
          </a:xfrm>
          <a:custGeom>
            <a:avLst/>
            <a:gdLst>
              <a:gd name="connsiteX0" fmla="*/ 4831323 w 10942542"/>
              <a:gd name="connsiteY0" fmla="*/ 0 h 10884521"/>
              <a:gd name="connsiteX1" fmla="*/ 10942542 w 10942542"/>
              <a:gd name="connsiteY1" fmla="*/ 4831323 h 10884521"/>
              <a:gd name="connsiteX2" fmla="*/ 6157090 w 10942542"/>
              <a:gd name="connsiteY2" fmla="*/ 10884521 h 10884521"/>
              <a:gd name="connsiteX3" fmla="*/ 6037828 w 10942542"/>
              <a:gd name="connsiteY3" fmla="*/ 10884521 h 10884521"/>
              <a:gd name="connsiteX4" fmla="*/ 0 w 10942542"/>
              <a:gd name="connsiteY4" fmla="*/ 6111220 h 1088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42542" h="10884521">
                <a:moveTo>
                  <a:pt x="4831323" y="0"/>
                </a:moveTo>
                <a:lnTo>
                  <a:pt x="10942542" y="4831323"/>
                </a:lnTo>
                <a:lnTo>
                  <a:pt x="6157090" y="10884521"/>
                </a:lnTo>
                <a:lnTo>
                  <a:pt x="6037828" y="10884521"/>
                </a:lnTo>
                <a:lnTo>
                  <a:pt x="0" y="6111220"/>
                </a:lnTo>
                <a:close/>
              </a:path>
            </a:pathLst>
          </a:custGeom>
        </p:spPr>
      </p:pic>
      <p:pic>
        <p:nvPicPr>
          <p:cNvPr id="5" name="内容占位符 4">
            <a:extLst>
              <a:ext uri="{FF2B5EF4-FFF2-40B4-BE49-F238E27FC236}">
                <a16:creationId xmlns:a16="http://schemas.microsoft.com/office/drawing/2014/main" id="{769A76A0-9946-4AEC-B070-2283E9C81EFA}"/>
              </a:ext>
            </a:extLst>
          </p:cNvPr>
          <p:cNvPicPr>
            <a:picLocks noGrp="1" noChangeAspect="1"/>
          </p:cNvPicPr>
          <p:nvPr>
            <p:ph idx="1"/>
          </p:nvPr>
        </p:nvPicPr>
        <p:blipFill>
          <a:blip r:embed="rId4"/>
          <a:stretch>
            <a:fillRect/>
          </a:stretch>
        </p:blipFill>
        <p:spPr>
          <a:xfrm>
            <a:off x="1123865" y="866837"/>
            <a:ext cx="4351338" cy="4351338"/>
          </a:xfrm>
          <a:prstGeom prst="rect">
            <a:avLst/>
          </a:prstGeom>
        </p:spPr>
      </p:pic>
      <p:sp>
        <p:nvSpPr>
          <p:cNvPr id="6" name="文本框 5">
            <a:extLst>
              <a:ext uri="{FF2B5EF4-FFF2-40B4-BE49-F238E27FC236}">
                <a16:creationId xmlns:a16="http://schemas.microsoft.com/office/drawing/2014/main" id="{69853C39-EB61-488D-A9A8-F06B5451E958}"/>
              </a:ext>
            </a:extLst>
          </p:cNvPr>
          <p:cNvSpPr txBox="1"/>
          <p:nvPr/>
        </p:nvSpPr>
        <p:spPr>
          <a:xfrm>
            <a:off x="1914175" y="2607196"/>
            <a:ext cx="2314925" cy="646331"/>
          </a:xfrm>
          <a:prstGeom prst="rect">
            <a:avLst/>
          </a:prstGeom>
          <a:noFill/>
        </p:spPr>
        <p:txBody>
          <a:bodyPr wrap="square" rtlCol="0">
            <a:spAutoFit/>
          </a:bodyPr>
          <a:lstStyle/>
          <a:p>
            <a:r>
              <a:rPr lang="zh-CN" altLang="en-US" sz="3600" dirty="0">
                <a:solidFill>
                  <a:schemeClr val="bg1"/>
                </a:solidFill>
              </a:rPr>
              <a:t>功能简介</a:t>
            </a:r>
          </a:p>
        </p:txBody>
      </p:sp>
      <p:sp>
        <p:nvSpPr>
          <p:cNvPr id="7" name="文本框 6">
            <a:extLst>
              <a:ext uri="{FF2B5EF4-FFF2-40B4-BE49-F238E27FC236}">
                <a16:creationId xmlns:a16="http://schemas.microsoft.com/office/drawing/2014/main" id="{B48601C1-7331-4990-80D1-5153F69C8CB4}"/>
              </a:ext>
            </a:extLst>
          </p:cNvPr>
          <p:cNvSpPr txBox="1"/>
          <p:nvPr/>
        </p:nvSpPr>
        <p:spPr>
          <a:xfrm>
            <a:off x="5996940" y="1597337"/>
            <a:ext cx="4751155" cy="3539430"/>
          </a:xfrm>
          <a:prstGeom prst="rect">
            <a:avLst/>
          </a:prstGeom>
          <a:noFill/>
        </p:spPr>
        <p:txBody>
          <a:bodyPr wrap="square" rtlCol="0">
            <a:spAutoFit/>
          </a:bodyPr>
          <a:lstStyle/>
          <a:p>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本系统主要实现的功能是利用预存好的动漫人物图片对拍下的人物照片进行</a:t>
            </a:r>
            <a:r>
              <a:rPr lang="en-US" altLang="zh-CN" sz="3200" kern="100" dirty="0">
                <a:effectLst/>
                <a:latin typeface="Calibri" panose="020F0502020204030204" pitchFamily="34" charset="0"/>
                <a:ea typeface="宋体" panose="02010600030101010101" pitchFamily="2" charset="-122"/>
                <a:cs typeface="Times New Roman" panose="02020603050405020304" pitchFamily="18" charset="0"/>
              </a:rPr>
              <a:t>p</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图处理，为其提供动漫脸来展现人物形象、表达照片内容。</a:t>
            </a:r>
          </a:p>
          <a:p>
            <a:endParaRPr lang="zh-CN" altLang="en-US" sz="3200" dirty="0"/>
          </a:p>
        </p:txBody>
      </p:sp>
    </p:spTree>
    <p:extLst>
      <p:ext uri="{BB962C8B-B14F-4D97-AF65-F5344CB8AC3E}">
        <p14:creationId xmlns:p14="http://schemas.microsoft.com/office/powerpoint/2010/main" val="135649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8ECAF-4191-402D-854E-D8473BDD7BE2}"/>
              </a:ext>
            </a:extLst>
          </p:cNvPr>
          <p:cNvSpPr>
            <a:spLocks noGrp="1"/>
          </p:cNvSpPr>
          <p:nvPr>
            <p:ph type="title"/>
          </p:nvPr>
        </p:nvSpPr>
        <p:spPr/>
        <p:txBody>
          <a:bodyPr/>
          <a:lstStyle/>
          <a:p>
            <a:r>
              <a:rPr lang="zh-CN" altLang="en-US" dirty="0"/>
              <a:t>界面展示</a:t>
            </a:r>
          </a:p>
        </p:txBody>
      </p:sp>
      <p:pic>
        <p:nvPicPr>
          <p:cNvPr id="4" name="图片 3">
            <a:extLst>
              <a:ext uri="{FF2B5EF4-FFF2-40B4-BE49-F238E27FC236}">
                <a16:creationId xmlns:a16="http://schemas.microsoft.com/office/drawing/2014/main" id="{1D9374C9-15AB-4BF2-B141-4E3FE03C67C0}"/>
              </a:ext>
            </a:extLst>
          </p:cNvPr>
          <p:cNvPicPr/>
          <p:nvPr/>
        </p:nvPicPr>
        <p:blipFill>
          <a:blip r:embed="rId2"/>
          <a:stretch>
            <a:fillRect/>
          </a:stretch>
        </p:blipFill>
        <p:spPr>
          <a:xfrm>
            <a:off x="1287780" y="1748790"/>
            <a:ext cx="2529840" cy="4819650"/>
          </a:xfrm>
          <a:prstGeom prst="rect">
            <a:avLst/>
          </a:prstGeom>
          <a:noFill/>
          <a:ln>
            <a:noFill/>
          </a:ln>
        </p:spPr>
      </p:pic>
      <p:pic>
        <p:nvPicPr>
          <p:cNvPr id="5" name="图片 4">
            <a:extLst>
              <a:ext uri="{FF2B5EF4-FFF2-40B4-BE49-F238E27FC236}">
                <a16:creationId xmlns:a16="http://schemas.microsoft.com/office/drawing/2014/main" id="{C48BFEED-221E-45B0-8B04-7E27B5FA7D4D}"/>
              </a:ext>
            </a:extLst>
          </p:cNvPr>
          <p:cNvPicPr>
            <a:picLocks noChangeAspect="1"/>
          </p:cNvPicPr>
          <p:nvPr/>
        </p:nvPicPr>
        <p:blipFill>
          <a:blip r:embed="rId3"/>
          <a:stretch>
            <a:fillRect/>
          </a:stretch>
        </p:blipFill>
        <p:spPr>
          <a:xfrm>
            <a:off x="4578730" y="1736368"/>
            <a:ext cx="2709800" cy="4844493"/>
          </a:xfrm>
          <a:prstGeom prst="rect">
            <a:avLst/>
          </a:prstGeom>
        </p:spPr>
      </p:pic>
      <p:pic>
        <p:nvPicPr>
          <p:cNvPr id="6" name="图片 5">
            <a:extLst>
              <a:ext uri="{FF2B5EF4-FFF2-40B4-BE49-F238E27FC236}">
                <a16:creationId xmlns:a16="http://schemas.microsoft.com/office/drawing/2014/main" id="{0ED3F8F1-1516-4372-9CDF-AC0E30BDCE65}"/>
              </a:ext>
            </a:extLst>
          </p:cNvPr>
          <p:cNvPicPr/>
          <p:nvPr/>
        </p:nvPicPr>
        <p:blipFill>
          <a:blip r:embed="rId4"/>
          <a:stretch>
            <a:fillRect/>
          </a:stretch>
        </p:blipFill>
        <p:spPr>
          <a:xfrm>
            <a:off x="8049640" y="1748790"/>
            <a:ext cx="2709800" cy="4844493"/>
          </a:xfrm>
          <a:prstGeom prst="rect">
            <a:avLst/>
          </a:prstGeom>
          <a:noFill/>
          <a:ln>
            <a:noFill/>
          </a:ln>
        </p:spPr>
      </p:pic>
    </p:spTree>
    <p:extLst>
      <p:ext uri="{BB962C8B-B14F-4D97-AF65-F5344CB8AC3E}">
        <p14:creationId xmlns:p14="http://schemas.microsoft.com/office/powerpoint/2010/main" val="39822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7FB8B-1474-439E-9DF6-2A67A1B5CC0F}"/>
              </a:ext>
            </a:extLst>
          </p:cNvPr>
          <p:cNvSpPr>
            <a:spLocks noGrp="1"/>
          </p:cNvSpPr>
          <p:nvPr>
            <p:ph type="title"/>
          </p:nvPr>
        </p:nvSpPr>
        <p:spPr/>
        <p:txBody>
          <a:bodyPr/>
          <a:lstStyle/>
          <a:p>
            <a:r>
              <a:rPr lang="zh-CN" altLang="en-US" dirty="0"/>
              <a:t>功能演示</a:t>
            </a:r>
          </a:p>
        </p:txBody>
      </p:sp>
      <p:pic>
        <p:nvPicPr>
          <p:cNvPr id="4" name="图片 3">
            <a:extLst>
              <a:ext uri="{FF2B5EF4-FFF2-40B4-BE49-F238E27FC236}">
                <a16:creationId xmlns:a16="http://schemas.microsoft.com/office/drawing/2014/main" id="{E6D5ACDD-1E02-48E3-AF7F-E7577AB2C330}"/>
              </a:ext>
            </a:extLst>
          </p:cNvPr>
          <p:cNvPicPr>
            <a:picLocks noChangeAspect="1"/>
          </p:cNvPicPr>
          <p:nvPr/>
        </p:nvPicPr>
        <p:blipFill>
          <a:blip r:embed="rId2"/>
          <a:stretch>
            <a:fillRect/>
          </a:stretch>
        </p:blipFill>
        <p:spPr>
          <a:xfrm>
            <a:off x="1896921" y="1571664"/>
            <a:ext cx="2461846" cy="5067300"/>
          </a:xfrm>
          <a:prstGeom prst="rect">
            <a:avLst/>
          </a:prstGeom>
        </p:spPr>
      </p:pic>
      <p:pic>
        <p:nvPicPr>
          <p:cNvPr id="5" name="图片 4">
            <a:extLst>
              <a:ext uri="{FF2B5EF4-FFF2-40B4-BE49-F238E27FC236}">
                <a16:creationId xmlns:a16="http://schemas.microsoft.com/office/drawing/2014/main" id="{D6533005-36B8-4580-A945-F241AB816161}"/>
              </a:ext>
            </a:extLst>
          </p:cNvPr>
          <p:cNvPicPr>
            <a:picLocks noChangeAspect="1"/>
          </p:cNvPicPr>
          <p:nvPr/>
        </p:nvPicPr>
        <p:blipFill>
          <a:blip r:embed="rId3"/>
          <a:stretch>
            <a:fillRect/>
          </a:stretch>
        </p:blipFill>
        <p:spPr>
          <a:xfrm>
            <a:off x="7534529" y="1571665"/>
            <a:ext cx="2445061" cy="5067300"/>
          </a:xfrm>
          <a:prstGeom prst="rect">
            <a:avLst/>
          </a:prstGeom>
        </p:spPr>
      </p:pic>
    </p:spTree>
    <p:extLst>
      <p:ext uri="{BB962C8B-B14F-4D97-AF65-F5344CB8AC3E}">
        <p14:creationId xmlns:p14="http://schemas.microsoft.com/office/powerpoint/2010/main" val="302537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37030-97FB-4D57-9CB1-64EB9121D2D7}"/>
              </a:ext>
            </a:extLst>
          </p:cNvPr>
          <p:cNvSpPr>
            <a:spLocks noGrp="1"/>
          </p:cNvSpPr>
          <p:nvPr>
            <p:ph type="title"/>
          </p:nvPr>
        </p:nvSpPr>
        <p:spPr/>
        <p:txBody>
          <a:bodyPr/>
          <a:lstStyle/>
          <a:p>
            <a:r>
              <a:rPr lang="zh-CN" altLang="en-US" dirty="0"/>
              <a:t>用户初步体验</a:t>
            </a:r>
          </a:p>
        </p:txBody>
      </p:sp>
      <p:sp>
        <p:nvSpPr>
          <p:cNvPr id="3" name="内容占位符 2">
            <a:extLst>
              <a:ext uri="{FF2B5EF4-FFF2-40B4-BE49-F238E27FC236}">
                <a16:creationId xmlns:a16="http://schemas.microsoft.com/office/drawing/2014/main" id="{733CFDCB-804B-4D98-945F-C6EE8AB9FF73}"/>
              </a:ext>
            </a:extLst>
          </p:cNvPr>
          <p:cNvSpPr>
            <a:spLocks noGrp="1"/>
          </p:cNvSpPr>
          <p:nvPr>
            <p:ph idx="1"/>
          </p:nvPr>
        </p:nvSpPr>
        <p:spPr>
          <a:xfrm>
            <a:off x="838200" y="1825625"/>
            <a:ext cx="10515600" cy="4567555"/>
          </a:xfrm>
        </p:spPr>
        <p:txBody>
          <a:bodyPr/>
          <a:lstStyle/>
          <a:p>
            <a:pPr algn="just"/>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已</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基本</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完成了界面优化、调试部分功能等问题。</a:t>
            </a:r>
          </a:p>
          <a:p>
            <a:pPr algn="just"/>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目前仍存在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app</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有时闪退以及照片存储路径偶尔出现错误的问题。</a:t>
            </a:r>
          </a:p>
          <a:p>
            <a:r>
              <a:rPr lang="zh-CN" altLang="en-US" sz="1800" dirty="0">
                <a:latin typeface="宋体" panose="02010600030101010101" pitchFamily="2" charset="-122"/>
                <a:ea typeface="宋体" panose="02010600030101010101" pitchFamily="2" charset="-122"/>
              </a:rPr>
              <a:t>初代界面不够完善，经过修改以后部分界面也能融入整体风格。</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起初功能不是很多，后期增加了我的收藏，登陆界面与版本更新界面，使功能更加完善。</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现在开发的动漫相机还存在很多问题，当然还不可能与现在市面上已经成熟的相机 </a:t>
            </a:r>
            <a:r>
              <a:rPr lang="en-US" altLang="zh-CN" sz="1800" dirty="0">
                <a:latin typeface="宋体" panose="02010600030101010101" pitchFamily="2" charset="-122"/>
                <a:ea typeface="宋体" panose="02010600030101010101" pitchFamily="2" charset="-122"/>
              </a:rPr>
              <a:t>app </a:t>
            </a:r>
            <a:r>
              <a:rPr lang="zh-CN" altLang="en-US" sz="1800" dirty="0">
                <a:latin typeface="宋体" panose="02010600030101010101" pitchFamily="2" charset="-122"/>
                <a:ea typeface="宋体" panose="02010600030101010101" pitchFamily="2" charset="-122"/>
              </a:rPr>
              <a:t>相比 较。 </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因为调用百度 </a:t>
            </a:r>
            <a:r>
              <a:rPr lang="en-US" altLang="zh-CN" sz="1800" dirty="0">
                <a:latin typeface="宋体" panose="02010600030101010101" pitchFamily="2" charset="-122"/>
                <a:ea typeface="宋体" panose="02010600030101010101" pitchFamily="2" charset="-122"/>
              </a:rPr>
              <a:t>API </a:t>
            </a:r>
            <a:r>
              <a:rPr lang="zh-CN" altLang="en-US" sz="1800" dirty="0">
                <a:latin typeface="宋体" panose="02010600030101010101" pitchFamily="2" charset="-122"/>
                <a:ea typeface="宋体" panose="02010600030101010101" pitchFamily="2" charset="-122"/>
              </a:rPr>
              <a:t>的接口技术原因，相机的功能使用经常出现路径和密钥过期的问题，应 用功能不够稳定</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在课题初期小组成员会对动漫相机的主要研究方向产生分歧，经过小组多次讨论后确定了主 要的结构。 在代码大体写完毕后，识别人脸的程度上就遇到了不少问题，一开始完全给不出动漫脸的轮廓，在反复修改代码，多次尝试之后才在某一些角度上能够显示动漫人物。</a:t>
            </a:r>
            <a:br>
              <a:rPr lang="en-US" altLang="zh-CN" sz="1800" dirty="0">
                <a:latin typeface="宋体" panose="02010600030101010101" pitchFamily="2" charset="-122"/>
                <a:ea typeface="宋体" panose="02010600030101010101" pitchFamily="2" charset="-122"/>
              </a:rPr>
            </a:b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4915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7EBDC-20E4-4349-86A6-06AE0AECC9C8}"/>
              </a:ext>
            </a:extLst>
          </p:cNvPr>
          <p:cNvSpPr>
            <a:spLocks noGrp="1"/>
          </p:cNvSpPr>
          <p:nvPr>
            <p:ph type="title"/>
          </p:nvPr>
        </p:nvSpPr>
        <p:spPr/>
        <p:txBody>
          <a:bodyPr/>
          <a:lstStyle/>
          <a:p>
            <a:r>
              <a:rPr lang="zh-CN" altLang="en-US" dirty="0"/>
              <a:t>技术实现</a:t>
            </a:r>
          </a:p>
        </p:txBody>
      </p:sp>
      <p:sp>
        <p:nvSpPr>
          <p:cNvPr id="3" name="内容占位符 2">
            <a:extLst>
              <a:ext uri="{FF2B5EF4-FFF2-40B4-BE49-F238E27FC236}">
                <a16:creationId xmlns:a16="http://schemas.microsoft.com/office/drawing/2014/main" id="{AF319627-5FE3-4909-937C-97DE42C0872E}"/>
              </a:ext>
            </a:extLst>
          </p:cNvPr>
          <p:cNvSpPr>
            <a:spLocks noGrp="1"/>
          </p:cNvSpPr>
          <p:nvPr>
            <p:ph idx="1"/>
          </p:nvPr>
        </p:nvSpPr>
        <p:spPr/>
        <p:txBody>
          <a:bodyPr>
            <a:normAutofit fontScale="92500"/>
          </a:bodyPr>
          <a:lstStyle/>
          <a:p>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本应用是智能手机上的眼镜去除拍照软件，鉴于</a:t>
            </a:r>
            <a:r>
              <a:rPr lang="en-US" altLang="zh-CN" sz="2300" kern="100" dirty="0">
                <a:effectLst/>
                <a:latin typeface="宋体" panose="02010600030101010101" pitchFamily="2" charset="-122"/>
                <a:ea typeface="宋体" panose="02010600030101010101" pitchFamily="2" charset="-122"/>
                <a:cs typeface="Times New Roman" panose="02020603050405020304" pitchFamily="18" charset="0"/>
              </a:rPr>
              <a:t>Android</a:t>
            </a:r>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系统在国内的使用率最高，该应用采用</a:t>
            </a:r>
            <a:r>
              <a:rPr lang="en-US" altLang="zh-CN" sz="2300" kern="100" dirty="0">
                <a:effectLst/>
                <a:latin typeface="宋体" panose="02010600030101010101" pitchFamily="2" charset="-122"/>
                <a:ea typeface="宋体" panose="02010600030101010101" pitchFamily="2" charset="-122"/>
                <a:cs typeface="Times New Roman" panose="02020603050405020304" pitchFamily="18" charset="0"/>
              </a:rPr>
              <a:t>Android Studio-</a:t>
            </a:r>
            <a:r>
              <a:rPr lang="en-US" altLang="zh-CN" sz="2300" kern="100" dirty="0" err="1">
                <a:effectLst/>
                <a:latin typeface="宋体" panose="02010600030101010101" pitchFamily="2" charset="-122"/>
                <a:ea typeface="宋体" panose="02010600030101010101" pitchFamily="2" charset="-122"/>
                <a:cs typeface="Times New Roman" panose="02020603050405020304" pitchFamily="18" charset="0"/>
              </a:rPr>
              <a:t>kotlin</a:t>
            </a:r>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语言编写。</a:t>
            </a:r>
          </a:p>
          <a:p>
            <a:pPr algn="just"/>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关键技术主要是要调用百度人脸识别</a:t>
            </a:r>
            <a:r>
              <a:rPr lang="en-US" altLang="zh-CN" sz="2300" kern="100" dirty="0">
                <a:effectLst/>
                <a:latin typeface="宋体" panose="02010600030101010101" pitchFamily="2" charset="-122"/>
                <a:ea typeface="宋体" panose="02010600030101010101" pitchFamily="2" charset="-122"/>
                <a:cs typeface="Times New Roman" panose="02020603050405020304" pitchFamily="18" charset="0"/>
              </a:rPr>
              <a:t>AI</a:t>
            </a:r>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接口</a:t>
            </a:r>
          </a:p>
          <a:p>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技术难点主要是如何解决</a:t>
            </a:r>
            <a:r>
              <a:rPr lang="en-US" altLang="zh-CN" sz="2300" kern="100" dirty="0">
                <a:effectLst/>
                <a:latin typeface="宋体" panose="02010600030101010101" pitchFamily="2" charset="-122"/>
                <a:ea typeface="宋体" panose="02010600030101010101" pitchFamily="2" charset="-122"/>
                <a:cs typeface="Times New Roman" panose="02020603050405020304" pitchFamily="18" charset="0"/>
              </a:rPr>
              <a:t>app</a:t>
            </a:r>
            <a:r>
              <a:rPr lang="zh-CN" altLang="zh-CN" sz="2300" kern="100" dirty="0">
                <a:effectLst/>
                <a:latin typeface="宋体" panose="02010600030101010101" pitchFamily="2" charset="-122"/>
                <a:ea typeface="宋体" panose="02010600030101010101" pitchFamily="2" charset="-122"/>
                <a:cs typeface="Times New Roman" panose="02020603050405020304" pitchFamily="18" charset="0"/>
              </a:rPr>
              <a:t>闪退问题和文件路径问题</a:t>
            </a:r>
            <a:endParaRPr lang="en-US" altLang="zh-CN" sz="23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2300" dirty="0">
                <a:latin typeface="宋体" panose="02010600030101010101" pitchFamily="2" charset="-122"/>
                <a:ea typeface="宋体" panose="02010600030101010101" pitchFamily="2" charset="-122"/>
              </a:rPr>
              <a:t>页面设计与创建，实现页面跳转与各个页面的衔接，将每个页面进行统一化与风格化。</a:t>
            </a:r>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创建用户注册与用户登录界面，并提供数据库，存储用户信息。</a:t>
            </a:r>
            <a:br>
              <a:rPr lang="en-US" altLang="zh-CN" sz="2300" dirty="0">
                <a:latin typeface="宋体" panose="02010600030101010101" pitchFamily="2" charset="-122"/>
                <a:ea typeface="宋体" panose="02010600030101010101" pitchFamily="2" charset="-122"/>
              </a:rPr>
            </a:br>
            <a:r>
              <a:rPr lang="zh-CN" altLang="en-US" sz="2300" dirty="0">
                <a:latin typeface="宋体" panose="02010600030101010101" pitchFamily="2" charset="-122"/>
                <a:ea typeface="宋体" panose="02010600030101010101" pitchFamily="2" charset="-122"/>
              </a:rPr>
              <a:t>创建我的收藏的页面，使用户有专属的收藏清单。</a:t>
            </a:r>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版本更新与历史搜索记录。</a:t>
            </a:r>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智能识别功能，提高图像的识别率，实现灰度化</a:t>
            </a:r>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建立数据库，上传海量图片。</a:t>
            </a:r>
            <a:endParaRPr lang="en-US" altLang="zh-CN" sz="2300" dirty="0">
              <a:latin typeface="宋体" panose="02010600030101010101" pitchFamily="2" charset="-122"/>
              <a:ea typeface="宋体" panose="02010600030101010101" pitchFamily="2" charset="-122"/>
            </a:endParaRPr>
          </a:p>
          <a:p>
            <a:r>
              <a:rPr lang="zh-CN" altLang="en-US" sz="2300" dirty="0">
                <a:latin typeface="宋体" panose="02010600030101010101" pitchFamily="2" charset="-122"/>
                <a:ea typeface="宋体" panose="02010600030101010101" pitchFamily="2" charset="-122"/>
              </a:rPr>
              <a:t>识别图片后返回关键字，并在数据库进行匹配</a:t>
            </a:r>
            <a:endParaRPr lang="en-US" altLang="zh-CN" sz="2300"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414558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84D25-7BB5-445A-8B32-BD3E14ACAF87}"/>
              </a:ext>
            </a:extLst>
          </p:cNvPr>
          <p:cNvSpPr>
            <a:spLocks noGrp="1"/>
          </p:cNvSpPr>
          <p:nvPr>
            <p:ph type="title"/>
          </p:nvPr>
        </p:nvSpPr>
        <p:spPr/>
        <p:txBody>
          <a:bodyPr>
            <a:normAutofit/>
          </a:bodyPr>
          <a:lstStyle/>
          <a:p>
            <a:r>
              <a:rPr lang="zh-CN" altLang="en-US" dirty="0"/>
              <a:t>小组分工</a:t>
            </a:r>
          </a:p>
        </p:txBody>
      </p:sp>
      <p:sp>
        <p:nvSpPr>
          <p:cNvPr id="3" name="内容占位符 2">
            <a:extLst>
              <a:ext uri="{FF2B5EF4-FFF2-40B4-BE49-F238E27FC236}">
                <a16:creationId xmlns:a16="http://schemas.microsoft.com/office/drawing/2014/main" id="{19364C1B-6FAA-4AC3-BE11-6323BE3F399F}"/>
              </a:ext>
            </a:extLst>
          </p:cNvPr>
          <p:cNvSpPr>
            <a:spLocks noGrp="1"/>
          </p:cNvSpPr>
          <p:nvPr>
            <p:ph idx="1"/>
          </p:nvPr>
        </p:nvSpPr>
        <p:spPr>
          <a:xfrm>
            <a:off x="998220" y="1828801"/>
            <a:ext cx="10515600" cy="3756659"/>
          </a:xfrm>
        </p:spPr>
        <p:txBody>
          <a:bodyPr>
            <a:normAutofit fontScale="55000" lnSpcReduction="20000"/>
          </a:bodyPr>
          <a:lstStyle/>
          <a:p>
            <a:r>
              <a:rPr lang="zh-CN" altLang="en-US" sz="3800" dirty="0">
                <a:latin typeface="宋体" panose="02010600030101010101" pitchFamily="2" charset="-122"/>
                <a:ea typeface="宋体" panose="02010600030101010101" pitchFamily="2" charset="-122"/>
              </a:rPr>
              <a:t>第一阶段：各小组成员讨论产品创意，每位成员积极参与 </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第二阶段：由组长负责设计 </a:t>
            </a:r>
            <a:r>
              <a:rPr lang="en-US" altLang="zh-CN" sz="3800" dirty="0">
                <a:latin typeface="宋体" panose="02010600030101010101" pitchFamily="2" charset="-122"/>
                <a:ea typeface="宋体" panose="02010600030101010101" pitchFamily="2" charset="-122"/>
              </a:rPr>
              <a:t>UI </a:t>
            </a:r>
            <a:r>
              <a:rPr lang="zh-CN" altLang="en-US" sz="3800" dirty="0">
                <a:latin typeface="宋体" panose="02010600030101010101" pitchFamily="2" charset="-122"/>
                <a:ea typeface="宋体" panose="02010600030101010101" pitchFamily="2" charset="-122"/>
              </a:rPr>
              <a:t>文件，各小组成员发表意见想法由组长实现</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李炜亮：设计登录注册页面、主页部分</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麦矩基：设计相机界面部分</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许嘉强、黄致佳：设计相册和 </a:t>
            </a:r>
            <a:r>
              <a:rPr lang="en-US" altLang="zh-CN" sz="3800" dirty="0">
                <a:latin typeface="宋体" panose="02010600030101010101" pitchFamily="2" charset="-122"/>
                <a:ea typeface="宋体" panose="02010600030101010101" pitchFamily="2" charset="-122"/>
              </a:rPr>
              <a:t>Fragment </a:t>
            </a:r>
            <a:r>
              <a:rPr lang="zh-CN" altLang="en-US" sz="3800" dirty="0">
                <a:latin typeface="宋体" panose="02010600030101010101" pitchFamily="2" charset="-122"/>
                <a:ea typeface="宋体" panose="02010600030101010101" pitchFamily="2" charset="-122"/>
              </a:rPr>
              <a:t>部分</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第三阶段：</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李炜亮：负责百度人像动漫化 </a:t>
            </a:r>
            <a:r>
              <a:rPr lang="en-US" altLang="zh-CN" sz="3800" dirty="0">
                <a:latin typeface="宋体" panose="02010600030101010101" pitchFamily="2" charset="-122"/>
                <a:ea typeface="宋体" panose="02010600030101010101" pitchFamily="2" charset="-122"/>
              </a:rPr>
              <a:t>API </a:t>
            </a:r>
            <a:r>
              <a:rPr lang="zh-CN" altLang="en-US" sz="3800" dirty="0">
                <a:latin typeface="宋体" panose="02010600030101010101" pitchFamily="2" charset="-122"/>
                <a:ea typeface="宋体" panose="02010600030101010101" pitchFamily="2" charset="-122"/>
              </a:rPr>
              <a:t>接口代码的编写 </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麦钜基：负责调用相机部分代码的编写 </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许嘉强：负责接口函数代码的实现 </a:t>
            </a:r>
            <a:endParaRPr lang="en-US" altLang="zh-CN" sz="3800" dirty="0">
              <a:latin typeface="宋体" panose="02010600030101010101" pitchFamily="2" charset="-122"/>
              <a:ea typeface="宋体" panose="02010600030101010101" pitchFamily="2" charset="-122"/>
            </a:endParaRPr>
          </a:p>
          <a:p>
            <a:r>
              <a:rPr lang="zh-CN" altLang="en-US" sz="3800" dirty="0">
                <a:latin typeface="宋体" panose="02010600030101010101" pitchFamily="2" charset="-122"/>
                <a:ea typeface="宋体" panose="02010600030101010101" pitchFamily="2" charset="-122"/>
              </a:rPr>
              <a:t>黄致佳：负责统筹所有 </a:t>
            </a:r>
            <a:r>
              <a:rPr lang="en-US" altLang="zh-CN" sz="3800" dirty="0">
                <a:latin typeface="宋体" panose="02010600030101010101" pitchFamily="2" charset="-122"/>
                <a:ea typeface="宋体" panose="02010600030101010101" pitchFamily="2" charset="-122"/>
              </a:rPr>
              <a:t>class</a:t>
            </a:r>
            <a:r>
              <a:rPr lang="zh-CN" altLang="en-US" sz="3800" dirty="0">
                <a:latin typeface="宋体" panose="02010600030101010101" pitchFamily="2" charset="-122"/>
                <a:ea typeface="宋体" panose="02010600030101010101" pitchFamily="2" charset="-122"/>
              </a:rPr>
              <a:t>，实现整体功能</a:t>
            </a:r>
            <a:endParaRPr lang="en-US" altLang="zh-CN" sz="3800" dirty="0">
              <a:latin typeface="宋体" panose="02010600030101010101" pitchFamily="2" charset="-122"/>
              <a:ea typeface="宋体" panose="02010600030101010101" pitchFamily="2" charset="-122"/>
            </a:endParaRPr>
          </a:p>
          <a:p>
            <a:endParaRPr lang="en-US" altLang="zh-CN" sz="3600" dirty="0"/>
          </a:p>
          <a:p>
            <a:pPr marL="0" indent="0">
              <a:buNone/>
            </a:pPr>
            <a:endParaRPr lang="zh-CN" altLang="en-US" dirty="0"/>
          </a:p>
        </p:txBody>
      </p:sp>
    </p:spTree>
    <p:extLst>
      <p:ext uri="{BB962C8B-B14F-4D97-AF65-F5344CB8AC3E}">
        <p14:creationId xmlns:p14="http://schemas.microsoft.com/office/powerpoint/2010/main" val="314538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5C3C7-2BCA-4B06-B1EA-3CAC6A7F1C7A}"/>
              </a:ext>
            </a:extLst>
          </p:cNvPr>
          <p:cNvSpPr>
            <a:spLocks noGrp="1"/>
          </p:cNvSpPr>
          <p:nvPr>
            <p:ph type="title"/>
          </p:nvPr>
        </p:nvSpPr>
        <p:spPr>
          <a:xfrm>
            <a:off x="586740" y="2224405"/>
            <a:ext cx="10515600" cy="1325563"/>
          </a:xfrm>
        </p:spPr>
        <p:txBody>
          <a:bodyPr>
            <a:normAutofit/>
          </a:bodyPr>
          <a:lstStyle/>
          <a:p>
            <a:pPr algn="ctr"/>
            <a:r>
              <a:rPr lang="en-US" altLang="zh-CN" sz="8800" b="1" dirty="0"/>
              <a:t>Thanks!</a:t>
            </a:r>
            <a:endParaRPr lang="zh-CN" altLang="en-US" sz="8800" b="1" dirty="0"/>
          </a:p>
        </p:txBody>
      </p:sp>
    </p:spTree>
    <p:extLst>
      <p:ext uri="{BB962C8B-B14F-4D97-AF65-F5344CB8AC3E}">
        <p14:creationId xmlns:p14="http://schemas.microsoft.com/office/powerpoint/2010/main" val="21086844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526</Words>
  <Application>Microsoft Office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宋体</vt:lpstr>
      <vt:lpstr>Arial</vt:lpstr>
      <vt:lpstr>Calibri</vt:lpstr>
      <vt:lpstr>Office 主题​​</vt:lpstr>
      <vt:lpstr>动漫相机app产品方案报告</vt:lpstr>
      <vt:lpstr>PowerPoint 演示文稿</vt:lpstr>
      <vt:lpstr>界面展示</vt:lpstr>
      <vt:lpstr>功能演示</vt:lpstr>
      <vt:lpstr>用户初步体验</vt:lpstr>
      <vt:lpstr>技术实现</vt:lpstr>
      <vt:lpstr>小组分工</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动漫相机app产品方案报告</dc:title>
  <dc:creator>黄 致佳</dc:creator>
  <cp:lastModifiedBy>黄 致佳</cp:lastModifiedBy>
  <cp:revision>3</cp:revision>
  <dcterms:created xsi:type="dcterms:W3CDTF">2021-01-11T13:32:45Z</dcterms:created>
  <dcterms:modified xsi:type="dcterms:W3CDTF">2021-01-11T13:56:37Z</dcterms:modified>
</cp:coreProperties>
</file>