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6" r:id="rId8"/>
    <p:sldId id="263" r:id="rId9"/>
    <p:sldId id="267" r:id="rId10"/>
    <p:sldId id="269" r:id="rId11"/>
    <p:sldId id="270" r:id="rId12"/>
    <p:sldId id="262" r:id="rId13"/>
    <p:sldId id="287" r:id="rId14"/>
    <p:sldId id="286" r:id="rId15"/>
    <p:sldId id="272" r:id="rId16"/>
    <p:sldId id="288" r:id="rId17"/>
    <p:sldId id="289" r:id="rId18"/>
    <p:sldId id="273" r:id="rId19"/>
    <p:sldId id="264" r:id="rId20"/>
    <p:sldId id="276" r:id="rId21"/>
    <p:sldId id="279" r:id="rId22"/>
    <p:sldId id="281" r:id="rId23"/>
    <p:sldId id="284" r:id="rId24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7C2"/>
    <a:srgbClr val="6F93C6"/>
    <a:srgbClr val="249FA8"/>
    <a:srgbClr val="5880BC"/>
    <a:srgbClr val="EEECE8"/>
    <a:srgbClr val="333333"/>
    <a:srgbClr val="BE2021"/>
    <a:srgbClr val="FFFFFF"/>
    <a:srgbClr val="FC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2" y="72"/>
      </p:cViewPr>
      <p:guideLst>
        <p:guide orient="horz" pos="163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chemeClr val="accent2"/>
            </a:solidFill>
            <a:effectLst/>
          </c:spPr>
          <c:explosion val="0"/>
          <c:dPt>
            <c:idx val="0"/>
            <c:bubble3D val="0"/>
            <c:spPr>
              <a:solidFill>
                <a:srgbClr val="6F93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AB7C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A6F1AA-0EE8-413B-B194-C87D188FAB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7832"/>
          <a:stretch>
            <a:fillRect/>
          </a:stretch>
        </p:blipFill>
        <p:spPr>
          <a:xfrm rot="16200000">
            <a:off x="1969311" y="-2000251"/>
            <a:ext cx="5143500" cy="914400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55509" y="2117336"/>
            <a:ext cx="770573" cy="1282905"/>
            <a:chOff x="13963" y="4863"/>
            <a:chExt cx="1618" cy="3438"/>
          </a:xfrm>
        </p:grpSpPr>
        <p:sp>
          <p:nvSpPr>
            <p:cNvPr id="37" name="矩形 36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2249453" y="1925293"/>
            <a:ext cx="1412450" cy="1494506"/>
            <a:chOff x="12173" y="2349"/>
            <a:chExt cx="3408" cy="5952"/>
          </a:xfrm>
        </p:grpSpPr>
        <p:sp>
          <p:nvSpPr>
            <p:cNvPr id="41" name="矩形 4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604752" y="3208175"/>
            <a:ext cx="275663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汇报人：柯俊炜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2650" y="2390714"/>
            <a:ext cx="422240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3200" b="1" dirty="0" err="1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TaskBoard</a:t>
            </a:r>
            <a:r>
              <a:rPr lang="zh-CN" altLang="en-US" sz="3200" b="1" dirty="0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汇报展示</a:t>
            </a:r>
            <a:endParaRPr lang="zh-CN" altLang="zh-CN" sz="3200" b="1" dirty="0">
              <a:gradFill>
                <a:gsLst>
                  <a:gs pos="0">
                    <a:srgbClr val="6F93C6"/>
                  </a:gs>
                  <a:gs pos="100000">
                    <a:srgbClr val="2AB7C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8653" y="182527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Welcome change and be brave and innovative 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6312" y="3808745"/>
            <a:ext cx="4992336" cy="292452"/>
            <a:chOff x="1232693" y="3633485"/>
            <a:chExt cx="4992336" cy="292452"/>
          </a:xfrm>
        </p:grpSpPr>
        <p:grpSp>
          <p:nvGrpSpPr>
            <p:cNvPr id="4" name="组合 3"/>
            <p:cNvGrpSpPr/>
            <p:nvPr/>
          </p:nvGrpSpPr>
          <p:grpSpPr>
            <a:xfrm>
              <a:off x="1713313" y="3633485"/>
              <a:ext cx="4511716" cy="292452"/>
              <a:chOff x="3426626" y="3633485"/>
              <a:chExt cx="4511716" cy="29245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69003" y="3719271"/>
                <a:ext cx="669339" cy="190580"/>
              </a:xfrm>
              <a:prstGeom prst="rect">
                <a:avLst/>
              </a:prstGeom>
              <a:solidFill>
                <a:srgbClr val="2AB7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2"/>
              <p:cNvSpPr txBox="1"/>
              <p:nvPr/>
            </p:nvSpPr>
            <p:spPr>
              <a:xfrm>
                <a:off x="3426626" y="3633485"/>
                <a:ext cx="4031096" cy="29245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功能介绍</a:t>
                </a:r>
                <a:r>
                  <a:rPr lang="en-US" altLang="zh-CN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| </a:t>
                </a:r>
                <a:r>
                  <a:rPr lang="zh-CN" altLang="en-US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技术难点</a:t>
                </a:r>
                <a:r>
                  <a:rPr lang="en-US" altLang="zh-CN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|</a:t>
                </a:r>
                <a:r>
                  <a:rPr lang="zh-CN" altLang="en-US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用户体验 </a:t>
                </a:r>
                <a:r>
                  <a:rPr lang="en-US" altLang="zh-CN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| </a:t>
                </a:r>
                <a:r>
                  <a:rPr lang="zh-CN" altLang="en-US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改进更新</a:t>
                </a:r>
                <a:r>
                  <a:rPr lang="en-US" altLang="zh-CN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| </a:t>
                </a:r>
                <a:r>
                  <a:rPr lang="zh-CN" altLang="en-US" sz="1100" dirty="0">
                    <a:latin typeface="Verdana" panose="020B0604030504040204" pitchFamily="34" charset="0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分工说明</a:t>
                </a:r>
                <a:endParaRPr lang="zh-CN" altLang="en-US" sz="1100" dirty="0">
                  <a:latin typeface="Verdana" panose="020B0604030504040204" pitchFamily="34" charset="0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232693" y="3713521"/>
              <a:ext cx="669339" cy="190580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95" y="752302"/>
            <a:ext cx="954413" cy="1011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898" y="4055361"/>
            <a:ext cx="14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    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邹    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黄荣延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柯俊炜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4" y="-1739887"/>
            <a:ext cx="5751554" cy="8623274"/>
          </a:xfrm>
          <a:prstGeom prst="rect">
            <a:avLst/>
          </a:prstGeom>
        </p:spPr>
      </p:pic>
      <p:sp>
        <p:nvSpPr>
          <p:cNvPr id="24" name="Freeform 73"/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9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03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726972" y="1850847"/>
            <a:ext cx="4264946" cy="7209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产品测试与用户建议</a:t>
            </a:r>
            <a:endParaRPr lang="zh-CN" altLang="en-US" sz="12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/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产品测试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8" y="1034973"/>
            <a:ext cx="8158424" cy="3742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/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产品测试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" y="993772"/>
            <a:ext cx="7380176" cy="3603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/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3" y="1065399"/>
            <a:ext cx="8059479" cy="3759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/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4" y="993770"/>
            <a:ext cx="6942211" cy="4013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5749" y="710227"/>
            <a:ext cx="3603567" cy="0"/>
            <a:chOff x="3456709" y="1029277"/>
            <a:chExt cx="4804756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30" name="文本框 2"/>
          <p:cNvSpPr txBox="1"/>
          <p:nvPr/>
        </p:nvSpPr>
        <p:spPr>
          <a:xfrm>
            <a:off x="3770474" y="450172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8" y="876095"/>
            <a:ext cx="6906913" cy="4125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3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用户建议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8195" y="1067491"/>
            <a:ext cx="7017488" cy="386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界面希望可以更换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退出时希望有提示（已添加）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个人信息可以上传自己的头像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用户密码不要显示出来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可以修改密码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个人信息界面返回时如果使用手机的返回键，会跳转到错误的界面（已修复）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像</a:t>
            </a: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发布成功</a:t>
            </a:r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之类的提示时间太长了（已修改）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可以无限次注册，最好加上限制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登录时密码不允许输入换行符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希望可以修改发布中的任务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界面跳转时间太长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763272"/>
            <a:ext cx="5751554" cy="8623274"/>
          </a:xfrm>
          <a:prstGeom prst="rect">
            <a:avLst/>
          </a:prstGeom>
        </p:spPr>
      </p:pic>
      <p:sp>
        <p:nvSpPr>
          <p:cNvPr id="24" name="Freeform 73"/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9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 sz="1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04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670265" y="1837025"/>
            <a:ext cx="3977549" cy="639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改进与未来发展计划</a:t>
            </a:r>
            <a:endParaRPr lang="zh-CN" altLang="en-US" sz="28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678084" y="212538"/>
            <a:ext cx="3603567" cy="369332"/>
            <a:chOff x="3456709" y="686363"/>
            <a:chExt cx="4804756" cy="492442"/>
          </a:xfrm>
        </p:grpSpPr>
        <p:sp>
          <p:nvSpPr>
            <p:cNvPr id="35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改进更新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910187" y="581870"/>
            <a:ext cx="7123814" cy="47589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修复当查看发布中的任务时，无法查看已经发布但是还没有人承接的任务的问题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修复了当任务已经被承接者完成之后可以被放弃的问题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修复了查看发布中任务详细信息后本地用户信息丢失的问题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修复了部分手机因为分辨率不同导致的显示不符合预期的问题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添加了在承接任务时可以查看承接人用户名的功能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修复了发布时间显示不完整的问题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增加了发布任务后，把该任务的发布接口自动关闭的功能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添加了个人信息页面显示用户名和账号的功能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禁止了发布任务时任务名可以留空的机制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修复了部分界面通过</a:t>
            </a:r>
            <a:r>
              <a:rPr lang="en-US" altLang="zh-CN" dirty="0"/>
              <a:t>back</a:t>
            </a:r>
            <a:r>
              <a:rPr lang="zh-CN" altLang="zh-CN" dirty="0"/>
              <a:t>按钮返回时界面跳转出错的问题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修改了在个人信息界面进行退出登录操作后，功能选择界面没有注销的问题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添加了注册页面的返回按钮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修复了可以通过反复切换页面，重复领取奖励的功能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删除了部分界面的隐藏文本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兼容了手机自带的返回键功能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修改了导出的</a:t>
            </a:r>
            <a:r>
              <a:rPr lang="en-US" altLang="zh-CN" dirty="0" err="1"/>
              <a:t>apk</a:t>
            </a:r>
            <a:r>
              <a:rPr lang="zh-CN" altLang="zh-CN" dirty="0"/>
              <a:t>的名字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添加了在退出时会弹出确认提示的功能</a:t>
            </a:r>
            <a:endParaRPr lang="zh-CN" altLang="zh-CN" dirty="0"/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zh-CN" altLang="zh-CN" dirty="0"/>
              <a:t>修复了部分页面退出时动画效果丢失的问题</a:t>
            </a:r>
            <a:endParaRPr lang="zh-CN" altLang="zh-CN" dirty="0"/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42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未来发展工作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38"/>
          <p:cNvGrpSpPr/>
          <p:nvPr/>
        </p:nvGrpSpPr>
        <p:grpSpPr>
          <a:xfrm>
            <a:off x="1263906" y="1472917"/>
            <a:ext cx="1986727" cy="816619"/>
            <a:chOff x="546794" y="2203257"/>
            <a:chExt cx="2453658" cy="900696"/>
          </a:xfrm>
        </p:grpSpPr>
        <p:sp>
          <p:nvSpPr>
            <p:cNvPr id="45" name="Rectangle 41"/>
            <p:cNvSpPr/>
            <p:nvPr/>
          </p:nvSpPr>
          <p:spPr>
            <a:xfrm>
              <a:off x="546794" y="2642288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用户可以选择承接者的范围（仅同学可见、仅亲人可见）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546794" y="2203257"/>
              <a:ext cx="2453658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2AB7C2"/>
                  </a:solidFill>
                  <a:latin typeface="+mn-lt"/>
                  <a:ea typeface="+mn-ea"/>
                  <a:cs typeface="+mn-ea"/>
                  <a:sym typeface="+mn-lt"/>
                </a:rPr>
                <a:t>好友分组</a:t>
              </a:r>
              <a:endParaRPr lang="zh-CN" altLang="en-US" sz="1600" b="1" dirty="0">
                <a:solidFill>
                  <a:srgbClr val="2AB7C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611560" y="3480404"/>
            <a:ext cx="1769871" cy="675522"/>
            <a:chOff x="2220389" y="3456601"/>
            <a:chExt cx="2454965" cy="900696"/>
          </a:xfrm>
        </p:grpSpPr>
        <p:sp>
          <p:nvSpPr>
            <p:cNvPr id="48" name="Rectangle 44"/>
            <p:cNvSpPr/>
            <p:nvPr/>
          </p:nvSpPr>
          <p:spPr>
            <a:xfrm>
              <a:off x="2221696" y="3895632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用户可以修改界面皮肤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2220389" y="3456601"/>
              <a:ext cx="2454963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6F93C6"/>
                  </a:solidFill>
                  <a:latin typeface="+mn-lt"/>
                  <a:ea typeface="+mn-ea"/>
                  <a:cs typeface="+mn-ea"/>
                  <a:sym typeface="+mn-lt"/>
                </a:rPr>
                <a:t>界面皮肤</a:t>
              </a:r>
              <a:endParaRPr lang="zh-CN" altLang="en-US" sz="1600" b="1" dirty="0">
                <a:solidFill>
                  <a:srgbClr val="6F93C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6804247" y="1500943"/>
            <a:ext cx="2162543" cy="1009162"/>
            <a:chOff x="7569550" y="3565099"/>
            <a:chExt cx="2666910" cy="740135"/>
          </a:xfrm>
        </p:grpSpPr>
        <p:sp>
          <p:nvSpPr>
            <p:cNvPr id="51" name="Rectangle 47"/>
            <p:cNvSpPr/>
            <p:nvPr/>
          </p:nvSpPr>
          <p:spPr>
            <a:xfrm>
              <a:off x="7569550" y="3843569"/>
              <a:ext cx="266691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用户通过以完成任务数量、时间等达到一定的成就，系统给予成就标志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TextBox 48"/>
            <p:cNvSpPr txBox="1"/>
            <p:nvPr/>
          </p:nvSpPr>
          <p:spPr>
            <a:xfrm>
              <a:off x="7569550" y="3565099"/>
              <a:ext cx="2666910" cy="30758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2AB7C2"/>
                  </a:solidFill>
                  <a:latin typeface="+mn-lt"/>
                  <a:ea typeface="+mn-ea"/>
                  <a:cs typeface="+mn-ea"/>
                  <a:sym typeface="+mn-lt"/>
                </a:rPr>
                <a:t>成就系统</a:t>
              </a:r>
              <a:endParaRPr lang="zh-CN" altLang="en-US" sz="1600" b="1" dirty="0">
                <a:solidFill>
                  <a:srgbClr val="2AB7C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Group 49"/>
          <p:cNvGrpSpPr/>
          <p:nvPr/>
        </p:nvGrpSpPr>
        <p:grpSpPr>
          <a:xfrm>
            <a:off x="5754456" y="3472607"/>
            <a:ext cx="2234140" cy="698646"/>
            <a:chOff x="7569549" y="3565098"/>
            <a:chExt cx="2666911" cy="784935"/>
          </a:xfrm>
        </p:grpSpPr>
        <p:sp>
          <p:nvSpPr>
            <p:cNvPr id="54" name="Rectangle 50"/>
            <p:cNvSpPr/>
            <p:nvPr/>
          </p:nvSpPr>
          <p:spPr>
            <a:xfrm>
              <a:off x="7569549" y="3888367"/>
              <a:ext cx="2666910" cy="461666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latin typeface="+mn-lt"/>
                  <a:ea typeface="+mn-ea"/>
                  <a:cs typeface="+mn-ea"/>
                  <a:sym typeface="+mn-lt"/>
                </a:rPr>
                <a:t>用户可以通过完成任务获取积分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7569550" y="3565098"/>
              <a:ext cx="2666910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6F93C6"/>
                  </a:solidFill>
                  <a:latin typeface="+mn-lt"/>
                  <a:ea typeface="+mn-ea"/>
                  <a:cs typeface="+mn-ea"/>
                  <a:sym typeface="+mn-lt"/>
                </a:rPr>
                <a:t>积分奖励</a:t>
              </a:r>
              <a:endParaRPr lang="zh-CN" altLang="en-US" sz="1600" b="1" dirty="0">
                <a:solidFill>
                  <a:srgbClr val="6F93C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94980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426192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1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01054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5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49798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9" name="任意多边形 68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36678" y="2729024"/>
            <a:ext cx="750088" cy="706222"/>
            <a:chOff x="4123036" y="1197871"/>
            <a:chExt cx="1000117" cy="941630"/>
          </a:xfrm>
        </p:grpSpPr>
        <p:sp>
          <p:nvSpPr>
            <p:cNvPr id="73" name="文本框 122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6F93C6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2800" dirty="0">
                <a:solidFill>
                  <a:srgbClr val="6F93C6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文本框 123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6F93C6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6F93C6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674214" y="2031658"/>
            <a:ext cx="750088" cy="706222"/>
            <a:chOff x="4123036" y="1197871"/>
            <a:chExt cx="1000117" cy="941630"/>
          </a:xfrm>
        </p:grpSpPr>
        <p:sp>
          <p:nvSpPr>
            <p:cNvPr id="76" name="文本框 125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2AB7C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2800" dirty="0">
                <a:solidFill>
                  <a:srgbClr val="2AB7C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文本框 126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2AB7C2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2AB7C2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03621" y="2031658"/>
            <a:ext cx="750088" cy="706222"/>
            <a:chOff x="4123036" y="1197871"/>
            <a:chExt cx="1000117" cy="941630"/>
          </a:xfrm>
        </p:grpSpPr>
        <p:sp>
          <p:nvSpPr>
            <p:cNvPr id="79" name="文本框 128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2AB7C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2800" dirty="0">
                <a:solidFill>
                  <a:srgbClr val="2AB7C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文本框 129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2AB7C2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2AB7C2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47045" y="2729024"/>
            <a:ext cx="750088" cy="706222"/>
            <a:chOff x="4123036" y="1197871"/>
            <a:chExt cx="1000117" cy="941630"/>
          </a:xfrm>
        </p:grpSpPr>
        <p:sp>
          <p:nvSpPr>
            <p:cNvPr id="82" name="文本框 131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6F93C6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2800" dirty="0">
                <a:solidFill>
                  <a:srgbClr val="6F93C6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文本框 132"/>
            <p:cNvSpPr txBox="1"/>
            <p:nvPr/>
          </p:nvSpPr>
          <p:spPr>
            <a:xfrm>
              <a:off x="4266701" y="1688095"/>
              <a:ext cx="74041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rgbClr val="6F93C6"/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OPTION</a:t>
              </a:r>
              <a:endParaRPr lang="zh-CN" altLang="en-US" sz="800" dirty="0">
                <a:solidFill>
                  <a:srgbClr val="6F93C6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ïŝļidé"/>
          <p:cNvGrpSpPr/>
          <p:nvPr/>
        </p:nvGrpSpPr>
        <p:grpSpPr>
          <a:xfrm>
            <a:off x="925883" y="1565262"/>
            <a:ext cx="1041778" cy="1471493"/>
            <a:chOff x="1556810" y="2889654"/>
            <a:chExt cx="1905000" cy="2079754"/>
          </a:xfrm>
        </p:grpSpPr>
        <p:grpSp>
          <p:nvGrpSpPr>
            <p:cNvPr id="69" name="îŝḷiḋé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71" name="ïṡḷîde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72" name="ísļîḋè"/>
              <p:cNvSpPr/>
              <p:nvPr/>
            </p:nvSpPr>
            <p:spPr bwMode="auto">
              <a:xfrm>
                <a:off x="7338853" y="6990175"/>
                <a:ext cx="979368" cy="75598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rgbClr val="6F93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70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3425" y="3126168"/>
            <a:ext cx="7677150" cy="352605"/>
            <a:chOff x="733425" y="3126168"/>
            <a:chExt cx="7677150" cy="352605"/>
          </a:xfrm>
        </p:grpSpPr>
        <p:sp>
          <p:nvSpPr>
            <p:cNvPr id="45" name="ï$ľïḍè"/>
            <p:cNvSpPr/>
            <p:nvPr/>
          </p:nvSpPr>
          <p:spPr>
            <a:xfrm>
              <a:off x="733425" y="3248864"/>
              <a:ext cx="7677150" cy="943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93C6"/>
                </a:gs>
                <a:gs pos="100000">
                  <a:srgbClr val="2AB7C2"/>
                </a:gs>
              </a:gsLst>
              <a:lin ang="0" scaled="1"/>
              <a:tileRect/>
            </a:gra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3" name="iSľiḓê"/>
            <p:cNvSpPr/>
            <p:nvPr/>
          </p:nvSpPr>
          <p:spPr>
            <a:xfrm>
              <a:off x="4401755" y="3139003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2AB7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2AB7C2"/>
                  </a:solidFill>
                  <a:latin typeface="Agency FB" panose="020B0503020202020204" pitchFamily="34" charset="0"/>
                </a:rPr>
                <a:t>3</a:t>
              </a:r>
              <a:endParaRPr lang="en-US" sz="1500" b="1" dirty="0">
                <a:solidFill>
                  <a:srgbClr val="2AB7C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4" name="îṣḻíḋê"/>
            <p:cNvSpPr/>
            <p:nvPr/>
          </p:nvSpPr>
          <p:spPr>
            <a:xfrm>
              <a:off x="2845757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6F93C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6F93C6"/>
                  </a:solidFill>
                  <a:latin typeface="Agency FB" panose="020B0503020202020204" pitchFamily="34" charset="0"/>
                </a:rPr>
                <a:t>2</a:t>
              </a:r>
              <a:endParaRPr lang="en-US" sz="1500" b="1" dirty="0">
                <a:solidFill>
                  <a:srgbClr val="6F93C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5" name="î$ḻîḍé"/>
            <p:cNvSpPr/>
            <p:nvPr/>
          </p:nvSpPr>
          <p:spPr>
            <a:xfrm>
              <a:off x="1289760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6F93C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6F93C6"/>
                  </a:solidFill>
                  <a:latin typeface="Agency FB" panose="020B0503020202020204" pitchFamily="34" charset="0"/>
                </a:rPr>
                <a:t>1</a:t>
              </a:r>
              <a:endParaRPr lang="en-US" sz="1500" b="1" dirty="0">
                <a:solidFill>
                  <a:srgbClr val="6F93C6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6" name="iṩlíḍè"/>
            <p:cNvSpPr/>
            <p:nvPr/>
          </p:nvSpPr>
          <p:spPr>
            <a:xfrm>
              <a:off x="6084021" y="3126168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2AB7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2AB7C2"/>
                  </a:solidFill>
                  <a:latin typeface="Agency FB" panose="020B0503020202020204" pitchFamily="34" charset="0"/>
                </a:rPr>
                <a:t>4</a:t>
              </a:r>
              <a:endParaRPr lang="en-US" sz="1500" b="1" dirty="0">
                <a:solidFill>
                  <a:srgbClr val="2AB7C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73" name="文本框 51"/>
          <p:cNvSpPr txBox="1"/>
          <p:nvPr/>
        </p:nvSpPr>
        <p:spPr>
          <a:xfrm>
            <a:off x="937160" y="2359116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93"/>
          <p:cNvSpPr txBox="1"/>
          <p:nvPr/>
        </p:nvSpPr>
        <p:spPr>
          <a:xfrm>
            <a:off x="799130" y="3592196"/>
            <a:ext cx="1320942" cy="443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产品目前实现的功能描述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9" name="文本框 194"/>
          <p:cNvSpPr txBox="1"/>
          <p:nvPr/>
        </p:nvSpPr>
        <p:spPr>
          <a:xfrm>
            <a:off x="2355127" y="3592772"/>
            <a:ext cx="1320942" cy="6192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050" dirty="0">
                <a:latin typeface="Century Gothic" panose="020B0502020202020204" pitchFamily="34" charset="0"/>
                <a:ea typeface="+mj-ea"/>
              </a:rPr>
              <a:t>实现产品的关键技术与其中的</a:t>
            </a: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难点</a:t>
            </a:r>
            <a:r>
              <a:rPr lang="zh-CN" altLang="en-US" sz="1050" dirty="0">
                <a:latin typeface="Century Gothic" panose="020B0502020202020204" pitchFamily="34" charset="0"/>
                <a:ea typeface="+mj-ea"/>
              </a:rPr>
              <a:t>解决</a:t>
            </a:r>
            <a:endParaRPr lang="en-US" altLang="zh-CN" sz="105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0" name="文本框 195"/>
          <p:cNvSpPr txBox="1"/>
          <p:nvPr/>
        </p:nvSpPr>
        <p:spPr>
          <a:xfrm>
            <a:off x="3923799" y="3587822"/>
            <a:ext cx="1320942" cy="8293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在</a:t>
            </a:r>
            <a:r>
              <a:rPr lang="en-US" altLang="zh-CN" sz="1100" dirty="0" err="1">
                <a:latin typeface="Century Gothic" panose="020B0502020202020204" pitchFamily="34" charset="0"/>
                <a:ea typeface="+mj-ea"/>
              </a:rPr>
              <a:t>testin</a:t>
            </a: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平台测试并邀请用户体验产品并收集他们的建议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1" name="文本框 23"/>
          <p:cNvSpPr txBox="1"/>
          <p:nvPr/>
        </p:nvSpPr>
        <p:spPr>
          <a:xfrm>
            <a:off x="3084372" y="659366"/>
            <a:ext cx="2999796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目录</a:t>
            </a:r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CONTENTS</a:t>
            </a:r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7" name="iṩlíḍè"/>
          <p:cNvSpPr/>
          <p:nvPr/>
        </p:nvSpPr>
        <p:spPr>
          <a:xfrm>
            <a:off x="7766287" y="3126168"/>
            <a:ext cx="339683" cy="33977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2AB7C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2AB7C2"/>
                </a:solidFill>
                <a:latin typeface="Agency FB" panose="020B0503020202020204" pitchFamily="34" charset="0"/>
              </a:rPr>
              <a:t>5</a:t>
            </a:r>
            <a:endParaRPr lang="en-US" sz="1500" b="1" dirty="0">
              <a:solidFill>
                <a:srgbClr val="2AB7C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8" name="ïŝļidé"/>
          <p:cNvGrpSpPr/>
          <p:nvPr/>
        </p:nvGrpSpPr>
        <p:grpSpPr>
          <a:xfrm>
            <a:off x="2497869" y="1565262"/>
            <a:ext cx="1041778" cy="1471493"/>
            <a:chOff x="1556810" y="2889654"/>
            <a:chExt cx="1905000" cy="2079754"/>
          </a:xfrm>
        </p:grpSpPr>
        <p:sp>
          <p:nvSpPr>
            <p:cNvPr id="41" name="ïṡḷîde"/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3" name="文本框 51"/>
          <p:cNvSpPr txBox="1"/>
          <p:nvPr/>
        </p:nvSpPr>
        <p:spPr>
          <a:xfrm>
            <a:off x="2508684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ïŝļidé"/>
          <p:cNvGrpSpPr/>
          <p:nvPr/>
        </p:nvGrpSpPr>
        <p:grpSpPr>
          <a:xfrm>
            <a:off x="4050707" y="1569360"/>
            <a:ext cx="1041778" cy="1471493"/>
            <a:chOff x="1556810" y="2889654"/>
            <a:chExt cx="1905000" cy="2079754"/>
          </a:xfrm>
        </p:grpSpPr>
        <p:sp>
          <p:nvSpPr>
            <p:cNvPr id="50" name="ïṡḷîde"/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7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3" name="ïŝļidé"/>
          <p:cNvGrpSpPr/>
          <p:nvPr/>
        </p:nvGrpSpPr>
        <p:grpSpPr>
          <a:xfrm>
            <a:off x="5732973" y="1565262"/>
            <a:ext cx="1041778" cy="1471493"/>
            <a:chOff x="1556810" y="2889654"/>
            <a:chExt cx="1905000" cy="2079754"/>
          </a:xfrm>
        </p:grpSpPr>
        <p:sp>
          <p:nvSpPr>
            <p:cNvPr id="86" name="ïṡḷîde"/>
            <p:cNvSpPr/>
            <p:nvPr/>
          </p:nvSpPr>
          <p:spPr>
            <a:xfrm>
              <a:off x="1556810" y="2889654"/>
              <a:ext cx="1905000" cy="1960650"/>
            </a:xfrm>
            <a:prstGeom prst="roundRect">
              <a:avLst>
                <a:gd name="adj" fmla="val 393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5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ïŝļidé"/>
          <p:cNvGrpSpPr/>
          <p:nvPr/>
        </p:nvGrpSpPr>
        <p:grpSpPr>
          <a:xfrm>
            <a:off x="7421206" y="1575748"/>
            <a:ext cx="1041778" cy="1471493"/>
            <a:chOff x="1556810" y="2889654"/>
            <a:chExt cx="1905000" cy="2079754"/>
          </a:xfrm>
        </p:grpSpPr>
        <p:grpSp>
          <p:nvGrpSpPr>
            <p:cNvPr id="89" name="îŝḷiḋé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91" name="ïṡḷîde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92" name="ísļîḋè"/>
              <p:cNvSpPr/>
              <p:nvPr/>
            </p:nvSpPr>
            <p:spPr bwMode="auto">
              <a:xfrm>
                <a:off x="7338853" y="6990175"/>
                <a:ext cx="979368" cy="75598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rgbClr val="6F93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0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3" name="文本框 51"/>
          <p:cNvSpPr txBox="1"/>
          <p:nvPr/>
        </p:nvSpPr>
        <p:spPr>
          <a:xfrm>
            <a:off x="4065540" y="2357447"/>
            <a:ext cx="102097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产品测试与用户建议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51"/>
          <p:cNvSpPr txBox="1"/>
          <p:nvPr/>
        </p:nvSpPr>
        <p:spPr>
          <a:xfrm>
            <a:off x="5732973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改进与发展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51"/>
          <p:cNvSpPr txBox="1"/>
          <p:nvPr/>
        </p:nvSpPr>
        <p:spPr>
          <a:xfrm>
            <a:off x="7442006" y="2357447"/>
            <a:ext cx="10209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iṩļíḋè"/>
          <p:cNvSpPr/>
          <p:nvPr/>
        </p:nvSpPr>
        <p:spPr bwMode="auto">
          <a:xfrm>
            <a:off x="2836002" y="1818610"/>
            <a:ext cx="346468" cy="3413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5028" h="596066">
                <a:moveTo>
                  <a:pt x="470081" y="563078"/>
                </a:moveTo>
                <a:lnTo>
                  <a:pt x="470081" y="565346"/>
                </a:lnTo>
                <a:cubicBezTo>
                  <a:pt x="470081" y="570912"/>
                  <a:pt x="474624" y="575448"/>
                  <a:pt x="480199" y="575448"/>
                </a:cubicBezTo>
                <a:lnTo>
                  <a:pt x="574260" y="575448"/>
                </a:lnTo>
                <a:cubicBezTo>
                  <a:pt x="579835" y="575448"/>
                  <a:pt x="584378" y="570912"/>
                  <a:pt x="584378" y="565346"/>
                </a:cubicBezTo>
                <a:lnTo>
                  <a:pt x="584378" y="563078"/>
                </a:lnTo>
                <a:close/>
                <a:moveTo>
                  <a:pt x="245405" y="563078"/>
                </a:moveTo>
                <a:lnTo>
                  <a:pt x="245405" y="565346"/>
                </a:lnTo>
                <a:cubicBezTo>
                  <a:pt x="245405" y="570912"/>
                  <a:pt x="249949" y="575448"/>
                  <a:pt x="255526" y="575448"/>
                </a:cubicBezTo>
                <a:lnTo>
                  <a:pt x="349502" y="575448"/>
                </a:lnTo>
                <a:cubicBezTo>
                  <a:pt x="355079" y="575448"/>
                  <a:pt x="359623" y="570912"/>
                  <a:pt x="359623" y="565346"/>
                </a:cubicBezTo>
                <a:lnTo>
                  <a:pt x="359623" y="563078"/>
                </a:lnTo>
                <a:close/>
                <a:moveTo>
                  <a:pt x="20650" y="563078"/>
                </a:moveTo>
                <a:lnTo>
                  <a:pt x="20650" y="565346"/>
                </a:lnTo>
                <a:cubicBezTo>
                  <a:pt x="20650" y="570912"/>
                  <a:pt x="25193" y="575448"/>
                  <a:pt x="30768" y="575448"/>
                </a:cubicBezTo>
                <a:lnTo>
                  <a:pt x="124829" y="575448"/>
                </a:lnTo>
                <a:cubicBezTo>
                  <a:pt x="130404" y="575448"/>
                  <a:pt x="134947" y="570912"/>
                  <a:pt x="134947" y="565346"/>
                </a:cubicBezTo>
                <a:lnTo>
                  <a:pt x="134947" y="563078"/>
                </a:lnTo>
                <a:close/>
                <a:moveTo>
                  <a:pt x="480199" y="389887"/>
                </a:moveTo>
                <a:cubicBezTo>
                  <a:pt x="474624" y="389887"/>
                  <a:pt x="470081" y="394423"/>
                  <a:pt x="470081" y="399990"/>
                </a:cubicBezTo>
                <a:lnTo>
                  <a:pt x="470081" y="542460"/>
                </a:lnTo>
                <a:lnTo>
                  <a:pt x="584378" y="542460"/>
                </a:lnTo>
                <a:lnTo>
                  <a:pt x="584378" y="399990"/>
                </a:lnTo>
                <a:cubicBezTo>
                  <a:pt x="584378" y="394423"/>
                  <a:pt x="579835" y="389887"/>
                  <a:pt x="574260" y="389887"/>
                </a:cubicBezTo>
                <a:close/>
                <a:moveTo>
                  <a:pt x="255526" y="389887"/>
                </a:moveTo>
                <a:cubicBezTo>
                  <a:pt x="249949" y="389887"/>
                  <a:pt x="245405" y="394423"/>
                  <a:pt x="245405" y="399990"/>
                </a:cubicBezTo>
                <a:lnTo>
                  <a:pt x="245405" y="542460"/>
                </a:lnTo>
                <a:lnTo>
                  <a:pt x="359623" y="542460"/>
                </a:lnTo>
                <a:lnTo>
                  <a:pt x="359623" y="399990"/>
                </a:lnTo>
                <a:cubicBezTo>
                  <a:pt x="359623" y="394423"/>
                  <a:pt x="355079" y="389887"/>
                  <a:pt x="349502" y="389887"/>
                </a:cubicBezTo>
                <a:close/>
                <a:moveTo>
                  <a:pt x="30768" y="389887"/>
                </a:moveTo>
                <a:cubicBezTo>
                  <a:pt x="25193" y="389887"/>
                  <a:pt x="20650" y="394423"/>
                  <a:pt x="20650" y="399990"/>
                </a:cubicBezTo>
                <a:lnTo>
                  <a:pt x="20650" y="542460"/>
                </a:lnTo>
                <a:lnTo>
                  <a:pt x="134947" y="542460"/>
                </a:lnTo>
                <a:lnTo>
                  <a:pt x="134947" y="399990"/>
                </a:lnTo>
                <a:cubicBezTo>
                  <a:pt x="134947" y="394423"/>
                  <a:pt x="130404" y="389887"/>
                  <a:pt x="124829" y="389887"/>
                </a:cubicBezTo>
                <a:close/>
                <a:moveTo>
                  <a:pt x="480199" y="369269"/>
                </a:moveTo>
                <a:lnTo>
                  <a:pt x="574260" y="369269"/>
                </a:lnTo>
                <a:cubicBezTo>
                  <a:pt x="591193" y="369269"/>
                  <a:pt x="605028" y="383083"/>
                  <a:pt x="605028" y="399990"/>
                </a:cubicBezTo>
                <a:lnTo>
                  <a:pt x="605028" y="565346"/>
                </a:lnTo>
                <a:cubicBezTo>
                  <a:pt x="605028" y="582355"/>
                  <a:pt x="591193" y="596066"/>
                  <a:pt x="574260" y="596066"/>
                </a:cubicBezTo>
                <a:lnTo>
                  <a:pt x="480199" y="596066"/>
                </a:lnTo>
                <a:cubicBezTo>
                  <a:pt x="463266" y="596066"/>
                  <a:pt x="449431" y="582355"/>
                  <a:pt x="449431" y="565346"/>
                </a:cubicBezTo>
                <a:lnTo>
                  <a:pt x="449431" y="399990"/>
                </a:lnTo>
                <a:cubicBezTo>
                  <a:pt x="449431" y="383083"/>
                  <a:pt x="463266" y="369269"/>
                  <a:pt x="480199" y="369269"/>
                </a:cubicBezTo>
                <a:close/>
                <a:moveTo>
                  <a:pt x="255526" y="369269"/>
                </a:moveTo>
                <a:lnTo>
                  <a:pt x="349502" y="369269"/>
                </a:lnTo>
                <a:cubicBezTo>
                  <a:pt x="366439" y="369269"/>
                  <a:pt x="380277" y="383083"/>
                  <a:pt x="380277" y="399990"/>
                </a:cubicBezTo>
                <a:lnTo>
                  <a:pt x="380277" y="565346"/>
                </a:lnTo>
                <a:cubicBezTo>
                  <a:pt x="380277" y="582355"/>
                  <a:pt x="366439" y="596066"/>
                  <a:pt x="349502" y="596066"/>
                </a:cubicBezTo>
                <a:lnTo>
                  <a:pt x="255526" y="596066"/>
                </a:lnTo>
                <a:cubicBezTo>
                  <a:pt x="238486" y="596066"/>
                  <a:pt x="224751" y="582355"/>
                  <a:pt x="224751" y="565346"/>
                </a:cubicBezTo>
                <a:lnTo>
                  <a:pt x="224751" y="399990"/>
                </a:lnTo>
                <a:cubicBezTo>
                  <a:pt x="224751" y="383083"/>
                  <a:pt x="238486" y="369269"/>
                  <a:pt x="255526" y="369269"/>
                </a:cubicBezTo>
                <a:close/>
                <a:moveTo>
                  <a:pt x="30768" y="369269"/>
                </a:moveTo>
                <a:lnTo>
                  <a:pt x="124829" y="369269"/>
                </a:lnTo>
                <a:cubicBezTo>
                  <a:pt x="141762" y="369269"/>
                  <a:pt x="155597" y="383083"/>
                  <a:pt x="155597" y="399990"/>
                </a:cubicBezTo>
                <a:lnTo>
                  <a:pt x="155597" y="565346"/>
                </a:lnTo>
                <a:cubicBezTo>
                  <a:pt x="155597" y="582355"/>
                  <a:pt x="141762" y="596066"/>
                  <a:pt x="124829" y="596066"/>
                </a:cubicBezTo>
                <a:lnTo>
                  <a:pt x="30768" y="596066"/>
                </a:lnTo>
                <a:cubicBezTo>
                  <a:pt x="13835" y="596066"/>
                  <a:pt x="0" y="582355"/>
                  <a:pt x="0" y="565346"/>
                </a:cubicBezTo>
                <a:lnTo>
                  <a:pt x="0" y="399990"/>
                </a:lnTo>
                <a:cubicBezTo>
                  <a:pt x="0" y="383083"/>
                  <a:pt x="13835" y="369269"/>
                  <a:pt x="30768" y="369269"/>
                </a:cubicBezTo>
                <a:close/>
                <a:moveTo>
                  <a:pt x="302495" y="234842"/>
                </a:moveTo>
                <a:cubicBezTo>
                  <a:pt x="308174" y="234842"/>
                  <a:pt x="312820" y="239482"/>
                  <a:pt x="312820" y="245153"/>
                </a:cubicBezTo>
                <a:lnTo>
                  <a:pt x="312820" y="292586"/>
                </a:lnTo>
                <a:lnTo>
                  <a:pt x="527172" y="292586"/>
                </a:lnTo>
                <a:cubicBezTo>
                  <a:pt x="532954" y="292586"/>
                  <a:pt x="537497" y="297226"/>
                  <a:pt x="537497" y="302898"/>
                </a:cubicBezTo>
                <a:lnTo>
                  <a:pt x="537497" y="340328"/>
                </a:lnTo>
                <a:cubicBezTo>
                  <a:pt x="537497" y="346000"/>
                  <a:pt x="532954" y="350640"/>
                  <a:pt x="527172" y="350640"/>
                </a:cubicBezTo>
                <a:cubicBezTo>
                  <a:pt x="521493" y="350640"/>
                  <a:pt x="516847" y="346000"/>
                  <a:pt x="516847" y="340328"/>
                </a:cubicBezTo>
                <a:lnTo>
                  <a:pt x="516847" y="313209"/>
                </a:lnTo>
                <a:lnTo>
                  <a:pt x="312820" y="313209"/>
                </a:lnTo>
                <a:lnTo>
                  <a:pt x="312820" y="340328"/>
                </a:lnTo>
                <a:cubicBezTo>
                  <a:pt x="312820" y="346000"/>
                  <a:pt x="308174" y="350640"/>
                  <a:pt x="302495" y="350640"/>
                </a:cubicBezTo>
                <a:cubicBezTo>
                  <a:pt x="296816" y="350640"/>
                  <a:pt x="292170" y="346000"/>
                  <a:pt x="292170" y="340328"/>
                </a:cubicBezTo>
                <a:lnTo>
                  <a:pt x="292170" y="313209"/>
                </a:lnTo>
                <a:lnTo>
                  <a:pt x="88040" y="313209"/>
                </a:lnTo>
                <a:lnTo>
                  <a:pt x="88040" y="340328"/>
                </a:lnTo>
                <a:cubicBezTo>
                  <a:pt x="88040" y="346000"/>
                  <a:pt x="83497" y="350640"/>
                  <a:pt x="77715" y="350640"/>
                </a:cubicBezTo>
                <a:cubicBezTo>
                  <a:pt x="72036" y="350640"/>
                  <a:pt x="67390" y="346000"/>
                  <a:pt x="67390" y="340328"/>
                </a:cubicBezTo>
                <a:lnTo>
                  <a:pt x="67390" y="302898"/>
                </a:lnTo>
                <a:cubicBezTo>
                  <a:pt x="67390" y="297226"/>
                  <a:pt x="72036" y="292586"/>
                  <a:pt x="77715" y="292586"/>
                </a:cubicBezTo>
                <a:lnTo>
                  <a:pt x="292170" y="292586"/>
                </a:lnTo>
                <a:lnTo>
                  <a:pt x="292170" y="245153"/>
                </a:lnTo>
                <a:cubicBezTo>
                  <a:pt x="292170" y="239482"/>
                  <a:pt x="296816" y="234842"/>
                  <a:pt x="302495" y="234842"/>
                </a:cubicBezTo>
                <a:close/>
                <a:moveTo>
                  <a:pt x="191705" y="153212"/>
                </a:moveTo>
                <a:lnTo>
                  <a:pt x="191705" y="160326"/>
                </a:lnTo>
                <a:cubicBezTo>
                  <a:pt x="191705" y="165894"/>
                  <a:pt x="196146" y="170431"/>
                  <a:pt x="201722" y="170431"/>
                </a:cubicBezTo>
                <a:lnTo>
                  <a:pt x="403307" y="170431"/>
                </a:lnTo>
                <a:cubicBezTo>
                  <a:pt x="408780" y="170431"/>
                  <a:pt x="413324" y="165894"/>
                  <a:pt x="413324" y="160326"/>
                </a:cubicBezTo>
                <a:lnTo>
                  <a:pt x="413324" y="153212"/>
                </a:lnTo>
                <a:close/>
                <a:moveTo>
                  <a:pt x="201722" y="20621"/>
                </a:moveTo>
                <a:cubicBezTo>
                  <a:pt x="196146" y="20621"/>
                  <a:pt x="191705" y="25054"/>
                  <a:pt x="191705" y="30622"/>
                </a:cubicBezTo>
                <a:lnTo>
                  <a:pt x="191705" y="132592"/>
                </a:lnTo>
                <a:lnTo>
                  <a:pt x="413324" y="132592"/>
                </a:lnTo>
                <a:lnTo>
                  <a:pt x="413324" y="30622"/>
                </a:lnTo>
                <a:cubicBezTo>
                  <a:pt x="413324" y="25054"/>
                  <a:pt x="408780" y="20621"/>
                  <a:pt x="403307" y="20621"/>
                </a:cubicBezTo>
                <a:close/>
                <a:moveTo>
                  <a:pt x="201722" y="0"/>
                </a:moveTo>
                <a:lnTo>
                  <a:pt x="403307" y="0"/>
                </a:lnTo>
                <a:cubicBezTo>
                  <a:pt x="420243" y="0"/>
                  <a:pt x="433978" y="13713"/>
                  <a:pt x="433978" y="30622"/>
                </a:cubicBezTo>
                <a:lnTo>
                  <a:pt x="433978" y="160326"/>
                </a:lnTo>
                <a:cubicBezTo>
                  <a:pt x="433978" y="177236"/>
                  <a:pt x="420243" y="191051"/>
                  <a:pt x="403307" y="191051"/>
                </a:cubicBezTo>
                <a:lnTo>
                  <a:pt x="312842" y="191051"/>
                </a:lnTo>
                <a:lnTo>
                  <a:pt x="312842" y="203424"/>
                </a:lnTo>
                <a:lnTo>
                  <a:pt x="378212" y="203424"/>
                </a:lnTo>
                <a:cubicBezTo>
                  <a:pt x="383892" y="203424"/>
                  <a:pt x="388539" y="208064"/>
                  <a:pt x="388539" y="213734"/>
                </a:cubicBezTo>
                <a:cubicBezTo>
                  <a:pt x="388539" y="219405"/>
                  <a:pt x="383892" y="224045"/>
                  <a:pt x="378212" y="224045"/>
                </a:cubicBezTo>
                <a:lnTo>
                  <a:pt x="226817" y="224045"/>
                </a:lnTo>
                <a:cubicBezTo>
                  <a:pt x="221034" y="224045"/>
                  <a:pt x="216490" y="219405"/>
                  <a:pt x="216490" y="213734"/>
                </a:cubicBezTo>
                <a:cubicBezTo>
                  <a:pt x="216490" y="208064"/>
                  <a:pt x="221034" y="203424"/>
                  <a:pt x="226817" y="203424"/>
                </a:cubicBezTo>
                <a:lnTo>
                  <a:pt x="292187" y="203424"/>
                </a:lnTo>
                <a:lnTo>
                  <a:pt x="292187" y="191051"/>
                </a:lnTo>
                <a:lnTo>
                  <a:pt x="201722" y="191051"/>
                </a:lnTo>
                <a:cubicBezTo>
                  <a:pt x="184786" y="191051"/>
                  <a:pt x="171051" y="177236"/>
                  <a:pt x="171051" y="160326"/>
                </a:cubicBezTo>
                <a:lnTo>
                  <a:pt x="171051" y="30622"/>
                </a:lnTo>
                <a:cubicBezTo>
                  <a:pt x="171051" y="13713"/>
                  <a:pt x="184786" y="0"/>
                  <a:pt x="201722" y="0"/>
                </a:cubicBezTo>
                <a:close/>
              </a:path>
            </a:pathLst>
          </a:custGeom>
          <a:solidFill>
            <a:srgbClr val="6F9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íṧ1íḓe"/>
          <p:cNvSpPr/>
          <p:nvPr/>
        </p:nvSpPr>
        <p:spPr bwMode="auto">
          <a:xfrm>
            <a:off x="4411036" y="1840705"/>
            <a:ext cx="346468" cy="339711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2AB7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98" name="îs1îḋè"/>
          <p:cNvSpPr/>
          <p:nvPr/>
        </p:nvSpPr>
        <p:spPr bwMode="auto">
          <a:xfrm>
            <a:off x="6077236" y="1880451"/>
            <a:ext cx="346468" cy="303313"/>
          </a:xfrm>
          <a:custGeom>
            <a:avLst/>
            <a:gdLst>
              <a:gd name="T0" fmla="*/ 793 w 853"/>
              <a:gd name="T1" fmla="*/ 481 h 748"/>
              <a:gd name="T2" fmla="*/ 840 w 853"/>
              <a:gd name="T3" fmla="*/ 71 h 748"/>
              <a:gd name="T4" fmla="*/ 840 w 853"/>
              <a:gd name="T5" fmla="*/ 45 h 748"/>
              <a:gd name="T6" fmla="*/ 463 w 853"/>
              <a:gd name="T7" fmla="*/ 45 h 748"/>
              <a:gd name="T8" fmla="*/ 449 w 853"/>
              <a:gd name="T9" fmla="*/ 0 h 748"/>
              <a:gd name="T10" fmla="*/ 376 w 853"/>
              <a:gd name="T11" fmla="*/ 13 h 748"/>
              <a:gd name="T12" fmla="*/ 73 w 853"/>
              <a:gd name="T13" fmla="*/ 45 h 748"/>
              <a:gd name="T14" fmla="*/ 0 w 853"/>
              <a:gd name="T15" fmla="*/ 58 h 748"/>
              <a:gd name="T16" fmla="*/ 60 w 853"/>
              <a:gd name="T17" fmla="*/ 71 h 748"/>
              <a:gd name="T18" fmla="*/ 13 w 853"/>
              <a:gd name="T19" fmla="*/ 481 h 748"/>
              <a:gd name="T20" fmla="*/ 13 w 853"/>
              <a:gd name="T21" fmla="*/ 507 h 748"/>
              <a:gd name="T22" fmla="*/ 414 w 853"/>
              <a:gd name="T23" fmla="*/ 507 h 748"/>
              <a:gd name="T24" fmla="*/ 413 w 853"/>
              <a:gd name="T25" fmla="*/ 565 h 748"/>
              <a:gd name="T26" fmla="*/ 216 w 853"/>
              <a:gd name="T27" fmla="*/ 721 h 748"/>
              <a:gd name="T28" fmla="*/ 216 w 853"/>
              <a:gd name="T29" fmla="*/ 747 h 748"/>
              <a:gd name="T30" fmla="*/ 314 w 853"/>
              <a:gd name="T31" fmla="*/ 748 h 748"/>
              <a:gd name="T32" fmla="*/ 425 w 853"/>
              <a:gd name="T33" fmla="*/ 747 h 748"/>
              <a:gd name="T34" fmla="*/ 428 w 853"/>
              <a:gd name="T35" fmla="*/ 747 h 748"/>
              <a:gd name="T36" fmla="*/ 539 w 853"/>
              <a:gd name="T37" fmla="*/ 748 h 748"/>
              <a:gd name="T38" fmla="*/ 643 w 853"/>
              <a:gd name="T39" fmla="*/ 747 h 748"/>
              <a:gd name="T40" fmla="*/ 643 w 853"/>
              <a:gd name="T41" fmla="*/ 721 h 748"/>
              <a:gd name="T42" fmla="*/ 440 w 853"/>
              <a:gd name="T43" fmla="*/ 565 h 748"/>
              <a:gd name="T44" fmla="*/ 440 w 853"/>
              <a:gd name="T45" fmla="*/ 507 h 748"/>
              <a:gd name="T46" fmla="*/ 840 w 853"/>
              <a:gd name="T47" fmla="*/ 507 h 748"/>
              <a:gd name="T48" fmla="*/ 840 w 853"/>
              <a:gd name="T49" fmla="*/ 481 h 748"/>
              <a:gd name="T50" fmla="*/ 413 w 853"/>
              <a:gd name="T51" fmla="*/ 721 h 748"/>
              <a:gd name="T52" fmla="*/ 413 w 853"/>
              <a:gd name="T53" fmla="*/ 612 h 748"/>
              <a:gd name="T54" fmla="*/ 440 w 853"/>
              <a:gd name="T55" fmla="*/ 721 h 748"/>
              <a:gd name="T56" fmla="*/ 514 w 853"/>
              <a:gd name="T57" fmla="*/ 721 h 748"/>
              <a:gd name="T58" fmla="*/ 436 w 853"/>
              <a:gd name="T59" fmla="*/ 26 h 748"/>
              <a:gd name="T60" fmla="*/ 402 w 853"/>
              <a:gd name="T61" fmla="*/ 45 h 748"/>
              <a:gd name="T62" fmla="*/ 87 w 853"/>
              <a:gd name="T63" fmla="*/ 481 h 748"/>
              <a:gd name="T64" fmla="*/ 389 w 853"/>
              <a:gd name="T65" fmla="*/ 71 h 748"/>
              <a:gd name="T66" fmla="*/ 767 w 853"/>
              <a:gd name="T67" fmla="*/ 71 h 748"/>
              <a:gd name="T68" fmla="*/ 87 w 853"/>
              <a:gd name="T69" fmla="*/ 481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3" h="748">
                <a:moveTo>
                  <a:pt x="840" y="481"/>
                </a:moveTo>
                <a:lnTo>
                  <a:pt x="793" y="481"/>
                </a:lnTo>
                <a:lnTo>
                  <a:pt x="793" y="71"/>
                </a:lnTo>
                <a:lnTo>
                  <a:pt x="840" y="71"/>
                </a:lnTo>
                <a:cubicBezTo>
                  <a:pt x="847" y="71"/>
                  <a:pt x="853" y="65"/>
                  <a:pt x="853" y="58"/>
                </a:cubicBezTo>
                <a:cubicBezTo>
                  <a:pt x="853" y="51"/>
                  <a:pt x="847" y="45"/>
                  <a:pt x="840" y="45"/>
                </a:cubicBezTo>
                <a:lnTo>
                  <a:pt x="780" y="45"/>
                </a:lnTo>
                <a:lnTo>
                  <a:pt x="463" y="45"/>
                </a:lnTo>
                <a:lnTo>
                  <a:pt x="463" y="13"/>
                </a:lnTo>
                <a:cubicBezTo>
                  <a:pt x="463" y="6"/>
                  <a:pt x="457" y="0"/>
                  <a:pt x="449" y="0"/>
                </a:cubicBezTo>
                <a:lnTo>
                  <a:pt x="389" y="0"/>
                </a:lnTo>
                <a:cubicBezTo>
                  <a:pt x="382" y="0"/>
                  <a:pt x="376" y="6"/>
                  <a:pt x="376" y="13"/>
                </a:cubicBezTo>
                <a:lnTo>
                  <a:pt x="376" y="45"/>
                </a:lnTo>
                <a:lnTo>
                  <a:pt x="73" y="45"/>
                </a:lnTo>
                <a:lnTo>
                  <a:pt x="13" y="45"/>
                </a:lnTo>
                <a:cubicBezTo>
                  <a:pt x="6" y="45"/>
                  <a:pt x="0" y="51"/>
                  <a:pt x="0" y="58"/>
                </a:cubicBezTo>
                <a:cubicBezTo>
                  <a:pt x="0" y="65"/>
                  <a:pt x="6" y="71"/>
                  <a:pt x="13" y="71"/>
                </a:cubicBezTo>
                <a:lnTo>
                  <a:pt x="60" y="71"/>
                </a:lnTo>
                <a:lnTo>
                  <a:pt x="60" y="481"/>
                </a:lnTo>
                <a:lnTo>
                  <a:pt x="13" y="481"/>
                </a:lnTo>
                <a:cubicBezTo>
                  <a:pt x="6" y="481"/>
                  <a:pt x="0" y="487"/>
                  <a:pt x="0" y="494"/>
                </a:cubicBezTo>
                <a:cubicBezTo>
                  <a:pt x="0" y="501"/>
                  <a:pt x="6" y="507"/>
                  <a:pt x="13" y="507"/>
                </a:cubicBezTo>
                <a:lnTo>
                  <a:pt x="73" y="507"/>
                </a:lnTo>
                <a:lnTo>
                  <a:pt x="414" y="507"/>
                </a:lnTo>
                <a:cubicBezTo>
                  <a:pt x="414" y="508"/>
                  <a:pt x="413" y="508"/>
                  <a:pt x="413" y="509"/>
                </a:cubicBezTo>
                <a:lnTo>
                  <a:pt x="413" y="565"/>
                </a:lnTo>
                <a:lnTo>
                  <a:pt x="307" y="721"/>
                </a:lnTo>
                <a:lnTo>
                  <a:pt x="216" y="721"/>
                </a:lnTo>
                <a:cubicBezTo>
                  <a:pt x="209" y="721"/>
                  <a:pt x="203" y="727"/>
                  <a:pt x="203" y="734"/>
                </a:cubicBezTo>
                <a:cubicBezTo>
                  <a:pt x="203" y="741"/>
                  <a:pt x="209" y="747"/>
                  <a:pt x="216" y="747"/>
                </a:cubicBezTo>
                <a:lnTo>
                  <a:pt x="312" y="747"/>
                </a:lnTo>
                <a:cubicBezTo>
                  <a:pt x="312" y="748"/>
                  <a:pt x="313" y="748"/>
                  <a:pt x="314" y="748"/>
                </a:cubicBezTo>
                <a:cubicBezTo>
                  <a:pt x="315" y="748"/>
                  <a:pt x="316" y="748"/>
                  <a:pt x="317" y="747"/>
                </a:cubicBezTo>
                <a:lnTo>
                  <a:pt x="425" y="747"/>
                </a:lnTo>
                <a:cubicBezTo>
                  <a:pt x="426" y="747"/>
                  <a:pt x="426" y="748"/>
                  <a:pt x="427" y="748"/>
                </a:cubicBezTo>
                <a:cubicBezTo>
                  <a:pt x="427" y="748"/>
                  <a:pt x="428" y="747"/>
                  <a:pt x="428" y="747"/>
                </a:cubicBezTo>
                <a:lnTo>
                  <a:pt x="537" y="747"/>
                </a:lnTo>
                <a:cubicBezTo>
                  <a:pt x="537" y="748"/>
                  <a:pt x="538" y="748"/>
                  <a:pt x="539" y="748"/>
                </a:cubicBezTo>
                <a:cubicBezTo>
                  <a:pt x="540" y="748"/>
                  <a:pt x="541" y="748"/>
                  <a:pt x="542" y="747"/>
                </a:cubicBezTo>
                <a:lnTo>
                  <a:pt x="643" y="747"/>
                </a:lnTo>
                <a:cubicBezTo>
                  <a:pt x="650" y="747"/>
                  <a:pt x="656" y="741"/>
                  <a:pt x="656" y="734"/>
                </a:cubicBezTo>
                <a:cubicBezTo>
                  <a:pt x="656" y="727"/>
                  <a:pt x="650" y="721"/>
                  <a:pt x="643" y="721"/>
                </a:cubicBezTo>
                <a:lnTo>
                  <a:pt x="546" y="721"/>
                </a:lnTo>
                <a:lnTo>
                  <a:pt x="440" y="565"/>
                </a:lnTo>
                <a:lnTo>
                  <a:pt x="440" y="509"/>
                </a:lnTo>
                <a:cubicBezTo>
                  <a:pt x="440" y="508"/>
                  <a:pt x="440" y="508"/>
                  <a:pt x="440" y="507"/>
                </a:cubicBezTo>
                <a:lnTo>
                  <a:pt x="780" y="507"/>
                </a:lnTo>
                <a:lnTo>
                  <a:pt x="840" y="507"/>
                </a:lnTo>
                <a:cubicBezTo>
                  <a:pt x="847" y="507"/>
                  <a:pt x="853" y="501"/>
                  <a:pt x="853" y="494"/>
                </a:cubicBezTo>
                <a:cubicBezTo>
                  <a:pt x="853" y="487"/>
                  <a:pt x="847" y="481"/>
                  <a:pt x="840" y="481"/>
                </a:cubicBezTo>
                <a:close/>
                <a:moveTo>
                  <a:pt x="413" y="612"/>
                </a:moveTo>
                <a:lnTo>
                  <a:pt x="413" y="721"/>
                </a:lnTo>
                <a:lnTo>
                  <a:pt x="339" y="721"/>
                </a:lnTo>
                <a:lnTo>
                  <a:pt x="413" y="612"/>
                </a:lnTo>
                <a:close/>
                <a:moveTo>
                  <a:pt x="514" y="721"/>
                </a:moveTo>
                <a:lnTo>
                  <a:pt x="440" y="721"/>
                </a:lnTo>
                <a:lnTo>
                  <a:pt x="440" y="612"/>
                </a:lnTo>
                <a:lnTo>
                  <a:pt x="514" y="721"/>
                </a:lnTo>
                <a:close/>
                <a:moveTo>
                  <a:pt x="402" y="26"/>
                </a:moveTo>
                <a:lnTo>
                  <a:pt x="436" y="26"/>
                </a:lnTo>
                <a:lnTo>
                  <a:pt x="436" y="45"/>
                </a:lnTo>
                <a:lnTo>
                  <a:pt x="402" y="45"/>
                </a:lnTo>
                <a:lnTo>
                  <a:pt x="402" y="26"/>
                </a:lnTo>
                <a:close/>
                <a:moveTo>
                  <a:pt x="87" y="481"/>
                </a:moveTo>
                <a:lnTo>
                  <a:pt x="87" y="71"/>
                </a:lnTo>
                <a:lnTo>
                  <a:pt x="389" y="71"/>
                </a:lnTo>
                <a:lnTo>
                  <a:pt x="449" y="71"/>
                </a:lnTo>
                <a:lnTo>
                  <a:pt x="767" y="71"/>
                </a:lnTo>
                <a:lnTo>
                  <a:pt x="767" y="481"/>
                </a:lnTo>
                <a:lnTo>
                  <a:pt x="87" y="481"/>
                </a:lnTo>
                <a:close/>
              </a:path>
            </a:pathLst>
          </a:custGeom>
          <a:solidFill>
            <a:srgbClr val="2AB7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00" name="文本框 195"/>
          <p:cNvSpPr txBox="1"/>
          <p:nvPr/>
        </p:nvSpPr>
        <p:spPr>
          <a:xfrm>
            <a:off x="5589999" y="3589864"/>
            <a:ext cx="1320942" cy="6363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根据用户建议改进产品与后续发展方向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1" name="文本框 195"/>
          <p:cNvSpPr txBox="1"/>
          <p:nvPr/>
        </p:nvSpPr>
        <p:spPr>
          <a:xfrm>
            <a:off x="7275657" y="3587563"/>
            <a:ext cx="1320942" cy="4433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100" dirty="0">
                <a:latin typeface="Century Gothic" panose="020B0502020202020204" pitchFamily="34" charset="0"/>
                <a:ea typeface="+mj-ea"/>
              </a:rPr>
              <a:t>开发过程的工作量以及分工明细</a:t>
            </a:r>
            <a:endParaRPr lang="en-US" altLang="zh-CN" sz="1100" dirty="0"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1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分工说明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304259" y="1396412"/>
            <a:ext cx="63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邹闯：登录注册、任务详情界面设计；第二阶段汇报主要工作；产品实机调试；</a:t>
            </a:r>
            <a:r>
              <a:rPr lang="en-US" altLang="zh-CN" dirty="0"/>
              <a:t>APK</a:t>
            </a:r>
            <a:r>
              <a:rPr lang="zh-CN" altLang="en-US" dirty="0"/>
              <a:t>文件导出与使用说明；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304259" y="2190296"/>
            <a:ext cx="63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郑中：需求分析；功能总体设计；页面跳转动效；第一阶段汇报主要工作；后期代码调试；</a:t>
            </a:r>
            <a:r>
              <a:rPr lang="en-US" altLang="zh-CN" dirty="0" err="1"/>
              <a:t>github</a:t>
            </a:r>
            <a:r>
              <a:rPr lang="zh-CN" altLang="en-US" dirty="0"/>
              <a:t>上传；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304258" y="2984180"/>
            <a:ext cx="63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黄荣延：查询任务列表功能实现；后端云</a:t>
            </a:r>
            <a:r>
              <a:rPr lang="en-US" altLang="zh-CN" dirty="0" err="1"/>
              <a:t>Bmob</a:t>
            </a:r>
            <a:r>
              <a:rPr lang="zh-CN" altLang="en-US" dirty="0"/>
              <a:t>主要管理；产品测试；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304258" y="3562621"/>
            <a:ext cx="63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柯俊炜：数据类型设计；任务详情界面功能实现；第三阶段汇报主要工作；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7832"/>
          <a:stretch>
            <a:fillRect/>
          </a:stretch>
        </p:blipFill>
        <p:spPr>
          <a:xfrm rot="16200000">
            <a:off x="2000252" y="-2000252"/>
            <a:ext cx="5143500" cy="914400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25029" y="1827776"/>
            <a:ext cx="770573" cy="1282905"/>
            <a:chOff x="13963" y="4863"/>
            <a:chExt cx="1618" cy="3438"/>
          </a:xfrm>
        </p:grpSpPr>
        <p:sp>
          <p:nvSpPr>
            <p:cNvPr id="37" name="矩形 36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2AB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2218973" y="1635733"/>
            <a:ext cx="1412450" cy="1494506"/>
            <a:chOff x="12173" y="2349"/>
            <a:chExt cx="3408" cy="5952"/>
          </a:xfrm>
        </p:grpSpPr>
        <p:sp>
          <p:nvSpPr>
            <p:cNvPr id="41" name="矩形 4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522921" y="2918615"/>
            <a:ext cx="280798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汇报人：柯俊炜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8173" y="1756026"/>
            <a:ext cx="408765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di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gradFill>
                  <a:gsLst>
                    <a:gs pos="0">
                      <a:srgbClr val="6F93C6"/>
                    </a:gs>
                    <a:gs pos="100000">
                      <a:srgbClr val="2AB7C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0" lang="zh-CN" altLang="zh-CN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F93C6"/>
                  </a:gs>
                  <a:gs pos="100000">
                    <a:srgbClr val="2AB7C2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8173" y="153571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Welcome change and be brave and innovative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75832" y="3519185"/>
            <a:ext cx="4992336" cy="323165"/>
            <a:chOff x="1232693" y="3633485"/>
            <a:chExt cx="4992336" cy="323165"/>
          </a:xfrm>
        </p:grpSpPr>
        <p:grpSp>
          <p:nvGrpSpPr>
            <p:cNvPr id="4" name="组合 3"/>
            <p:cNvGrpSpPr/>
            <p:nvPr/>
          </p:nvGrpSpPr>
          <p:grpSpPr>
            <a:xfrm>
              <a:off x="1713313" y="3633485"/>
              <a:ext cx="4511716" cy="323165"/>
              <a:chOff x="3426626" y="3633485"/>
              <a:chExt cx="4511716" cy="32316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69003" y="3719271"/>
                <a:ext cx="669339" cy="190580"/>
              </a:xfrm>
              <a:prstGeom prst="rect">
                <a:avLst/>
              </a:prstGeom>
              <a:solidFill>
                <a:srgbClr val="2AB7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文本框 2"/>
              <p:cNvSpPr txBox="1"/>
              <p:nvPr/>
            </p:nvSpPr>
            <p:spPr>
              <a:xfrm>
                <a:off x="3426626" y="3633485"/>
                <a:ext cx="4031096" cy="32316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简洁实用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框架完整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|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工作总结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工作汇报 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| 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新工作计划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232693" y="3713521"/>
              <a:ext cx="669339" cy="190580"/>
            </a:xfrm>
            <a:prstGeom prst="rect">
              <a:avLst/>
            </a:pr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685772"/>
            <a:ext cx="5751554" cy="8623274"/>
          </a:xfrm>
          <a:prstGeom prst="rect">
            <a:avLst/>
          </a:prstGeom>
        </p:spPr>
      </p:pic>
      <p:sp>
        <p:nvSpPr>
          <p:cNvPr id="14" name="Freeform 73"/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0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4999987" y="1913495"/>
            <a:ext cx="3550741" cy="8838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功能描述</a:t>
            </a:r>
            <a:endParaRPr lang="zh-CN" altLang="en-US" sz="16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"/>
          <p:cNvSpPr/>
          <p:nvPr/>
        </p:nvSpPr>
        <p:spPr>
          <a:xfrm>
            <a:off x="513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发布任务</a:t>
            </a:r>
            <a:endParaRPr lang="id-ID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Parallelogram 4"/>
          <p:cNvSpPr/>
          <p:nvPr/>
        </p:nvSpPr>
        <p:spPr>
          <a:xfrm>
            <a:off x="1847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承接任务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Parallelogram 5"/>
          <p:cNvSpPr/>
          <p:nvPr/>
        </p:nvSpPr>
        <p:spPr>
          <a:xfrm>
            <a:off x="3180950" y="2568288"/>
            <a:ext cx="138425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承接中的任务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Parallelogram 6"/>
          <p:cNvSpPr/>
          <p:nvPr/>
        </p:nvSpPr>
        <p:spPr>
          <a:xfrm>
            <a:off x="4514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发布中任务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Parallelogram 7"/>
          <p:cNvSpPr/>
          <p:nvPr/>
        </p:nvSpPr>
        <p:spPr>
          <a:xfrm>
            <a:off x="5847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6F9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发布记录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Parallelogram 8"/>
          <p:cNvSpPr/>
          <p:nvPr/>
        </p:nvSpPr>
        <p:spPr>
          <a:xfrm>
            <a:off x="7181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rgbClr val="2AB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已完成任务</a:t>
            </a:r>
            <a:endParaRPr lang="id-ID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Straight Connector 9"/>
          <p:cNvCxnSpPr/>
          <p:nvPr/>
        </p:nvCxnSpPr>
        <p:spPr>
          <a:xfrm>
            <a:off x="1184101" y="2825463"/>
            <a:ext cx="0" cy="1086024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/>
          <p:cNvSpPr txBox="1"/>
          <p:nvPr/>
        </p:nvSpPr>
        <p:spPr>
          <a:xfrm>
            <a:off x="505519" y="3970516"/>
            <a:ext cx="182335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用户可以在此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任务。</a:t>
            </a:r>
            <a:endParaRPr lang="id-ID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9" name="Straight Connector 14"/>
          <p:cNvCxnSpPr/>
          <p:nvPr/>
        </p:nvCxnSpPr>
        <p:spPr>
          <a:xfrm flipH="1" flipV="1">
            <a:off x="2505756" y="1899684"/>
            <a:ext cx="2540" cy="668604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5"/>
          <p:cNvCxnSpPr/>
          <p:nvPr/>
        </p:nvCxnSpPr>
        <p:spPr>
          <a:xfrm flipH="1">
            <a:off x="3818869" y="2825462"/>
            <a:ext cx="6800" cy="1086025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/>
          <p:cNvCxnSpPr/>
          <p:nvPr/>
        </p:nvCxnSpPr>
        <p:spPr>
          <a:xfrm flipV="1">
            <a:off x="5149865" y="1840116"/>
            <a:ext cx="0" cy="728172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7"/>
          <p:cNvCxnSpPr/>
          <p:nvPr/>
        </p:nvCxnSpPr>
        <p:spPr>
          <a:xfrm flipH="1">
            <a:off x="6516344" y="2825462"/>
            <a:ext cx="6800" cy="1086025"/>
          </a:xfrm>
          <a:prstGeom prst="line">
            <a:avLst/>
          </a:prstGeom>
          <a:ln w="12700">
            <a:solidFill>
              <a:srgbClr val="6F93C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"/>
          <p:cNvSpPr txBox="1"/>
          <p:nvPr/>
        </p:nvSpPr>
        <p:spPr>
          <a:xfrm>
            <a:off x="1675223" y="1182614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用户可以在此模块查看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可以承接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4371836" y="1014898"/>
            <a:ext cx="1823355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发布中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的任务，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取消任务发布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013630" y="3911487"/>
            <a:ext cx="1823355" cy="107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在此模块中用户可以查看自己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承接中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的任务，提交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任务的申请。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Group 31"/>
          <p:cNvGrpSpPr/>
          <p:nvPr/>
        </p:nvGrpSpPr>
        <p:grpSpPr>
          <a:xfrm>
            <a:off x="1057896" y="2136507"/>
            <a:ext cx="351947" cy="351947"/>
            <a:chOff x="2005013" y="1077913"/>
            <a:chExt cx="688975" cy="688975"/>
          </a:xfrm>
          <a:solidFill>
            <a:srgbClr val="6F93C6"/>
          </a:solidFill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5" name="Freeform 55"/>
          <p:cNvSpPr>
            <a:spLocks noEditPoints="1"/>
          </p:cNvSpPr>
          <p:nvPr/>
        </p:nvSpPr>
        <p:spPr bwMode="auto">
          <a:xfrm>
            <a:off x="6343704" y="2242162"/>
            <a:ext cx="358879" cy="257996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rgbClr val="6F93C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6" name="Group 35"/>
          <p:cNvGrpSpPr/>
          <p:nvPr/>
        </p:nvGrpSpPr>
        <p:grpSpPr>
          <a:xfrm>
            <a:off x="2329276" y="3019870"/>
            <a:ext cx="358040" cy="357216"/>
            <a:chOff x="4594225" y="2119313"/>
            <a:chExt cx="690563" cy="688975"/>
          </a:xfrm>
          <a:solidFill>
            <a:srgbClr val="2AB7C2"/>
          </a:solidFill>
        </p:grpSpPr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3662555" y="2191650"/>
            <a:ext cx="312627" cy="292505"/>
            <a:chOff x="6964363" y="2108200"/>
            <a:chExt cx="690562" cy="646113"/>
          </a:xfrm>
          <a:solidFill>
            <a:srgbClr val="6F93C6"/>
          </a:solidFill>
        </p:grpSpPr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42"/>
          <p:cNvGrpSpPr/>
          <p:nvPr/>
        </p:nvGrpSpPr>
        <p:grpSpPr>
          <a:xfrm>
            <a:off x="5055548" y="3026579"/>
            <a:ext cx="227966" cy="330893"/>
            <a:chOff x="8591550" y="2065338"/>
            <a:chExt cx="474663" cy="688975"/>
          </a:xfrm>
          <a:solidFill>
            <a:srgbClr val="2AB7C2"/>
          </a:solidFill>
        </p:grpSpPr>
        <p:sp>
          <p:nvSpPr>
            <p:cNvPr id="74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101"/>
            <p:cNvSpPr/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1" name="TextBox 29"/>
          <p:cNvSpPr txBox="1"/>
          <p:nvPr/>
        </p:nvSpPr>
        <p:spPr>
          <a:xfrm>
            <a:off x="5603022" y="3984399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发布过并已完成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84" name="组合 83"/>
            <p:cNvGrpSpPr/>
            <p:nvPr/>
          </p:nvGrpSpPr>
          <p:grpSpPr>
            <a:xfrm>
              <a:off x="4798810" y="686363"/>
              <a:ext cx="2125490" cy="510395"/>
              <a:chOff x="4798810" y="686363"/>
              <a:chExt cx="2125490" cy="510395"/>
            </a:xfrm>
          </p:grpSpPr>
          <p:sp>
            <p:nvSpPr>
              <p:cNvPr id="87" name="文本框 2"/>
              <p:cNvSpPr txBox="1"/>
              <p:nvPr/>
            </p:nvSpPr>
            <p:spPr>
              <a:xfrm>
                <a:off x="4798810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功能描述</a:t>
                </a:r>
                <a:endPara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endParaRPr lang="en-US" sz="5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85" name="直接连接符 84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16"/>
          <p:cNvCxnSpPr/>
          <p:nvPr/>
        </p:nvCxnSpPr>
        <p:spPr>
          <a:xfrm flipH="1" flipV="1">
            <a:off x="7879534" y="1779181"/>
            <a:ext cx="1" cy="789106"/>
          </a:xfrm>
          <a:prstGeom prst="line">
            <a:avLst/>
          </a:prstGeom>
          <a:ln w="12700">
            <a:solidFill>
              <a:srgbClr val="2AB7C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29"/>
          <p:cNvSpPr txBox="1"/>
          <p:nvPr/>
        </p:nvSpPr>
        <p:spPr>
          <a:xfrm>
            <a:off x="6967856" y="1074466"/>
            <a:ext cx="1823355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用户可以查看自己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承接过并已完成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的任务。</a:t>
            </a:r>
            <a:endParaRPr lang="id-ID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2763830" y="463299"/>
            <a:ext cx="3603567" cy="369332"/>
            <a:chOff x="3456709" y="745991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893173" y="745991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界面展示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83163" y="3075807"/>
            <a:ext cx="1476000" cy="369332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rPr>
              <a:t>点击添加标题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charset="-122"/>
            </a:endParaRPr>
          </a:p>
        </p:txBody>
      </p:sp>
      <p:sp>
        <p:nvSpPr>
          <p:cNvPr id="182" name="TextBox 38"/>
          <p:cNvSpPr txBox="1"/>
          <p:nvPr/>
        </p:nvSpPr>
        <p:spPr>
          <a:xfrm>
            <a:off x="1363468" y="1923682"/>
            <a:ext cx="669170" cy="588620"/>
          </a:xfrm>
          <a:prstGeom prst="rect">
            <a:avLst/>
          </a:prstGeom>
          <a:noFill/>
        </p:spPr>
        <p:txBody>
          <a:bodyPr wrap="none" lIns="91360" tIns="45680" rIns="91360" bIns="45680" rtlCol="0">
            <a:spAutoFit/>
          </a:bodyPr>
          <a:lstStyle/>
          <a:p>
            <a:r>
              <a:rPr lang="en-US" altLang="zh-CN" sz="3200" dirty="0">
                <a:solidFill>
                  <a:srgbClr val="6F93C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75</a:t>
            </a:r>
            <a:r>
              <a:rPr lang="en-US" altLang="zh-CN" sz="1100" dirty="0">
                <a:solidFill>
                  <a:srgbClr val="6F93C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%</a:t>
            </a:r>
            <a:endParaRPr lang="en-US" altLang="zh-CN" sz="1100" dirty="0">
              <a:solidFill>
                <a:srgbClr val="6F93C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3196586" y="1429337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937213" y="146119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2" y="1026907"/>
            <a:ext cx="1486838" cy="3304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49" y="1026907"/>
            <a:ext cx="1486837" cy="3304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30" y="1026912"/>
            <a:ext cx="1451750" cy="3226111"/>
          </a:xfrm>
          <a:prstGeom prst="rect">
            <a:avLst/>
          </a:prstGeom>
        </p:spPr>
      </p:pic>
      <p:sp>
        <p:nvSpPr>
          <p:cNvPr id="47" name="文本框 2"/>
          <p:cNvSpPr txBox="1"/>
          <p:nvPr/>
        </p:nvSpPr>
        <p:spPr>
          <a:xfrm>
            <a:off x="997782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登录注册界面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"/>
          <p:cNvSpPr txBox="1"/>
          <p:nvPr/>
        </p:nvSpPr>
        <p:spPr>
          <a:xfrm>
            <a:off x="3738408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功能选择界面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"/>
          <p:cNvSpPr txBox="1"/>
          <p:nvPr/>
        </p:nvSpPr>
        <p:spPr>
          <a:xfrm>
            <a:off x="6521246" y="4481194"/>
            <a:ext cx="15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任务详情界面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223" y="-1718482"/>
            <a:ext cx="5751554" cy="8623274"/>
          </a:xfrm>
          <a:prstGeom prst="rect">
            <a:avLst/>
          </a:prstGeom>
        </p:spPr>
      </p:pic>
      <p:sp>
        <p:nvSpPr>
          <p:cNvPr id="10" name="Freeform 73"/>
          <p:cNvSpPr/>
          <p:nvPr/>
        </p:nvSpPr>
        <p:spPr bwMode="auto">
          <a:xfrm rot="5400000">
            <a:off x="1297345" y="1083623"/>
            <a:ext cx="2943462" cy="2945399"/>
          </a:xfrm>
          <a:prstGeom prst="ellipse">
            <a:avLst/>
          </a:prstGeom>
          <a:solidFill>
            <a:srgbClr val="2AB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742298" y="1034705"/>
            <a:ext cx="3041233" cy="3043234"/>
            <a:chOff x="1967541" y="1578033"/>
            <a:chExt cx="3217334" cy="3219451"/>
          </a:xfrm>
        </p:grpSpPr>
        <p:sp>
          <p:nvSpPr>
            <p:cNvPr id="18" name="Freeform 73"/>
            <p:cNvSpPr/>
            <p:nvPr/>
          </p:nvSpPr>
          <p:spPr bwMode="auto">
            <a:xfrm>
              <a:off x="1967541" y="1578033"/>
              <a:ext cx="3217334" cy="3219451"/>
            </a:xfrm>
            <a:prstGeom prst="ellipse">
              <a:avLst/>
            </a:prstGeom>
            <a:solidFill>
              <a:srgbClr val="6F93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734060" y="1672490"/>
            <a:ext cx="3550741" cy="8838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技术难点</a:t>
            </a:r>
            <a:endParaRPr lang="zh-CN" altLang="en-US" sz="1600" b="1" spc="22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63830" y="467718"/>
            <a:ext cx="3603567" cy="369332"/>
            <a:chOff x="3456709" y="751883"/>
            <a:chExt cx="4804756" cy="492442"/>
          </a:xfrm>
        </p:grpSpPr>
        <p:sp>
          <p:nvSpPr>
            <p:cNvPr id="39" name="文本框 2"/>
            <p:cNvSpPr txBox="1"/>
            <p:nvPr/>
          </p:nvSpPr>
          <p:spPr>
            <a:xfrm>
              <a:off x="4796341" y="75188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技术难点概述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627532" y="1470365"/>
            <a:ext cx="1803221" cy="2997371"/>
            <a:chOff x="695325" y="2170339"/>
            <a:chExt cx="1994107" cy="3550396"/>
          </a:xfrm>
        </p:grpSpPr>
        <p:grpSp>
          <p:nvGrpSpPr>
            <p:cNvPr id="74" name="组合 73"/>
            <p:cNvGrpSpPr/>
            <p:nvPr/>
          </p:nvGrpSpPr>
          <p:grpSpPr>
            <a:xfrm>
              <a:off x="695325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rgbClr val="6F9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TextBox 19"/>
            <p:cNvSpPr txBox="1"/>
            <p:nvPr/>
          </p:nvSpPr>
          <p:spPr>
            <a:xfrm>
              <a:off x="767896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ea"/>
                </a:rPr>
                <a:t>功能实现</a:t>
              </a:r>
              <a:endParaRPr lang="en-US" sz="1500" b="1" dirty="0">
                <a:latin typeface="+mn-ea"/>
              </a:endParaRPr>
            </a:p>
          </p:txBody>
        </p:sp>
        <p:sp>
          <p:nvSpPr>
            <p:cNvPr id="76" name="文本框 18"/>
            <p:cNvSpPr txBox="1"/>
            <p:nvPr/>
          </p:nvSpPr>
          <p:spPr>
            <a:xfrm>
              <a:off x="767896" y="3554299"/>
              <a:ext cx="1882623" cy="10562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本产品通过后端云平台对数据的操作实现发布任务、查询任务等一系列的功能</a:t>
              </a:r>
              <a:endParaRPr lang="en-US" altLang="zh-CN" sz="1100" dirty="0"/>
            </a:p>
          </p:txBody>
        </p:sp>
        <p:sp>
          <p:nvSpPr>
            <p:cNvPr id="77" name="椭圆 28"/>
            <p:cNvSpPr/>
            <p:nvPr/>
          </p:nvSpPr>
          <p:spPr>
            <a:xfrm>
              <a:off x="862240" y="2221251"/>
              <a:ext cx="609600" cy="590704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19"/>
            <p:cNvSpPr txBox="1"/>
            <p:nvPr/>
          </p:nvSpPr>
          <p:spPr>
            <a:xfrm>
              <a:off x="806808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功能逻辑</a:t>
              </a:r>
              <a:endParaRPr 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981506" y="1470360"/>
            <a:ext cx="1910010" cy="2997376"/>
            <a:chOff x="6589939" y="2170339"/>
            <a:chExt cx="1994107" cy="35503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589939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95" name="直接连接符 94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rgbClr val="6F9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6662510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endParaRPr lang="en-US" sz="1500" b="1" dirty="0">
                <a:latin typeface="+mn-ea"/>
              </a:endParaRPr>
            </a:p>
          </p:txBody>
        </p:sp>
        <p:sp>
          <p:nvSpPr>
            <p:cNvPr id="92" name="文本框 24"/>
            <p:cNvSpPr txBox="1"/>
            <p:nvPr/>
          </p:nvSpPr>
          <p:spPr>
            <a:xfrm>
              <a:off x="6662509" y="3554302"/>
              <a:ext cx="1882623" cy="12968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本产品的用户数据、任务数据上传到后端云，由后端云统一管理，产品设计的功能需要涉及到任务信息表的增删查改</a:t>
              </a:r>
              <a:endParaRPr lang="en-US" altLang="zh-CN" sz="1100" dirty="0"/>
            </a:p>
          </p:txBody>
        </p:sp>
        <p:sp>
          <p:nvSpPr>
            <p:cNvPr id="93" name="椭圆 30"/>
            <p:cNvSpPr/>
            <p:nvPr/>
          </p:nvSpPr>
          <p:spPr>
            <a:xfrm>
              <a:off x="6756854" y="2228975"/>
              <a:ext cx="609600" cy="575256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rgbClr val="6F9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TextBox 19"/>
            <p:cNvSpPr txBox="1"/>
            <p:nvPr/>
          </p:nvSpPr>
          <p:spPr>
            <a:xfrm>
              <a:off x="6701422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数据管理</a:t>
              </a:r>
              <a:endParaRPr 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169969"/>
            <a:ext cx="777240" cy="823803"/>
          </a:xfrm>
          <a:prstGeom prst="rect">
            <a:avLst/>
          </a:prstGeom>
        </p:spPr>
      </p:pic>
      <p:sp>
        <p:nvSpPr>
          <p:cNvPr id="42" name="TextBox 19"/>
          <p:cNvSpPr txBox="1"/>
          <p:nvPr/>
        </p:nvSpPr>
        <p:spPr>
          <a:xfrm>
            <a:off x="2035933" y="2166940"/>
            <a:ext cx="1803229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1500" b="1" dirty="0">
                <a:latin typeface="+mn-ea"/>
              </a:rPr>
              <a:t>后端云</a:t>
            </a:r>
            <a:r>
              <a:rPr lang="en-US" altLang="zh-CN" sz="1500" b="1" dirty="0" err="1">
                <a:latin typeface="+mn-ea"/>
              </a:rPr>
              <a:t>Bmob</a:t>
            </a:r>
            <a:endParaRPr lang="en-US" sz="15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49" name="文本框 2"/>
            <p:cNvSpPr txBox="1"/>
            <p:nvPr/>
          </p:nvSpPr>
          <p:spPr>
            <a:xfrm>
              <a:off x="4785977" y="686363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后端云</a:t>
              </a:r>
              <a:r>
                <a:rPr lang="en-US" altLang="zh-CN" sz="18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Bmob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101" y="926781"/>
            <a:ext cx="7520430" cy="2829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1" y="3129407"/>
            <a:ext cx="7520736" cy="1756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763830" y="418578"/>
            <a:ext cx="3603567" cy="369332"/>
            <a:chOff x="3456709" y="686364"/>
            <a:chExt cx="4804756" cy="492442"/>
          </a:xfrm>
        </p:grpSpPr>
        <p:sp>
          <p:nvSpPr>
            <p:cNvPr id="48" name="文本框 2"/>
            <p:cNvSpPr txBox="1"/>
            <p:nvPr/>
          </p:nvSpPr>
          <p:spPr>
            <a:xfrm>
              <a:off x="4785977" y="686364"/>
              <a:ext cx="21254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6F93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2AB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51367" y="1553357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发布任务：读取数据上传</a:t>
            </a:r>
            <a:r>
              <a:rPr lang="en-US" altLang="zh-CN" dirty="0" err="1"/>
              <a:t>Bmob</a:t>
            </a:r>
            <a:r>
              <a:rPr lang="zh-CN" altLang="en-US" dirty="0"/>
              <a:t>任务信息表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51367" y="3030222"/>
            <a:ext cx="407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承接任务：查询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任务信息表，修改承接标志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51367" y="3768455"/>
            <a:ext cx="692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完成任务：承接者完成任务，发布者确认完成，查询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任务信息表，修改完成标志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1367" y="2291723"/>
            <a:ext cx="549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查看任务详情：点击</a:t>
            </a:r>
            <a:r>
              <a:rPr lang="en-US" altLang="zh-CN" dirty="0"/>
              <a:t>list</a:t>
            </a:r>
            <a:r>
              <a:rPr lang="zh-CN" altLang="en-US" dirty="0"/>
              <a:t>按钮，查询</a:t>
            </a:r>
            <a:r>
              <a:rPr lang="en-US" altLang="zh-CN" dirty="0" err="1"/>
              <a:t>Bmob</a:t>
            </a:r>
            <a:r>
              <a:rPr lang="zh-CN" altLang="en-US" dirty="0"/>
              <a:t>任务信息表，显示任务内容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push/>
      </p:transition>
    </mc:Choice>
    <mc:Fallback>
      <p:transition spd="med" advTm="3000">
        <p:push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p="http://schemas.openxmlformats.org/presentationml/2006/main">
  <p:tag name="ISPRING_PRESENTATION_TITLE" val="简约工作汇报总结述职报告ppt模板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演示</Application>
  <PresentationFormat>全屏显示(16:9)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华文细黑</vt:lpstr>
      <vt:lpstr>Verdana</vt:lpstr>
      <vt:lpstr>Agency FB</vt:lpstr>
      <vt:lpstr>Trebuchet MS</vt:lpstr>
      <vt:lpstr>Century Gothic</vt:lpstr>
      <vt:lpstr>Aharoni</vt:lpstr>
      <vt:lpstr>Impact</vt:lpstr>
      <vt:lpstr>华文黑体</vt:lpstr>
      <vt:lpstr>黑体</vt:lpstr>
      <vt:lpstr>EngraversGothic BT</vt:lpstr>
      <vt:lpstr>Yu Gothic UI</vt:lpstr>
      <vt:lpstr>等线</vt:lpstr>
      <vt:lpstr>Arial Unicode MS</vt:lpstr>
      <vt:lpstr>Times New Roman</vt:lpstr>
      <vt:lpstr>Calibri</vt:lpstr>
      <vt:lpstr>LiHei Pro</vt:lpstr>
      <vt:lpstr>等线 Light</vt:lpstr>
      <vt:lpstr>Adobe Gothic Std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简约工作汇报总结述职报告ppt模板</dc:title>
  <dc:creator>Office</dc:creator>
  <cp:lastModifiedBy>Administrator</cp:lastModifiedBy>
  <cp:revision>64</cp:revision>
  <dcterms:created xsi:type="dcterms:W3CDTF">2017-11-24T13:19:00Z</dcterms:created>
  <dcterms:modified xsi:type="dcterms:W3CDTF">2021-01-01T07:11:45Z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2</vt:lpwstr>
  </property>
</Properties>
</file>