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7" r:id="rId3"/>
    <p:sldId id="2007577183" r:id="rId4"/>
    <p:sldId id="2007577184" r:id="rId5"/>
    <p:sldId id="2007577187" r:id="rId6"/>
    <p:sldId id="2007577209" r:id="rId7"/>
    <p:sldId id="2007577190" r:id="rId8"/>
    <p:sldId id="2007577193" r:id="rId9"/>
    <p:sldId id="2007577210" r:id="rId10"/>
    <p:sldId id="2007577215" r:id="rId11"/>
    <p:sldId id="2007577212" r:id="rId12"/>
    <p:sldId id="2007577192" r:id="rId13"/>
    <p:sldId id="2007577201" r:id="rId14"/>
    <p:sldId id="2007577213" r:id="rId15"/>
    <p:sldId id="2007577214" r:id="rId16"/>
    <p:sldId id="2007577216" r:id="rId17"/>
    <p:sldId id="2007577202" r:id="rId18"/>
    <p:sldId id="2007577217" r:id="rId19"/>
    <p:sldId id="2007577206" r:id="rId20"/>
    <p:sldId id="2007577207"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7D3"/>
    <a:srgbClr val="FBD77F"/>
    <a:srgbClr val="262626"/>
    <a:srgbClr val="C52525"/>
    <a:srgbClr val="E15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5368" autoAdjust="0"/>
  </p:normalViewPr>
  <p:slideViewPr>
    <p:cSldViewPr snapToGrid="0">
      <p:cViewPr varScale="1">
        <p:scale>
          <a:sx n="80" d="100"/>
          <a:sy n="80" d="100"/>
        </p:scale>
        <p:origin x="-3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D213-F94C-4900-9B19-349765F7ED5A}" type="datetimeFigureOut">
              <a:rPr lang="zh-CN" altLang="en-US" smtClean="0"/>
              <a:t>2020-10-20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8AAAD-FC08-490C-9223-BE0A3EF8B7B4}" type="slidenum">
              <a:rPr lang="zh-CN" altLang="en-US" smtClean="0"/>
              <a:t>‹#›</a:t>
            </a:fld>
            <a:endParaRPr lang="zh-CN" altLang="en-US"/>
          </a:p>
        </p:txBody>
      </p:sp>
    </p:spTree>
    <p:extLst>
      <p:ext uri="{BB962C8B-B14F-4D97-AF65-F5344CB8AC3E}">
        <p14:creationId xmlns:p14="http://schemas.microsoft.com/office/powerpoint/2010/main" val="23247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8AAAD-FC08-490C-9223-BE0A3EF8B7B4}" type="slidenum">
              <a:rPr lang="zh-CN" altLang="en-US" smtClean="0"/>
              <a:t>1</a:t>
            </a:fld>
            <a:endParaRPr lang="zh-CN" altLang="en-US"/>
          </a:p>
        </p:txBody>
      </p:sp>
    </p:spTree>
    <p:extLst>
      <p:ext uri="{BB962C8B-B14F-4D97-AF65-F5344CB8AC3E}">
        <p14:creationId xmlns:p14="http://schemas.microsoft.com/office/powerpoint/2010/main" val="1770675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10</a:t>
            </a:fld>
            <a:endParaRPr lang="zh-CN" altLang="en-US"/>
          </a:p>
        </p:txBody>
      </p:sp>
    </p:spTree>
    <p:extLst>
      <p:ext uri="{BB962C8B-B14F-4D97-AF65-F5344CB8AC3E}">
        <p14:creationId xmlns:p14="http://schemas.microsoft.com/office/powerpoint/2010/main" val="3479500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11</a:t>
            </a:fld>
            <a:endParaRPr lang="zh-CN" altLang="en-US"/>
          </a:p>
        </p:txBody>
      </p:sp>
    </p:spTree>
    <p:extLst>
      <p:ext uri="{BB962C8B-B14F-4D97-AF65-F5344CB8AC3E}">
        <p14:creationId xmlns:p14="http://schemas.microsoft.com/office/powerpoint/2010/main" val="189387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12</a:t>
            </a:fld>
            <a:endParaRPr lang="zh-CN" altLang="en-US"/>
          </a:p>
        </p:txBody>
      </p:sp>
    </p:spTree>
    <p:extLst>
      <p:ext uri="{BB962C8B-B14F-4D97-AF65-F5344CB8AC3E}">
        <p14:creationId xmlns:p14="http://schemas.microsoft.com/office/powerpoint/2010/main" val="194849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13</a:t>
            </a:fld>
            <a:endParaRPr lang="zh-CN" altLang="en-US"/>
          </a:p>
        </p:txBody>
      </p:sp>
    </p:spTree>
    <p:extLst>
      <p:ext uri="{BB962C8B-B14F-4D97-AF65-F5344CB8AC3E}">
        <p14:creationId xmlns:p14="http://schemas.microsoft.com/office/powerpoint/2010/main" val="91229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14</a:t>
            </a:fld>
            <a:endParaRPr lang="zh-CN" altLang="en-US"/>
          </a:p>
        </p:txBody>
      </p:sp>
    </p:spTree>
    <p:extLst>
      <p:ext uri="{BB962C8B-B14F-4D97-AF65-F5344CB8AC3E}">
        <p14:creationId xmlns:p14="http://schemas.microsoft.com/office/powerpoint/2010/main" val="902203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15</a:t>
            </a:fld>
            <a:endParaRPr lang="zh-CN" altLang="en-US"/>
          </a:p>
        </p:txBody>
      </p:sp>
    </p:spTree>
    <p:extLst>
      <p:ext uri="{BB962C8B-B14F-4D97-AF65-F5344CB8AC3E}">
        <p14:creationId xmlns:p14="http://schemas.microsoft.com/office/powerpoint/2010/main" val="409905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16</a:t>
            </a:fld>
            <a:endParaRPr lang="zh-CN" altLang="en-US"/>
          </a:p>
        </p:txBody>
      </p:sp>
    </p:spTree>
    <p:extLst>
      <p:ext uri="{BB962C8B-B14F-4D97-AF65-F5344CB8AC3E}">
        <p14:creationId xmlns:p14="http://schemas.microsoft.com/office/powerpoint/2010/main" val="4014350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17</a:t>
            </a:fld>
            <a:endParaRPr lang="zh-CN" altLang="en-US"/>
          </a:p>
        </p:txBody>
      </p:sp>
    </p:spTree>
    <p:extLst>
      <p:ext uri="{BB962C8B-B14F-4D97-AF65-F5344CB8AC3E}">
        <p14:creationId xmlns:p14="http://schemas.microsoft.com/office/powerpoint/2010/main" val="224595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18</a:t>
            </a:fld>
            <a:endParaRPr lang="zh-CN" altLang="en-US"/>
          </a:p>
        </p:txBody>
      </p:sp>
    </p:spTree>
    <p:extLst>
      <p:ext uri="{BB962C8B-B14F-4D97-AF65-F5344CB8AC3E}">
        <p14:creationId xmlns:p14="http://schemas.microsoft.com/office/powerpoint/2010/main" val="13434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19</a:t>
            </a:fld>
            <a:endParaRPr lang="zh-CN" altLang="en-US"/>
          </a:p>
        </p:txBody>
      </p:sp>
    </p:spTree>
    <p:extLst>
      <p:ext uri="{BB962C8B-B14F-4D97-AF65-F5344CB8AC3E}">
        <p14:creationId xmlns:p14="http://schemas.microsoft.com/office/powerpoint/2010/main" val="167238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8AAAD-FC08-490C-9223-BE0A3EF8B7B4}" type="slidenum">
              <a:rPr lang="zh-CN" altLang="en-US" smtClean="0"/>
              <a:t>2</a:t>
            </a:fld>
            <a:endParaRPr lang="zh-CN" altLang="en-US"/>
          </a:p>
        </p:txBody>
      </p:sp>
    </p:spTree>
    <p:extLst>
      <p:ext uri="{BB962C8B-B14F-4D97-AF65-F5344CB8AC3E}">
        <p14:creationId xmlns:p14="http://schemas.microsoft.com/office/powerpoint/2010/main" val="1324360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20</a:t>
            </a:fld>
            <a:endParaRPr lang="zh-CN" altLang="en-US"/>
          </a:p>
        </p:txBody>
      </p:sp>
    </p:spTree>
    <p:extLst>
      <p:ext uri="{BB962C8B-B14F-4D97-AF65-F5344CB8AC3E}">
        <p14:creationId xmlns:p14="http://schemas.microsoft.com/office/powerpoint/2010/main" val="8604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3</a:t>
            </a:fld>
            <a:endParaRPr lang="zh-CN" altLang="en-US"/>
          </a:p>
        </p:txBody>
      </p:sp>
    </p:spTree>
    <p:extLst>
      <p:ext uri="{BB962C8B-B14F-4D97-AF65-F5344CB8AC3E}">
        <p14:creationId xmlns:p14="http://schemas.microsoft.com/office/powerpoint/2010/main" val="401547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4</a:t>
            </a:fld>
            <a:endParaRPr lang="zh-CN" altLang="en-US"/>
          </a:p>
        </p:txBody>
      </p:sp>
    </p:spTree>
    <p:extLst>
      <p:ext uri="{BB962C8B-B14F-4D97-AF65-F5344CB8AC3E}">
        <p14:creationId xmlns:p14="http://schemas.microsoft.com/office/powerpoint/2010/main" val="168831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5</a:t>
            </a:fld>
            <a:endParaRPr lang="zh-CN" altLang="en-US"/>
          </a:p>
        </p:txBody>
      </p:sp>
    </p:spTree>
    <p:extLst>
      <p:ext uri="{BB962C8B-B14F-4D97-AF65-F5344CB8AC3E}">
        <p14:creationId xmlns:p14="http://schemas.microsoft.com/office/powerpoint/2010/main" val="1279757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6</a:t>
            </a:fld>
            <a:endParaRPr lang="zh-CN" altLang="en-US"/>
          </a:p>
        </p:txBody>
      </p:sp>
    </p:spTree>
    <p:extLst>
      <p:ext uri="{BB962C8B-B14F-4D97-AF65-F5344CB8AC3E}">
        <p14:creationId xmlns:p14="http://schemas.microsoft.com/office/powerpoint/2010/main" val="390687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7</a:t>
            </a:fld>
            <a:endParaRPr lang="zh-CN" altLang="en-US"/>
          </a:p>
        </p:txBody>
      </p:sp>
    </p:spTree>
    <p:extLst>
      <p:ext uri="{BB962C8B-B14F-4D97-AF65-F5344CB8AC3E}">
        <p14:creationId xmlns:p14="http://schemas.microsoft.com/office/powerpoint/2010/main" val="227992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8</a:t>
            </a:fld>
            <a:endParaRPr lang="zh-CN" altLang="en-US"/>
          </a:p>
        </p:txBody>
      </p:sp>
    </p:spTree>
    <p:extLst>
      <p:ext uri="{BB962C8B-B14F-4D97-AF65-F5344CB8AC3E}">
        <p14:creationId xmlns:p14="http://schemas.microsoft.com/office/powerpoint/2010/main" val="382336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8AAAD-FC08-490C-9223-BE0A3EF8B7B4}" type="slidenum">
              <a:rPr lang="zh-CN" altLang="en-US" smtClean="0"/>
              <a:t>9</a:t>
            </a:fld>
            <a:endParaRPr lang="zh-CN" altLang="en-US"/>
          </a:p>
        </p:txBody>
      </p:sp>
    </p:spTree>
    <p:extLst>
      <p:ext uri="{BB962C8B-B14F-4D97-AF65-F5344CB8AC3E}">
        <p14:creationId xmlns:p14="http://schemas.microsoft.com/office/powerpoint/2010/main" val="405239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2FE40-C0D0-409B-884E-47C8CCBC07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EB1996-69A8-49D4-AED5-5C0DC322D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5AAACE-3851-4A26-851C-B4A11B47EA68}"/>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F1915E4B-A5A3-427E-A06B-BDCB908D69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82B24-2A12-4C94-94DD-B19F900BFE9B}"/>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29764789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29F6D-8DA3-4AB3-80A5-8238CE7D3F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EBE127-C8B3-47B5-B885-1202F1007E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117469-8C8C-4156-9CDC-6EF49639B083}"/>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ACC7E383-7C6B-4C1B-9572-65705DDCDB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492C87-F623-43C7-9798-5FD579B6D4E7}"/>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3702383915"/>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34A06B-8A33-45C3-A680-20D76520BF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6229C3-93B3-4E64-B7F0-E91AC34C35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0E7884-6621-4DA2-88D4-A0FCACA9D8C1}"/>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EB365B07-9822-4DAD-BBCB-4251A058FA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DFA37-6890-491D-8F30-49A01F82AE28}"/>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428265569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2FC1F-AACE-4FF8-81E9-7DF5D49446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44DEBE-6B24-46B3-9652-08836912C1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7A0C4A-A90A-4534-AA37-D7B79E602F5C}"/>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7E7B4C2F-4C03-49E0-AF7E-0A77312A63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56361-7DE0-45BF-A480-481A14956AC3}"/>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6208535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379F0-489A-4F11-A59C-84582582EE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C3EFFA-1EAA-4AA2-B2A6-8B3ED540D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D10757-E5AF-48FF-ABD5-FEE90467AFCF}"/>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A9720C29-3CDD-47E4-9E6A-436B26F2CF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BA4110-1223-44CC-A868-C85D4C70A81F}"/>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3419717129"/>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F632-5D66-489C-8D17-F4E970FE49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47A69E-8053-4914-84D8-0071963E3B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79837C-2EA8-43FD-AEEE-D9706DBA3F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EFC7A8-67B0-4091-B08F-7D03BC15E782}"/>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784DC1A8-72C9-4CF2-978C-E424780617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EB10D-DE65-4C92-8BDC-BBFAD9155697}"/>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182900381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F236A-EBA1-4943-8A76-31AE2D54A2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BC80E-6C0D-48E2-9AF1-BE2702CFD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9EFC286-55E8-4263-8D6C-0D213D6241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499994-C2F2-462A-BDF1-845AA8E1B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FC4EF1-57A5-4B53-AD9B-44A60A42C7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306DDA-AF3A-4CA5-B16C-7A37FC515812}"/>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8" name="页脚占位符 7">
            <a:extLst>
              <a:ext uri="{FF2B5EF4-FFF2-40B4-BE49-F238E27FC236}">
                <a16:creationId xmlns:a16="http://schemas.microsoft.com/office/drawing/2014/main" id="{6673A3EB-ED59-439B-A675-9D1B8F2B65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EF32E7-A3FB-4452-8729-EBA2AE2F672F}"/>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141977595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336B8-4BCD-4F5E-8237-B1AE80CA4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12C3998-ED7B-431A-B258-DEFA7BB7C5C3}"/>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4" name="页脚占位符 3">
            <a:extLst>
              <a:ext uri="{FF2B5EF4-FFF2-40B4-BE49-F238E27FC236}">
                <a16:creationId xmlns:a16="http://schemas.microsoft.com/office/drawing/2014/main" id="{E3B41D7D-B2E9-4216-96F5-80683C9A13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29D991D-8B08-43F7-BB82-76857F00E39D}"/>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332173125"/>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6537DD-857F-4472-9028-28A2B021B191}"/>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3" name="页脚占位符 2">
            <a:extLst>
              <a:ext uri="{FF2B5EF4-FFF2-40B4-BE49-F238E27FC236}">
                <a16:creationId xmlns:a16="http://schemas.microsoft.com/office/drawing/2014/main" id="{0DB251DA-E43C-44AD-80F1-7AD25492BEC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246DA4-4A74-4321-967A-A1996EA9C34F}"/>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96623860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CFE4-5D50-4A2E-ADBD-511323C24C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454EBD-5890-478E-9E94-C80E6BFED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B1A89B-2517-44E9-A0E7-DA34939BD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3F4489-FD6C-46BC-A60E-56C3BA21AED2}"/>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315206CA-219F-4BB8-8E64-8DD15F95B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A23502-8208-46D3-96EF-968E3BB88024}"/>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051969451"/>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593D-81C0-4814-B83E-1E2B6AC7AA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BC978A-A96B-4EDB-A651-F5E4484FF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DE53E9-81FE-4E4E-8060-4E4BF9362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CD9E6D-6491-4E59-A4D0-A9040CB6BCEB}"/>
              </a:ext>
            </a:extLst>
          </p:cNvPr>
          <p:cNvSpPr>
            <a:spLocks noGrp="1"/>
          </p:cNvSpPr>
          <p:nvPr>
            <p:ph type="dt" sz="half" idx="10"/>
          </p:nvPr>
        </p:nvSpPr>
        <p:spPr/>
        <p:txBody>
          <a:bodyPr/>
          <a:lstStyle/>
          <a:p>
            <a:fld id="{A1C94F1F-6BF2-446A-9934-5B0916EC81F5}" type="datetimeFigureOut">
              <a:rPr lang="zh-CN" altLang="en-US" smtClean="0"/>
              <a:t>2020-10-20</a:t>
            </a:fld>
            <a:endParaRPr lang="zh-CN" altLang="en-US"/>
          </a:p>
        </p:txBody>
      </p:sp>
      <p:sp>
        <p:nvSpPr>
          <p:cNvPr id="6" name="页脚占位符 5">
            <a:extLst>
              <a:ext uri="{FF2B5EF4-FFF2-40B4-BE49-F238E27FC236}">
                <a16:creationId xmlns:a16="http://schemas.microsoft.com/office/drawing/2014/main" id="{5C7F7A7D-0B93-424E-A6AB-306E5811F9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DB05E9-9D64-4B10-8E21-489BD1473F20}"/>
              </a:ext>
            </a:extLst>
          </p:cNvPr>
          <p:cNvSpPr>
            <a:spLocks noGrp="1"/>
          </p:cNvSpPr>
          <p:nvPr>
            <p:ph type="sldNum" sz="quarter" idx="12"/>
          </p:nvPr>
        </p:nvSpPr>
        <p:spPr/>
        <p:txBody>
          <a:body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142270671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4D59C2-9B5D-41E3-A59E-9600942575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68544D-3A2A-4F91-B5A4-6A2CE4D88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264D3A-E10B-4FF3-B555-C067BF9A5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94F1F-6BF2-446A-9934-5B0916EC81F5}" type="datetimeFigureOut">
              <a:rPr lang="zh-CN" altLang="en-US" smtClean="0"/>
              <a:t>2020-10-20</a:t>
            </a:fld>
            <a:endParaRPr lang="zh-CN" altLang="en-US"/>
          </a:p>
        </p:txBody>
      </p:sp>
      <p:sp>
        <p:nvSpPr>
          <p:cNvPr id="5" name="页脚占位符 4">
            <a:extLst>
              <a:ext uri="{FF2B5EF4-FFF2-40B4-BE49-F238E27FC236}">
                <a16:creationId xmlns:a16="http://schemas.microsoft.com/office/drawing/2014/main" id="{D1C9907C-7EF6-477B-8901-0AAE537FA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C5A1C-C001-4E3D-8DAE-AA32539AC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F9975-C836-4AEA-90DD-A5CF8F7C85BC}" type="slidenum">
              <a:rPr lang="zh-CN" altLang="en-US" smtClean="0"/>
              <a:t>‹#›</a:t>
            </a:fld>
            <a:endParaRPr lang="zh-CN" altLang="en-US"/>
          </a:p>
        </p:txBody>
      </p:sp>
    </p:spTree>
    <p:extLst>
      <p:ext uri="{BB962C8B-B14F-4D97-AF65-F5344CB8AC3E}">
        <p14:creationId xmlns:p14="http://schemas.microsoft.com/office/powerpoint/2010/main" val="23474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04E714-E079-4FAE-AA4B-4FA46C948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9" name="矩形 8">
            <a:extLst>
              <a:ext uri="{FF2B5EF4-FFF2-40B4-BE49-F238E27FC236}">
                <a16:creationId xmlns:a16="http://schemas.microsoft.com/office/drawing/2014/main" id="{072474E1-C3AD-4971-BAD5-A6EF387DB5DA}"/>
              </a:ext>
            </a:extLst>
          </p:cNvPr>
          <p:cNvSpPr/>
          <p:nvPr/>
        </p:nvSpPr>
        <p:spPr>
          <a:xfrm>
            <a:off x="3404937" y="541421"/>
            <a:ext cx="8109284" cy="577515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E7A9062-1BD2-457F-8755-145DFFAA9B1A}"/>
              </a:ext>
            </a:extLst>
          </p:cNvPr>
          <p:cNvSpPr/>
          <p:nvPr/>
        </p:nvSpPr>
        <p:spPr>
          <a:xfrm>
            <a:off x="2815389" y="1564105"/>
            <a:ext cx="1191127" cy="3753853"/>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a:extLst>
              <a:ext uri="{FF2B5EF4-FFF2-40B4-BE49-F238E27FC236}">
                <a16:creationId xmlns:a16="http://schemas.microsoft.com/office/drawing/2014/main" id="{C03DC4F3-B7EB-46FB-9ACD-851E0FED1614}"/>
              </a:ext>
            </a:extLst>
          </p:cNvPr>
          <p:cNvSpPr txBox="1">
            <a:spLocks/>
          </p:cNvSpPr>
          <p:nvPr/>
        </p:nvSpPr>
        <p:spPr>
          <a:xfrm>
            <a:off x="3920791" y="2339972"/>
            <a:ext cx="8097253" cy="1447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pc="600" dirty="0">
                <a:solidFill>
                  <a:schemeClr val="tx1">
                    <a:lumMod val="85000"/>
                    <a:lumOff val="15000"/>
                  </a:schemeClr>
                </a:solidFill>
                <a:latin typeface="宋体" panose="02010600030101010101" pitchFamily="2" charset="-122"/>
                <a:ea typeface="宋体" panose="02010600030101010101" pitchFamily="2" charset="-122"/>
              </a:rPr>
              <a:t>零镜证件照</a:t>
            </a:r>
            <a:r>
              <a:rPr lang="en-US" altLang="zh-CN" spc="600" dirty="0">
                <a:solidFill>
                  <a:schemeClr val="tx1">
                    <a:lumMod val="85000"/>
                    <a:lumOff val="15000"/>
                  </a:schemeClr>
                </a:solidFill>
                <a:latin typeface="宋体" panose="02010600030101010101" pitchFamily="2" charset="-122"/>
                <a:ea typeface="宋体" panose="02010600030101010101" pitchFamily="2" charset="-122"/>
              </a:rPr>
              <a:t>APP</a:t>
            </a:r>
          </a:p>
          <a:p>
            <a:pPr algn="l"/>
            <a:r>
              <a:rPr lang="zh-CN" altLang="en-US" spc="600" dirty="0">
                <a:solidFill>
                  <a:schemeClr val="tx1">
                    <a:lumMod val="85000"/>
                    <a:lumOff val="15000"/>
                  </a:schemeClr>
                </a:solidFill>
                <a:latin typeface="宋体" panose="02010600030101010101" pitchFamily="2" charset="-122"/>
                <a:ea typeface="宋体" panose="02010600030101010101" pitchFamily="2" charset="-122"/>
              </a:rPr>
              <a:t>产品设计方案</a:t>
            </a:r>
          </a:p>
        </p:txBody>
      </p:sp>
      <p:sp>
        <p:nvSpPr>
          <p:cNvPr id="12" name="标题 1">
            <a:extLst>
              <a:ext uri="{FF2B5EF4-FFF2-40B4-BE49-F238E27FC236}">
                <a16:creationId xmlns:a16="http://schemas.microsoft.com/office/drawing/2014/main" id="{009093D7-C250-4AC2-ABBE-FCE633E5B284}"/>
              </a:ext>
            </a:extLst>
          </p:cNvPr>
          <p:cNvSpPr txBox="1">
            <a:spLocks/>
          </p:cNvSpPr>
          <p:nvPr/>
        </p:nvSpPr>
        <p:spPr>
          <a:xfrm>
            <a:off x="7324725" y="5342021"/>
            <a:ext cx="3774193" cy="8301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ts val="3000"/>
              </a:lnSpc>
            </a:pPr>
            <a:r>
              <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汇报小组：戴逸丹 林晓彦 许仕绮</a:t>
            </a:r>
            <a:endParaRPr lang="en-US" altLang="zh-CN" sz="18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a:p>
            <a:pPr algn="r">
              <a:lnSpc>
                <a:spcPts val="3000"/>
              </a:lnSpc>
            </a:pPr>
            <a:r>
              <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时间：</a:t>
            </a:r>
            <a:r>
              <a:rPr lang="en-US" altLang="zh-CN"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2020.10.21</a:t>
            </a:r>
            <a:endPar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
        <p:nvSpPr>
          <p:cNvPr id="14" name="矩形 13">
            <a:extLst>
              <a:ext uri="{FF2B5EF4-FFF2-40B4-BE49-F238E27FC236}">
                <a16:creationId xmlns:a16="http://schemas.microsoft.com/office/drawing/2014/main" id="{4604F090-ECA3-40F4-BD64-CCFFB12BDE42}"/>
              </a:ext>
            </a:extLst>
          </p:cNvPr>
          <p:cNvSpPr/>
          <p:nvPr/>
        </p:nvSpPr>
        <p:spPr>
          <a:xfrm>
            <a:off x="11709066" y="119600"/>
            <a:ext cx="1176756" cy="1359569"/>
          </a:xfrm>
          <a:prstGeom prst="rect">
            <a:avLst/>
          </a:prstGeom>
        </p:spPr>
        <p:txBody>
          <a:bodyPr vert="horz" lIns="91440" tIns="45720" rIns="91440" bIns="45720" rtlCol="0" anchor="t">
            <a:noAutofit/>
          </a:bodyPr>
          <a:lstStyle/>
          <a:p>
            <a:pPr algn="ctr">
              <a:lnSpc>
                <a:spcPct val="90000"/>
              </a:lnSpc>
              <a:spcBef>
                <a:spcPct val="0"/>
              </a:spcBef>
            </a:pPr>
            <a:r>
              <a:rPr lang="zh-CN" altLang="en-US" sz="24000" spc="300" dirty="0">
                <a:solidFill>
                  <a:schemeClr val="tx1">
                    <a:lumMod val="85000"/>
                    <a:lumOff val="15000"/>
                  </a:schemeClr>
                </a:solidFill>
                <a:latin typeface="字魂59号-创粗黑" panose="00000500000000000000" pitchFamily="2" charset="-122"/>
                <a:ea typeface="字魂59号-创粗黑" panose="00000500000000000000" pitchFamily="2" charset="-122"/>
                <a:cs typeface="+mj-cs"/>
              </a:rPr>
              <a:t>”</a:t>
            </a:r>
          </a:p>
        </p:txBody>
      </p:sp>
      <p:sp>
        <p:nvSpPr>
          <p:cNvPr id="16" name="标题 1">
            <a:extLst>
              <a:ext uri="{FF2B5EF4-FFF2-40B4-BE49-F238E27FC236}">
                <a16:creationId xmlns:a16="http://schemas.microsoft.com/office/drawing/2014/main" id="{7A706819-BF8B-41C0-B287-F34AA4CE9F44}"/>
              </a:ext>
            </a:extLst>
          </p:cNvPr>
          <p:cNvSpPr txBox="1">
            <a:spLocks/>
          </p:cNvSpPr>
          <p:nvPr/>
        </p:nvSpPr>
        <p:spPr>
          <a:xfrm>
            <a:off x="114969" y="231106"/>
            <a:ext cx="2700420" cy="830179"/>
          </a:xfrm>
          <a:prstGeom prst="rect">
            <a:avLst/>
          </a:prstGeom>
        </p:spPr>
        <p:txBody>
          <a:bodyPr vert="horz" lIns="91440" tIns="45720" rIns="91440" bIns="45720" rtlCol="0" anchor="b">
            <a:normAutofit/>
          </a:bodyPr>
          <a:lstStyle>
            <a:defPPr>
              <a:defRPr lang="zh-CN"/>
            </a:defPPr>
            <a:lvl1pPr algn="ctr">
              <a:lnSpc>
                <a:spcPct val="90000"/>
              </a:lnSpc>
              <a:spcBef>
                <a:spcPct val="0"/>
              </a:spcBef>
              <a:defRPr sz="4000" spc="30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defRPr>
            </a:lvl1pPr>
          </a:lstStyle>
          <a:p>
            <a:r>
              <a:rPr lang="en-US" altLang="zh-CN" sz="3600" dirty="0"/>
              <a:t>2020-A14</a:t>
            </a:r>
            <a:endParaRPr lang="zh-CN" altLang="en-US" sz="3600" dirty="0"/>
          </a:p>
        </p:txBody>
      </p:sp>
    </p:spTree>
    <p:extLst>
      <p:ext uri="{BB962C8B-B14F-4D97-AF65-F5344CB8AC3E}">
        <p14:creationId xmlns:p14="http://schemas.microsoft.com/office/powerpoint/2010/main" val="1934408614"/>
      </p:ext>
    </p:extLst>
  </p:cSld>
  <p:clrMapOvr>
    <a:masterClrMapping/>
  </p:clrMapOvr>
  <mc:AlternateContent xmlns:mc="http://schemas.openxmlformats.org/markup-compatibility/2006" xmlns:p14="http://schemas.microsoft.com/office/powerpoint/2010/main">
    <mc:Choice Requires="p14">
      <p:transition spd="slow" p14:dur="175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par>
                          <p:cTn id="10" fill="hold">
                            <p:stCondLst>
                              <p:cond delay="75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750"/>
                                        <p:tgtEl>
                                          <p:spTgt spid="10"/>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750"/>
                                        <p:tgtEl>
                                          <p:spTgt spid="14"/>
                                        </p:tgtEl>
                                      </p:cBhvr>
                                    </p:animEffect>
                                  </p:childTnLst>
                                </p:cTn>
                              </p:par>
                            </p:childTnLst>
                          </p:cTn>
                        </p:par>
                        <p:par>
                          <p:cTn id="18" fill="hold">
                            <p:stCondLst>
                              <p:cond delay="2250"/>
                            </p:stCondLst>
                            <p:childTnLst>
                              <p:par>
                                <p:cTn id="19" presetID="14"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750"/>
                                        <p:tgtEl>
                                          <p:spTgt spid="11"/>
                                        </p:tgtEl>
                                      </p:cBhvr>
                                    </p:animEffect>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750"/>
                                        <p:tgtEl>
                                          <p:spTgt spid="16"/>
                                        </p:tgtEl>
                                      </p:cBhvr>
                                    </p:animEffect>
                                    <p:anim calcmode="lin" valueType="num">
                                      <p:cBhvr>
                                        <p:cTn id="26" dur="750" fill="hold"/>
                                        <p:tgtEl>
                                          <p:spTgt spid="16"/>
                                        </p:tgtEl>
                                        <p:attrNameLst>
                                          <p:attrName>ppt_x</p:attrName>
                                        </p:attrNameLst>
                                      </p:cBhvr>
                                      <p:tavLst>
                                        <p:tav tm="0">
                                          <p:val>
                                            <p:strVal val="#ppt_x"/>
                                          </p:val>
                                        </p:tav>
                                        <p:tav tm="100000">
                                          <p:val>
                                            <p:strVal val="#ppt_x"/>
                                          </p:val>
                                        </p:tav>
                                      </p:tavLst>
                                    </p:anim>
                                    <p:anim calcmode="lin" valueType="num">
                                      <p:cBhvr>
                                        <p:cTn id="27" dur="75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3750"/>
                            </p:stCondLst>
                            <p:childTnLst>
                              <p:par>
                                <p:cTn id="29" presetID="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1"/>
              <a:ext cx="3041374" cy="791747"/>
            </a:xfrm>
            <a:prstGeom prst="rect">
              <a:avLst/>
            </a:prstGeom>
          </p:spPr>
          <p:txBody>
            <a:bodyPr vert="horz" lIns="91440" tIns="45720" rIns="91440" bIns="45720" rtlCol="0" anchor="b">
              <a:noAutofit/>
            </a:bodyPr>
            <a:lstStyle/>
            <a:p>
              <a:pPr>
                <a:lnSpc>
                  <a:spcPts val="6000"/>
                </a:lnSpc>
                <a:spcBef>
                  <a:spcPct val="0"/>
                </a:spcBef>
              </a:pPr>
              <a:r>
                <a:rPr lang="en-US" altLang="zh-CN" sz="44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03.</a:t>
              </a:r>
            </a:p>
            <a:p>
              <a:pPr>
                <a:lnSpc>
                  <a:spcPts val="6000"/>
                </a:lnSpc>
                <a:spcBef>
                  <a:spcPct val="0"/>
                </a:spcBef>
              </a:pPr>
              <a:r>
                <a:rPr lang="zh-CN" altLang="en-US" sz="2400" dirty="0"/>
                <a:t>产品定位及目标</a:t>
              </a:r>
            </a:p>
          </p:txBody>
        </p:sp>
      </p:grpSp>
      <p:sp>
        <p:nvSpPr>
          <p:cNvPr id="25" name="矩形 24">
            <a:extLst>
              <a:ext uri="{FF2B5EF4-FFF2-40B4-BE49-F238E27FC236}">
                <a16:creationId xmlns:a16="http://schemas.microsoft.com/office/drawing/2014/main" id="{96C2DBA8-04B7-47CB-9C36-7EFCC40F7D18}"/>
              </a:ext>
            </a:extLst>
          </p:cNvPr>
          <p:cNvSpPr/>
          <p:nvPr/>
        </p:nvSpPr>
        <p:spPr>
          <a:xfrm>
            <a:off x="2011928" y="5645809"/>
            <a:ext cx="2765345"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THREE</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1248733029"/>
      </p:ext>
    </p:extLst>
  </p:cSld>
  <p:clrMapOvr>
    <a:masterClrMapping/>
  </p:clrMapOvr>
  <mc:AlternateContent xmlns:mc="http://schemas.openxmlformats.org/markup-compatibility/2006" xmlns:p14="http://schemas.microsoft.com/office/powerpoint/2010/main">
    <mc:Choice Requires="p14">
      <p:transition spd="slow" p14:dur="175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0"/>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03</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3583540"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产品定位及目标</a:t>
            </a:r>
          </a:p>
        </p:txBody>
      </p:sp>
      <p:grpSp>
        <p:nvGrpSpPr>
          <p:cNvPr id="1049" name="组合 1048">
            <a:extLst>
              <a:ext uri="{FF2B5EF4-FFF2-40B4-BE49-F238E27FC236}">
                <a16:creationId xmlns:a16="http://schemas.microsoft.com/office/drawing/2014/main" id="{08994810-9CEB-4392-B030-FB63B3EC0A0F}"/>
              </a:ext>
            </a:extLst>
          </p:cNvPr>
          <p:cNvGrpSpPr/>
          <p:nvPr/>
        </p:nvGrpSpPr>
        <p:grpSpPr>
          <a:xfrm>
            <a:off x="1203735" y="1815772"/>
            <a:ext cx="2680784" cy="4185608"/>
            <a:chOff x="1233715" y="1742596"/>
            <a:chExt cx="2680784" cy="4185608"/>
          </a:xfrm>
        </p:grpSpPr>
        <p:sp>
          <p:nvSpPr>
            <p:cNvPr id="1050" name="Rectangle: Rounded Corners 41">
              <a:extLst>
                <a:ext uri="{FF2B5EF4-FFF2-40B4-BE49-F238E27FC236}">
                  <a16:creationId xmlns:a16="http://schemas.microsoft.com/office/drawing/2014/main" id="{4815883D-ADA4-472D-BA8F-D7E9410A9130}"/>
                </a:ext>
              </a:extLst>
            </p:cNvPr>
            <p:cNvSpPr/>
            <p:nvPr/>
          </p:nvSpPr>
          <p:spPr>
            <a:xfrm>
              <a:off x="1233715" y="1742596"/>
              <a:ext cx="2680784" cy="4185608"/>
            </a:xfrm>
            <a:prstGeom prst="roundRect">
              <a:avLst>
                <a:gd name="adj" fmla="val 0"/>
              </a:avLst>
            </a:prstGeom>
            <a:solidFill>
              <a:srgbClr val="C4D7D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white"/>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51" name="Rectangle 15">
              <a:extLst>
                <a:ext uri="{FF2B5EF4-FFF2-40B4-BE49-F238E27FC236}">
                  <a16:creationId xmlns:a16="http://schemas.microsoft.com/office/drawing/2014/main" id="{D7C6D4B8-1764-4C60-96D3-7E38272AF5AD}"/>
                </a:ext>
              </a:extLst>
            </p:cNvPr>
            <p:cNvSpPr/>
            <p:nvPr/>
          </p:nvSpPr>
          <p:spPr bwMode="auto">
            <a:xfrm>
              <a:off x="1523456" y="5219388"/>
              <a:ext cx="2101299" cy="381189"/>
            </a:xfrm>
            <a:prstGeom prst="rect">
              <a:avLst/>
            </a:prstGeom>
            <a:noFill/>
            <a:ln w="38100" cap="flat" cmpd="sng" algn="ctr">
              <a:noFill/>
              <a:prstDash val="solid"/>
              <a:miter lim="800000"/>
            </a:ln>
            <a:effectLst/>
          </p:spPr>
          <p:txBody>
            <a:bodyPr wrap="none"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lumMod val="85000"/>
                      <a:lumOff val="15000"/>
                    </a:prstClr>
                  </a:solidFill>
                  <a:effectLst/>
                  <a:uLnTx/>
                  <a:uFillTx/>
                  <a:latin typeface="仓耳今楷05-6763 W05" panose="02020400000000000000" pitchFamily="18" charset="-122"/>
                  <a:ea typeface="仓耳今楷05-6763 W05" panose="02020400000000000000" pitchFamily="18" charset="-122"/>
                  <a:sym typeface="Source Han Sans HW SC"/>
                </a:rPr>
                <a:t>①</a:t>
              </a:r>
            </a:p>
          </p:txBody>
        </p:sp>
        <p:sp>
          <p:nvSpPr>
            <p:cNvPr id="1052" name="Freeform: Shape 49">
              <a:extLst>
                <a:ext uri="{FF2B5EF4-FFF2-40B4-BE49-F238E27FC236}">
                  <a16:creationId xmlns:a16="http://schemas.microsoft.com/office/drawing/2014/main" id="{72ADD6F7-B6DF-4477-81D0-F206567E87B9}"/>
                </a:ext>
              </a:extLst>
            </p:cNvPr>
            <p:cNvSpPr>
              <a:spLocks/>
            </p:cNvSpPr>
            <p:nvPr/>
          </p:nvSpPr>
          <p:spPr bwMode="auto">
            <a:xfrm>
              <a:off x="2207054" y="2025634"/>
              <a:ext cx="745316" cy="74531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ysClr val="window" lastClr="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53" name="矩形 1052">
              <a:extLst>
                <a:ext uri="{FF2B5EF4-FFF2-40B4-BE49-F238E27FC236}">
                  <a16:creationId xmlns:a16="http://schemas.microsoft.com/office/drawing/2014/main" id="{2FED4932-76AE-4785-B303-EBF4290C2084}"/>
                </a:ext>
              </a:extLst>
            </p:cNvPr>
            <p:cNvSpPr/>
            <p:nvPr/>
          </p:nvSpPr>
          <p:spPr>
            <a:xfrm>
              <a:off x="1455851" y="3272169"/>
              <a:ext cx="2236511" cy="1343445"/>
            </a:xfrm>
            <a:prstGeom prst="rect">
              <a:avLst/>
            </a:prstGeom>
          </p:spPr>
          <p:txBody>
            <a:bodyPr wrap="square">
              <a:spAutoFit/>
            </a:bodyPr>
            <a:lstStyle/>
            <a:p>
              <a:pPr algn="just" defTabSz="609585">
                <a:lnSpc>
                  <a:spcPts val="2500"/>
                </a:lnSpc>
                <a:defRPr/>
              </a:pPr>
              <a:r>
                <a:rPr lang="zh-CN" altLang="en-US" sz="1600" b="1" dirty="0">
                  <a:solidFill>
                    <a:schemeClr val="tx1">
                      <a:lumMod val="75000"/>
                      <a:lumOff val="25000"/>
                    </a:schemeClr>
                  </a:solidFill>
                  <a:latin typeface="仓耳今楷05-6763 W05" panose="02020400000000000000" pitchFamily="18" charset="-122"/>
                  <a:ea typeface="仓耳今楷05-6763 W05" panose="02020400000000000000" pitchFamily="18" charset="-122"/>
                </a:rPr>
                <a:t>喜欢拍摄记录、觉得摘掉眼镜无神不喜欢经常摘取眼镜、有拍摄证件照需求</a:t>
              </a: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a:t>
              </a:r>
              <a:endPar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sym typeface="Source Han Serif SC" panose="02020400000000000000" pitchFamily="18" charset="-122"/>
              </a:endParaRPr>
            </a:p>
          </p:txBody>
        </p:sp>
      </p:grpSp>
      <p:grpSp>
        <p:nvGrpSpPr>
          <p:cNvPr id="3" name="组合 2">
            <a:extLst>
              <a:ext uri="{FF2B5EF4-FFF2-40B4-BE49-F238E27FC236}">
                <a16:creationId xmlns:a16="http://schemas.microsoft.com/office/drawing/2014/main" id="{535E09E7-8C6A-478D-8AE9-FE21C0536D91}"/>
              </a:ext>
            </a:extLst>
          </p:cNvPr>
          <p:cNvGrpSpPr/>
          <p:nvPr/>
        </p:nvGrpSpPr>
        <p:grpSpPr>
          <a:xfrm>
            <a:off x="8247523" y="1815772"/>
            <a:ext cx="2680784" cy="4185608"/>
            <a:chOff x="8247523" y="1815772"/>
            <a:chExt cx="2680784" cy="4185608"/>
          </a:xfrm>
        </p:grpSpPr>
        <p:grpSp>
          <p:nvGrpSpPr>
            <p:cNvPr id="1058" name="组合 1057">
              <a:extLst>
                <a:ext uri="{FF2B5EF4-FFF2-40B4-BE49-F238E27FC236}">
                  <a16:creationId xmlns:a16="http://schemas.microsoft.com/office/drawing/2014/main" id="{1DF96D26-82E8-4567-8C25-D99D8AC87DF7}"/>
                </a:ext>
              </a:extLst>
            </p:cNvPr>
            <p:cNvGrpSpPr/>
            <p:nvPr/>
          </p:nvGrpSpPr>
          <p:grpSpPr>
            <a:xfrm>
              <a:off x="8247523" y="1815772"/>
              <a:ext cx="2680784" cy="4185608"/>
              <a:chOff x="8277503" y="1742596"/>
              <a:chExt cx="2680784" cy="4185608"/>
            </a:xfrm>
          </p:grpSpPr>
          <p:sp>
            <p:nvSpPr>
              <p:cNvPr id="1059" name="Rectangle: Rounded Corners 60">
                <a:extLst>
                  <a:ext uri="{FF2B5EF4-FFF2-40B4-BE49-F238E27FC236}">
                    <a16:creationId xmlns:a16="http://schemas.microsoft.com/office/drawing/2014/main" id="{0A71D36E-70B8-4BFE-A1A6-098DD30EB912}"/>
                  </a:ext>
                </a:extLst>
              </p:cNvPr>
              <p:cNvSpPr/>
              <p:nvPr/>
            </p:nvSpPr>
            <p:spPr>
              <a:xfrm>
                <a:off x="8277503" y="1742596"/>
                <a:ext cx="2680784" cy="4185608"/>
              </a:xfrm>
              <a:prstGeom prst="roundRect">
                <a:avLst>
                  <a:gd name="adj" fmla="val 0"/>
                </a:avLst>
              </a:prstGeom>
              <a:solidFill>
                <a:srgbClr val="C4D7D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white"/>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60" name="Freeform: Shape 48">
                <a:extLst>
                  <a:ext uri="{FF2B5EF4-FFF2-40B4-BE49-F238E27FC236}">
                    <a16:creationId xmlns:a16="http://schemas.microsoft.com/office/drawing/2014/main" id="{EDD7ABB4-DF4B-4274-AD66-6251414200AF}"/>
                  </a:ext>
                </a:extLst>
              </p:cNvPr>
              <p:cNvSpPr>
                <a:spLocks/>
              </p:cNvSpPr>
              <p:nvPr/>
            </p:nvSpPr>
            <p:spPr bwMode="auto">
              <a:xfrm>
                <a:off x="9262055" y="2025634"/>
                <a:ext cx="745316" cy="74531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ysClr val="window" lastClr="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61" name="Rectangle 61">
                <a:extLst>
                  <a:ext uri="{FF2B5EF4-FFF2-40B4-BE49-F238E27FC236}">
                    <a16:creationId xmlns:a16="http://schemas.microsoft.com/office/drawing/2014/main" id="{1549E88F-6810-4092-82AB-9757B4D1F32B}"/>
                  </a:ext>
                </a:extLst>
              </p:cNvPr>
              <p:cNvSpPr/>
              <p:nvPr/>
            </p:nvSpPr>
            <p:spPr bwMode="auto">
              <a:xfrm>
                <a:off x="8555026" y="5219388"/>
                <a:ext cx="2159374" cy="381189"/>
              </a:xfrm>
              <a:prstGeom prst="rect">
                <a:avLst/>
              </a:prstGeom>
              <a:noFill/>
              <a:ln w="38100" cap="flat" cmpd="sng" algn="ctr">
                <a:noFill/>
                <a:prstDash val="solid"/>
                <a:miter lim="800000"/>
              </a:ln>
              <a:effectLst/>
            </p:spPr>
            <p:txBody>
              <a:bodyPr wrap="none" anchor="ctr">
                <a:normAutofit/>
              </a:bodyPr>
              <a:lstStyle/>
              <a:p>
                <a:pPr algn="ctr"/>
                <a:r>
                  <a:rPr lang="zh-CN" altLang="en-US" sz="1600" kern="0" dirty="0">
                    <a:solidFill>
                      <a:prstClr val="black">
                        <a:lumMod val="85000"/>
                        <a:lumOff val="15000"/>
                      </a:prstClr>
                    </a:solidFill>
                    <a:latin typeface="仓耳今楷05-6763 W05" panose="02020400000000000000" pitchFamily="18" charset="-122"/>
                    <a:ea typeface="仓耳今楷05-6763 W05" panose="02020400000000000000" pitchFamily="18" charset="-122"/>
                    <a:sym typeface="Source Han Sans HW SC"/>
                  </a:rPr>
                  <a:t>③</a:t>
                </a:r>
              </a:p>
            </p:txBody>
          </p:sp>
        </p:grpSp>
        <p:sp>
          <p:nvSpPr>
            <p:cNvPr id="1063" name="矩形 1062">
              <a:extLst>
                <a:ext uri="{FF2B5EF4-FFF2-40B4-BE49-F238E27FC236}">
                  <a16:creationId xmlns:a16="http://schemas.microsoft.com/office/drawing/2014/main" id="{38287953-EE19-4E0A-816B-0AB4B3E27AAC}"/>
                </a:ext>
              </a:extLst>
            </p:cNvPr>
            <p:cNvSpPr/>
            <p:nvPr/>
          </p:nvSpPr>
          <p:spPr>
            <a:xfrm>
              <a:off x="8563674" y="3345345"/>
              <a:ext cx="2236511" cy="1016689"/>
            </a:xfrm>
            <a:prstGeom prst="rect">
              <a:avLst/>
            </a:prstGeom>
          </p:spPr>
          <p:txBody>
            <a:bodyPr wrap="square">
              <a:spAutoFit/>
            </a:bodyPr>
            <a:lstStyle/>
            <a:p>
              <a:pPr algn="just" defTabSz="609585">
                <a:lnSpc>
                  <a:spcPts val="2500"/>
                </a:lnSpc>
                <a:defRPr/>
              </a:pPr>
              <a:r>
                <a:rPr lang="zh-CN" altLang="en-US" sz="1600" b="1" dirty="0">
                  <a:solidFill>
                    <a:schemeClr val="tx1">
                      <a:lumMod val="75000"/>
                      <a:lumOff val="25000"/>
                    </a:schemeClr>
                  </a:solidFill>
                  <a:latin typeface="仓耳今楷05-6763 W05" panose="02020400000000000000" pitchFamily="18" charset="-122"/>
                  <a:ea typeface="仓耳今楷05-6763 W05" panose="02020400000000000000" pitchFamily="18" charset="-122"/>
                </a:rPr>
                <a:t>熟悉手机的各种新型应用，经常使用手机拍照相关软件。</a:t>
              </a:r>
              <a:endParaRPr lang="zh-CN" altLang="en-US" sz="1600" b="1" dirty="0">
                <a:solidFill>
                  <a:schemeClr val="tx1">
                    <a:lumMod val="75000"/>
                    <a:lumOff val="25000"/>
                  </a:schemeClr>
                </a:solidFill>
                <a:latin typeface="仓耳今楷05-6763 W05" panose="02020400000000000000" pitchFamily="18" charset="-122"/>
                <a:ea typeface="仓耳今楷05-6763 W05" panose="02020400000000000000" pitchFamily="18" charset="-122"/>
                <a:sym typeface="Source Han Serif SC" panose="02020400000000000000" pitchFamily="18" charset="-122"/>
              </a:endParaRPr>
            </a:p>
          </p:txBody>
        </p:sp>
      </p:grpSp>
      <p:grpSp>
        <p:nvGrpSpPr>
          <p:cNvPr id="2" name="组合 1">
            <a:extLst>
              <a:ext uri="{FF2B5EF4-FFF2-40B4-BE49-F238E27FC236}">
                <a16:creationId xmlns:a16="http://schemas.microsoft.com/office/drawing/2014/main" id="{27BD00B9-514C-4CB5-BE8F-1572B7EE8FD8}"/>
              </a:ext>
            </a:extLst>
          </p:cNvPr>
          <p:cNvGrpSpPr/>
          <p:nvPr/>
        </p:nvGrpSpPr>
        <p:grpSpPr>
          <a:xfrm>
            <a:off x="4501791" y="1815772"/>
            <a:ext cx="3071896" cy="4185608"/>
            <a:chOff x="4501791" y="1815772"/>
            <a:chExt cx="3071896" cy="4185608"/>
          </a:xfrm>
        </p:grpSpPr>
        <p:grpSp>
          <p:nvGrpSpPr>
            <p:cNvPr id="1054" name="组合 1053">
              <a:extLst>
                <a:ext uri="{FF2B5EF4-FFF2-40B4-BE49-F238E27FC236}">
                  <a16:creationId xmlns:a16="http://schemas.microsoft.com/office/drawing/2014/main" id="{A0A559F0-665C-41FA-AF42-104747D46FC2}"/>
                </a:ext>
              </a:extLst>
            </p:cNvPr>
            <p:cNvGrpSpPr/>
            <p:nvPr/>
          </p:nvGrpSpPr>
          <p:grpSpPr>
            <a:xfrm>
              <a:off x="4697347" y="1815772"/>
              <a:ext cx="2680784" cy="4185608"/>
              <a:chOff x="4727327" y="1742596"/>
              <a:chExt cx="2680784" cy="4185608"/>
            </a:xfrm>
          </p:grpSpPr>
          <p:sp>
            <p:nvSpPr>
              <p:cNvPr id="1055" name="Rectangle: Rounded Corners 53">
                <a:extLst>
                  <a:ext uri="{FF2B5EF4-FFF2-40B4-BE49-F238E27FC236}">
                    <a16:creationId xmlns:a16="http://schemas.microsoft.com/office/drawing/2014/main" id="{6C0DDC47-61AC-4982-B3C9-2557FEA13A04}"/>
                  </a:ext>
                </a:extLst>
              </p:cNvPr>
              <p:cNvSpPr/>
              <p:nvPr/>
            </p:nvSpPr>
            <p:spPr>
              <a:xfrm>
                <a:off x="4727327" y="1742596"/>
                <a:ext cx="2680784" cy="4185608"/>
              </a:xfrm>
              <a:prstGeom prst="roundRect">
                <a:avLst>
                  <a:gd name="adj" fmla="val 0"/>
                </a:avLst>
              </a:prstGeom>
              <a:solidFill>
                <a:srgbClr val="FBD77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white"/>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56" name="Freeform: Shape 50">
                <a:extLst>
                  <a:ext uri="{FF2B5EF4-FFF2-40B4-BE49-F238E27FC236}">
                    <a16:creationId xmlns:a16="http://schemas.microsoft.com/office/drawing/2014/main" id="{5E901928-C5E0-4DAA-8431-D8E681C0BD5D}"/>
                  </a:ext>
                </a:extLst>
              </p:cNvPr>
              <p:cNvSpPr>
                <a:spLocks/>
              </p:cNvSpPr>
              <p:nvPr/>
            </p:nvSpPr>
            <p:spPr bwMode="auto">
              <a:xfrm>
                <a:off x="5711879" y="2025634"/>
                <a:ext cx="745316" cy="74531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ysClr val="window" lastClr="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prstClr val="black"/>
                  </a:solidFill>
                  <a:effectLst/>
                  <a:uLnTx/>
                  <a:uFillTx/>
                  <a:latin typeface="仓耳今楷05-6763 W05" panose="02020400000000000000" pitchFamily="18" charset="-122"/>
                  <a:ea typeface="仓耳今楷05-6763 W05" panose="02020400000000000000" pitchFamily="18" charset="-122"/>
                  <a:sym typeface="Source Han Sans HW SC"/>
                </a:endParaRPr>
              </a:p>
            </p:txBody>
          </p:sp>
          <p:sp>
            <p:nvSpPr>
              <p:cNvPr id="1057" name="Rectangle 54">
                <a:extLst>
                  <a:ext uri="{FF2B5EF4-FFF2-40B4-BE49-F238E27FC236}">
                    <a16:creationId xmlns:a16="http://schemas.microsoft.com/office/drawing/2014/main" id="{7C5F6028-F28C-4E96-9C3D-686DCA9FA355}"/>
                  </a:ext>
                </a:extLst>
              </p:cNvPr>
              <p:cNvSpPr/>
              <p:nvPr/>
            </p:nvSpPr>
            <p:spPr bwMode="auto">
              <a:xfrm>
                <a:off x="5076977" y="5219388"/>
                <a:ext cx="2074293" cy="381189"/>
              </a:xfrm>
              <a:prstGeom prst="rect">
                <a:avLst/>
              </a:prstGeom>
              <a:noFill/>
              <a:ln w="38100" cap="flat" cmpd="sng" algn="ctr">
                <a:noFill/>
                <a:prstDash val="solid"/>
                <a:miter lim="800000"/>
              </a:ln>
              <a:effectLst/>
            </p:spPr>
            <p:txBody>
              <a:bodyPr wrap="none" anchor="ctr">
                <a:normAutofit/>
              </a:bodyPr>
              <a:lstStyle/>
              <a:p>
                <a:pPr algn="ctr"/>
                <a:r>
                  <a:rPr lang="zh-CN" altLang="en-US" sz="1600" kern="0" dirty="0">
                    <a:solidFill>
                      <a:prstClr val="black">
                        <a:lumMod val="85000"/>
                        <a:lumOff val="15000"/>
                      </a:prstClr>
                    </a:solidFill>
                    <a:latin typeface="仓耳今楷05-6763 W05" panose="02020400000000000000" pitchFamily="18" charset="-122"/>
                    <a:ea typeface="仓耳今楷05-6763 W05" panose="02020400000000000000" pitchFamily="18" charset="-122"/>
                    <a:sym typeface="Source Han Sans HW SC"/>
                  </a:rPr>
                  <a:t>②</a:t>
                </a:r>
              </a:p>
            </p:txBody>
          </p:sp>
        </p:grpSp>
        <p:sp>
          <p:nvSpPr>
            <p:cNvPr id="1062" name="矩形 1061">
              <a:extLst>
                <a:ext uri="{FF2B5EF4-FFF2-40B4-BE49-F238E27FC236}">
                  <a16:creationId xmlns:a16="http://schemas.microsoft.com/office/drawing/2014/main" id="{8C6DD7FC-63E4-464A-835E-1BC25878E631}"/>
                </a:ext>
              </a:extLst>
            </p:cNvPr>
            <p:cNvSpPr/>
            <p:nvPr/>
          </p:nvSpPr>
          <p:spPr>
            <a:xfrm>
              <a:off x="4936301" y="3345345"/>
              <a:ext cx="2236511" cy="696088"/>
            </a:xfrm>
            <a:prstGeom prst="rect">
              <a:avLst/>
            </a:prstGeom>
          </p:spPr>
          <p:txBody>
            <a:bodyPr wrap="square">
              <a:spAutoFit/>
            </a:bodyPr>
            <a:lstStyle/>
            <a:p>
              <a:pPr algn="just" defTabSz="609585">
                <a:lnSpc>
                  <a:spcPts val="2500"/>
                </a:lnSpc>
                <a:defRPr/>
              </a:pPr>
              <a:r>
                <a:rPr lang="zh-CN" altLang="en-US" sz="1600" b="1" dirty="0">
                  <a:solidFill>
                    <a:schemeClr val="tx1">
                      <a:lumMod val="75000"/>
                      <a:lumOff val="25000"/>
                    </a:schemeClr>
                  </a:solidFill>
                  <a:latin typeface="仓耳今楷05-6763 W05" panose="02020400000000000000" pitchFamily="18" charset="-122"/>
                  <a:ea typeface="仓耳今楷05-6763 W05" panose="02020400000000000000" pitchFamily="18" charset="-122"/>
                </a:rPr>
                <a:t>喜欢追逐时尚，尝试新鲜事物。</a:t>
              </a:r>
              <a:endParaRPr lang="zh-CN" altLang="en-US" sz="1600" b="1" dirty="0">
                <a:solidFill>
                  <a:schemeClr val="tx1">
                    <a:lumMod val="75000"/>
                    <a:lumOff val="25000"/>
                  </a:schemeClr>
                </a:solidFill>
                <a:latin typeface="仓耳今楷05-6763 W05" panose="02020400000000000000" pitchFamily="18" charset="-122"/>
                <a:ea typeface="仓耳今楷05-6763 W05" panose="02020400000000000000" pitchFamily="18" charset="-122"/>
                <a:sym typeface="Source Han Serif SC" panose="02020400000000000000" pitchFamily="18" charset="-122"/>
              </a:endParaRPr>
            </a:p>
          </p:txBody>
        </p:sp>
        <p:sp>
          <p:nvSpPr>
            <p:cNvPr id="1064" name="矩形 1063">
              <a:extLst>
                <a:ext uri="{FF2B5EF4-FFF2-40B4-BE49-F238E27FC236}">
                  <a16:creationId xmlns:a16="http://schemas.microsoft.com/office/drawing/2014/main" id="{64E7EBE2-82B4-4076-8385-5EA35523684F}"/>
                </a:ext>
              </a:extLst>
            </p:cNvPr>
            <p:cNvSpPr/>
            <p:nvPr/>
          </p:nvSpPr>
          <p:spPr>
            <a:xfrm>
              <a:off x="4501791" y="1984158"/>
              <a:ext cx="3071896" cy="3821556"/>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26" name="文本框 25">
            <a:extLst>
              <a:ext uri="{FF2B5EF4-FFF2-40B4-BE49-F238E27FC236}">
                <a16:creationId xmlns:a16="http://schemas.microsoft.com/office/drawing/2014/main" id="{D4140B98-271D-4E88-A997-07C955E7DF66}"/>
              </a:ext>
            </a:extLst>
          </p:cNvPr>
          <p:cNvSpPr txBox="1"/>
          <p:nvPr/>
        </p:nvSpPr>
        <p:spPr>
          <a:xfrm>
            <a:off x="1129087" y="1094022"/>
            <a:ext cx="9724572" cy="646331"/>
          </a:xfrm>
          <a:prstGeom prst="rect">
            <a:avLst/>
          </a:prstGeom>
          <a:noFill/>
        </p:spPr>
        <p:txBody>
          <a:bodyPr wrap="square">
            <a:spAutoFit/>
          </a:bodyPr>
          <a:lstStyle/>
          <a:p>
            <a:r>
              <a:rPr lang="zh-CN" altLang="en-US" dirty="0"/>
              <a:t>由于本产品是针对喜欢手机拍照的用户，为其提供眼镜去除、证件照背景添加的服务。基于这两个经验需要，在校学生和年轻的白领是非常符合条件的用户群体。</a:t>
            </a:r>
          </a:p>
        </p:txBody>
      </p:sp>
    </p:spTree>
    <p:extLst>
      <p:ext uri="{BB962C8B-B14F-4D97-AF65-F5344CB8AC3E}">
        <p14:creationId xmlns:p14="http://schemas.microsoft.com/office/powerpoint/2010/main" val="165045794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fltVal val="0"/>
                                          </p:val>
                                        </p:tav>
                                        <p:tav tm="100000">
                                          <p:val>
                                            <p:strVal val="#ppt_h"/>
                                          </p:val>
                                        </p:tav>
                                      </p:tavLst>
                                    </p:anim>
                                    <p:animEffect transition="in" filter="fade">
                                      <p:cBhvr>
                                        <p:cTn id="19" dur="750"/>
                                        <p:tgtEl>
                                          <p:spTgt spid="2"/>
                                        </p:tgtEl>
                                      </p:cBhvr>
                                    </p:animEffect>
                                  </p:childTnLst>
                                </p:cTn>
                              </p:par>
                            </p:childTnLst>
                          </p:cTn>
                        </p:par>
                        <p:par>
                          <p:cTn id="20" fill="hold">
                            <p:stCondLst>
                              <p:cond delay="2250"/>
                            </p:stCondLst>
                            <p:childTnLst>
                              <p:par>
                                <p:cTn id="21" presetID="2" presetClass="entr" presetSubtype="8" fill="hold" nodeType="afterEffect">
                                  <p:stCondLst>
                                    <p:cond delay="0"/>
                                  </p:stCondLst>
                                  <p:childTnLst>
                                    <p:set>
                                      <p:cBhvr>
                                        <p:cTn id="22" dur="1" fill="hold">
                                          <p:stCondLst>
                                            <p:cond delay="0"/>
                                          </p:stCondLst>
                                        </p:cTn>
                                        <p:tgtEl>
                                          <p:spTgt spid="1049"/>
                                        </p:tgtEl>
                                        <p:attrNameLst>
                                          <p:attrName>style.visibility</p:attrName>
                                        </p:attrNameLst>
                                      </p:cBhvr>
                                      <p:to>
                                        <p:strVal val="visible"/>
                                      </p:to>
                                    </p:set>
                                    <p:anim calcmode="lin" valueType="num">
                                      <p:cBhvr additive="base">
                                        <p:cTn id="23" dur="750" fill="hold"/>
                                        <p:tgtEl>
                                          <p:spTgt spid="1049"/>
                                        </p:tgtEl>
                                        <p:attrNameLst>
                                          <p:attrName>ppt_x</p:attrName>
                                        </p:attrNameLst>
                                      </p:cBhvr>
                                      <p:tavLst>
                                        <p:tav tm="0">
                                          <p:val>
                                            <p:strVal val="0-#ppt_w/2"/>
                                          </p:val>
                                        </p:tav>
                                        <p:tav tm="100000">
                                          <p:val>
                                            <p:strVal val="#ppt_x"/>
                                          </p:val>
                                        </p:tav>
                                      </p:tavLst>
                                    </p:anim>
                                    <p:anim calcmode="lin" valueType="num">
                                      <p:cBhvr additive="base">
                                        <p:cTn id="24" dur="750" fill="hold"/>
                                        <p:tgtEl>
                                          <p:spTgt spid="104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750" fill="hold"/>
                                        <p:tgtEl>
                                          <p:spTgt spid="3"/>
                                        </p:tgtEl>
                                        <p:attrNameLst>
                                          <p:attrName>ppt_x</p:attrName>
                                        </p:attrNameLst>
                                      </p:cBhvr>
                                      <p:tavLst>
                                        <p:tav tm="0">
                                          <p:val>
                                            <p:strVal val="1+#ppt_w/2"/>
                                          </p:val>
                                        </p:tav>
                                        <p:tav tm="100000">
                                          <p:val>
                                            <p:strVal val="#ppt_x"/>
                                          </p:val>
                                        </p:tav>
                                      </p:tavLst>
                                    </p:anim>
                                    <p:anim calcmode="lin" valueType="num">
                                      <p:cBhvr additive="base">
                                        <p:cTn id="2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2"/>
              <a:ext cx="2373273" cy="523392"/>
            </a:xfrm>
            <a:prstGeom prst="rect">
              <a:avLst/>
            </a:prstGeom>
          </p:spPr>
          <p:txBody>
            <a:bodyPr vert="horz" lIns="91440" tIns="45720" rIns="91440" bIns="45720" rtlCol="0" anchor="b">
              <a:noAutofit/>
            </a:bodyPr>
            <a:lstStyle/>
            <a:p>
              <a:pPr>
                <a:lnSpc>
                  <a:spcPts val="6000"/>
                </a:lnSpc>
                <a:spcBef>
                  <a:spcPct val="0"/>
                </a:spcBef>
              </a:pPr>
              <a:r>
                <a:rPr lang="en-US" altLang="zh-CN"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04.</a:t>
              </a:r>
            </a:p>
            <a:p>
              <a:pPr>
                <a:lnSpc>
                  <a:spcPts val="6000"/>
                </a:lnSpc>
                <a:spcBef>
                  <a:spcPct val="0"/>
                </a:spcBef>
              </a:pPr>
              <a:r>
                <a:rPr lang="zh-CN" altLang="en-US"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执行方案</a:t>
              </a:r>
            </a:p>
          </p:txBody>
        </p:sp>
      </p:grpSp>
      <p:sp>
        <p:nvSpPr>
          <p:cNvPr id="25" name="矩形 24">
            <a:extLst>
              <a:ext uri="{FF2B5EF4-FFF2-40B4-BE49-F238E27FC236}">
                <a16:creationId xmlns:a16="http://schemas.microsoft.com/office/drawing/2014/main" id="{96C2DBA8-04B7-47CB-9C36-7EFCC40F7D18}"/>
              </a:ext>
            </a:extLst>
          </p:cNvPr>
          <p:cNvSpPr/>
          <p:nvPr/>
        </p:nvSpPr>
        <p:spPr>
          <a:xfrm>
            <a:off x="2242935" y="5645809"/>
            <a:ext cx="2373273"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FOUR</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4083304612"/>
      </p:ext>
    </p:extLst>
  </p:cSld>
  <p:clrMapOvr>
    <a:masterClrMapping/>
  </p:clrMapOvr>
  <mc:AlternateContent xmlns:mc="http://schemas.openxmlformats.org/markup-compatibility/2006" xmlns:p14="http://schemas.microsoft.com/office/powerpoint/2010/main">
    <mc:Choice Requires="p14">
      <p:transition spd="slow" p14:dur="17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04</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执行方案</a:t>
            </a:r>
          </a:p>
        </p:txBody>
      </p:sp>
      <p:sp>
        <p:nvSpPr>
          <p:cNvPr id="26" name="文本框 25">
            <a:extLst>
              <a:ext uri="{FF2B5EF4-FFF2-40B4-BE49-F238E27FC236}">
                <a16:creationId xmlns:a16="http://schemas.microsoft.com/office/drawing/2014/main" id="{D5B6872F-26FA-40E7-BF14-CC735F946351}"/>
              </a:ext>
            </a:extLst>
          </p:cNvPr>
          <p:cNvSpPr txBox="1"/>
          <p:nvPr/>
        </p:nvSpPr>
        <p:spPr>
          <a:xfrm>
            <a:off x="501677" y="868859"/>
            <a:ext cx="10426630" cy="923330"/>
          </a:xfrm>
          <a:prstGeom prst="rect">
            <a:avLst/>
          </a:prstGeom>
          <a:noFill/>
        </p:spPr>
        <p:txBody>
          <a:bodyPr wrap="square">
            <a:spAutoFit/>
          </a:bodyPr>
          <a:lstStyle/>
          <a:p>
            <a:r>
              <a:rPr lang="zh-CN" altLang="en-US" dirty="0"/>
              <a:t>本应用是智能手机上的眼镜去除拍照软件，鉴于</a:t>
            </a:r>
            <a:r>
              <a:rPr lang="en-US" altLang="zh-CN" dirty="0"/>
              <a:t>Android</a:t>
            </a:r>
            <a:r>
              <a:rPr lang="zh-CN" altLang="en-US" dirty="0"/>
              <a:t>系统在国内的使用率最高，该应用采用</a:t>
            </a:r>
            <a:r>
              <a:rPr lang="en-US" altLang="zh-CN" dirty="0"/>
              <a:t>Android Studio + Java+python</a:t>
            </a:r>
            <a:r>
              <a:rPr lang="zh-CN" altLang="en-US" dirty="0"/>
              <a:t>后台接口实现。</a:t>
            </a:r>
          </a:p>
          <a:p>
            <a:endParaRPr lang="zh-CN" altLang="en-US" dirty="0"/>
          </a:p>
        </p:txBody>
      </p:sp>
      <p:pic>
        <p:nvPicPr>
          <p:cNvPr id="1026" name="Picture 2">
            <a:extLst>
              <a:ext uri="{FF2B5EF4-FFF2-40B4-BE49-F238E27FC236}">
                <a16:creationId xmlns:a16="http://schemas.microsoft.com/office/drawing/2014/main" id="{36B58D39-008D-4FAB-8B7E-80B7D329D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127" y="1330524"/>
            <a:ext cx="4910731" cy="52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a:extLst>
              <a:ext uri="{FF2B5EF4-FFF2-40B4-BE49-F238E27FC236}">
                <a16:creationId xmlns:a16="http://schemas.microsoft.com/office/drawing/2014/main" id="{E944D9A4-53D5-4426-906C-E42B863369AD}"/>
              </a:ext>
            </a:extLst>
          </p:cNvPr>
          <p:cNvSpPr txBox="1"/>
          <p:nvPr/>
        </p:nvSpPr>
        <p:spPr>
          <a:xfrm>
            <a:off x="264872" y="2287243"/>
            <a:ext cx="5714867" cy="3970318"/>
          </a:xfrm>
          <a:prstGeom prst="rect">
            <a:avLst/>
          </a:prstGeom>
          <a:noFill/>
        </p:spPr>
        <p:txBody>
          <a:bodyPr wrap="square">
            <a:spAutoFit/>
          </a:bodyPr>
          <a:lstStyle/>
          <a:p>
            <a:pPr algn="just"/>
            <a:r>
              <a:rPr lang="en-US" altLang="zh-CN" dirty="0"/>
              <a:t>1</a:t>
            </a:r>
            <a:r>
              <a:rPr lang="zh-CN" altLang="en-US" dirty="0"/>
              <a:t>眼镜去除技术的实现方案</a:t>
            </a:r>
            <a:endParaRPr lang="en-US" altLang="zh-CN" dirty="0"/>
          </a:p>
          <a:p>
            <a:pPr algn="just"/>
            <a:endParaRPr lang="en-US" altLang="zh-CN" dirty="0"/>
          </a:p>
          <a:p>
            <a:pPr algn="just"/>
            <a:endParaRPr lang="en-US" altLang="zh-CN" dirty="0"/>
          </a:p>
          <a:p>
            <a:pPr algn="just"/>
            <a:r>
              <a:rPr lang="zh-CN" altLang="en-US" dirty="0"/>
              <a:t>首先从采集到的数据集中使用</a:t>
            </a:r>
            <a:r>
              <a:rPr lang="en-US" altLang="zh-CN" dirty="0"/>
              <a:t>KNN</a:t>
            </a:r>
            <a:r>
              <a:rPr lang="zh-CN" altLang="en-US" dirty="0"/>
              <a:t>算法采集到</a:t>
            </a:r>
            <a:r>
              <a:rPr lang="en-US" altLang="zh-CN" dirty="0"/>
              <a:t>100</a:t>
            </a:r>
            <a:r>
              <a:rPr lang="zh-CN" altLang="en-US" dirty="0"/>
              <a:t>张相似属性的人脸数据，其中分为戴眼镜和未戴眼镜数据集。接着使用预训练好的</a:t>
            </a:r>
            <a:r>
              <a:rPr lang="en-US" altLang="zh-CN" dirty="0"/>
              <a:t>VGG-19</a:t>
            </a:r>
            <a:r>
              <a:rPr lang="zh-CN" altLang="en-US" dirty="0"/>
              <a:t>作为网络模型，分别得到戴眼镜数据集和未戴眼镜数据集的人脸深度特征表示，通过两者的差值得到眼镜属性。</a:t>
            </a:r>
          </a:p>
          <a:p>
            <a:pPr algn="just"/>
            <a:r>
              <a:rPr lang="zh-CN" altLang="en-US" dirty="0"/>
              <a:t>当用户输入一张戴眼镜的图片，将该图片输入到</a:t>
            </a:r>
            <a:r>
              <a:rPr lang="en-US" altLang="zh-CN" dirty="0"/>
              <a:t>VGG-19</a:t>
            </a:r>
            <a:r>
              <a:rPr lang="zh-CN" altLang="en-US" dirty="0"/>
              <a:t>中的深度特征空间，得到对应的特征表示，将该表示与模型得到的眼镜属性进行差值运算，从而完成眼镜属性的去除操作；最后对特征表示进行反向重构，得到去除后的人脸图像。</a:t>
            </a:r>
          </a:p>
          <a:p>
            <a:pPr algn="just"/>
            <a:endParaRPr lang="zh-CN" altLang="en-US" dirty="0"/>
          </a:p>
        </p:txBody>
      </p:sp>
    </p:spTree>
    <p:extLst>
      <p:ext uri="{BB962C8B-B14F-4D97-AF65-F5344CB8AC3E}">
        <p14:creationId xmlns:p14="http://schemas.microsoft.com/office/powerpoint/2010/main" val="177923779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04</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执行方案</a:t>
            </a:r>
          </a:p>
        </p:txBody>
      </p:sp>
      <p:sp>
        <p:nvSpPr>
          <p:cNvPr id="26" name="文本框 25">
            <a:extLst>
              <a:ext uri="{FF2B5EF4-FFF2-40B4-BE49-F238E27FC236}">
                <a16:creationId xmlns:a16="http://schemas.microsoft.com/office/drawing/2014/main" id="{D5B6872F-26FA-40E7-BF14-CC735F946351}"/>
              </a:ext>
            </a:extLst>
          </p:cNvPr>
          <p:cNvSpPr txBox="1"/>
          <p:nvPr/>
        </p:nvSpPr>
        <p:spPr>
          <a:xfrm>
            <a:off x="501677" y="868859"/>
            <a:ext cx="10426630" cy="923330"/>
          </a:xfrm>
          <a:prstGeom prst="rect">
            <a:avLst/>
          </a:prstGeom>
          <a:noFill/>
        </p:spPr>
        <p:txBody>
          <a:bodyPr wrap="square">
            <a:spAutoFit/>
          </a:bodyPr>
          <a:lstStyle/>
          <a:p>
            <a:r>
              <a:rPr lang="zh-CN" altLang="en-US" dirty="0"/>
              <a:t>本应用是智能手机上的眼镜去除拍照软件，鉴于</a:t>
            </a:r>
            <a:r>
              <a:rPr lang="en-US" altLang="zh-CN" dirty="0"/>
              <a:t>Android</a:t>
            </a:r>
            <a:r>
              <a:rPr lang="zh-CN" altLang="en-US" dirty="0"/>
              <a:t>系统在国内的使用率最高，该应用采用</a:t>
            </a:r>
            <a:r>
              <a:rPr lang="en-US" altLang="zh-CN" dirty="0"/>
              <a:t>Android Studio + Java+python</a:t>
            </a:r>
            <a:r>
              <a:rPr lang="zh-CN" altLang="en-US" dirty="0"/>
              <a:t>后台接口实现。</a:t>
            </a:r>
          </a:p>
          <a:p>
            <a:endParaRPr lang="zh-CN" altLang="en-US" dirty="0"/>
          </a:p>
        </p:txBody>
      </p:sp>
      <p:sp>
        <p:nvSpPr>
          <p:cNvPr id="29" name="文本框 28">
            <a:extLst>
              <a:ext uri="{FF2B5EF4-FFF2-40B4-BE49-F238E27FC236}">
                <a16:creationId xmlns:a16="http://schemas.microsoft.com/office/drawing/2014/main" id="{E944D9A4-53D5-4426-906C-E42B863369AD}"/>
              </a:ext>
            </a:extLst>
          </p:cNvPr>
          <p:cNvSpPr txBox="1"/>
          <p:nvPr/>
        </p:nvSpPr>
        <p:spPr>
          <a:xfrm>
            <a:off x="573966" y="2516579"/>
            <a:ext cx="5522034" cy="1754326"/>
          </a:xfrm>
          <a:prstGeom prst="rect">
            <a:avLst/>
          </a:prstGeom>
          <a:noFill/>
        </p:spPr>
        <p:txBody>
          <a:bodyPr wrap="square">
            <a:spAutoFit/>
          </a:bodyPr>
          <a:lstStyle/>
          <a:p>
            <a:pPr algn="just"/>
            <a:r>
              <a:rPr lang="en-US" altLang="zh-CN" dirty="0"/>
              <a:t>2.</a:t>
            </a:r>
            <a:r>
              <a:rPr lang="zh-CN" altLang="en-US" dirty="0"/>
              <a:t>证件照背景添加</a:t>
            </a:r>
            <a:endParaRPr lang="en-US" altLang="zh-CN" dirty="0"/>
          </a:p>
          <a:p>
            <a:pPr algn="just"/>
            <a:r>
              <a:rPr lang="en-US" altLang="zh-CN" dirty="0"/>
              <a:t>         </a:t>
            </a:r>
            <a:r>
              <a:rPr lang="zh-CN" altLang="en-US" dirty="0"/>
              <a:t>选择调用了 </a:t>
            </a:r>
            <a:r>
              <a:rPr lang="en-US" altLang="zh-CN" dirty="0"/>
              <a:t>Remove.bg </a:t>
            </a:r>
            <a:r>
              <a:rPr lang="zh-CN" altLang="en-US" dirty="0"/>
              <a:t>的 </a:t>
            </a:r>
            <a:r>
              <a:rPr lang="en-US" altLang="zh-CN" dirty="0"/>
              <a:t>API </a:t>
            </a:r>
            <a:r>
              <a:rPr lang="zh-CN" altLang="en-US" dirty="0"/>
              <a:t>接口，实现照片的背景替换。接着再与安卓前端进行连接，实现对应照片去底色功能。</a:t>
            </a:r>
            <a:endParaRPr lang="en-US" altLang="zh-CN" dirty="0"/>
          </a:p>
          <a:p>
            <a:pPr algn="just"/>
            <a:endParaRPr lang="en-US" altLang="zh-CN" dirty="0"/>
          </a:p>
          <a:p>
            <a:pPr algn="just"/>
            <a:endParaRPr lang="zh-CN" altLang="en-US" dirty="0"/>
          </a:p>
        </p:txBody>
      </p:sp>
      <p:pic>
        <p:nvPicPr>
          <p:cNvPr id="2" name="图片 1">
            <a:extLst>
              <a:ext uri="{FF2B5EF4-FFF2-40B4-BE49-F238E27FC236}">
                <a16:creationId xmlns:a16="http://schemas.microsoft.com/office/drawing/2014/main" id="{F585A13B-97FE-4ED9-8FC6-7D0B9E00A0CA}"/>
              </a:ext>
            </a:extLst>
          </p:cNvPr>
          <p:cNvPicPr>
            <a:picLocks noChangeAspect="1"/>
          </p:cNvPicPr>
          <p:nvPr/>
        </p:nvPicPr>
        <p:blipFill>
          <a:blip r:embed="rId4"/>
          <a:stretch>
            <a:fillRect/>
          </a:stretch>
        </p:blipFill>
        <p:spPr>
          <a:xfrm>
            <a:off x="7191126" y="2054963"/>
            <a:ext cx="4151188" cy="3934178"/>
          </a:xfrm>
          <a:prstGeom prst="rect">
            <a:avLst/>
          </a:prstGeom>
        </p:spPr>
      </p:pic>
    </p:spTree>
    <p:extLst>
      <p:ext uri="{BB962C8B-B14F-4D97-AF65-F5344CB8AC3E}">
        <p14:creationId xmlns:p14="http://schemas.microsoft.com/office/powerpoint/2010/main" val="256096952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04</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执行方案</a:t>
            </a:r>
          </a:p>
        </p:txBody>
      </p:sp>
      <p:sp>
        <p:nvSpPr>
          <p:cNvPr id="26" name="文本框 25">
            <a:extLst>
              <a:ext uri="{FF2B5EF4-FFF2-40B4-BE49-F238E27FC236}">
                <a16:creationId xmlns:a16="http://schemas.microsoft.com/office/drawing/2014/main" id="{D5B6872F-26FA-40E7-BF14-CC735F946351}"/>
              </a:ext>
            </a:extLst>
          </p:cNvPr>
          <p:cNvSpPr txBox="1"/>
          <p:nvPr/>
        </p:nvSpPr>
        <p:spPr>
          <a:xfrm>
            <a:off x="501677" y="868859"/>
            <a:ext cx="10426630" cy="923330"/>
          </a:xfrm>
          <a:prstGeom prst="rect">
            <a:avLst/>
          </a:prstGeom>
          <a:noFill/>
        </p:spPr>
        <p:txBody>
          <a:bodyPr wrap="square">
            <a:spAutoFit/>
          </a:bodyPr>
          <a:lstStyle/>
          <a:p>
            <a:r>
              <a:rPr lang="zh-CN" altLang="en-US" dirty="0"/>
              <a:t>本应用是智能手机上的眼镜去除拍照软件，鉴于</a:t>
            </a:r>
            <a:r>
              <a:rPr lang="en-US" altLang="zh-CN" dirty="0"/>
              <a:t>Android</a:t>
            </a:r>
            <a:r>
              <a:rPr lang="zh-CN" altLang="en-US" dirty="0"/>
              <a:t>系统在国内的使用率最高，该应用采用</a:t>
            </a:r>
            <a:r>
              <a:rPr lang="en-US" altLang="zh-CN" dirty="0"/>
              <a:t>Android Studio + Java+python</a:t>
            </a:r>
            <a:r>
              <a:rPr lang="zh-CN" altLang="en-US" dirty="0"/>
              <a:t>后台接口实现。</a:t>
            </a:r>
          </a:p>
          <a:p>
            <a:endParaRPr lang="zh-CN" altLang="en-US" dirty="0"/>
          </a:p>
        </p:txBody>
      </p:sp>
      <p:sp>
        <p:nvSpPr>
          <p:cNvPr id="29" name="文本框 28">
            <a:extLst>
              <a:ext uri="{FF2B5EF4-FFF2-40B4-BE49-F238E27FC236}">
                <a16:creationId xmlns:a16="http://schemas.microsoft.com/office/drawing/2014/main" id="{E944D9A4-53D5-4426-906C-E42B863369AD}"/>
              </a:ext>
            </a:extLst>
          </p:cNvPr>
          <p:cNvSpPr txBox="1"/>
          <p:nvPr/>
        </p:nvSpPr>
        <p:spPr>
          <a:xfrm>
            <a:off x="573966" y="2203490"/>
            <a:ext cx="11023985" cy="2308324"/>
          </a:xfrm>
          <a:prstGeom prst="rect">
            <a:avLst/>
          </a:prstGeom>
          <a:noFill/>
        </p:spPr>
        <p:txBody>
          <a:bodyPr wrap="square">
            <a:spAutoFit/>
          </a:bodyPr>
          <a:lstStyle/>
          <a:p>
            <a:pPr algn="just"/>
            <a:r>
              <a:rPr lang="en-US" altLang="zh-CN" dirty="0"/>
              <a:t>3. python</a:t>
            </a:r>
            <a:r>
              <a:rPr lang="zh-CN" altLang="en-US" dirty="0"/>
              <a:t>服务器与</a:t>
            </a:r>
            <a:r>
              <a:rPr lang="en-US" altLang="zh-CN" dirty="0"/>
              <a:t>Android</a:t>
            </a:r>
            <a:r>
              <a:rPr lang="zh-CN" altLang="en-US" dirty="0"/>
              <a:t>客户端之间的通信</a:t>
            </a:r>
            <a:endParaRPr lang="en-US" altLang="zh-CN" dirty="0"/>
          </a:p>
          <a:p>
            <a:pPr algn="just"/>
            <a:r>
              <a:rPr lang="en-US" altLang="zh-CN" dirty="0"/>
              <a:t>	</a:t>
            </a:r>
            <a:r>
              <a:rPr lang="zh-CN" altLang="en-US" dirty="0"/>
              <a:t>为了能够使用利用</a:t>
            </a:r>
            <a:r>
              <a:rPr lang="en-US" altLang="zh-CN" dirty="0"/>
              <a:t>python</a:t>
            </a:r>
            <a:r>
              <a:rPr lang="zh-CN" altLang="en-US" dirty="0"/>
              <a:t>编程卷积神经网络技术进行眼镜去除操作，在</a:t>
            </a:r>
            <a:r>
              <a:rPr lang="en-US" altLang="zh-CN" dirty="0"/>
              <a:t>python</a:t>
            </a:r>
            <a:r>
              <a:rPr lang="zh-CN" altLang="en-US" dirty="0"/>
              <a:t>服务器与</a:t>
            </a:r>
            <a:r>
              <a:rPr lang="en-US" altLang="zh-CN" dirty="0"/>
              <a:t>Android</a:t>
            </a:r>
            <a:r>
              <a:rPr lang="zh-CN" altLang="en-US" dirty="0"/>
              <a:t>客户端之间的进行通信。在</a:t>
            </a:r>
            <a:r>
              <a:rPr lang="en-US" altLang="zh-CN" dirty="0"/>
              <a:t>python</a:t>
            </a:r>
            <a:r>
              <a:rPr lang="zh-CN" altLang="en-US" dirty="0"/>
              <a:t>服务器端，需新建</a:t>
            </a:r>
            <a:r>
              <a:rPr lang="en-US" altLang="zh-CN" dirty="0"/>
              <a:t>Flask</a:t>
            </a:r>
            <a:r>
              <a:rPr lang="zh-CN" altLang="en-US" dirty="0"/>
              <a:t>项目，使用现成框架，初始化启动项目。在</a:t>
            </a:r>
            <a:r>
              <a:rPr lang="en-US" altLang="zh-CN" dirty="0"/>
              <a:t>Android</a:t>
            </a:r>
            <a:r>
              <a:rPr lang="zh-CN" altLang="en-US" dirty="0"/>
              <a:t>客户端，需导入相应的包编写代码接受来自客户端的数据。</a:t>
            </a:r>
            <a:endParaRPr lang="en-US" altLang="zh-CN" dirty="0"/>
          </a:p>
          <a:p>
            <a:pPr algn="just"/>
            <a:endParaRPr lang="en-US" altLang="zh-CN" dirty="0"/>
          </a:p>
          <a:p>
            <a:pPr algn="just"/>
            <a:r>
              <a:rPr lang="en-US" altLang="zh-CN" dirty="0"/>
              <a:t>4.</a:t>
            </a:r>
            <a:r>
              <a:rPr lang="zh-CN" altLang="en-US" dirty="0"/>
              <a:t>前端界面实现方案</a:t>
            </a:r>
            <a:endParaRPr lang="en-US" altLang="zh-CN" dirty="0"/>
          </a:p>
          <a:p>
            <a:pPr algn="just"/>
            <a:r>
              <a:rPr lang="en-US" altLang="zh-CN" dirty="0"/>
              <a:t>	</a:t>
            </a:r>
            <a:r>
              <a:rPr lang="zh-CN" altLang="en-US" dirty="0"/>
              <a:t>使用</a:t>
            </a:r>
            <a:r>
              <a:rPr lang="en-US" altLang="zh-CN" dirty="0"/>
              <a:t>Kotlin</a:t>
            </a:r>
            <a:r>
              <a:rPr lang="zh-CN" altLang="en-US" dirty="0"/>
              <a:t>语言实现产品的主要界面，包括调用摄像头和相册等功能，主要开发环境是</a:t>
            </a:r>
            <a:r>
              <a:rPr lang="en-US" altLang="zh-CN" dirty="0"/>
              <a:t>Android Studio</a:t>
            </a:r>
            <a:r>
              <a:rPr lang="zh-CN" altLang="en-US" dirty="0"/>
              <a:t>。</a:t>
            </a:r>
          </a:p>
        </p:txBody>
      </p:sp>
    </p:spTree>
    <p:extLst>
      <p:ext uri="{BB962C8B-B14F-4D97-AF65-F5344CB8AC3E}">
        <p14:creationId xmlns:p14="http://schemas.microsoft.com/office/powerpoint/2010/main" val="271840743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1"/>
              <a:ext cx="3041374" cy="791747"/>
            </a:xfrm>
            <a:prstGeom prst="rect">
              <a:avLst/>
            </a:prstGeom>
          </p:spPr>
          <p:txBody>
            <a:bodyPr vert="horz" lIns="91440" tIns="45720" rIns="91440" bIns="45720" rtlCol="0" anchor="b">
              <a:noAutofit/>
            </a:bodyPr>
            <a:lstStyle/>
            <a:p>
              <a:pPr>
                <a:lnSpc>
                  <a:spcPts val="6000"/>
                </a:lnSpc>
                <a:spcBef>
                  <a:spcPct val="0"/>
                </a:spcBef>
              </a:pPr>
              <a:r>
                <a:rPr lang="en-US" altLang="zh-CN" sz="44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05.</a:t>
              </a:r>
            </a:p>
            <a:p>
              <a:pPr>
                <a:lnSpc>
                  <a:spcPts val="6000"/>
                </a:lnSpc>
                <a:spcBef>
                  <a:spcPct val="0"/>
                </a:spcBef>
              </a:pPr>
              <a:r>
                <a:rPr lang="zh-CN" altLang="en-US" sz="2400" dirty="0"/>
                <a:t>推广方案</a:t>
              </a:r>
            </a:p>
          </p:txBody>
        </p:sp>
      </p:grpSp>
      <p:sp>
        <p:nvSpPr>
          <p:cNvPr id="25" name="矩形 24">
            <a:extLst>
              <a:ext uri="{FF2B5EF4-FFF2-40B4-BE49-F238E27FC236}">
                <a16:creationId xmlns:a16="http://schemas.microsoft.com/office/drawing/2014/main" id="{96C2DBA8-04B7-47CB-9C36-7EFCC40F7D18}"/>
              </a:ext>
            </a:extLst>
          </p:cNvPr>
          <p:cNvSpPr/>
          <p:nvPr/>
        </p:nvSpPr>
        <p:spPr>
          <a:xfrm>
            <a:off x="2011928" y="5645809"/>
            <a:ext cx="2373273"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FIVE</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2803525845"/>
      </p:ext>
    </p:extLst>
  </p:cSld>
  <p:clrMapOvr>
    <a:masterClrMapping/>
  </p:clrMapOvr>
  <mc:AlternateContent xmlns:mc="http://schemas.openxmlformats.org/markup-compatibility/2006" xmlns:p14="http://schemas.microsoft.com/office/powerpoint/2010/main">
    <mc:Choice Requires="p14">
      <p:transition spd="slow" p14:dur="175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 y="205272"/>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05</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推广方案</a:t>
            </a:r>
          </a:p>
        </p:txBody>
      </p:sp>
      <p:sp>
        <p:nvSpPr>
          <p:cNvPr id="41" name="TextBox 33">
            <a:extLst>
              <a:ext uri="{FF2B5EF4-FFF2-40B4-BE49-F238E27FC236}">
                <a16:creationId xmlns:a16="http://schemas.microsoft.com/office/drawing/2014/main" id="{75FEBC05-401E-44CE-99D4-4D232F26F6BB}"/>
              </a:ext>
            </a:extLst>
          </p:cNvPr>
          <p:cNvSpPr txBox="1"/>
          <p:nvPr/>
        </p:nvSpPr>
        <p:spPr>
          <a:xfrm>
            <a:off x="8695933" y="2669242"/>
            <a:ext cx="2276481" cy="461665"/>
          </a:xfrm>
          <a:prstGeom prst="rect">
            <a:avLst/>
          </a:prstGeom>
          <a:noFill/>
        </p:spPr>
        <p:txBody>
          <a:bodyPr wrap="square" rtlCol="0">
            <a:spAutoFit/>
          </a:bodyPr>
          <a:lstStyle/>
          <a:p>
            <a:pPr defTabSz="412104" hangingPunct="0"/>
            <a:r>
              <a:rPr lang="zh-CN" altLang="en-US"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rPr>
              <a:t>同步信息共享</a:t>
            </a:r>
            <a:endParaRPr lang="en-US" altLang="zh-CN"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sp>
        <p:nvSpPr>
          <p:cNvPr id="42" name="TextBox 34">
            <a:extLst>
              <a:ext uri="{FF2B5EF4-FFF2-40B4-BE49-F238E27FC236}">
                <a16:creationId xmlns:a16="http://schemas.microsoft.com/office/drawing/2014/main" id="{F9584E78-623A-47EA-A2C7-FE9514A958B1}"/>
              </a:ext>
            </a:extLst>
          </p:cNvPr>
          <p:cNvSpPr txBox="1"/>
          <p:nvPr/>
        </p:nvSpPr>
        <p:spPr>
          <a:xfrm>
            <a:off x="8690901" y="3130907"/>
            <a:ext cx="2690974" cy="1193019"/>
          </a:xfrm>
          <a:prstGeom prst="rect">
            <a:avLst/>
          </a:prstGeom>
          <a:noFill/>
        </p:spPr>
        <p:txBody>
          <a:bodyPr wrap="square" rtlCol="0">
            <a:spAutoFit/>
          </a:bodyPr>
          <a:lstStyle/>
          <a:p>
            <a:pPr algn="just">
              <a:lnSpc>
                <a:spcPts val="2200"/>
              </a:lnSpc>
            </a:pP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与腾讯、微信、微博等社交平台热门应用服务开通同步信息共享，支持用户快速分享内容到各个平台上。</a:t>
            </a:r>
            <a:endParaRPr lang="en-US" altLang="zh-CN" sz="1400" dirty="0">
              <a:solidFill>
                <a:schemeClr val="tx1">
                  <a:lumMod val="75000"/>
                  <a:lumOff val="25000"/>
                </a:schemeClr>
              </a:solidFill>
              <a:latin typeface="仓耳今楷05-6763 W05" panose="02020400000000000000" pitchFamily="18" charset="-122"/>
              <a:ea typeface="仓耳今楷05-6763 W05" panose="02020400000000000000" pitchFamily="18" charset="-122"/>
            </a:endParaRPr>
          </a:p>
        </p:txBody>
      </p:sp>
      <p:grpSp>
        <p:nvGrpSpPr>
          <p:cNvPr id="36" name="Group 3486">
            <a:extLst>
              <a:ext uri="{FF2B5EF4-FFF2-40B4-BE49-F238E27FC236}">
                <a16:creationId xmlns:a16="http://schemas.microsoft.com/office/drawing/2014/main" id="{5B2CF548-1EA4-4285-A638-3D15350975D7}"/>
              </a:ext>
            </a:extLst>
          </p:cNvPr>
          <p:cNvGrpSpPr/>
          <p:nvPr/>
        </p:nvGrpSpPr>
        <p:grpSpPr>
          <a:xfrm>
            <a:off x="3764407" y="2114754"/>
            <a:ext cx="4663186" cy="3693695"/>
            <a:chOff x="0" y="0"/>
            <a:chExt cx="10190417" cy="8071800"/>
          </a:xfrm>
        </p:grpSpPr>
        <p:sp>
          <p:nvSpPr>
            <p:cNvPr id="37" name="Shape 3481">
              <a:extLst>
                <a:ext uri="{FF2B5EF4-FFF2-40B4-BE49-F238E27FC236}">
                  <a16:creationId xmlns:a16="http://schemas.microsoft.com/office/drawing/2014/main" id="{72454E4D-EE44-4C34-AA4C-D25089D97252}"/>
                </a:ext>
              </a:extLst>
            </p:cNvPr>
            <p:cNvSpPr/>
            <p:nvPr/>
          </p:nvSpPr>
          <p:spPr>
            <a:xfrm>
              <a:off x="3370462" y="7023756"/>
              <a:ext cx="3456434" cy="1048044"/>
            </a:xfrm>
            <a:custGeom>
              <a:avLst/>
              <a:gdLst/>
              <a:ahLst/>
              <a:cxnLst>
                <a:cxn ang="0">
                  <a:pos x="wd2" y="hd2"/>
                </a:cxn>
                <a:cxn ang="5400000">
                  <a:pos x="wd2" y="hd2"/>
                </a:cxn>
                <a:cxn ang="10800000">
                  <a:pos x="wd2" y="hd2"/>
                </a:cxn>
                <a:cxn ang="16200000">
                  <a:pos x="wd2" y="hd2"/>
                </a:cxn>
              </a:cxnLst>
              <a:rect l="0" t="0" r="r" b="b"/>
              <a:pathLst>
                <a:path w="21570" h="21600" extrusionOk="0">
                  <a:moveTo>
                    <a:pt x="21483" y="21314"/>
                  </a:moveTo>
                  <a:cubicBezTo>
                    <a:pt x="21378" y="21223"/>
                    <a:pt x="19318" y="19929"/>
                    <a:pt x="19191" y="19748"/>
                  </a:cubicBezTo>
                  <a:cubicBezTo>
                    <a:pt x="19052" y="19568"/>
                    <a:pt x="18879" y="19417"/>
                    <a:pt x="18826" y="19025"/>
                  </a:cubicBezTo>
                  <a:cubicBezTo>
                    <a:pt x="18297" y="14751"/>
                    <a:pt x="17914" y="0"/>
                    <a:pt x="17914" y="0"/>
                  </a:cubicBezTo>
                  <a:lnTo>
                    <a:pt x="10639" y="0"/>
                  </a:lnTo>
                  <a:lnTo>
                    <a:pt x="3656" y="0"/>
                  </a:lnTo>
                  <a:cubicBezTo>
                    <a:pt x="3656" y="0"/>
                    <a:pt x="3274" y="14751"/>
                    <a:pt x="2745" y="19025"/>
                  </a:cubicBezTo>
                  <a:cubicBezTo>
                    <a:pt x="2692" y="19417"/>
                    <a:pt x="2520" y="19568"/>
                    <a:pt x="2380" y="19748"/>
                  </a:cubicBezTo>
                  <a:cubicBezTo>
                    <a:pt x="2253" y="19929"/>
                    <a:pt x="193" y="21223"/>
                    <a:pt x="88" y="21314"/>
                  </a:cubicBezTo>
                  <a:cubicBezTo>
                    <a:pt x="-17" y="21524"/>
                    <a:pt x="1" y="21600"/>
                    <a:pt x="1" y="21600"/>
                  </a:cubicBezTo>
                  <a:lnTo>
                    <a:pt x="10639" y="21600"/>
                  </a:lnTo>
                  <a:lnTo>
                    <a:pt x="21570" y="21600"/>
                  </a:lnTo>
                  <a:cubicBezTo>
                    <a:pt x="21570" y="21600"/>
                    <a:pt x="21583" y="21438"/>
                    <a:pt x="21483" y="21314"/>
                  </a:cubicBezTo>
                  <a:close/>
                </a:path>
              </a:pathLst>
            </a:custGeom>
            <a:solidFill>
              <a:srgbClr val="DCDEE0"/>
            </a:solidFill>
            <a:ln w="12700" cap="flat">
              <a:noFill/>
              <a:miter lim="400000"/>
            </a:ln>
            <a:effectLst/>
          </p:spPr>
          <p:txBody>
            <a:bodyPr wrap="square" lIns="19051" tIns="19051" rIns="19051" bIns="19051" numCol="1" anchor="ctr">
              <a:noAutofit/>
            </a:bodyPr>
            <a:lstStyle/>
            <a:p>
              <a:pPr defTabSz="1219170">
                <a:lnSpc>
                  <a:spcPct val="130000"/>
                </a:lnSpc>
                <a:defRPr sz="3200" b="1" spc="96" baseline="9000">
                  <a:latin typeface="Helvetica"/>
                  <a:ea typeface="Helvetica"/>
                  <a:cs typeface="Helvetica"/>
                  <a:sym typeface="Helvetica"/>
                </a:defRPr>
              </a:pPr>
              <a:endParaRPr sz="1600" b="1" spc="128" baseline="9000" dirty="0">
                <a:solidFill>
                  <a:srgbClr val="000000"/>
                </a:solidFill>
                <a:latin typeface="Helvetica"/>
                <a:ea typeface="Helvetica"/>
                <a:cs typeface="+mn-ea"/>
                <a:sym typeface="+mn-lt"/>
              </a:endParaRPr>
            </a:p>
          </p:txBody>
        </p:sp>
        <p:sp>
          <p:nvSpPr>
            <p:cNvPr id="38" name="Shape 3482">
              <a:extLst>
                <a:ext uri="{FF2B5EF4-FFF2-40B4-BE49-F238E27FC236}">
                  <a16:creationId xmlns:a16="http://schemas.microsoft.com/office/drawing/2014/main" id="{5469008C-C4CE-445B-9252-BD6ADA33E4C1}"/>
                </a:ext>
              </a:extLst>
            </p:cNvPr>
            <p:cNvSpPr/>
            <p:nvPr/>
          </p:nvSpPr>
          <p:spPr>
            <a:xfrm>
              <a:off x="0" y="0"/>
              <a:ext cx="10190405" cy="7029540"/>
            </a:xfrm>
            <a:custGeom>
              <a:avLst/>
              <a:gdLst/>
              <a:ahLst/>
              <a:cxnLst>
                <a:cxn ang="0">
                  <a:pos x="wd2" y="hd2"/>
                </a:cxn>
                <a:cxn ang="5400000">
                  <a:pos x="wd2" y="hd2"/>
                </a:cxn>
                <a:cxn ang="10800000">
                  <a:pos x="wd2" y="hd2"/>
                </a:cxn>
                <a:cxn ang="16200000">
                  <a:pos x="wd2" y="hd2"/>
                </a:cxn>
              </a:cxnLst>
              <a:rect l="0" t="0" r="r" b="b"/>
              <a:pathLst>
                <a:path w="21600" h="21600" extrusionOk="0">
                  <a:moveTo>
                    <a:pt x="21600" y="20878"/>
                  </a:moveTo>
                  <a:cubicBezTo>
                    <a:pt x="21600" y="21277"/>
                    <a:pt x="21378" y="21600"/>
                    <a:pt x="21103" y="21600"/>
                  </a:cubicBezTo>
                  <a:lnTo>
                    <a:pt x="496" y="21600"/>
                  </a:lnTo>
                  <a:cubicBezTo>
                    <a:pt x="222" y="21600"/>
                    <a:pt x="0" y="21277"/>
                    <a:pt x="0" y="20878"/>
                  </a:cubicBezTo>
                  <a:lnTo>
                    <a:pt x="0" y="722"/>
                  </a:lnTo>
                  <a:cubicBezTo>
                    <a:pt x="0" y="323"/>
                    <a:pt x="222" y="0"/>
                    <a:pt x="496" y="0"/>
                  </a:cubicBezTo>
                  <a:lnTo>
                    <a:pt x="21103" y="0"/>
                  </a:lnTo>
                  <a:cubicBezTo>
                    <a:pt x="21378" y="0"/>
                    <a:pt x="21600" y="323"/>
                    <a:pt x="21600" y="722"/>
                  </a:cubicBezTo>
                  <a:cubicBezTo>
                    <a:pt x="21600" y="722"/>
                    <a:pt x="21600" y="20878"/>
                    <a:pt x="21600" y="20878"/>
                  </a:cubicBezTo>
                  <a:close/>
                </a:path>
              </a:pathLst>
            </a:custGeom>
            <a:solidFill>
              <a:srgbClr val="DCDEE0"/>
            </a:solidFill>
            <a:ln w="12700" cap="flat">
              <a:noFill/>
              <a:miter lim="400000"/>
            </a:ln>
            <a:effectLst>
              <a:outerShdw blurRad="25400" dist="25400" dir="5400000" rotWithShape="0">
                <a:srgbClr val="000000">
                  <a:alpha val="50000"/>
                </a:srgbClr>
              </a:outerShdw>
            </a:effectLst>
          </p:spPr>
          <p:txBody>
            <a:bodyPr wrap="square" lIns="19051" tIns="19051" rIns="19051" bIns="19051" numCol="1" anchor="ctr">
              <a:noAutofit/>
            </a:bodyPr>
            <a:lstStyle/>
            <a:p>
              <a:pPr defTabSz="1219170">
                <a:lnSpc>
                  <a:spcPct val="130000"/>
                </a:lnSpc>
                <a:defRPr sz="3200" b="1" spc="96" baseline="9000">
                  <a:latin typeface="Helvetica"/>
                  <a:ea typeface="Helvetica"/>
                  <a:cs typeface="Helvetica"/>
                  <a:sym typeface="Helvetica"/>
                </a:defRPr>
              </a:pPr>
              <a:endParaRPr sz="1600" b="1" spc="128" baseline="9000" dirty="0">
                <a:solidFill>
                  <a:srgbClr val="000000"/>
                </a:solidFill>
                <a:latin typeface="Helvetica"/>
                <a:ea typeface="Helvetica"/>
                <a:cs typeface="+mn-ea"/>
                <a:sym typeface="+mn-lt"/>
              </a:endParaRPr>
            </a:p>
          </p:txBody>
        </p:sp>
        <p:sp>
          <p:nvSpPr>
            <p:cNvPr id="39" name="Shape 3483">
              <a:extLst>
                <a:ext uri="{FF2B5EF4-FFF2-40B4-BE49-F238E27FC236}">
                  <a16:creationId xmlns:a16="http://schemas.microsoft.com/office/drawing/2014/main" id="{4976D6AF-F478-4B55-9806-D164EB4803BF}"/>
                </a:ext>
              </a:extLst>
            </p:cNvPr>
            <p:cNvSpPr/>
            <p:nvPr/>
          </p:nvSpPr>
          <p:spPr>
            <a:xfrm>
              <a:off x="0" y="0"/>
              <a:ext cx="10190417" cy="61034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31"/>
                  </a:lnTo>
                  <a:cubicBezTo>
                    <a:pt x="21600" y="372"/>
                    <a:pt x="21378" y="0"/>
                    <a:pt x="21103" y="0"/>
                  </a:cubicBezTo>
                  <a:lnTo>
                    <a:pt x="497" y="0"/>
                  </a:lnTo>
                  <a:cubicBezTo>
                    <a:pt x="222" y="0"/>
                    <a:pt x="0" y="372"/>
                    <a:pt x="0" y="831"/>
                  </a:cubicBezTo>
                  <a:lnTo>
                    <a:pt x="0" y="21600"/>
                  </a:lnTo>
                  <a:cubicBezTo>
                    <a:pt x="0" y="21600"/>
                    <a:pt x="21600" y="21600"/>
                    <a:pt x="21600" y="21600"/>
                  </a:cubicBezTo>
                  <a:close/>
                </a:path>
              </a:pathLst>
            </a:custGeom>
            <a:solidFill>
              <a:srgbClr val="1E1E1E"/>
            </a:solidFill>
            <a:ln w="12700" cap="flat">
              <a:noFill/>
              <a:miter lim="400000"/>
            </a:ln>
            <a:effectLst/>
          </p:spPr>
          <p:txBody>
            <a:bodyPr wrap="square" lIns="19051" tIns="19051" rIns="19051" bIns="19051" numCol="1" anchor="ctr">
              <a:noAutofit/>
            </a:bodyPr>
            <a:lstStyle/>
            <a:p>
              <a:pPr defTabSz="228594">
                <a:lnSpc>
                  <a:spcPct val="130000"/>
                </a:lnSpc>
                <a:defRPr sz="3000" baseline="10000">
                  <a:effectLst>
                    <a:outerShdw blurRad="38100" dist="12700" dir="5400000" rotWithShape="0">
                      <a:srgbClr val="000000">
                        <a:alpha val="50000"/>
                      </a:srgbClr>
                    </a:outerShdw>
                  </a:effectLst>
                  <a:latin typeface="Source Sans Pro Semibold" panose="020B0603030403020204"/>
                  <a:ea typeface="Source Sans Pro Semibold" panose="020B0603030403020204"/>
                  <a:cs typeface="Source Sans Pro Semibold" panose="020B0603030403020204"/>
                  <a:sym typeface="Source Sans Pro Semibold" panose="020B0603030403020204"/>
                </a:defRPr>
              </a:pPr>
              <a:endParaRPr sz="1500" baseline="10000" dirty="0">
                <a:solidFill>
                  <a:srgbClr val="000000"/>
                </a:solidFill>
                <a:effectLst>
                  <a:outerShdw blurRad="38100" dist="12700" dir="5400000" rotWithShape="0">
                    <a:srgbClr val="000000">
                      <a:alpha val="50000"/>
                    </a:srgbClr>
                  </a:outerShdw>
                </a:effectLst>
                <a:latin typeface="Source Sans Pro Semibold" panose="020B0603030403020204"/>
                <a:ea typeface="Source Sans Pro Semibold" panose="020B0603030403020204"/>
                <a:cs typeface="+mn-ea"/>
                <a:sym typeface="+mn-lt"/>
              </a:endParaRPr>
            </a:p>
          </p:txBody>
        </p:sp>
        <p:pic>
          <p:nvPicPr>
            <p:cNvPr id="40" name="blank7.jpg">
              <a:extLst>
                <a:ext uri="{FF2B5EF4-FFF2-40B4-BE49-F238E27FC236}">
                  <a16:creationId xmlns:a16="http://schemas.microsoft.com/office/drawing/2014/main" id="{8D7D9F26-58F0-4F2B-BA2F-8EABF3418E96}"/>
                </a:ext>
              </a:extLst>
            </p:cNvPr>
            <p:cNvPicPr>
              <a:picLocks noChangeAspect="1"/>
            </p:cNvPicPr>
            <p:nvPr/>
          </p:nvPicPr>
          <p:blipFill>
            <a:blip r:embed="rId4"/>
            <a:srcRect t="29671" b="29671"/>
            <a:stretch>
              <a:fillRect/>
            </a:stretch>
          </p:blipFill>
          <p:spPr>
            <a:xfrm>
              <a:off x="379315" y="329937"/>
              <a:ext cx="9460552" cy="5440689"/>
            </a:xfrm>
            <a:prstGeom prst="rect">
              <a:avLst/>
            </a:prstGeom>
            <a:ln w="12700" cap="flat">
              <a:noFill/>
              <a:miter lim="400000"/>
              <a:headEnd/>
              <a:tailEnd/>
            </a:ln>
            <a:effectLst/>
          </p:spPr>
        </p:pic>
      </p:grpSp>
      <p:pic>
        <p:nvPicPr>
          <p:cNvPr id="51" name="图片占位符 2">
            <a:extLst>
              <a:ext uri="{FF2B5EF4-FFF2-40B4-BE49-F238E27FC236}">
                <a16:creationId xmlns:a16="http://schemas.microsoft.com/office/drawing/2014/main" id="{F5F209B4-D267-4DA3-886E-225538858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7978" y="2266656"/>
            <a:ext cx="4329196" cy="2487763"/>
          </a:xfrm>
          <a:prstGeom prst="rect">
            <a:avLst/>
          </a:prstGeom>
        </p:spPr>
      </p:pic>
      <p:grpSp>
        <p:nvGrpSpPr>
          <p:cNvPr id="3" name="组合 2">
            <a:extLst>
              <a:ext uri="{FF2B5EF4-FFF2-40B4-BE49-F238E27FC236}">
                <a16:creationId xmlns:a16="http://schemas.microsoft.com/office/drawing/2014/main" id="{F788674B-770A-4EB6-BF0C-87F90452472A}"/>
              </a:ext>
            </a:extLst>
          </p:cNvPr>
          <p:cNvGrpSpPr/>
          <p:nvPr/>
        </p:nvGrpSpPr>
        <p:grpSpPr>
          <a:xfrm>
            <a:off x="2995125" y="2008814"/>
            <a:ext cx="1421046" cy="1123308"/>
            <a:chOff x="2993486" y="2216490"/>
            <a:chExt cx="1422685" cy="915632"/>
          </a:xfrm>
        </p:grpSpPr>
        <p:sp>
          <p:nvSpPr>
            <p:cNvPr id="43" name="Shape 3489">
              <a:extLst>
                <a:ext uri="{FF2B5EF4-FFF2-40B4-BE49-F238E27FC236}">
                  <a16:creationId xmlns:a16="http://schemas.microsoft.com/office/drawing/2014/main" id="{027FC359-2F0E-4417-A545-DD694ED5E31D}"/>
                </a:ext>
              </a:extLst>
            </p:cNvPr>
            <p:cNvSpPr/>
            <p:nvPr/>
          </p:nvSpPr>
          <p:spPr>
            <a:xfrm>
              <a:off x="2993486" y="2216490"/>
              <a:ext cx="1369719" cy="862667"/>
            </a:xfrm>
            <a:prstGeom prst="line">
              <a:avLst/>
            </a:prstGeom>
            <a:ln>
              <a:solidFill>
                <a:srgbClr val="FFFFFF">
                  <a:lumMod val="75000"/>
                </a:srgbClr>
              </a:solidFill>
              <a:miter lim="400000"/>
            </a:ln>
          </p:spPr>
          <p:txBody>
            <a:bodyPr lIns="25400" tIns="25400" rIns="25400" bIns="25400" anchor="ctr"/>
            <a:lstStyle/>
            <a:p>
              <a:pPr marL="0" marR="0" lvl="0" indent="0" defTabSz="1219170" eaLnBrk="1" fontAlgn="auto" latinLnBrk="0" hangingPunct="1">
                <a:lnSpc>
                  <a:spcPct val="130000"/>
                </a:lnSpc>
                <a:spcBef>
                  <a:spcPts val="0"/>
                </a:spcBef>
                <a:spcAft>
                  <a:spcPts val="0"/>
                </a:spcAft>
                <a:buClrTx/>
                <a:buSzTx/>
                <a:buFontTx/>
                <a:buNone/>
                <a:tabLst/>
                <a:defRPr sz="2500" spc="75" baseline="12000">
                  <a:solidFill>
                    <a:srgbClr val="53585F"/>
                  </a:solidFill>
                  <a:latin typeface="Aller Light"/>
                  <a:ea typeface="Aller Light"/>
                  <a:cs typeface="Aller Light"/>
                  <a:sym typeface="Aller Light"/>
                </a:defRPr>
              </a:pPr>
              <a:endParaRPr kumimoji="0" sz="1251" b="0" i="0" u="none" strike="noStrike" kern="0" cap="none" spc="100" normalizeH="0" baseline="1200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cs typeface="+mn-ea"/>
                <a:sym typeface="+mn-lt"/>
              </a:endParaRPr>
            </a:p>
          </p:txBody>
        </p:sp>
        <p:sp>
          <p:nvSpPr>
            <p:cNvPr id="44" name="Shape 3490">
              <a:extLst>
                <a:ext uri="{FF2B5EF4-FFF2-40B4-BE49-F238E27FC236}">
                  <a16:creationId xmlns:a16="http://schemas.microsoft.com/office/drawing/2014/main" id="{A08649F0-D669-4177-8807-366B3D5019F9}"/>
                </a:ext>
              </a:extLst>
            </p:cNvPr>
            <p:cNvSpPr/>
            <p:nvPr/>
          </p:nvSpPr>
          <p:spPr>
            <a:xfrm>
              <a:off x="4319184" y="3035135"/>
              <a:ext cx="96987" cy="96987"/>
            </a:xfrm>
            <a:prstGeom prst="ellipse">
              <a:avLst/>
            </a:prstGeom>
            <a:solidFill>
              <a:srgbClr val="000000"/>
            </a:solidFill>
            <a:ln w="12700">
              <a:miter lim="400000"/>
            </a:ln>
          </p:spPr>
          <p:txBody>
            <a:bodyPr lIns="19051" tIns="19051" rIns="19051" bIns="19051" anchor="ctr"/>
            <a:lstStyle/>
            <a:p>
              <a:pPr defTabSz="1219170">
                <a:lnSpc>
                  <a:spcPct val="130000"/>
                </a:lnSpc>
                <a:defRPr sz="2500" spc="75" baseline="12000">
                  <a:solidFill>
                    <a:srgbClr val="53585F"/>
                  </a:solidFill>
                  <a:latin typeface="Aller Light"/>
                  <a:ea typeface="Aller Light"/>
                  <a:cs typeface="Aller Light"/>
                  <a:sym typeface="Aller Light"/>
                </a:defRPr>
              </a:pPr>
              <a:endParaRPr sz="1251" spc="100" baseline="120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grpSp>
      <p:grpSp>
        <p:nvGrpSpPr>
          <p:cNvPr id="9" name="组合 8">
            <a:extLst>
              <a:ext uri="{FF2B5EF4-FFF2-40B4-BE49-F238E27FC236}">
                <a16:creationId xmlns:a16="http://schemas.microsoft.com/office/drawing/2014/main" id="{09C78968-2D52-4F1E-9B26-6FBAEAA7C74A}"/>
              </a:ext>
            </a:extLst>
          </p:cNvPr>
          <p:cNvGrpSpPr/>
          <p:nvPr/>
        </p:nvGrpSpPr>
        <p:grpSpPr>
          <a:xfrm flipV="1">
            <a:off x="2993486" y="4662165"/>
            <a:ext cx="1332790" cy="461665"/>
            <a:chOff x="2903589" y="3746534"/>
            <a:chExt cx="1422687" cy="915631"/>
          </a:xfrm>
        </p:grpSpPr>
        <p:sp>
          <p:nvSpPr>
            <p:cNvPr id="45" name="Shape 3493">
              <a:extLst>
                <a:ext uri="{FF2B5EF4-FFF2-40B4-BE49-F238E27FC236}">
                  <a16:creationId xmlns:a16="http://schemas.microsoft.com/office/drawing/2014/main" id="{DBCE0D68-8D3A-45FB-9815-D2DB6BE55902}"/>
                </a:ext>
              </a:extLst>
            </p:cNvPr>
            <p:cNvSpPr/>
            <p:nvPr/>
          </p:nvSpPr>
          <p:spPr>
            <a:xfrm>
              <a:off x="2903589" y="3746534"/>
              <a:ext cx="1369719" cy="862667"/>
            </a:xfrm>
            <a:prstGeom prst="line">
              <a:avLst/>
            </a:prstGeom>
            <a:ln>
              <a:solidFill>
                <a:srgbClr val="FFFFFF">
                  <a:lumMod val="75000"/>
                </a:srgbClr>
              </a:solidFill>
              <a:miter lim="400000"/>
            </a:ln>
          </p:spPr>
          <p:txBody>
            <a:bodyPr lIns="25400" tIns="25400" rIns="25400" bIns="25400" anchor="ctr"/>
            <a:lstStyle/>
            <a:p>
              <a:pPr marL="0" marR="0" lvl="0" indent="0" defTabSz="1219170" eaLnBrk="1" fontAlgn="auto" latinLnBrk="0" hangingPunct="1">
                <a:lnSpc>
                  <a:spcPct val="130000"/>
                </a:lnSpc>
                <a:spcBef>
                  <a:spcPts val="0"/>
                </a:spcBef>
                <a:spcAft>
                  <a:spcPts val="0"/>
                </a:spcAft>
                <a:buClrTx/>
                <a:buSzTx/>
                <a:buFontTx/>
                <a:buNone/>
                <a:tabLst/>
                <a:defRPr sz="2500" spc="75" baseline="12000">
                  <a:solidFill>
                    <a:srgbClr val="53585F"/>
                  </a:solidFill>
                  <a:latin typeface="Aller Light"/>
                  <a:ea typeface="Aller Light"/>
                  <a:cs typeface="Aller Light"/>
                  <a:sym typeface="Aller Light"/>
                </a:defRPr>
              </a:pPr>
              <a:endParaRPr kumimoji="0" sz="1251" b="0" i="0" u="none" strike="noStrike" kern="0" cap="none" spc="100" normalizeH="0" baseline="1200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cs typeface="+mn-ea"/>
                <a:sym typeface="+mn-lt"/>
              </a:endParaRPr>
            </a:p>
          </p:txBody>
        </p:sp>
        <p:sp>
          <p:nvSpPr>
            <p:cNvPr id="46" name="Shape 3494">
              <a:extLst>
                <a:ext uri="{FF2B5EF4-FFF2-40B4-BE49-F238E27FC236}">
                  <a16:creationId xmlns:a16="http://schemas.microsoft.com/office/drawing/2014/main" id="{9D32584A-07F6-402D-B2D5-F30E6DC7BC5D}"/>
                </a:ext>
              </a:extLst>
            </p:cNvPr>
            <p:cNvSpPr/>
            <p:nvPr/>
          </p:nvSpPr>
          <p:spPr>
            <a:xfrm>
              <a:off x="4229289" y="4565178"/>
              <a:ext cx="96987" cy="96987"/>
            </a:xfrm>
            <a:prstGeom prst="ellipse">
              <a:avLst/>
            </a:prstGeom>
            <a:solidFill>
              <a:srgbClr val="000000"/>
            </a:solidFill>
            <a:ln w="12700">
              <a:miter lim="400000"/>
            </a:ln>
          </p:spPr>
          <p:txBody>
            <a:bodyPr lIns="19051" tIns="19051" rIns="19051" bIns="19051" anchor="ctr"/>
            <a:lstStyle/>
            <a:p>
              <a:pPr defTabSz="1219170">
                <a:lnSpc>
                  <a:spcPct val="130000"/>
                </a:lnSpc>
                <a:defRPr sz="2500" spc="75" baseline="12000">
                  <a:solidFill>
                    <a:srgbClr val="53585F"/>
                  </a:solidFill>
                  <a:latin typeface="Aller Light"/>
                  <a:ea typeface="Aller Light"/>
                  <a:cs typeface="Aller Light"/>
                  <a:sym typeface="Aller Light"/>
                </a:defRPr>
              </a:pPr>
              <a:endParaRPr sz="1251" spc="100" baseline="120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grpSp>
      <p:sp>
        <p:nvSpPr>
          <p:cNvPr id="47" name="TextBox 45">
            <a:extLst>
              <a:ext uri="{FF2B5EF4-FFF2-40B4-BE49-F238E27FC236}">
                <a16:creationId xmlns:a16="http://schemas.microsoft.com/office/drawing/2014/main" id="{73F1730C-AC31-432C-8336-D63E3A81E41D}"/>
              </a:ext>
            </a:extLst>
          </p:cNvPr>
          <p:cNvSpPr txBox="1"/>
          <p:nvPr/>
        </p:nvSpPr>
        <p:spPr>
          <a:xfrm>
            <a:off x="1245489" y="1747895"/>
            <a:ext cx="1747997" cy="461665"/>
          </a:xfrm>
          <a:prstGeom prst="rect">
            <a:avLst/>
          </a:prstGeom>
          <a:noFill/>
        </p:spPr>
        <p:txBody>
          <a:bodyPr wrap="square" rtlCol="0">
            <a:spAutoFit/>
          </a:bodyPr>
          <a:lstStyle/>
          <a:p>
            <a:pPr algn="r" defTabSz="412104" hangingPunct="0"/>
            <a:r>
              <a:rPr lang="zh-CN" altLang="en-US"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rPr>
              <a:t>广告推广</a:t>
            </a:r>
            <a:endParaRPr lang="en-US" altLang="zh-CN"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sp>
        <p:nvSpPr>
          <p:cNvPr id="48" name="TextBox 52">
            <a:extLst>
              <a:ext uri="{FF2B5EF4-FFF2-40B4-BE49-F238E27FC236}">
                <a16:creationId xmlns:a16="http://schemas.microsoft.com/office/drawing/2014/main" id="{0C75B2B4-ADC7-4DB0-B599-7F5D886F5477}"/>
              </a:ext>
            </a:extLst>
          </p:cNvPr>
          <p:cNvSpPr txBox="1"/>
          <p:nvPr/>
        </p:nvSpPr>
        <p:spPr>
          <a:xfrm>
            <a:off x="235423" y="2216490"/>
            <a:ext cx="3260644" cy="1757276"/>
          </a:xfrm>
          <a:prstGeom prst="rect">
            <a:avLst/>
          </a:prstGeom>
          <a:noFill/>
        </p:spPr>
        <p:txBody>
          <a:bodyPr wrap="square" rtlCol="0">
            <a:spAutoFit/>
          </a:bodyPr>
          <a:lstStyle/>
          <a:p>
            <a:pPr algn="just">
              <a:lnSpc>
                <a:spcPts val="2200"/>
              </a:lnSpc>
            </a:pP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首先在校园内推广，大学生对新鲜事物喜闻乐见，可以通过发宣传单等方式进行推广；其次可以靠组员的朋友圈进行推广宣传，后期则通过网络平台，如微信、百度等进行智能广告推送，适量投放广告。</a:t>
            </a:r>
            <a:endParaRPr lang="en-US" altLang="zh-CN" sz="1400" dirty="0">
              <a:solidFill>
                <a:schemeClr val="tx1">
                  <a:lumMod val="75000"/>
                  <a:lumOff val="25000"/>
                </a:schemeClr>
              </a:solidFill>
              <a:latin typeface="仓耳今楷05-6763 W05" panose="02020400000000000000" pitchFamily="18" charset="-122"/>
              <a:ea typeface="仓耳今楷05-6763 W05" panose="02020400000000000000" pitchFamily="18" charset="-122"/>
            </a:endParaRPr>
          </a:p>
        </p:txBody>
      </p:sp>
      <p:sp>
        <p:nvSpPr>
          <p:cNvPr id="49" name="TextBox 53">
            <a:extLst>
              <a:ext uri="{FF2B5EF4-FFF2-40B4-BE49-F238E27FC236}">
                <a16:creationId xmlns:a16="http://schemas.microsoft.com/office/drawing/2014/main" id="{6372273F-ABAA-4ECF-87D9-CACC16AB315F}"/>
              </a:ext>
            </a:extLst>
          </p:cNvPr>
          <p:cNvSpPr txBox="1"/>
          <p:nvPr/>
        </p:nvSpPr>
        <p:spPr>
          <a:xfrm>
            <a:off x="1182552" y="5001630"/>
            <a:ext cx="1810685" cy="461665"/>
          </a:xfrm>
          <a:prstGeom prst="rect">
            <a:avLst/>
          </a:prstGeom>
          <a:noFill/>
        </p:spPr>
        <p:txBody>
          <a:bodyPr wrap="square" rtlCol="0">
            <a:spAutoFit/>
          </a:bodyPr>
          <a:lstStyle/>
          <a:p>
            <a:pPr algn="r" defTabSz="412104" hangingPunct="0"/>
            <a:r>
              <a:rPr lang="zh-CN" altLang="en-US"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rPr>
              <a:t>用户推广</a:t>
            </a:r>
            <a:endParaRPr lang="en-US" altLang="zh-CN" sz="2400" kern="0" spc="-151"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sp>
        <p:nvSpPr>
          <p:cNvPr id="50" name="TextBox 54">
            <a:extLst>
              <a:ext uri="{FF2B5EF4-FFF2-40B4-BE49-F238E27FC236}">
                <a16:creationId xmlns:a16="http://schemas.microsoft.com/office/drawing/2014/main" id="{D99F71F0-C0BB-4A61-A399-CE59E05ABC5A}"/>
              </a:ext>
            </a:extLst>
          </p:cNvPr>
          <p:cNvSpPr txBox="1"/>
          <p:nvPr/>
        </p:nvSpPr>
        <p:spPr>
          <a:xfrm>
            <a:off x="1003940" y="5429914"/>
            <a:ext cx="1989297" cy="914417"/>
          </a:xfrm>
          <a:prstGeom prst="rect">
            <a:avLst/>
          </a:prstGeom>
          <a:noFill/>
        </p:spPr>
        <p:txBody>
          <a:bodyPr wrap="square" rtlCol="0">
            <a:spAutoFit/>
          </a:bodyPr>
          <a:lstStyle/>
          <a:p>
            <a:pPr algn="just">
              <a:lnSpc>
                <a:spcPts val="2200"/>
              </a:lnSpc>
            </a:pP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用户通过邀请新用户获得金币，金币可用于兑换会员服务。</a:t>
            </a:r>
            <a:endParaRPr lang="en-US" altLang="zh-CN" sz="1400" dirty="0">
              <a:solidFill>
                <a:schemeClr val="tx1">
                  <a:lumMod val="75000"/>
                  <a:lumOff val="25000"/>
                </a:schemeClr>
              </a:solidFill>
              <a:latin typeface="仓耳今楷05-6763 W05" panose="02020400000000000000" pitchFamily="18" charset="-122"/>
              <a:ea typeface="仓耳今楷05-6763 W05" panose="02020400000000000000" pitchFamily="18" charset="-122"/>
            </a:endParaRPr>
          </a:p>
        </p:txBody>
      </p:sp>
    </p:spTree>
    <p:extLst>
      <p:ext uri="{BB962C8B-B14F-4D97-AF65-F5344CB8AC3E}">
        <p14:creationId xmlns:p14="http://schemas.microsoft.com/office/powerpoint/2010/main" val="4269746400"/>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750"/>
                                        <p:tgtEl>
                                          <p:spTgt spid="3"/>
                                        </p:tgtEl>
                                      </p:cBhvr>
                                    </p:animEffect>
                                  </p:childTnLst>
                                </p:cTn>
                              </p:par>
                            </p:childTnLst>
                          </p:cTn>
                        </p:par>
                        <p:par>
                          <p:cTn id="18" fill="hold">
                            <p:stCondLst>
                              <p:cond delay="2250"/>
                            </p:stCondLst>
                            <p:childTnLst>
                              <p:par>
                                <p:cTn id="19" presetID="22" presetClass="entr" presetSubtype="2"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right)">
                                      <p:cBhvr>
                                        <p:cTn id="21" dur="750"/>
                                        <p:tgtEl>
                                          <p:spTgt spid="48"/>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right)">
                                      <p:cBhvr>
                                        <p:cTn id="24" dur="750"/>
                                        <p:tgtEl>
                                          <p:spTgt spid="47"/>
                                        </p:tgtEl>
                                      </p:cBhvr>
                                    </p:animEffect>
                                  </p:childTnLst>
                                </p:cTn>
                              </p:par>
                            </p:childTnLst>
                          </p:cTn>
                        </p:par>
                        <p:par>
                          <p:cTn id="25" fill="hold">
                            <p:stCondLst>
                              <p:cond delay="3000"/>
                            </p:stCondLst>
                            <p:childTnLst>
                              <p:par>
                                <p:cTn id="26" presetID="2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750"/>
                                        <p:tgtEl>
                                          <p:spTgt spid="9"/>
                                        </p:tgtEl>
                                      </p:cBhvr>
                                    </p:animEffect>
                                  </p:childTnLst>
                                </p:cTn>
                              </p:par>
                            </p:childTnLst>
                          </p:cTn>
                        </p:par>
                        <p:par>
                          <p:cTn id="29" fill="hold">
                            <p:stCondLst>
                              <p:cond delay="3750"/>
                            </p:stCondLst>
                            <p:childTnLst>
                              <p:par>
                                <p:cTn id="30" presetID="22" presetClass="entr" presetSubtype="2"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right)">
                                      <p:cBhvr>
                                        <p:cTn id="32" dur="750"/>
                                        <p:tgtEl>
                                          <p:spTgt spid="49"/>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right)">
                                      <p:cBhvr>
                                        <p:cTn id="35" dur="750"/>
                                        <p:tgtEl>
                                          <p:spTgt spid="50"/>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750"/>
                                        <p:tgtEl>
                                          <p:spTgt spid="4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p:bldP spid="42"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1"/>
              <a:ext cx="3041374" cy="791747"/>
            </a:xfrm>
            <a:prstGeom prst="rect">
              <a:avLst/>
            </a:prstGeom>
          </p:spPr>
          <p:txBody>
            <a:bodyPr vert="horz" lIns="91440" tIns="45720" rIns="91440" bIns="45720" rtlCol="0" anchor="b">
              <a:noAutofit/>
            </a:bodyPr>
            <a:lstStyle/>
            <a:p>
              <a:pPr>
                <a:lnSpc>
                  <a:spcPts val="6000"/>
                </a:lnSpc>
                <a:spcBef>
                  <a:spcPct val="0"/>
                </a:spcBef>
              </a:pPr>
              <a:r>
                <a:rPr lang="en-US" altLang="zh-CN" sz="44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06.</a:t>
              </a:r>
            </a:p>
            <a:p>
              <a:pPr>
                <a:lnSpc>
                  <a:spcPts val="6000"/>
                </a:lnSpc>
                <a:spcBef>
                  <a:spcPct val="0"/>
                </a:spcBef>
              </a:pPr>
              <a:r>
                <a:rPr lang="zh-CN" altLang="en-US" sz="2400" dirty="0"/>
                <a:t>运营规划书</a:t>
              </a:r>
            </a:p>
          </p:txBody>
        </p:sp>
      </p:grpSp>
      <p:sp>
        <p:nvSpPr>
          <p:cNvPr id="25" name="矩形 24">
            <a:extLst>
              <a:ext uri="{FF2B5EF4-FFF2-40B4-BE49-F238E27FC236}">
                <a16:creationId xmlns:a16="http://schemas.microsoft.com/office/drawing/2014/main" id="{96C2DBA8-04B7-47CB-9C36-7EFCC40F7D18}"/>
              </a:ext>
            </a:extLst>
          </p:cNvPr>
          <p:cNvSpPr/>
          <p:nvPr/>
        </p:nvSpPr>
        <p:spPr>
          <a:xfrm>
            <a:off x="2011928" y="5645809"/>
            <a:ext cx="2373273"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SIX</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3273282818"/>
      </p:ext>
    </p:extLst>
  </p:cSld>
  <p:clrMapOvr>
    <a:masterClrMapping/>
  </p:clrMapOvr>
  <mc:AlternateContent xmlns:mc="http://schemas.openxmlformats.org/markup-compatibility/2006" xmlns:p14="http://schemas.microsoft.com/office/powerpoint/2010/main">
    <mc:Choice Requires="p14">
      <p:transition spd="slow" p14:dur="175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06</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3299186"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rPr>
              <a:t>运营规划书</a:t>
            </a:r>
          </a:p>
        </p:txBody>
      </p:sp>
      <p:grpSp>
        <p:nvGrpSpPr>
          <p:cNvPr id="15" name="组合 14">
            <a:extLst>
              <a:ext uri="{FF2B5EF4-FFF2-40B4-BE49-F238E27FC236}">
                <a16:creationId xmlns:a16="http://schemas.microsoft.com/office/drawing/2014/main" id="{16616D08-1D6A-47EF-90CF-00E754C662A7}"/>
              </a:ext>
            </a:extLst>
          </p:cNvPr>
          <p:cNvGrpSpPr/>
          <p:nvPr/>
        </p:nvGrpSpPr>
        <p:grpSpPr>
          <a:xfrm>
            <a:off x="5976721" y="2549716"/>
            <a:ext cx="4556961" cy="2127110"/>
            <a:chOff x="6362640" y="2221241"/>
            <a:chExt cx="4556797" cy="2127030"/>
          </a:xfrm>
        </p:grpSpPr>
        <p:sp>
          <p:nvSpPr>
            <p:cNvPr id="16" name="矩形 15">
              <a:extLst>
                <a:ext uri="{FF2B5EF4-FFF2-40B4-BE49-F238E27FC236}">
                  <a16:creationId xmlns:a16="http://schemas.microsoft.com/office/drawing/2014/main" id="{6C8D98EB-547E-4508-8A55-0FE72A746FFF}"/>
                </a:ext>
              </a:extLst>
            </p:cNvPr>
            <p:cNvSpPr/>
            <p:nvPr/>
          </p:nvSpPr>
          <p:spPr>
            <a:xfrm>
              <a:off x="7180603" y="2221241"/>
              <a:ext cx="3738834" cy="910856"/>
            </a:xfrm>
            <a:prstGeom prst="rect">
              <a:avLst/>
            </a:prstGeom>
          </p:spPr>
          <p:txBody>
            <a:bodyPr wrap="square">
              <a:spAutoFit/>
            </a:bodyPr>
            <a:lstStyle/>
            <a:p>
              <a:pPr lvl="0" algn="just">
                <a:lnSpc>
                  <a:spcPts val="2200"/>
                </a:lnSpc>
                <a:defRPr/>
              </a:pPr>
              <a:r>
                <a:rPr lang="en-US" altLang="zh-CN"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app</a:t>
              </a: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下载免费，当使用眼镜去除技术或证件照功能超过一定次数后进行收费。具体金额由用户与开发者商议，平台收取少量手续费。</a:t>
              </a:r>
            </a:p>
          </p:txBody>
        </p:sp>
        <p:sp>
          <p:nvSpPr>
            <p:cNvPr id="18" name="矩形 17">
              <a:extLst>
                <a:ext uri="{FF2B5EF4-FFF2-40B4-BE49-F238E27FC236}">
                  <a16:creationId xmlns:a16="http://schemas.microsoft.com/office/drawing/2014/main" id="{2D1A519D-0F9C-47F5-BA71-DCA129B7042D}"/>
                </a:ext>
              </a:extLst>
            </p:cNvPr>
            <p:cNvSpPr/>
            <p:nvPr/>
          </p:nvSpPr>
          <p:spPr>
            <a:xfrm>
              <a:off x="7180603" y="3437415"/>
              <a:ext cx="3738834" cy="910856"/>
            </a:xfrm>
            <a:prstGeom prst="rect">
              <a:avLst/>
            </a:prstGeom>
          </p:spPr>
          <p:txBody>
            <a:bodyPr wrap="square">
              <a:spAutoFit/>
            </a:bodyPr>
            <a:lstStyle/>
            <a:p>
              <a:pPr lvl="0" algn="just">
                <a:lnSpc>
                  <a:spcPts val="2200"/>
                </a:lnSpc>
                <a:defRPr/>
              </a:pPr>
              <a:r>
                <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rPr>
                <a:t>当产品用户达到一定的规模后，应用提供任何内容相关的客户投放广告的平台，植入适量的广告，并收取一定的广告费。</a:t>
              </a:r>
            </a:p>
          </p:txBody>
        </p:sp>
        <p:sp>
          <p:nvSpPr>
            <p:cNvPr id="36" name="椭圆 35">
              <a:extLst>
                <a:ext uri="{FF2B5EF4-FFF2-40B4-BE49-F238E27FC236}">
                  <a16:creationId xmlns:a16="http://schemas.microsoft.com/office/drawing/2014/main" id="{BEEA2101-94A0-4C0E-A0A1-1EFECA0896A4}"/>
                </a:ext>
              </a:extLst>
            </p:cNvPr>
            <p:cNvSpPr/>
            <p:nvPr/>
          </p:nvSpPr>
          <p:spPr>
            <a:xfrm>
              <a:off x="6362640" y="2318485"/>
              <a:ext cx="576000" cy="576000"/>
            </a:xfrm>
            <a:prstGeom prst="ellipse">
              <a:avLst/>
            </a:prstGeom>
            <a:solidFill>
              <a:srgbClr val="C4D7D3"/>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rPr>
                <a:t>01</a:t>
              </a:r>
              <a:endParaRPr lang="zh-CN" altLang="en-US" sz="16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sp>
          <p:nvSpPr>
            <p:cNvPr id="34" name="椭圆 33">
              <a:extLst>
                <a:ext uri="{FF2B5EF4-FFF2-40B4-BE49-F238E27FC236}">
                  <a16:creationId xmlns:a16="http://schemas.microsoft.com/office/drawing/2014/main" id="{8F885B3D-22B0-4379-AB90-0E171D27DB7A}"/>
                </a:ext>
              </a:extLst>
            </p:cNvPr>
            <p:cNvSpPr/>
            <p:nvPr/>
          </p:nvSpPr>
          <p:spPr>
            <a:xfrm>
              <a:off x="6362640" y="3437415"/>
              <a:ext cx="576000" cy="576000"/>
            </a:xfrm>
            <a:prstGeom prst="ellipse">
              <a:avLst/>
            </a:prstGeom>
            <a:solidFill>
              <a:srgbClr val="FBD77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6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rPr>
                <a:t>02</a:t>
              </a:r>
              <a:endParaRPr lang="zh-CN" altLang="en-US" sz="1600" dirty="0">
                <a:solidFill>
                  <a:schemeClr val="tx1">
                    <a:lumMod val="75000"/>
                    <a:lumOff val="25000"/>
                  </a:schemeClr>
                </a:solidFill>
                <a:latin typeface="仓耳今楷05-6763 W05" panose="02020400000000000000" pitchFamily="18" charset="-122"/>
                <a:ea typeface="仓耳今楷05-6763 W05" panose="02020400000000000000" pitchFamily="18" charset="-122"/>
                <a:cs typeface="+mn-ea"/>
                <a:sym typeface="+mn-lt"/>
              </a:endParaRPr>
            </a:p>
          </p:txBody>
        </p:sp>
      </p:grpSp>
      <p:sp>
        <p:nvSpPr>
          <p:cNvPr id="38" name="矩形 37">
            <a:extLst>
              <a:ext uri="{FF2B5EF4-FFF2-40B4-BE49-F238E27FC236}">
                <a16:creationId xmlns:a16="http://schemas.microsoft.com/office/drawing/2014/main" id="{0B619230-F29B-45A3-98C7-EF7BB78D30B9}"/>
              </a:ext>
            </a:extLst>
          </p:cNvPr>
          <p:cNvSpPr/>
          <p:nvPr/>
        </p:nvSpPr>
        <p:spPr>
          <a:xfrm>
            <a:off x="1503961" y="1852862"/>
            <a:ext cx="3746215" cy="3861788"/>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pic>
        <p:nvPicPr>
          <p:cNvPr id="14" name="图片 13">
            <a:extLst>
              <a:ext uri="{FF2B5EF4-FFF2-40B4-BE49-F238E27FC236}">
                <a16:creationId xmlns:a16="http://schemas.microsoft.com/office/drawing/2014/main" id="{2D9B45A5-A77B-4278-BA43-36675B862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193" y="1674637"/>
            <a:ext cx="3861788" cy="3861788"/>
          </a:xfrm>
          <a:prstGeom prst="rect">
            <a:avLst/>
          </a:prstGeom>
          <a:ln>
            <a:noFill/>
          </a:ln>
          <a:effectLst/>
        </p:spPr>
      </p:pic>
      <p:sp>
        <p:nvSpPr>
          <p:cNvPr id="22" name="文本框 21">
            <a:extLst>
              <a:ext uri="{FF2B5EF4-FFF2-40B4-BE49-F238E27FC236}">
                <a16:creationId xmlns:a16="http://schemas.microsoft.com/office/drawing/2014/main" id="{4A3BE69E-EEBB-48B1-8CA9-045A88FB50FD}"/>
              </a:ext>
            </a:extLst>
          </p:cNvPr>
          <p:cNvSpPr txBox="1"/>
          <p:nvPr/>
        </p:nvSpPr>
        <p:spPr>
          <a:xfrm>
            <a:off x="5976721" y="1624605"/>
            <a:ext cx="4556961" cy="646331"/>
          </a:xfrm>
          <a:prstGeom prst="rect">
            <a:avLst/>
          </a:prstGeom>
          <a:noFill/>
        </p:spPr>
        <p:txBody>
          <a:bodyPr wrap="square">
            <a:spAutoFit/>
          </a:bodyPr>
          <a:lstStyle/>
          <a:p>
            <a:r>
              <a:rPr lang="zh-CN" altLang="en-US" dirty="0"/>
              <a:t>本产品的大部分功能免费向用户开放，</a:t>
            </a:r>
            <a:endParaRPr lang="en-US" altLang="zh-CN" dirty="0"/>
          </a:p>
          <a:p>
            <a:r>
              <a:rPr lang="zh-CN" altLang="en-US" dirty="0"/>
              <a:t>商业运营模式如下：</a:t>
            </a:r>
          </a:p>
        </p:txBody>
      </p:sp>
    </p:spTree>
    <p:extLst>
      <p:ext uri="{BB962C8B-B14F-4D97-AF65-F5344CB8AC3E}">
        <p14:creationId xmlns:p14="http://schemas.microsoft.com/office/powerpoint/2010/main" val="2349572550"/>
      </p:ext>
    </p:extLst>
  </p:cSld>
  <p:clrMapOvr>
    <a:masterClrMapping/>
  </p:clrMapOvr>
  <mc:AlternateContent xmlns:mc="http://schemas.openxmlformats.org/markup-compatibility/2006" xmlns:p14="http://schemas.microsoft.com/office/powerpoint/2010/main">
    <mc:Choice Requires="p14">
      <p:transition spd="slow" p14:dur="175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750" fill="hold"/>
                                        <p:tgtEl>
                                          <p:spTgt spid="14"/>
                                        </p:tgtEl>
                                        <p:attrNameLst>
                                          <p:attrName>ppt_w</p:attrName>
                                        </p:attrNameLst>
                                      </p:cBhvr>
                                      <p:tavLst>
                                        <p:tav tm="0">
                                          <p:val>
                                            <p:fltVal val="0"/>
                                          </p:val>
                                        </p:tav>
                                        <p:tav tm="100000">
                                          <p:val>
                                            <p:strVal val="#ppt_w"/>
                                          </p:val>
                                        </p:tav>
                                      </p:tavLst>
                                    </p:anim>
                                    <p:anim calcmode="lin" valueType="num">
                                      <p:cBhvr>
                                        <p:cTn id="18" dur="750" fill="hold"/>
                                        <p:tgtEl>
                                          <p:spTgt spid="14"/>
                                        </p:tgtEl>
                                        <p:attrNameLst>
                                          <p:attrName>ppt_h</p:attrName>
                                        </p:attrNameLst>
                                      </p:cBhvr>
                                      <p:tavLst>
                                        <p:tav tm="0">
                                          <p:val>
                                            <p:fltVal val="0"/>
                                          </p:val>
                                        </p:tav>
                                        <p:tav tm="100000">
                                          <p:val>
                                            <p:strVal val="#ppt_h"/>
                                          </p:val>
                                        </p:tav>
                                      </p:tavLst>
                                    </p:anim>
                                    <p:animEffect transition="in" filter="fade">
                                      <p:cBhvr>
                                        <p:cTn id="19" dur="750"/>
                                        <p:tgtEl>
                                          <p:spTgt spid="14"/>
                                        </p:tgtEl>
                                      </p:cBhvr>
                                    </p:animEffect>
                                  </p:childTnLst>
                                </p:cTn>
                              </p:par>
                            </p:childTnLst>
                          </p:cTn>
                        </p:par>
                        <p:par>
                          <p:cTn id="20" fill="hold">
                            <p:stCondLst>
                              <p:cond delay="2250"/>
                            </p:stCondLst>
                            <p:childTnLst>
                              <p:par>
                                <p:cTn id="21" presetID="22" presetClass="entr" presetSubtype="4"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down)">
                                      <p:cBhvr>
                                        <p:cTn id="23" dur="750"/>
                                        <p:tgtEl>
                                          <p:spTgt spid="38"/>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62B5F3-AA26-4268-89E4-2E923DE55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 y="-44993"/>
            <a:ext cx="12215711" cy="6878598"/>
          </a:xfrm>
          <a:prstGeom prst="rect">
            <a:avLst/>
          </a:prstGeom>
        </p:spPr>
      </p:pic>
      <p:grpSp>
        <p:nvGrpSpPr>
          <p:cNvPr id="59" name="组合 58">
            <a:extLst>
              <a:ext uri="{FF2B5EF4-FFF2-40B4-BE49-F238E27FC236}">
                <a16:creationId xmlns:a16="http://schemas.microsoft.com/office/drawing/2014/main" id="{ED0CB280-CE4A-421C-B495-31EB2FD9621F}"/>
              </a:ext>
            </a:extLst>
          </p:cNvPr>
          <p:cNvGrpSpPr/>
          <p:nvPr/>
        </p:nvGrpSpPr>
        <p:grpSpPr>
          <a:xfrm>
            <a:off x="2845416" y="662893"/>
            <a:ext cx="1823073" cy="2406274"/>
            <a:chOff x="854419" y="2228562"/>
            <a:chExt cx="1823073" cy="2406274"/>
          </a:xfrm>
        </p:grpSpPr>
        <p:grpSp>
          <p:nvGrpSpPr>
            <p:cNvPr id="46" name="组合 45">
              <a:extLst>
                <a:ext uri="{FF2B5EF4-FFF2-40B4-BE49-F238E27FC236}">
                  <a16:creationId xmlns:a16="http://schemas.microsoft.com/office/drawing/2014/main" id="{2B8B67C5-17E5-49CE-9923-79546901E34A}"/>
                </a:ext>
              </a:extLst>
            </p:cNvPr>
            <p:cNvGrpSpPr/>
            <p:nvPr/>
          </p:nvGrpSpPr>
          <p:grpSpPr>
            <a:xfrm>
              <a:off x="1699415" y="4059691"/>
              <a:ext cx="136606" cy="575145"/>
              <a:chOff x="-865922" y="3565277"/>
              <a:chExt cx="152847" cy="643524"/>
            </a:xfrm>
          </p:grpSpPr>
          <p:cxnSp>
            <p:nvCxnSpPr>
              <p:cNvPr id="47" name="直接连接符 46">
                <a:extLst>
                  <a:ext uri="{FF2B5EF4-FFF2-40B4-BE49-F238E27FC236}">
                    <a16:creationId xmlns:a16="http://schemas.microsoft.com/office/drawing/2014/main" id="{291E518C-49F5-4C71-A7F3-B420C5F6525B}"/>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4014DCD3-E24E-499B-B8E9-083282674DCE}"/>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7" name="矩形 6">
              <a:extLst>
                <a:ext uri="{FF2B5EF4-FFF2-40B4-BE49-F238E27FC236}">
                  <a16:creationId xmlns:a16="http://schemas.microsoft.com/office/drawing/2014/main" id="{88C8F634-082E-4465-A85B-266CC1881B48}"/>
                </a:ext>
              </a:extLst>
            </p:cNvPr>
            <p:cNvSpPr/>
            <p:nvPr/>
          </p:nvSpPr>
          <p:spPr>
            <a:xfrm>
              <a:off x="997854" y="2228562"/>
              <a:ext cx="1536199" cy="1887203"/>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ONE</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90058478-807F-43BD-92F4-C7180F987F9E}"/>
                </a:ext>
              </a:extLst>
            </p:cNvPr>
            <p:cNvSpPr/>
            <p:nvPr/>
          </p:nvSpPr>
          <p:spPr>
            <a:xfrm>
              <a:off x="854419" y="2372660"/>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nvGrpSpPr>
          <p:cNvPr id="60" name="组合 59">
            <a:extLst>
              <a:ext uri="{FF2B5EF4-FFF2-40B4-BE49-F238E27FC236}">
                <a16:creationId xmlns:a16="http://schemas.microsoft.com/office/drawing/2014/main" id="{2A2FC172-4DCD-4D91-86AC-1BFA58626FB4}"/>
              </a:ext>
            </a:extLst>
          </p:cNvPr>
          <p:cNvGrpSpPr/>
          <p:nvPr/>
        </p:nvGrpSpPr>
        <p:grpSpPr>
          <a:xfrm>
            <a:off x="6143498" y="650628"/>
            <a:ext cx="1823073" cy="2433721"/>
            <a:chOff x="3727804" y="2226456"/>
            <a:chExt cx="1823073" cy="2433721"/>
          </a:xfrm>
        </p:grpSpPr>
        <p:sp>
          <p:nvSpPr>
            <p:cNvPr id="11" name="矩形 10">
              <a:extLst>
                <a:ext uri="{FF2B5EF4-FFF2-40B4-BE49-F238E27FC236}">
                  <a16:creationId xmlns:a16="http://schemas.microsoft.com/office/drawing/2014/main" id="{B69F0487-F919-46DB-AC18-2B47C8B297B0}"/>
                </a:ext>
              </a:extLst>
            </p:cNvPr>
            <p:cNvSpPr/>
            <p:nvPr/>
          </p:nvSpPr>
          <p:spPr>
            <a:xfrm>
              <a:off x="3877503" y="2226456"/>
              <a:ext cx="1536199" cy="1887203"/>
            </a:xfrm>
            <a:prstGeom prst="rect">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TWO</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14" name="矩形 13">
              <a:extLst>
                <a:ext uri="{FF2B5EF4-FFF2-40B4-BE49-F238E27FC236}">
                  <a16:creationId xmlns:a16="http://schemas.microsoft.com/office/drawing/2014/main" id="{78C44358-B8EC-45B8-883F-8103896F6C90}"/>
                </a:ext>
              </a:extLst>
            </p:cNvPr>
            <p:cNvSpPr/>
            <p:nvPr/>
          </p:nvSpPr>
          <p:spPr>
            <a:xfrm>
              <a:off x="3727804" y="2370754"/>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nvGrpSpPr>
            <p:cNvPr id="23" name="组合 22">
              <a:extLst>
                <a:ext uri="{FF2B5EF4-FFF2-40B4-BE49-F238E27FC236}">
                  <a16:creationId xmlns:a16="http://schemas.microsoft.com/office/drawing/2014/main" id="{CBE0263A-F585-4101-BCD2-AFBBF8F17655}"/>
                </a:ext>
              </a:extLst>
            </p:cNvPr>
            <p:cNvGrpSpPr/>
            <p:nvPr/>
          </p:nvGrpSpPr>
          <p:grpSpPr>
            <a:xfrm>
              <a:off x="4583189" y="4085032"/>
              <a:ext cx="136606" cy="575145"/>
              <a:chOff x="-865922" y="3565277"/>
              <a:chExt cx="152847" cy="643524"/>
            </a:xfrm>
          </p:grpSpPr>
          <p:cxnSp>
            <p:nvCxnSpPr>
              <p:cNvPr id="24" name="直接连接符 23">
                <a:extLst>
                  <a:ext uri="{FF2B5EF4-FFF2-40B4-BE49-F238E27FC236}">
                    <a16:creationId xmlns:a16="http://schemas.microsoft.com/office/drawing/2014/main" id="{F13BC290-83C2-4017-A6D6-73FC37FF8524}"/>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95068775-E49A-4E9E-9C42-941E513D929F}"/>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grpSp>
        <p:nvGrpSpPr>
          <p:cNvPr id="61" name="组合 60">
            <a:extLst>
              <a:ext uri="{FF2B5EF4-FFF2-40B4-BE49-F238E27FC236}">
                <a16:creationId xmlns:a16="http://schemas.microsoft.com/office/drawing/2014/main" id="{91F32B2B-CEC7-4A4D-9EBF-1D7DCB57D13C}"/>
              </a:ext>
            </a:extLst>
          </p:cNvPr>
          <p:cNvGrpSpPr/>
          <p:nvPr/>
        </p:nvGrpSpPr>
        <p:grpSpPr>
          <a:xfrm>
            <a:off x="6155031" y="3654632"/>
            <a:ext cx="1823073" cy="2437978"/>
            <a:chOff x="6594052" y="2226656"/>
            <a:chExt cx="1823073" cy="2437978"/>
          </a:xfrm>
        </p:grpSpPr>
        <p:sp>
          <p:nvSpPr>
            <p:cNvPr id="12" name="矩形 11">
              <a:extLst>
                <a:ext uri="{FF2B5EF4-FFF2-40B4-BE49-F238E27FC236}">
                  <a16:creationId xmlns:a16="http://schemas.microsoft.com/office/drawing/2014/main" id="{575DEFAD-B1C5-4E8E-A1A3-519B84DDCC61}"/>
                </a:ext>
              </a:extLst>
            </p:cNvPr>
            <p:cNvSpPr/>
            <p:nvPr/>
          </p:nvSpPr>
          <p:spPr>
            <a:xfrm>
              <a:off x="6745553" y="2226656"/>
              <a:ext cx="1536199" cy="1887203"/>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THREE</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15" name="矩形 14">
              <a:extLst>
                <a:ext uri="{FF2B5EF4-FFF2-40B4-BE49-F238E27FC236}">
                  <a16:creationId xmlns:a16="http://schemas.microsoft.com/office/drawing/2014/main" id="{FB52F8D5-9B5B-459D-B46B-C11087F8B225}"/>
                </a:ext>
              </a:extLst>
            </p:cNvPr>
            <p:cNvSpPr/>
            <p:nvPr/>
          </p:nvSpPr>
          <p:spPr>
            <a:xfrm>
              <a:off x="6594052" y="2372660"/>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nvGrpSpPr>
            <p:cNvPr id="26" name="组合 25">
              <a:extLst>
                <a:ext uri="{FF2B5EF4-FFF2-40B4-BE49-F238E27FC236}">
                  <a16:creationId xmlns:a16="http://schemas.microsoft.com/office/drawing/2014/main" id="{4CF013A0-7CE0-4E8A-9C95-24A76CF8E4BB}"/>
                </a:ext>
              </a:extLst>
            </p:cNvPr>
            <p:cNvGrpSpPr/>
            <p:nvPr/>
          </p:nvGrpSpPr>
          <p:grpSpPr>
            <a:xfrm>
              <a:off x="7447700" y="4089489"/>
              <a:ext cx="136606" cy="575145"/>
              <a:chOff x="-865922" y="3565277"/>
              <a:chExt cx="152847" cy="643524"/>
            </a:xfrm>
          </p:grpSpPr>
          <p:cxnSp>
            <p:nvCxnSpPr>
              <p:cNvPr id="27" name="直接连接符 26">
                <a:extLst>
                  <a:ext uri="{FF2B5EF4-FFF2-40B4-BE49-F238E27FC236}">
                    <a16:creationId xmlns:a16="http://schemas.microsoft.com/office/drawing/2014/main" id="{A25FA4A8-8C32-4ECE-B9B0-83F30FBD9212}"/>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60265935-5F0A-48E5-9591-E398ADE29B2E}"/>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grpSp>
        <p:nvGrpSpPr>
          <p:cNvPr id="62" name="组合 61">
            <a:extLst>
              <a:ext uri="{FF2B5EF4-FFF2-40B4-BE49-F238E27FC236}">
                <a16:creationId xmlns:a16="http://schemas.microsoft.com/office/drawing/2014/main" id="{D72FA6D7-16B5-486B-A5F0-CF6481B6453D}"/>
              </a:ext>
            </a:extLst>
          </p:cNvPr>
          <p:cNvGrpSpPr/>
          <p:nvPr/>
        </p:nvGrpSpPr>
        <p:grpSpPr>
          <a:xfrm>
            <a:off x="2911392" y="3706253"/>
            <a:ext cx="1823073" cy="2463854"/>
            <a:chOff x="9466866" y="2226656"/>
            <a:chExt cx="1823073" cy="2463854"/>
          </a:xfrm>
        </p:grpSpPr>
        <p:sp>
          <p:nvSpPr>
            <p:cNvPr id="13" name="矩形 12">
              <a:extLst>
                <a:ext uri="{FF2B5EF4-FFF2-40B4-BE49-F238E27FC236}">
                  <a16:creationId xmlns:a16="http://schemas.microsoft.com/office/drawing/2014/main" id="{9F6070FE-54B6-49FD-B572-C7DE55C32773}"/>
                </a:ext>
              </a:extLst>
            </p:cNvPr>
            <p:cNvSpPr/>
            <p:nvPr/>
          </p:nvSpPr>
          <p:spPr>
            <a:xfrm>
              <a:off x="9611266" y="2226656"/>
              <a:ext cx="1536199" cy="1887203"/>
            </a:xfrm>
            <a:prstGeom prst="rect">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FOUR</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16" name="矩形 15">
              <a:extLst>
                <a:ext uri="{FF2B5EF4-FFF2-40B4-BE49-F238E27FC236}">
                  <a16:creationId xmlns:a16="http://schemas.microsoft.com/office/drawing/2014/main" id="{D1D40DC1-7358-4124-A998-32E20E4CCE4C}"/>
                </a:ext>
              </a:extLst>
            </p:cNvPr>
            <p:cNvSpPr/>
            <p:nvPr/>
          </p:nvSpPr>
          <p:spPr>
            <a:xfrm>
              <a:off x="9466866" y="2370754"/>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nvGrpSpPr>
            <p:cNvPr id="29" name="组合 28">
              <a:extLst>
                <a:ext uri="{FF2B5EF4-FFF2-40B4-BE49-F238E27FC236}">
                  <a16:creationId xmlns:a16="http://schemas.microsoft.com/office/drawing/2014/main" id="{C8DD1DD6-9A63-44D8-9D8A-CA843435135D}"/>
                </a:ext>
              </a:extLst>
            </p:cNvPr>
            <p:cNvGrpSpPr/>
            <p:nvPr/>
          </p:nvGrpSpPr>
          <p:grpSpPr>
            <a:xfrm>
              <a:off x="10312050" y="4115365"/>
              <a:ext cx="136606" cy="575145"/>
              <a:chOff x="-865922" y="3565277"/>
              <a:chExt cx="152847" cy="643524"/>
            </a:xfrm>
          </p:grpSpPr>
          <p:cxnSp>
            <p:nvCxnSpPr>
              <p:cNvPr id="30" name="直接连接符 29">
                <a:extLst>
                  <a:ext uri="{FF2B5EF4-FFF2-40B4-BE49-F238E27FC236}">
                    <a16:creationId xmlns:a16="http://schemas.microsoft.com/office/drawing/2014/main" id="{5ADED967-A110-4D0B-BB59-998BFB308874}"/>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A79A262B-63FA-4B5E-80F8-51F693B5D4E4}"/>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sp>
        <p:nvSpPr>
          <p:cNvPr id="33" name="矩形 32">
            <a:extLst>
              <a:ext uri="{FF2B5EF4-FFF2-40B4-BE49-F238E27FC236}">
                <a16:creationId xmlns:a16="http://schemas.microsoft.com/office/drawing/2014/main" id="{8B7A73C5-D047-4743-8BFB-4AC825F3481E}"/>
              </a:ext>
            </a:extLst>
          </p:cNvPr>
          <p:cNvSpPr/>
          <p:nvPr/>
        </p:nvSpPr>
        <p:spPr>
          <a:xfrm>
            <a:off x="2663383" y="3065607"/>
            <a:ext cx="2373273" cy="402422"/>
          </a:xfrm>
          <a:prstGeom prst="rect">
            <a:avLst/>
          </a:prstGeom>
        </p:spPr>
        <p:txBody>
          <a:bodyPr vert="horz" lIns="91440" tIns="45720" rIns="91440" bIns="45720" rtlCol="0" anchor="b">
            <a:normAutofit/>
          </a:bodyPr>
          <a:lstStyle/>
          <a:p>
            <a:pPr algn="ctr">
              <a:lnSpc>
                <a:spcPct val="90000"/>
              </a:lnSpc>
              <a:spcBef>
                <a:spcPct val="0"/>
              </a:spcBef>
            </a:pPr>
            <a:r>
              <a:rPr lang="zh-CN" altLang="en-US"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整体思路</a:t>
            </a:r>
          </a:p>
        </p:txBody>
      </p:sp>
      <p:sp>
        <p:nvSpPr>
          <p:cNvPr id="35" name="矩形 34">
            <a:extLst>
              <a:ext uri="{FF2B5EF4-FFF2-40B4-BE49-F238E27FC236}">
                <a16:creationId xmlns:a16="http://schemas.microsoft.com/office/drawing/2014/main" id="{9A9B5FAF-BE6A-43C7-B486-CC7E605D3FDA}"/>
              </a:ext>
            </a:extLst>
          </p:cNvPr>
          <p:cNvSpPr/>
          <p:nvPr/>
        </p:nvSpPr>
        <p:spPr>
          <a:xfrm>
            <a:off x="5958648" y="6093473"/>
            <a:ext cx="2373273" cy="402424"/>
          </a:xfrm>
          <a:prstGeom prst="rect">
            <a:avLst/>
          </a:prstGeom>
        </p:spPr>
        <p:txBody>
          <a:bodyPr vert="horz" lIns="91440" tIns="45720" rIns="91440" bIns="45720" rtlCol="0" anchor="b">
            <a:normAutofit/>
          </a:bodyPr>
          <a:lstStyle/>
          <a:p>
            <a:pPr algn="ctr">
              <a:lnSpc>
                <a:spcPct val="90000"/>
              </a:lnSpc>
              <a:spcBef>
                <a:spcPct val="0"/>
              </a:spcBef>
            </a:pPr>
            <a:r>
              <a:rPr lang="zh-CN" altLang="en-US"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推广方案</a:t>
            </a:r>
          </a:p>
        </p:txBody>
      </p:sp>
      <p:sp>
        <p:nvSpPr>
          <p:cNvPr id="36" name="矩形 35">
            <a:extLst>
              <a:ext uri="{FF2B5EF4-FFF2-40B4-BE49-F238E27FC236}">
                <a16:creationId xmlns:a16="http://schemas.microsoft.com/office/drawing/2014/main" id="{43B1A3BE-C0EB-4EB5-97A7-F0330BCD3B86}"/>
              </a:ext>
            </a:extLst>
          </p:cNvPr>
          <p:cNvSpPr/>
          <p:nvPr/>
        </p:nvSpPr>
        <p:spPr>
          <a:xfrm>
            <a:off x="9339448" y="6101804"/>
            <a:ext cx="2373273" cy="405546"/>
          </a:xfrm>
          <a:prstGeom prst="rect">
            <a:avLst/>
          </a:prstGeom>
        </p:spPr>
        <p:txBody>
          <a:bodyPr vert="horz" lIns="91440" tIns="45720" rIns="91440" bIns="45720" rtlCol="0" anchor="b">
            <a:normAutofit/>
          </a:bodyPr>
          <a:lstStyle/>
          <a:p>
            <a:pPr algn="ctr">
              <a:lnSpc>
                <a:spcPct val="90000"/>
              </a:lnSpc>
              <a:spcBef>
                <a:spcPct val="0"/>
              </a:spcBef>
            </a:pPr>
            <a:r>
              <a:rPr lang="zh-CN" altLang="en-US"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运营规划书</a:t>
            </a:r>
          </a:p>
        </p:txBody>
      </p:sp>
      <p:sp>
        <p:nvSpPr>
          <p:cNvPr id="37" name="矩形 36">
            <a:extLst>
              <a:ext uri="{FF2B5EF4-FFF2-40B4-BE49-F238E27FC236}">
                <a16:creationId xmlns:a16="http://schemas.microsoft.com/office/drawing/2014/main" id="{B0452D5D-1B75-4EB8-A8C9-0AA1890A8BAD}"/>
              </a:ext>
            </a:extLst>
          </p:cNvPr>
          <p:cNvSpPr/>
          <p:nvPr/>
        </p:nvSpPr>
        <p:spPr>
          <a:xfrm>
            <a:off x="2663382" y="6153094"/>
            <a:ext cx="2373273" cy="402423"/>
          </a:xfrm>
          <a:prstGeom prst="rect">
            <a:avLst/>
          </a:prstGeom>
        </p:spPr>
        <p:txBody>
          <a:bodyPr vert="horz" lIns="91440" tIns="45720" rIns="91440" bIns="45720" rtlCol="0" anchor="b">
            <a:noAutofit/>
          </a:bodyPr>
          <a:lstStyle/>
          <a:p>
            <a:pPr algn="ctr">
              <a:lnSpc>
                <a:spcPct val="90000"/>
              </a:lnSpc>
              <a:spcBef>
                <a:spcPct val="0"/>
              </a:spcBef>
            </a:pPr>
            <a:r>
              <a:rPr lang="zh-CN" altLang="en-US"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执行方案 </a:t>
            </a:r>
          </a:p>
        </p:txBody>
      </p:sp>
      <p:sp>
        <p:nvSpPr>
          <p:cNvPr id="52" name="文本框 51">
            <a:extLst>
              <a:ext uri="{FF2B5EF4-FFF2-40B4-BE49-F238E27FC236}">
                <a16:creationId xmlns:a16="http://schemas.microsoft.com/office/drawing/2014/main" id="{8EBC7D55-CFA7-47B9-8ABE-EF4A3406887A}"/>
              </a:ext>
            </a:extLst>
          </p:cNvPr>
          <p:cNvSpPr txBox="1"/>
          <p:nvPr/>
        </p:nvSpPr>
        <p:spPr>
          <a:xfrm>
            <a:off x="-109202" y="2755718"/>
            <a:ext cx="2301394" cy="707886"/>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i="0" u="none" strike="noStrike" kern="1200" cap="none" spc="0" normalizeH="0" baseline="0" noProof="0" dirty="0">
                <a:ln>
                  <a:noFill/>
                </a:ln>
                <a:solidFill>
                  <a:prstClr val="black">
                    <a:lumMod val="85000"/>
                    <a:lumOff val="15000"/>
                  </a:prstClr>
                </a:solidFill>
                <a:effectLst/>
                <a:uLnTx/>
                <a:uFillTx/>
                <a:latin typeface="仓耳今楷05-6763 W05" panose="02020400000000000000" pitchFamily="18" charset="-122"/>
                <a:ea typeface="仓耳今楷05-6763 W05" panose="02020400000000000000" pitchFamily="18" charset="-122"/>
              </a:rPr>
              <a:t>目录</a:t>
            </a:r>
            <a:endParaRPr kumimoji="0" lang="zh-CN" altLang="en-US" sz="4000" i="1" u="none" strike="noStrike" kern="1200" cap="none" spc="0" normalizeH="0" baseline="0" noProof="0" dirty="0">
              <a:ln>
                <a:noFill/>
              </a:ln>
              <a:solidFill>
                <a:prstClr val="black">
                  <a:lumMod val="85000"/>
                  <a:lumOff val="15000"/>
                </a:prstClr>
              </a:solidFill>
              <a:effectLst/>
              <a:uLnTx/>
              <a:uFillTx/>
              <a:latin typeface="仓耳今楷05-6763 W05" panose="02020400000000000000" pitchFamily="18" charset="-122"/>
              <a:ea typeface="仓耳今楷05-6763 W05" panose="02020400000000000000" pitchFamily="18" charset="-122"/>
            </a:endParaRPr>
          </a:p>
        </p:txBody>
      </p:sp>
      <p:grpSp>
        <p:nvGrpSpPr>
          <p:cNvPr id="39" name="组合 38">
            <a:extLst>
              <a:ext uri="{FF2B5EF4-FFF2-40B4-BE49-F238E27FC236}">
                <a16:creationId xmlns:a16="http://schemas.microsoft.com/office/drawing/2014/main" id="{D3A118F4-0123-46A0-B370-804589EF8D98}"/>
              </a:ext>
            </a:extLst>
          </p:cNvPr>
          <p:cNvGrpSpPr/>
          <p:nvPr/>
        </p:nvGrpSpPr>
        <p:grpSpPr>
          <a:xfrm>
            <a:off x="9562808" y="646371"/>
            <a:ext cx="1823073" cy="2437978"/>
            <a:chOff x="6594052" y="2226656"/>
            <a:chExt cx="1823073" cy="2437978"/>
          </a:xfrm>
        </p:grpSpPr>
        <p:sp>
          <p:nvSpPr>
            <p:cNvPr id="43" name="矩形 42">
              <a:extLst>
                <a:ext uri="{FF2B5EF4-FFF2-40B4-BE49-F238E27FC236}">
                  <a16:creationId xmlns:a16="http://schemas.microsoft.com/office/drawing/2014/main" id="{4EC9D3FB-49B3-45C9-B547-0974D36A2A96}"/>
                </a:ext>
              </a:extLst>
            </p:cNvPr>
            <p:cNvSpPr/>
            <p:nvPr/>
          </p:nvSpPr>
          <p:spPr>
            <a:xfrm>
              <a:off x="6745553" y="2226656"/>
              <a:ext cx="1536199" cy="1887203"/>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THREE</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44" name="矩形 43">
              <a:extLst>
                <a:ext uri="{FF2B5EF4-FFF2-40B4-BE49-F238E27FC236}">
                  <a16:creationId xmlns:a16="http://schemas.microsoft.com/office/drawing/2014/main" id="{80F2D96E-BC7B-43D0-BF48-4430E15AB66B}"/>
                </a:ext>
              </a:extLst>
            </p:cNvPr>
            <p:cNvSpPr/>
            <p:nvPr/>
          </p:nvSpPr>
          <p:spPr>
            <a:xfrm>
              <a:off x="6594052" y="2372660"/>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nvGrpSpPr>
            <p:cNvPr id="45" name="组合 44">
              <a:extLst>
                <a:ext uri="{FF2B5EF4-FFF2-40B4-BE49-F238E27FC236}">
                  <a16:creationId xmlns:a16="http://schemas.microsoft.com/office/drawing/2014/main" id="{DA0AE5D6-7C5D-4A5A-A618-E6AFE61BB3EB}"/>
                </a:ext>
              </a:extLst>
            </p:cNvPr>
            <p:cNvGrpSpPr/>
            <p:nvPr/>
          </p:nvGrpSpPr>
          <p:grpSpPr>
            <a:xfrm>
              <a:off x="7447700" y="4089489"/>
              <a:ext cx="136606" cy="575145"/>
              <a:chOff x="-865922" y="3565277"/>
              <a:chExt cx="152847" cy="643524"/>
            </a:xfrm>
          </p:grpSpPr>
          <p:cxnSp>
            <p:nvCxnSpPr>
              <p:cNvPr id="49" name="直接连接符 48">
                <a:extLst>
                  <a:ext uri="{FF2B5EF4-FFF2-40B4-BE49-F238E27FC236}">
                    <a16:creationId xmlns:a16="http://schemas.microsoft.com/office/drawing/2014/main" id="{B4BF9B4E-A3F3-4B4C-87FA-00A652518C07}"/>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FB5E8B86-0D68-4951-BDE3-CDC5132B575E}"/>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grpSp>
        <p:nvGrpSpPr>
          <p:cNvPr id="51" name="组合 50">
            <a:extLst>
              <a:ext uri="{FF2B5EF4-FFF2-40B4-BE49-F238E27FC236}">
                <a16:creationId xmlns:a16="http://schemas.microsoft.com/office/drawing/2014/main" id="{3CA6CFC6-E20C-40B6-8C62-E81E04C278AF}"/>
              </a:ext>
            </a:extLst>
          </p:cNvPr>
          <p:cNvGrpSpPr/>
          <p:nvPr/>
        </p:nvGrpSpPr>
        <p:grpSpPr>
          <a:xfrm>
            <a:off x="9614549" y="3628756"/>
            <a:ext cx="1823073" cy="2463854"/>
            <a:chOff x="9466866" y="2226656"/>
            <a:chExt cx="1823073" cy="2463854"/>
          </a:xfrm>
        </p:grpSpPr>
        <p:sp>
          <p:nvSpPr>
            <p:cNvPr id="53" name="矩形 52">
              <a:extLst>
                <a:ext uri="{FF2B5EF4-FFF2-40B4-BE49-F238E27FC236}">
                  <a16:creationId xmlns:a16="http://schemas.microsoft.com/office/drawing/2014/main" id="{0CC182B5-BA1E-43E5-9849-0A99B00B1546}"/>
                </a:ext>
              </a:extLst>
            </p:cNvPr>
            <p:cNvSpPr/>
            <p:nvPr/>
          </p:nvSpPr>
          <p:spPr>
            <a:xfrm>
              <a:off x="9611266" y="2226656"/>
              <a:ext cx="1536199" cy="1887203"/>
            </a:xfrm>
            <a:prstGeom prst="rect">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85000"/>
                      <a:lumOff val="15000"/>
                    </a:schemeClr>
                  </a:solidFill>
                  <a:latin typeface="仓耳今楷05-6763 W05" panose="02020400000000000000" pitchFamily="18" charset="-122"/>
                  <a:ea typeface="仓耳今楷05-6763 W05" panose="02020400000000000000" pitchFamily="18" charset="-122"/>
                </a:rPr>
                <a:t>FOUR</a:t>
              </a:r>
              <a:endParaRPr lang="zh-CN" altLang="en-US" sz="28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54" name="矩形 53">
              <a:extLst>
                <a:ext uri="{FF2B5EF4-FFF2-40B4-BE49-F238E27FC236}">
                  <a16:creationId xmlns:a16="http://schemas.microsoft.com/office/drawing/2014/main" id="{85175F85-F765-4610-AD51-5223E9EAA98E}"/>
                </a:ext>
              </a:extLst>
            </p:cNvPr>
            <p:cNvSpPr/>
            <p:nvPr/>
          </p:nvSpPr>
          <p:spPr>
            <a:xfrm>
              <a:off x="9466866" y="2370754"/>
              <a:ext cx="1823073" cy="1599007"/>
            </a:xfrm>
            <a:prstGeom prst="rect">
              <a:avLst/>
            </a:prstGeom>
            <a:no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nvGrpSpPr>
            <p:cNvPr id="55" name="组合 54">
              <a:extLst>
                <a:ext uri="{FF2B5EF4-FFF2-40B4-BE49-F238E27FC236}">
                  <a16:creationId xmlns:a16="http://schemas.microsoft.com/office/drawing/2014/main" id="{407076C4-0CD2-4725-83BD-779A95D12970}"/>
                </a:ext>
              </a:extLst>
            </p:cNvPr>
            <p:cNvGrpSpPr/>
            <p:nvPr/>
          </p:nvGrpSpPr>
          <p:grpSpPr>
            <a:xfrm>
              <a:off x="10312050" y="4115365"/>
              <a:ext cx="136606" cy="575145"/>
              <a:chOff x="-865922" y="3565277"/>
              <a:chExt cx="152847" cy="643524"/>
            </a:xfrm>
          </p:grpSpPr>
          <p:cxnSp>
            <p:nvCxnSpPr>
              <p:cNvPr id="56" name="直接连接符 55">
                <a:extLst>
                  <a:ext uri="{FF2B5EF4-FFF2-40B4-BE49-F238E27FC236}">
                    <a16:creationId xmlns:a16="http://schemas.microsoft.com/office/drawing/2014/main" id="{F4DA4E70-7CF6-4059-A293-4A1502329A06}"/>
                  </a:ext>
                </a:extLst>
              </p:cNvPr>
              <p:cNvCxnSpPr>
                <a:cxnSpLocks/>
              </p:cNvCxnSpPr>
              <p:nvPr/>
            </p:nvCxnSpPr>
            <p:spPr>
              <a:xfrm flipH="1">
                <a:off x="-790477" y="3565277"/>
                <a:ext cx="980" cy="585618"/>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A30FEF69-4CBB-4A17-971C-24AC223483C0}"/>
                  </a:ext>
                </a:extLst>
              </p:cNvPr>
              <p:cNvSpPr/>
              <p:nvPr/>
            </p:nvSpPr>
            <p:spPr>
              <a:xfrm>
                <a:off x="-865922" y="4055954"/>
                <a:ext cx="152847" cy="152847"/>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grpSp>
      <p:sp>
        <p:nvSpPr>
          <p:cNvPr id="63" name="矩形 62">
            <a:extLst>
              <a:ext uri="{FF2B5EF4-FFF2-40B4-BE49-F238E27FC236}">
                <a16:creationId xmlns:a16="http://schemas.microsoft.com/office/drawing/2014/main" id="{909A0EA4-7CF0-4628-B0A9-17111E8217AB}"/>
              </a:ext>
            </a:extLst>
          </p:cNvPr>
          <p:cNvSpPr/>
          <p:nvPr/>
        </p:nvSpPr>
        <p:spPr>
          <a:xfrm>
            <a:off x="5880453" y="3051140"/>
            <a:ext cx="2753256" cy="391368"/>
          </a:xfrm>
          <a:prstGeom prst="rect">
            <a:avLst/>
          </a:prstGeom>
        </p:spPr>
        <p:txBody>
          <a:bodyPr vert="horz" lIns="91440" tIns="45720" rIns="91440" bIns="45720" rtlCol="0" anchor="b">
            <a:normAutofit fontScale="55000" lnSpcReduction="20000"/>
          </a:bodyPr>
          <a:lstStyle/>
          <a:p>
            <a:pPr algn="ctr">
              <a:lnSpc>
                <a:spcPct val="90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项目实施可行性分析</a:t>
            </a:r>
          </a:p>
        </p:txBody>
      </p:sp>
      <p:sp>
        <p:nvSpPr>
          <p:cNvPr id="64" name="矩形 63">
            <a:extLst>
              <a:ext uri="{FF2B5EF4-FFF2-40B4-BE49-F238E27FC236}">
                <a16:creationId xmlns:a16="http://schemas.microsoft.com/office/drawing/2014/main" id="{611FF28E-AF3B-4274-8C2A-386DBE49747E}"/>
              </a:ext>
            </a:extLst>
          </p:cNvPr>
          <p:cNvSpPr/>
          <p:nvPr/>
        </p:nvSpPr>
        <p:spPr>
          <a:xfrm>
            <a:off x="9097716" y="3025651"/>
            <a:ext cx="2753256" cy="391368"/>
          </a:xfrm>
          <a:prstGeom prst="rect">
            <a:avLst/>
          </a:prstGeom>
        </p:spPr>
        <p:txBody>
          <a:bodyPr vert="horz" lIns="91440" tIns="45720" rIns="91440" bIns="45720" rtlCol="0" anchor="b">
            <a:normAutofit/>
          </a:bodyPr>
          <a:lstStyle/>
          <a:p>
            <a:pPr algn="ctr">
              <a:lnSpc>
                <a:spcPct val="90000"/>
              </a:lnSpc>
              <a:spcBef>
                <a:spcPct val="0"/>
              </a:spcBef>
            </a:pPr>
            <a:r>
              <a:rPr lang="zh-CN" altLang="en-US"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产品定位及目标</a:t>
            </a:r>
          </a:p>
        </p:txBody>
      </p:sp>
    </p:spTree>
    <p:extLst>
      <p:ext uri="{BB962C8B-B14F-4D97-AF65-F5344CB8AC3E}">
        <p14:creationId xmlns:p14="http://schemas.microsoft.com/office/powerpoint/2010/main" val="3466325704"/>
      </p:ext>
    </p:extLst>
  </p:cSld>
  <p:clrMapOvr>
    <a:masterClrMapping/>
  </p:clrMapOvr>
  <mc:AlternateContent xmlns:mc="http://schemas.openxmlformats.org/markup-compatibility/2006" xmlns:p14="http://schemas.microsoft.com/office/powerpoint/2010/main">
    <mc:Choice Requires="p14">
      <p:transition spd="slow" p14:dur="17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750" fill="hold"/>
                                        <p:tgtEl>
                                          <p:spTgt spid="52"/>
                                        </p:tgtEl>
                                        <p:attrNameLst>
                                          <p:attrName>ppt_w</p:attrName>
                                        </p:attrNameLst>
                                      </p:cBhvr>
                                      <p:tavLst>
                                        <p:tav tm="0">
                                          <p:val>
                                            <p:fltVal val="0"/>
                                          </p:val>
                                        </p:tav>
                                        <p:tav tm="100000">
                                          <p:val>
                                            <p:strVal val="#ppt_w"/>
                                          </p:val>
                                        </p:tav>
                                      </p:tavLst>
                                    </p:anim>
                                    <p:anim calcmode="lin" valueType="num">
                                      <p:cBhvr>
                                        <p:cTn id="8" dur="750" fill="hold"/>
                                        <p:tgtEl>
                                          <p:spTgt spid="52"/>
                                        </p:tgtEl>
                                        <p:attrNameLst>
                                          <p:attrName>ppt_h</p:attrName>
                                        </p:attrNameLst>
                                      </p:cBhvr>
                                      <p:tavLst>
                                        <p:tav tm="0">
                                          <p:val>
                                            <p:fltVal val="0"/>
                                          </p:val>
                                        </p:tav>
                                        <p:tav tm="100000">
                                          <p:val>
                                            <p:strVal val="#ppt_h"/>
                                          </p:val>
                                        </p:tav>
                                      </p:tavLst>
                                    </p:anim>
                                    <p:animEffect transition="in" filter="fade">
                                      <p:cBhvr>
                                        <p:cTn id="9" dur="750"/>
                                        <p:tgtEl>
                                          <p:spTgt spid="52"/>
                                        </p:tgtEl>
                                      </p:cBhvr>
                                    </p:animEffect>
                                  </p:childTnLst>
                                </p:cTn>
                              </p:par>
                            </p:childTnLst>
                          </p:cTn>
                        </p:par>
                        <p:par>
                          <p:cTn id="10" fill="hold">
                            <p:stCondLst>
                              <p:cond delay="750"/>
                            </p:stCondLst>
                            <p:childTnLst>
                              <p:par>
                                <p:cTn id="11" presetID="2" presetClass="entr" presetSubtype="4"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750" fill="hold"/>
                                        <p:tgtEl>
                                          <p:spTgt spid="59"/>
                                        </p:tgtEl>
                                        <p:attrNameLst>
                                          <p:attrName>ppt_x</p:attrName>
                                        </p:attrNameLst>
                                      </p:cBhvr>
                                      <p:tavLst>
                                        <p:tav tm="0">
                                          <p:val>
                                            <p:strVal val="#ppt_x"/>
                                          </p:val>
                                        </p:tav>
                                        <p:tav tm="100000">
                                          <p:val>
                                            <p:strVal val="#ppt_x"/>
                                          </p:val>
                                        </p:tav>
                                      </p:tavLst>
                                    </p:anim>
                                    <p:anim calcmode="lin" valueType="num">
                                      <p:cBhvr additive="base">
                                        <p:cTn id="14" dur="750" fill="hold"/>
                                        <p:tgtEl>
                                          <p:spTgt spid="5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750" fill="hold"/>
                                        <p:tgtEl>
                                          <p:spTgt spid="60"/>
                                        </p:tgtEl>
                                        <p:attrNameLst>
                                          <p:attrName>ppt_x</p:attrName>
                                        </p:attrNameLst>
                                      </p:cBhvr>
                                      <p:tavLst>
                                        <p:tav tm="0">
                                          <p:val>
                                            <p:strVal val="#ppt_x"/>
                                          </p:val>
                                        </p:tav>
                                        <p:tav tm="100000">
                                          <p:val>
                                            <p:strVal val="#ppt_x"/>
                                          </p:val>
                                        </p:tav>
                                      </p:tavLst>
                                    </p:anim>
                                    <p:anim calcmode="lin" valueType="num">
                                      <p:cBhvr additive="base">
                                        <p:cTn id="18" dur="750" fill="hold"/>
                                        <p:tgtEl>
                                          <p:spTgt spid="6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750" fill="hold"/>
                                        <p:tgtEl>
                                          <p:spTgt spid="61"/>
                                        </p:tgtEl>
                                        <p:attrNameLst>
                                          <p:attrName>ppt_x</p:attrName>
                                        </p:attrNameLst>
                                      </p:cBhvr>
                                      <p:tavLst>
                                        <p:tav tm="0">
                                          <p:val>
                                            <p:strVal val="#ppt_x"/>
                                          </p:val>
                                        </p:tav>
                                        <p:tav tm="100000">
                                          <p:val>
                                            <p:strVal val="#ppt_x"/>
                                          </p:val>
                                        </p:tav>
                                      </p:tavLst>
                                    </p:anim>
                                    <p:anim calcmode="lin" valueType="num">
                                      <p:cBhvr additive="base">
                                        <p:cTn id="22" dur="750" fill="hold"/>
                                        <p:tgtEl>
                                          <p:spTgt spid="6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750" fill="hold"/>
                                        <p:tgtEl>
                                          <p:spTgt spid="62"/>
                                        </p:tgtEl>
                                        <p:attrNameLst>
                                          <p:attrName>ppt_x</p:attrName>
                                        </p:attrNameLst>
                                      </p:cBhvr>
                                      <p:tavLst>
                                        <p:tav tm="0">
                                          <p:val>
                                            <p:strVal val="#ppt_x"/>
                                          </p:val>
                                        </p:tav>
                                        <p:tav tm="100000">
                                          <p:val>
                                            <p:strVal val="#ppt_x"/>
                                          </p:val>
                                        </p:tav>
                                      </p:tavLst>
                                    </p:anim>
                                    <p:anim calcmode="lin" valueType="num">
                                      <p:cBhvr additive="base">
                                        <p:cTn id="26" dur="75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750"/>
                                        <p:tgtEl>
                                          <p:spTgt spid="33"/>
                                        </p:tgtEl>
                                        <p:attrNameLst>
                                          <p:attrName>ppt_y</p:attrName>
                                        </p:attrNameLst>
                                      </p:cBhvr>
                                      <p:tavLst>
                                        <p:tav tm="0">
                                          <p:val>
                                            <p:strVal val="#ppt_y-#ppt_h*1.125000"/>
                                          </p:val>
                                        </p:tav>
                                        <p:tav tm="100000">
                                          <p:val>
                                            <p:strVal val="#ppt_y"/>
                                          </p:val>
                                        </p:tav>
                                      </p:tavLst>
                                    </p:anim>
                                    <p:animEffect transition="in" filter="wipe(down)">
                                      <p:cBhvr>
                                        <p:cTn id="31" dur="750"/>
                                        <p:tgtEl>
                                          <p:spTgt spid="33"/>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750"/>
                                        <p:tgtEl>
                                          <p:spTgt spid="35"/>
                                        </p:tgtEl>
                                        <p:attrNameLst>
                                          <p:attrName>ppt_y</p:attrName>
                                        </p:attrNameLst>
                                      </p:cBhvr>
                                      <p:tavLst>
                                        <p:tav tm="0">
                                          <p:val>
                                            <p:strVal val="#ppt_y-#ppt_h*1.125000"/>
                                          </p:val>
                                        </p:tav>
                                        <p:tav tm="100000">
                                          <p:val>
                                            <p:strVal val="#ppt_y"/>
                                          </p:val>
                                        </p:tav>
                                      </p:tavLst>
                                    </p:anim>
                                    <p:animEffect transition="in" filter="wipe(down)">
                                      <p:cBhvr>
                                        <p:cTn id="35" dur="750"/>
                                        <p:tgtEl>
                                          <p:spTgt spid="35"/>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750"/>
                                        <p:tgtEl>
                                          <p:spTgt spid="36"/>
                                        </p:tgtEl>
                                        <p:attrNameLst>
                                          <p:attrName>ppt_y</p:attrName>
                                        </p:attrNameLst>
                                      </p:cBhvr>
                                      <p:tavLst>
                                        <p:tav tm="0">
                                          <p:val>
                                            <p:strVal val="#ppt_y-#ppt_h*1.125000"/>
                                          </p:val>
                                        </p:tav>
                                        <p:tav tm="100000">
                                          <p:val>
                                            <p:strVal val="#ppt_y"/>
                                          </p:val>
                                        </p:tav>
                                      </p:tavLst>
                                    </p:anim>
                                    <p:animEffect transition="in" filter="wipe(down)">
                                      <p:cBhvr>
                                        <p:cTn id="39" dur="750"/>
                                        <p:tgtEl>
                                          <p:spTgt spid="36"/>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750"/>
                                        <p:tgtEl>
                                          <p:spTgt spid="37"/>
                                        </p:tgtEl>
                                        <p:attrNameLst>
                                          <p:attrName>ppt_y</p:attrName>
                                        </p:attrNameLst>
                                      </p:cBhvr>
                                      <p:tavLst>
                                        <p:tav tm="0">
                                          <p:val>
                                            <p:strVal val="#ppt_y-#ppt_h*1.125000"/>
                                          </p:val>
                                        </p:tav>
                                        <p:tav tm="100000">
                                          <p:val>
                                            <p:strVal val="#ppt_y"/>
                                          </p:val>
                                        </p:tav>
                                      </p:tavLst>
                                    </p:anim>
                                    <p:animEffect transition="in" filter="wipe(down)">
                                      <p:cBhvr>
                                        <p:cTn id="43" dur="750"/>
                                        <p:tgtEl>
                                          <p:spTgt spid="37"/>
                                        </p:tgtEl>
                                      </p:cBhvr>
                                    </p:animEffect>
                                  </p:childTnLst>
                                </p:cTn>
                              </p:par>
                              <p:par>
                                <p:cTn id="44" presetID="2" presetClass="entr" presetSubtype="4"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750" fill="hold"/>
                                        <p:tgtEl>
                                          <p:spTgt spid="39"/>
                                        </p:tgtEl>
                                        <p:attrNameLst>
                                          <p:attrName>ppt_x</p:attrName>
                                        </p:attrNameLst>
                                      </p:cBhvr>
                                      <p:tavLst>
                                        <p:tav tm="0">
                                          <p:val>
                                            <p:strVal val="#ppt_x"/>
                                          </p:val>
                                        </p:tav>
                                        <p:tav tm="100000">
                                          <p:val>
                                            <p:strVal val="#ppt_x"/>
                                          </p:val>
                                        </p:tav>
                                      </p:tavLst>
                                    </p:anim>
                                    <p:anim calcmode="lin" valueType="num">
                                      <p:cBhvr additive="base">
                                        <p:cTn id="47" dur="750" fill="hold"/>
                                        <p:tgtEl>
                                          <p:spTgt spid="39"/>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750" fill="hold"/>
                                        <p:tgtEl>
                                          <p:spTgt spid="51"/>
                                        </p:tgtEl>
                                        <p:attrNameLst>
                                          <p:attrName>ppt_x</p:attrName>
                                        </p:attrNameLst>
                                      </p:cBhvr>
                                      <p:tavLst>
                                        <p:tav tm="0">
                                          <p:val>
                                            <p:strVal val="#ppt_x"/>
                                          </p:val>
                                        </p:tav>
                                        <p:tav tm="100000">
                                          <p:val>
                                            <p:strVal val="#ppt_x"/>
                                          </p:val>
                                        </p:tav>
                                      </p:tavLst>
                                    </p:anim>
                                    <p:anim calcmode="lin" valueType="num">
                                      <p:cBhvr additive="base">
                                        <p:cTn id="51" dur="750" fill="hold"/>
                                        <p:tgtEl>
                                          <p:spTgt spid="51"/>
                                        </p:tgtEl>
                                        <p:attrNameLst>
                                          <p:attrName>ppt_y</p:attrName>
                                        </p:attrNameLst>
                                      </p:cBhvr>
                                      <p:tavLst>
                                        <p:tav tm="0">
                                          <p:val>
                                            <p:strVal val="1+#ppt_h/2"/>
                                          </p:val>
                                        </p:tav>
                                        <p:tav tm="100000">
                                          <p:val>
                                            <p:strVal val="#ppt_y"/>
                                          </p:val>
                                        </p:tav>
                                      </p:tavLst>
                                    </p:anim>
                                  </p:childTnLst>
                                </p:cTn>
                              </p:par>
                            </p:childTnLst>
                          </p:cTn>
                        </p:par>
                        <p:par>
                          <p:cTn id="52" fill="hold">
                            <p:stCondLst>
                              <p:cond delay="2250"/>
                            </p:stCondLst>
                            <p:childTnLst>
                              <p:par>
                                <p:cTn id="53" presetID="12" presetClass="entr" presetSubtype="1"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750"/>
                                        <p:tgtEl>
                                          <p:spTgt spid="63"/>
                                        </p:tgtEl>
                                        <p:attrNameLst>
                                          <p:attrName>ppt_y</p:attrName>
                                        </p:attrNameLst>
                                      </p:cBhvr>
                                      <p:tavLst>
                                        <p:tav tm="0">
                                          <p:val>
                                            <p:strVal val="#ppt_y-#ppt_h*1.125000"/>
                                          </p:val>
                                        </p:tav>
                                        <p:tav tm="100000">
                                          <p:val>
                                            <p:strVal val="#ppt_y"/>
                                          </p:val>
                                        </p:tav>
                                      </p:tavLst>
                                    </p:anim>
                                    <p:animEffect transition="in" filter="wipe(down)">
                                      <p:cBhvr>
                                        <p:cTn id="56" dur="750"/>
                                        <p:tgtEl>
                                          <p:spTgt spid="63"/>
                                        </p:tgtEl>
                                      </p:cBhvr>
                                    </p:animEffect>
                                  </p:childTnLst>
                                </p:cTn>
                              </p:par>
                            </p:childTnLst>
                          </p:cTn>
                        </p:par>
                        <p:par>
                          <p:cTn id="57" fill="hold">
                            <p:stCondLst>
                              <p:cond delay="3000"/>
                            </p:stCondLst>
                            <p:childTnLst>
                              <p:par>
                                <p:cTn id="58" presetID="12" presetClass="entr" presetSubtype="1"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750"/>
                                        <p:tgtEl>
                                          <p:spTgt spid="64"/>
                                        </p:tgtEl>
                                        <p:attrNameLst>
                                          <p:attrName>ppt_y</p:attrName>
                                        </p:attrNameLst>
                                      </p:cBhvr>
                                      <p:tavLst>
                                        <p:tav tm="0">
                                          <p:val>
                                            <p:strVal val="#ppt_y-#ppt_h*1.125000"/>
                                          </p:val>
                                        </p:tav>
                                        <p:tav tm="100000">
                                          <p:val>
                                            <p:strVal val="#ppt_y"/>
                                          </p:val>
                                        </p:tav>
                                      </p:tavLst>
                                    </p:anim>
                                    <p:animEffect transition="in" filter="wipe(down)">
                                      <p:cBhvr>
                                        <p:cTn id="61" dur="7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52" grpId="0"/>
      <p:bldP spid="63" grpId="0"/>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704E714-E079-4FAE-AA4B-4FA46C948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9" name="矩形 8">
            <a:extLst>
              <a:ext uri="{FF2B5EF4-FFF2-40B4-BE49-F238E27FC236}">
                <a16:creationId xmlns:a16="http://schemas.microsoft.com/office/drawing/2014/main" id="{072474E1-C3AD-4971-BAD5-A6EF387DB5DA}"/>
              </a:ext>
            </a:extLst>
          </p:cNvPr>
          <p:cNvSpPr/>
          <p:nvPr/>
        </p:nvSpPr>
        <p:spPr>
          <a:xfrm>
            <a:off x="3404937" y="541421"/>
            <a:ext cx="8109284" cy="577515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E7A9062-1BD2-457F-8755-145DFFAA9B1A}"/>
              </a:ext>
            </a:extLst>
          </p:cNvPr>
          <p:cNvSpPr/>
          <p:nvPr/>
        </p:nvSpPr>
        <p:spPr>
          <a:xfrm>
            <a:off x="2815389" y="1564105"/>
            <a:ext cx="1191127" cy="3753853"/>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a:extLst>
              <a:ext uri="{FF2B5EF4-FFF2-40B4-BE49-F238E27FC236}">
                <a16:creationId xmlns:a16="http://schemas.microsoft.com/office/drawing/2014/main" id="{C03DC4F3-B7EB-46FB-9ACD-851E0FED1614}"/>
              </a:ext>
            </a:extLst>
          </p:cNvPr>
          <p:cNvSpPr txBox="1">
            <a:spLocks/>
          </p:cNvSpPr>
          <p:nvPr/>
        </p:nvSpPr>
        <p:spPr>
          <a:xfrm>
            <a:off x="4596064" y="3007864"/>
            <a:ext cx="5895473"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8800" spc="600" dirty="0">
                <a:solidFill>
                  <a:schemeClr val="tx1">
                    <a:lumMod val="85000"/>
                    <a:lumOff val="15000"/>
                  </a:schemeClr>
                </a:solidFill>
                <a:latin typeface="字魂35号-经典雅黑" panose="00000500000000000000" pitchFamily="2" charset="-122"/>
                <a:ea typeface="字魂35号-经典雅黑" panose="00000500000000000000" pitchFamily="2" charset="-122"/>
              </a:rPr>
              <a:t>谢谢聆听</a:t>
            </a:r>
          </a:p>
        </p:txBody>
      </p:sp>
      <p:sp>
        <p:nvSpPr>
          <p:cNvPr id="13" name="矩形 12">
            <a:extLst>
              <a:ext uri="{FF2B5EF4-FFF2-40B4-BE49-F238E27FC236}">
                <a16:creationId xmlns:a16="http://schemas.microsoft.com/office/drawing/2014/main" id="{0D3691BA-D435-4408-8432-78810F1DA645}"/>
              </a:ext>
            </a:extLst>
          </p:cNvPr>
          <p:cNvSpPr/>
          <p:nvPr/>
        </p:nvSpPr>
        <p:spPr>
          <a:xfrm>
            <a:off x="4650541" y="2174231"/>
            <a:ext cx="4751802" cy="767202"/>
          </a:xfrm>
          <a:prstGeom prst="rect">
            <a:avLst/>
          </a:prstGeom>
        </p:spPr>
        <p:txBody>
          <a:bodyPr vert="horz" lIns="91440" tIns="45720" rIns="91440" bIns="45720" rtlCol="0" anchor="b">
            <a:normAutofit fontScale="85000" lnSpcReduction="10000"/>
          </a:bodyPr>
          <a:lstStyle/>
          <a:p>
            <a:pPr>
              <a:lnSpc>
                <a:spcPct val="90000"/>
              </a:lnSpc>
              <a:spcBef>
                <a:spcPct val="0"/>
              </a:spcBef>
            </a:pPr>
            <a:r>
              <a:rPr lang="zh-CN" altLang="en-US"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E</a:t>
            </a:r>
            <a:r>
              <a:rPr lang="en-US" altLang="zh-CN"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VENT PLANNING</a:t>
            </a:r>
            <a:endParaRPr lang="zh-CN" altLang="en-US"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
        <p:nvSpPr>
          <p:cNvPr id="14" name="矩形 13">
            <a:extLst>
              <a:ext uri="{FF2B5EF4-FFF2-40B4-BE49-F238E27FC236}">
                <a16:creationId xmlns:a16="http://schemas.microsoft.com/office/drawing/2014/main" id="{4604F090-ECA3-40F4-BD64-CCFFB12BDE42}"/>
              </a:ext>
            </a:extLst>
          </p:cNvPr>
          <p:cNvSpPr/>
          <p:nvPr/>
        </p:nvSpPr>
        <p:spPr>
          <a:xfrm>
            <a:off x="11709066" y="119600"/>
            <a:ext cx="1176756" cy="1359569"/>
          </a:xfrm>
          <a:prstGeom prst="rect">
            <a:avLst/>
          </a:prstGeom>
        </p:spPr>
        <p:txBody>
          <a:bodyPr vert="horz" lIns="91440" tIns="45720" rIns="91440" bIns="45720" rtlCol="0" anchor="t">
            <a:noAutofit/>
          </a:bodyPr>
          <a:lstStyle/>
          <a:p>
            <a:pPr algn="ctr">
              <a:lnSpc>
                <a:spcPct val="90000"/>
              </a:lnSpc>
              <a:spcBef>
                <a:spcPct val="0"/>
              </a:spcBef>
            </a:pPr>
            <a:r>
              <a:rPr lang="zh-CN" altLang="en-US" sz="24000" spc="300" dirty="0">
                <a:solidFill>
                  <a:schemeClr val="tx1">
                    <a:lumMod val="85000"/>
                    <a:lumOff val="15000"/>
                  </a:schemeClr>
                </a:solidFill>
                <a:latin typeface="字魂59号-创粗黑" panose="00000500000000000000" pitchFamily="2" charset="-122"/>
                <a:ea typeface="字魂59号-创粗黑" panose="00000500000000000000" pitchFamily="2" charset="-122"/>
                <a:cs typeface="+mj-cs"/>
              </a:rPr>
              <a:t>”</a:t>
            </a:r>
          </a:p>
        </p:txBody>
      </p:sp>
      <p:sp>
        <p:nvSpPr>
          <p:cNvPr id="17" name="标题 1">
            <a:extLst>
              <a:ext uri="{FF2B5EF4-FFF2-40B4-BE49-F238E27FC236}">
                <a16:creationId xmlns:a16="http://schemas.microsoft.com/office/drawing/2014/main" id="{6CF67E0D-850A-44F6-9A64-213E54194E81}"/>
              </a:ext>
            </a:extLst>
          </p:cNvPr>
          <p:cNvSpPr txBox="1">
            <a:spLocks/>
          </p:cNvSpPr>
          <p:nvPr/>
        </p:nvSpPr>
        <p:spPr>
          <a:xfrm>
            <a:off x="7324725" y="5342021"/>
            <a:ext cx="3774193" cy="8301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ts val="3000"/>
              </a:lnSpc>
            </a:pPr>
            <a:r>
              <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汇报小组：戴逸丹 林晓彦 许仕绮</a:t>
            </a:r>
            <a:endParaRPr lang="en-US" altLang="zh-CN" sz="18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a:p>
            <a:pPr algn="r">
              <a:lnSpc>
                <a:spcPts val="3000"/>
              </a:lnSpc>
            </a:pPr>
            <a:r>
              <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时间：</a:t>
            </a:r>
            <a:r>
              <a:rPr lang="en-US" altLang="zh-CN" sz="1800" dirty="0">
                <a:solidFill>
                  <a:schemeClr val="tx1">
                    <a:lumMod val="85000"/>
                    <a:lumOff val="15000"/>
                  </a:schemeClr>
                </a:solidFill>
                <a:latin typeface="字魂35号-经典雅黑" panose="00000500000000000000" pitchFamily="2" charset="-122"/>
                <a:ea typeface="字魂35号-经典雅黑" panose="00000500000000000000" pitchFamily="2" charset="-122"/>
              </a:rPr>
              <a:t>2020.10.21</a:t>
            </a:r>
            <a:endParaRPr lang="zh-CN" altLang="en-US" sz="1800" dirty="0">
              <a:solidFill>
                <a:schemeClr val="tx1">
                  <a:lumMod val="85000"/>
                  <a:lumOff val="15000"/>
                </a:schemeClr>
              </a:solidFill>
              <a:latin typeface="字魂35号-经典雅黑" panose="00000500000000000000" pitchFamily="2" charset="-122"/>
              <a:ea typeface="字魂35号-经典雅黑" panose="00000500000000000000" pitchFamily="2" charset="-122"/>
            </a:endParaRPr>
          </a:p>
        </p:txBody>
      </p:sp>
    </p:spTree>
    <p:extLst>
      <p:ext uri="{BB962C8B-B14F-4D97-AF65-F5344CB8AC3E}">
        <p14:creationId xmlns:p14="http://schemas.microsoft.com/office/powerpoint/2010/main" val="3826569434"/>
      </p:ext>
    </p:extLst>
  </p:cSld>
  <p:clrMapOvr>
    <a:masterClrMapping/>
  </p:clrMapOvr>
  <mc:AlternateContent xmlns:mc="http://schemas.openxmlformats.org/markup-compatibility/2006" xmlns:p14="http://schemas.microsoft.com/office/powerpoint/2010/main">
    <mc:Choice Requires="p14">
      <p:transition spd="slow" p14:dur="17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par>
                          <p:cTn id="10" fill="hold">
                            <p:stCondLst>
                              <p:cond delay="75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750"/>
                                        <p:tgtEl>
                                          <p:spTgt spid="10"/>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750"/>
                                        <p:tgtEl>
                                          <p:spTgt spid="14"/>
                                        </p:tgtEl>
                                      </p:cBhvr>
                                    </p:animEffect>
                                  </p:childTnLst>
                                </p:cTn>
                              </p:par>
                            </p:childTnLst>
                          </p:cTn>
                        </p:par>
                        <p:par>
                          <p:cTn id="18" fill="hold">
                            <p:stCondLst>
                              <p:cond delay="225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750"/>
                                        <p:tgtEl>
                                          <p:spTgt spid="13"/>
                                        </p:tgtEl>
                                      </p:cBhvr>
                                    </p:animEffect>
                                  </p:childTnLst>
                                </p:cTn>
                              </p:par>
                            </p:childTnLst>
                          </p:cTn>
                        </p:par>
                        <p:par>
                          <p:cTn id="22" fill="hold">
                            <p:stCondLst>
                              <p:cond delay="30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750"/>
                                        <p:tgtEl>
                                          <p:spTgt spid="11"/>
                                        </p:tgtEl>
                                      </p:cBhvr>
                                    </p:animEffect>
                                  </p:childTnLst>
                                </p:cTn>
                              </p:par>
                            </p:childTnLst>
                          </p:cTn>
                        </p:par>
                        <p:par>
                          <p:cTn id="26" fill="hold">
                            <p:stCondLst>
                              <p:cond delay="3750"/>
                            </p:stCondLst>
                            <p:childTnLst>
                              <p:par>
                                <p:cTn id="27" presetID="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750" fill="hold"/>
                                        <p:tgtEl>
                                          <p:spTgt spid="17"/>
                                        </p:tgtEl>
                                        <p:attrNameLst>
                                          <p:attrName>ppt_x</p:attrName>
                                        </p:attrNameLst>
                                      </p:cBhvr>
                                      <p:tavLst>
                                        <p:tav tm="0">
                                          <p:val>
                                            <p:strVal val="0-#ppt_w/2"/>
                                          </p:val>
                                        </p:tav>
                                        <p:tav tm="100000">
                                          <p:val>
                                            <p:strVal val="#ppt_x"/>
                                          </p:val>
                                        </p:tav>
                                      </p:tavLst>
                                    </p:anim>
                                    <p:anim calcmode="lin" valueType="num">
                                      <p:cBhvr additive="base">
                                        <p:cTn id="30"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P spid="14"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2"/>
              <a:ext cx="2373273" cy="523392"/>
            </a:xfrm>
            <a:prstGeom prst="rect">
              <a:avLst/>
            </a:prstGeom>
          </p:spPr>
          <p:txBody>
            <a:bodyPr vert="horz" lIns="91440" tIns="45720" rIns="91440" bIns="45720" rtlCol="0" anchor="b">
              <a:noAutofit/>
            </a:bodyPr>
            <a:lstStyle/>
            <a:p>
              <a:pPr>
                <a:lnSpc>
                  <a:spcPts val="6000"/>
                </a:lnSpc>
                <a:spcBef>
                  <a:spcPct val="0"/>
                </a:spcBef>
              </a:pPr>
              <a:r>
                <a:rPr lang="en-US" altLang="zh-CN"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01.</a:t>
              </a:r>
            </a:p>
            <a:p>
              <a:pPr>
                <a:lnSpc>
                  <a:spcPts val="6000"/>
                </a:lnSpc>
                <a:spcBef>
                  <a:spcPct val="0"/>
                </a:spcBef>
              </a:pPr>
              <a:r>
                <a:rPr lang="zh-CN" altLang="en-US" sz="40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整体思路</a:t>
              </a:r>
            </a:p>
          </p:txBody>
        </p:sp>
      </p:grpSp>
      <p:sp>
        <p:nvSpPr>
          <p:cNvPr id="25" name="矩形 24">
            <a:extLst>
              <a:ext uri="{FF2B5EF4-FFF2-40B4-BE49-F238E27FC236}">
                <a16:creationId xmlns:a16="http://schemas.microsoft.com/office/drawing/2014/main" id="{96C2DBA8-04B7-47CB-9C36-7EFCC40F7D18}"/>
              </a:ext>
            </a:extLst>
          </p:cNvPr>
          <p:cNvSpPr/>
          <p:nvPr/>
        </p:nvSpPr>
        <p:spPr>
          <a:xfrm>
            <a:off x="2011928" y="5645809"/>
            <a:ext cx="2373273"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ONE</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377843579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01</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整体思路</a:t>
            </a:r>
          </a:p>
        </p:txBody>
      </p:sp>
      <p:grpSp>
        <p:nvGrpSpPr>
          <p:cNvPr id="10" name="ís1îḑe">
            <a:extLst>
              <a:ext uri="{FF2B5EF4-FFF2-40B4-BE49-F238E27FC236}">
                <a16:creationId xmlns:a16="http://schemas.microsoft.com/office/drawing/2014/main" id="{AC56463D-5071-487D-A9B6-A63EE6A07168}"/>
              </a:ext>
            </a:extLst>
          </p:cNvPr>
          <p:cNvGrpSpPr/>
          <p:nvPr/>
        </p:nvGrpSpPr>
        <p:grpSpPr>
          <a:xfrm>
            <a:off x="-5771" y="2128487"/>
            <a:ext cx="12228383" cy="1300513"/>
            <a:chOff x="6901" y="3178628"/>
            <a:chExt cx="12228383" cy="1300513"/>
          </a:xfrm>
        </p:grpSpPr>
        <p:sp>
          <p:nvSpPr>
            <p:cNvPr id="20" name="ïs1íḑé">
              <a:extLst>
                <a:ext uri="{FF2B5EF4-FFF2-40B4-BE49-F238E27FC236}">
                  <a16:creationId xmlns:a16="http://schemas.microsoft.com/office/drawing/2014/main" id="{DC6BA29E-737A-406E-BFFE-AB40DEF34272}"/>
                </a:ext>
              </a:extLst>
            </p:cNvPr>
            <p:cNvSpPr/>
            <p:nvPr/>
          </p:nvSpPr>
          <p:spPr>
            <a:xfrm flipH="1" flipV="1">
              <a:off x="22830" y="3666823"/>
              <a:ext cx="12212454" cy="812318"/>
            </a:xfrm>
            <a:custGeom>
              <a:avLst/>
              <a:gdLst>
                <a:gd name="connsiteX0" fmla="*/ 3369945 w 3362325"/>
                <a:gd name="connsiteY0" fmla="*/ 512626 h 542925"/>
                <a:gd name="connsiteX1" fmla="*/ 3369945 w 3362325"/>
                <a:gd name="connsiteY1" fmla="*/ 545963 h 542925"/>
                <a:gd name="connsiteX2" fmla="*/ 0 w 3362325"/>
                <a:gd name="connsiteY2" fmla="*/ 417376 h 542925"/>
                <a:gd name="connsiteX3" fmla="*/ 0 w 3362325"/>
                <a:gd name="connsiteY3" fmla="*/ 284026 h 542925"/>
                <a:gd name="connsiteX4" fmla="*/ 3369945 w 3362325"/>
                <a:gd name="connsiteY4" fmla="*/ 512626 h 542925"/>
                <a:gd name="connsiteX0" fmla="*/ 3369945 w 3369945"/>
                <a:gd name="connsiteY0" fmla="*/ 512626 h 545963"/>
                <a:gd name="connsiteX1" fmla="*/ 3369945 w 3369945"/>
                <a:gd name="connsiteY1" fmla="*/ 545963 h 545963"/>
                <a:gd name="connsiteX2" fmla="*/ 0 w 3369945"/>
                <a:gd name="connsiteY2" fmla="*/ 468590 h 545963"/>
                <a:gd name="connsiteX3" fmla="*/ 0 w 3369945"/>
                <a:gd name="connsiteY3" fmla="*/ 284026 h 545963"/>
                <a:gd name="connsiteX4" fmla="*/ 3369945 w 3369945"/>
                <a:gd name="connsiteY4" fmla="*/ 512626 h 545963"/>
                <a:gd name="connsiteX0" fmla="*/ 3369945 w 3369945"/>
                <a:gd name="connsiteY0" fmla="*/ 512626 h 545963"/>
                <a:gd name="connsiteX1" fmla="*/ 3369945 w 3369945"/>
                <a:gd name="connsiteY1" fmla="*/ 545963 h 545963"/>
                <a:gd name="connsiteX2" fmla="*/ 0 w 3369945"/>
                <a:gd name="connsiteY2" fmla="*/ 468590 h 545963"/>
                <a:gd name="connsiteX3" fmla="*/ 0 w 3369945"/>
                <a:gd name="connsiteY3" fmla="*/ 284026 h 545963"/>
                <a:gd name="connsiteX4" fmla="*/ 3369945 w 3369945"/>
                <a:gd name="connsiteY4" fmla="*/ 512626 h 54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9945" h="545963">
                  <a:moveTo>
                    <a:pt x="3369945" y="512626"/>
                  </a:moveTo>
                  <a:lnTo>
                    <a:pt x="3369945" y="545963"/>
                  </a:lnTo>
                  <a:cubicBezTo>
                    <a:pt x="3369945" y="545963"/>
                    <a:pt x="1883973" y="-346603"/>
                    <a:pt x="0" y="468590"/>
                  </a:cubicBezTo>
                  <a:lnTo>
                    <a:pt x="0" y="284026"/>
                  </a:lnTo>
                  <a:cubicBezTo>
                    <a:pt x="0" y="284026"/>
                    <a:pt x="1654493" y="-487499"/>
                    <a:pt x="3369945" y="512626"/>
                  </a:cubicBezTo>
                  <a:close/>
                </a:path>
              </a:pathLst>
            </a:custGeom>
            <a:solidFill>
              <a:srgbClr val="C4D7D3"/>
            </a:solidFill>
            <a:ln w="9525" cap="flat">
              <a:noFill/>
              <a:prstDash val="solid"/>
              <a:miter/>
            </a:ln>
          </p:spPr>
          <p:txBody>
            <a:bodyPr wrap="square"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思源宋体 CN Heavy"/>
                <a:cs typeface="+mn-cs"/>
              </a:endParaRPr>
            </a:p>
          </p:txBody>
        </p:sp>
        <p:sp>
          <p:nvSpPr>
            <p:cNvPr id="21" name="íṧľîḓê">
              <a:extLst>
                <a:ext uri="{FF2B5EF4-FFF2-40B4-BE49-F238E27FC236}">
                  <a16:creationId xmlns:a16="http://schemas.microsoft.com/office/drawing/2014/main" id="{837850A1-403A-41A7-BB8D-452AE1D5B2E5}"/>
                </a:ext>
              </a:extLst>
            </p:cNvPr>
            <p:cNvSpPr/>
            <p:nvPr/>
          </p:nvSpPr>
          <p:spPr>
            <a:xfrm flipV="1">
              <a:off x="6901" y="3632241"/>
              <a:ext cx="12212454" cy="711882"/>
            </a:xfrm>
            <a:custGeom>
              <a:avLst/>
              <a:gdLst>
                <a:gd name="connsiteX0" fmla="*/ 0 w 3362325"/>
                <a:gd name="connsiteY0" fmla="*/ 485505 h 476250"/>
                <a:gd name="connsiteX1" fmla="*/ 0 w 3362325"/>
                <a:gd name="connsiteY1" fmla="*/ 314055 h 476250"/>
                <a:gd name="connsiteX2" fmla="*/ 3369945 w 3362325"/>
                <a:gd name="connsiteY2" fmla="*/ 442643 h 476250"/>
                <a:gd name="connsiteX3" fmla="*/ 3369945 w 3362325"/>
                <a:gd name="connsiteY3" fmla="*/ 485505 h 476250"/>
                <a:gd name="connsiteX4" fmla="*/ 0 w 3362325"/>
                <a:gd name="connsiteY4" fmla="*/ 485505 h 476250"/>
                <a:gd name="connsiteX0" fmla="*/ 0 w 3369945"/>
                <a:gd name="connsiteY0" fmla="*/ 515475 h 515475"/>
                <a:gd name="connsiteX1" fmla="*/ 0 w 3369945"/>
                <a:gd name="connsiteY1" fmla="*/ 344025 h 515475"/>
                <a:gd name="connsiteX2" fmla="*/ 3369945 w 3369945"/>
                <a:gd name="connsiteY2" fmla="*/ 429934 h 515475"/>
                <a:gd name="connsiteX3" fmla="*/ 3369945 w 3369945"/>
                <a:gd name="connsiteY3" fmla="*/ 515475 h 515475"/>
                <a:gd name="connsiteX4" fmla="*/ 0 w 3369945"/>
                <a:gd name="connsiteY4" fmla="*/ 515475 h 515475"/>
                <a:gd name="connsiteX0" fmla="*/ 0 w 3369945"/>
                <a:gd name="connsiteY0" fmla="*/ 489013 h 489013"/>
                <a:gd name="connsiteX1" fmla="*/ 0 w 3369945"/>
                <a:gd name="connsiteY1" fmla="*/ 317563 h 489013"/>
                <a:gd name="connsiteX2" fmla="*/ 3369945 w 3369945"/>
                <a:gd name="connsiteY2" fmla="*/ 403472 h 489013"/>
                <a:gd name="connsiteX3" fmla="*/ 3369945 w 3369945"/>
                <a:gd name="connsiteY3" fmla="*/ 489013 h 489013"/>
                <a:gd name="connsiteX4" fmla="*/ 0 w 3369945"/>
                <a:gd name="connsiteY4" fmla="*/ 489013 h 489013"/>
                <a:gd name="connsiteX0" fmla="*/ 0 w 3369945"/>
                <a:gd name="connsiteY0" fmla="*/ 501163 h 501163"/>
                <a:gd name="connsiteX1" fmla="*/ 0 w 3369945"/>
                <a:gd name="connsiteY1" fmla="*/ 329713 h 501163"/>
                <a:gd name="connsiteX2" fmla="*/ 3362936 w 3369945"/>
                <a:gd name="connsiteY2" fmla="*/ 398551 h 501163"/>
                <a:gd name="connsiteX3" fmla="*/ 3369945 w 3369945"/>
                <a:gd name="connsiteY3" fmla="*/ 501163 h 501163"/>
                <a:gd name="connsiteX4" fmla="*/ 0 w 3369945"/>
                <a:gd name="connsiteY4" fmla="*/ 501163 h 501163"/>
                <a:gd name="connsiteX0" fmla="*/ 0 w 3369945"/>
                <a:gd name="connsiteY0" fmla="*/ 478459 h 478459"/>
                <a:gd name="connsiteX1" fmla="*/ 0 w 3369945"/>
                <a:gd name="connsiteY1" fmla="*/ 307009 h 478459"/>
                <a:gd name="connsiteX2" fmla="*/ 3362936 w 3369945"/>
                <a:gd name="connsiteY2" fmla="*/ 375847 h 478459"/>
                <a:gd name="connsiteX3" fmla="*/ 3369945 w 3369945"/>
                <a:gd name="connsiteY3" fmla="*/ 478459 h 478459"/>
                <a:gd name="connsiteX4" fmla="*/ 0 w 3369945"/>
                <a:gd name="connsiteY4" fmla="*/ 478459 h 478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9945" h="478459">
                  <a:moveTo>
                    <a:pt x="0" y="478459"/>
                  </a:moveTo>
                  <a:lnTo>
                    <a:pt x="0" y="307009"/>
                  </a:lnTo>
                  <a:cubicBezTo>
                    <a:pt x="0" y="307009"/>
                    <a:pt x="1601207" y="-427589"/>
                    <a:pt x="3362936" y="375847"/>
                  </a:cubicBezTo>
                  <a:lnTo>
                    <a:pt x="3369945" y="478459"/>
                  </a:lnTo>
                  <a:cubicBezTo>
                    <a:pt x="3369945" y="478459"/>
                    <a:pt x="1547813" y="-459753"/>
                    <a:pt x="0" y="478459"/>
                  </a:cubicBezTo>
                  <a:close/>
                </a:path>
              </a:pathLst>
            </a:custGeom>
            <a:solidFill>
              <a:srgbClr val="FBD77F"/>
            </a:solidFill>
            <a:ln w="38100">
              <a:noFill/>
            </a:ln>
          </p:spPr>
          <p:txBody>
            <a:bodyPr wrap="square"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思源宋体 CN Heavy"/>
                <a:cs typeface="+mn-cs"/>
              </a:endParaRPr>
            </a:p>
          </p:txBody>
        </p:sp>
        <p:sp>
          <p:nvSpPr>
            <p:cNvPr id="22" name="íślïḑé">
              <a:extLst>
                <a:ext uri="{FF2B5EF4-FFF2-40B4-BE49-F238E27FC236}">
                  <a16:creationId xmlns:a16="http://schemas.microsoft.com/office/drawing/2014/main" id="{14CAB62D-8F2E-4ED1-B859-70954818FB87}"/>
                </a:ext>
              </a:extLst>
            </p:cNvPr>
            <p:cNvSpPr/>
            <p:nvPr/>
          </p:nvSpPr>
          <p:spPr>
            <a:xfrm flipH="1" flipV="1">
              <a:off x="5978508" y="3178628"/>
              <a:ext cx="6213233" cy="977861"/>
            </a:xfrm>
            <a:custGeom>
              <a:avLst/>
              <a:gdLst>
                <a:gd name="connsiteX0" fmla="*/ 0 w 1714500"/>
                <a:gd name="connsiteY0" fmla="*/ 448169 h 657225"/>
                <a:gd name="connsiteX1" fmla="*/ 0 w 1714500"/>
                <a:gd name="connsiteY1" fmla="*/ 662482 h 657225"/>
                <a:gd name="connsiteX2" fmla="*/ 1714500 w 1714500"/>
                <a:gd name="connsiteY2" fmla="*/ 494 h 657225"/>
                <a:gd name="connsiteX3" fmla="*/ 0 w 1714500"/>
                <a:gd name="connsiteY3" fmla="*/ 448169 h 657225"/>
              </a:gdLst>
              <a:ahLst/>
              <a:cxnLst>
                <a:cxn ang="0">
                  <a:pos x="connsiteX0" y="connsiteY0"/>
                </a:cxn>
                <a:cxn ang="0">
                  <a:pos x="connsiteX1" y="connsiteY1"/>
                </a:cxn>
                <a:cxn ang="0">
                  <a:pos x="connsiteX2" y="connsiteY2"/>
                </a:cxn>
                <a:cxn ang="0">
                  <a:pos x="connsiteX3" y="connsiteY3"/>
                </a:cxn>
              </a:cxnLst>
              <a:rect l="l" t="t" r="r" b="b"/>
              <a:pathLst>
                <a:path w="1714500" h="657225">
                  <a:moveTo>
                    <a:pt x="0" y="448169"/>
                  </a:moveTo>
                  <a:lnTo>
                    <a:pt x="0" y="662482"/>
                  </a:lnTo>
                  <a:cubicBezTo>
                    <a:pt x="0" y="662482"/>
                    <a:pt x="704850" y="62407"/>
                    <a:pt x="1714500" y="494"/>
                  </a:cubicBezTo>
                  <a:cubicBezTo>
                    <a:pt x="1714500" y="494"/>
                    <a:pt x="733425" y="-32843"/>
                    <a:pt x="0" y="448169"/>
                  </a:cubicBezTo>
                  <a:close/>
                </a:path>
              </a:pathLst>
            </a:custGeom>
            <a:solidFill>
              <a:schemeClr val="bg1">
                <a:lumMod val="75000"/>
                <a:alpha val="29000"/>
              </a:schemeClr>
            </a:solidFill>
            <a:ln w="9525" cap="flat">
              <a:noFill/>
              <a:prstDash val="solid"/>
              <a:miter/>
            </a:ln>
          </p:spPr>
          <p:txBody>
            <a:bodyPr wrap="square"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思源宋体 CN Heavy"/>
                <a:cs typeface="+mn-cs"/>
              </a:endParaRPr>
            </a:p>
          </p:txBody>
        </p:sp>
      </p:grpSp>
      <p:grpSp>
        <p:nvGrpSpPr>
          <p:cNvPr id="3" name="组合 2">
            <a:extLst>
              <a:ext uri="{FF2B5EF4-FFF2-40B4-BE49-F238E27FC236}">
                <a16:creationId xmlns:a16="http://schemas.microsoft.com/office/drawing/2014/main" id="{F3AACD39-8760-4FFF-ABC7-FBB4C89FFF3A}"/>
              </a:ext>
            </a:extLst>
          </p:cNvPr>
          <p:cNvGrpSpPr/>
          <p:nvPr/>
        </p:nvGrpSpPr>
        <p:grpSpPr>
          <a:xfrm>
            <a:off x="1650018" y="2025552"/>
            <a:ext cx="1837692" cy="2134691"/>
            <a:chOff x="1650018" y="2025552"/>
            <a:chExt cx="1837692" cy="2134691"/>
          </a:xfrm>
        </p:grpSpPr>
        <p:grpSp>
          <p:nvGrpSpPr>
            <p:cNvPr id="11" name="îṥľîḋè">
              <a:extLst>
                <a:ext uri="{FF2B5EF4-FFF2-40B4-BE49-F238E27FC236}">
                  <a16:creationId xmlns:a16="http://schemas.microsoft.com/office/drawing/2014/main" id="{648AA3C8-827E-4D95-AA2B-B2CDD53CADD4}"/>
                </a:ext>
              </a:extLst>
            </p:cNvPr>
            <p:cNvGrpSpPr/>
            <p:nvPr/>
          </p:nvGrpSpPr>
          <p:grpSpPr>
            <a:xfrm>
              <a:off x="1650018" y="2025552"/>
              <a:ext cx="1837692" cy="2134691"/>
              <a:chOff x="1708208" y="2746987"/>
              <a:chExt cx="2114492" cy="2456226"/>
            </a:xfrm>
          </p:grpSpPr>
          <p:sp>
            <p:nvSpPr>
              <p:cNvPr id="18" name="iṧľíḍé">
                <a:extLst>
                  <a:ext uri="{FF2B5EF4-FFF2-40B4-BE49-F238E27FC236}">
                    <a16:creationId xmlns:a16="http://schemas.microsoft.com/office/drawing/2014/main" id="{9534C6EB-B9B7-4383-85CF-8689606398D2}"/>
                  </a:ext>
                </a:extLst>
              </p:cNvPr>
              <p:cNvSpPr/>
              <p:nvPr/>
            </p:nvSpPr>
            <p:spPr bwMode="auto">
              <a:xfrm>
                <a:off x="1708208" y="2746987"/>
                <a:ext cx="2114492" cy="2456226"/>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FBD77F"/>
              </a:solidFill>
              <a:ln w="76200">
                <a:solidFill>
                  <a:schemeClr val="bg1">
                    <a:lumMod val="95000"/>
                  </a:schemeClr>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sp>
            <p:nvSpPr>
              <p:cNvPr id="19" name="îşļïḋè">
                <a:extLst>
                  <a:ext uri="{FF2B5EF4-FFF2-40B4-BE49-F238E27FC236}">
                    <a16:creationId xmlns:a16="http://schemas.microsoft.com/office/drawing/2014/main" id="{6D5DC784-8500-45E2-9101-953BDD6BE2E6}"/>
                  </a:ext>
                </a:extLst>
              </p:cNvPr>
              <p:cNvSpPr/>
              <p:nvPr/>
            </p:nvSpPr>
            <p:spPr bwMode="auto">
              <a:xfrm>
                <a:off x="1911407" y="2983026"/>
                <a:ext cx="1708094" cy="1984148"/>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FBD77F"/>
              </a:solidFill>
              <a:ln w="76200">
                <a:solidFill>
                  <a:srgbClr val="262626"/>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grpSp>
        <p:sp>
          <p:nvSpPr>
            <p:cNvPr id="24" name="椭圆 8">
              <a:extLst>
                <a:ext uri="{FF2B5EF4-FFF2-40B4-BE49-F238E27FC236}">
                  <a16:creationId xmlns:a16="http://schemas.microsoft.com/office/drawing/2014/main" id="{DE712ED1-C14B-4E33-802A-D5F51BB9C00F}"/>
                </a:ext>
              </a:extLst>
            </p:cNvPr>
            <p:cNvSpPr/>
            <p:nvPr/>
          </p:nvSpPr>
          <p:spPr>
            <a:xfrm>
              <a:off x="2377693" y="2829842"/>
              <a:ext cx="531634" cy="53989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404040"/>
                </a:solidFill>
                <a:effectLst/>
                <a:uLnTx/>
                <a:uFillTx/>
                <a:latin typeface="思源宋体 CN Heavy"/>
                <a:cs typeface="+mn-cs"/>
              </a:endParaRPr>
            </a:p>
          </p:txBody>
        </p:sp>
      </p:grpSp>
      <p:grpSp>
        <p:nvGrpSpPr>
          <p:cNvPr id="2" name="组合 1">
            <a:extLst>
              <a:ext uri="{FF2B5EF4-FFF2-40B4-BE49-F238E27FC236}">
                <a16:creationId xmlns:a16="http://schemas.microsoft.com/office/drawing/2014/main" id="{CF3DA4D6-E09D-460D-9BE5-BF66FD8E78F6}"/>
              </a:ext>
            </a:extLst>
          </p:cNvPr>
          <p:cNvGrpSpPr/>
          <p:nvPr/>
        </p:nvGrpSpPr>
        <p:grpSpPr>
          <a:xfrm>
            <a:off x="4744785" y="1735221"/>
            <a:ext cx="2326639" cy="2702659"/>
            <a:chOff x="4744785" y="1735221"/>
            <a:chExt cx="2326639" cy="2702659"/>
          </a:xfrm>
        </p:grpSpPr>
        <p:grpSp>
          <p:nvGrpSpPr>
            <p:cNvPr id="12" name="ïš1îḑê">
              <a:extLst>
                <a:ext uri="{FF2B5EF4-FFF2-40B4-BE49-F238E27FC236}">
                  <a16:creationId xmlns:a16="http://schemas.microsoft.com/office/drawing/2014/main" id="{24007E1E-7F4D-40D4-9D44-A22E1487AD6A}"/>
                </a:ext>
              </a:extLst>
            </p:cNvPr>
            <p:cNvGrpSpPr/>
            <p:nvPr/>
          </p:nvGrpSpPr>
          <p:grpSpPr>
            <a:xfrm>
              <a:off x="4744785" y="1735221"/>
              <a:ext cx="2326639" cy="2702659"/>
              <a:chOff x="1708208" y="2746987"/>
              <a:chExt cx="2114492" cy="2456226"/>
            </a:xfrm>
          </p:grpSpPr>
          <p:sp>
            <p:nvSpPr>
              <p:cNvPr id="16" name="íṣľíḑé">
                <a:extLst>
                  <a:ext uri="{FF2B5EF4-FFF2-40B4-BE49-F238E27FC236}">
                    <a16:creationId xmlns:a16="http://schemas.microsoft.com/office/drawing/2014/main" id="{C07B387F-EB7C-4AFF-9AB3-36AE78607E3E}"/>
                  </a:ext>
                </a:extLst>
              </p:cNvPr>
              <p:cNvSpPr/>
              <p:nvPr/>
            </p:nvSpPr>
            <p:spPr bwMode="auto">
              <a:xfrm>
                <a:off x="1708208" y="2746987"/>
                <a:ext cx="2114492" cy="2456226"/>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C4D7D3"/>
              </a:solidFill>
              <a:ln w="76200">
                <a:solidFill>
                  <a:schemeClr val="bg1">
                    <a:lumMod val="95000"/>
                  </a:schemeClr>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sp>
            <p:nvSpPr>
              <p:cNvPr id="17" name="î$ḷïḋê">
                <a:extLst>
                  <a:ext uri="{FF2B5EF4-FFF2-40B4-BE49-F238E27FC236}">
                    <a16:creationId xmlns:a16="http://schemas.microsoft.com/office/drawing/2014/main" id="{4495C482-A346-4636-8721-A5C34374CAA4}"/>
                  </a:ext>
                </a:extLst>
              </p:cNvPr>
              <p:cNvSpPr/>
              <p:nvPr/>
            </p:nvSpPr>
            <p:spPr bwMode="auto">
              <a:xfrm>
                <a:off x="1911407" y="2983026"/>
                <a:ext cx="1708094" cy="1984148"/>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C4D7D3"/>
              </a:solidFill>
              <a:ln w="76200">
                <a:solidFill>
                  <a:srgbClr val="262626"/>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grpSp>
        <p:sp>
          <p:nvSpPr>
            <p:cNvPr id="25" name="椭圆 8">
              <a:extLst>
                <a:ext uri="{FF2B5EF4-FFF2-40B4-BE49-F238E27FC236}">
                  <a16:creationId xmlns:a16="http://schemas.microsoft.com/office/drawing/2014/main" id="{99188A50-5D69-4D4C-8FB7-D9AC92F27F11}"/>
                </a:ext>
              </a:extLst>
            </p:cNvPr>
            <p:cNvSpPr/>
            <p:nvPr/>
          </p:nvSpPr>
          <p:spPr>
            <a:xfrm>
              <a:off x="5683231" y="2767731"/>
              <a:ext cx="531634" cy="53989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404040"/>
                </a:solidFill>
                <a:effectLst/>
                <a:uLnTx/>
                <a:uFillTx/>
                <a:latin typeface="思源宋体 CN Heavy"/>
                <a:cs typeface="+mn-cs"/>
              </a:endParaRPr>
            </a:p>
          </p:txBody>
        </p:sp>
      </p:grpSp>
      <p:grpSp>
        <p:nvGrpSpPr>
          <p:cNvPr id="9" name="组合 8">
            <a:extLst>
              <a:ext uri="{FF2B5EF4-FFF2-40B4-BE49-F238E27FC236}">
                <a16:creationId xmlns:a16="http://schemas.microsoft.com/office/drawing/2014/main" id="{AAD4BF56-2DA8-4FE6-9DCB-BE016000CDFF}"/>
              </a:ext>
            </a:extLst>
          </p:cNvPr>
          <p:cNvGrpSpPr/>
          <p:nvPr/>
        </p:nvGrpSpPr>
        <p:grpSpPr>
          <a:xfrm>
            <a:off x="8527691" y="1985727"/>
            <a:ext cx="1837692" cy="2134691"/>
            <a:chOff x="8527691" y="1985727"/>
            <a:chExt cx="1837692" cy="2134691"/>
          </a:xfrm>
        </p:grpSpPr>
        <p:grpSp>
          <p:nvGrpSpPr>
            <p:cNvPr id="13" name="ïṧľïḋé">
              <a:extLst>
                <a:ext uri="{FF2B5EF4-FFF2-40B4-BE49-F238E27FC236}">
                  <a16:creationId xmlns:a16="http://schemas.microsoft.com/office/drawing/2014/main" id="{014BACC9-943B-4C87-B3DE-C4D3EB4CEB32}"/>
                </a:ext>
              </a:extLst>
            </p:cNvPr>
            <p:cNvGrpSpPr/>
            <p:nvPr/>
          </p:nvGrpSpPr>
          <p:grpSpPr>
            <a:xfrm>
              <a:off x="8527691" y="1985727"/>
              <a:ext cx="1837692" cy="2134691"/>
              <a:chOff x="1708208" y="2746987"/>
              <a:chExt cx="2114492" cy="2456226"/>
            </a:xfrm>
          </p:grpSpPr>
          <p:sp>
            <p:nvSpPr>
              <p:cNvPr id="14" name="ïśḷíďê">
                <a:extLst>
                  <a:ext uri="{FF2B5EF4-FFF2-40B4-BE49-F238E27FC236}">
                    <a16:creationId xmlns:a16="http://schemas.microsoft.com/office/drawing/2014/main" id="{5DBD7E69-776B-4592-A465-E81586C34154}"/>
                  </a:ext>
                </a:extLst>
              </p:cNvPr>
              <p:cNvSpPr/>
              <p:nvPr/>
            </p:nvSpPr>
            <p:spPr bwMode="auto">
              <a:xfrm>
                <a:off x="1708208" y="2746987"/>
                <a:ext cx="2114492" cy="2456226"/>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FBD77F"/>
              </a:solidFill>
              <a:ln w="76200">
                <a:solidFill>
                  <a:schemeClr val="bg1">
                    <a:lumMod val="95000"/>
                  </a:schemeClr>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sp>
            <p:nvSpPr>
              <p:cNvPr id="15" name="îsļîḋê">
                <a:extLst>
                  <a:ext uri="{FF2B5EF4-FFF2-40B4-BE49-F238E27FC236}">
                    <a16:creationId xmlns:a16="http://schemas.microsoft.com/office/drawing/2014/main" id="{8CE74CD0-3270-4A51-BBCE-BE059E69ACFB}"/>
                  </a:ext>
                </a:extLst>
              </p:cNvPr>
              <p:cNvSpPr/>
              <p:nvPr/>
            </p:nvSpPr>
            <p:spPr bwMode="auto">
              <a:xfrm>
                <a:off x="1911407" y="2983026"/>
                <a:ext cx="1708094" cy="1984148"/>
              </a:xfrm>
              <a:custGeom>
                <a:avLst/>
                <a:gdLst>
                  <a:gd name="T0" fmla="*/ 495 w 990"/>
                  <a:gd name="T1" fmla="*/ 1150 h 1150"/>
                  <a:gd name="T2" fmla="*/ 0 w 990"/>
                  <a:gd name="T3" fmla="*/ 903 h 1150"/>
                  <a:gd name="T4" fmla="*/ 0 w 990"/>
                  <a:gd name="T5" fmla="*/ 247 h 1150"/>
                  <a:gd name="T6" fmla="*/ 495 w 990"/>
                  <a:gd name="T7" fmla="*/ 0 h 1150"/>
                  <a:gd name="T8" fmla="*/ 990 w 990"/>
                  <a:gd name="T9" fmla="*/ 247 h 1150"/>
                  <a:gd name="T10" fmla="*/ 990 w 990"/>
                  <a:gd name="T11" fmla="*/ 903 h 1150"/>
                  <a:gd name="T12" fmla="*/ 495 w 990"/>
                  <a:gd name="T13" fmla="*/ 1150 h 1150"/>
                </a:gdLst>
                <a:ahLst/>
                <a:cxnLst>
                  <a:cxn ang="0">
                    <a:pos x="T0" y="T1"/>
                  </a:cxn>
                  <a:cxn ang="0">
                    <a:pos x="T2" y="T3"/>
                  </a:cxn>
                  <a:cxn ang="0">
                    <a:pos x="T4" y="T5"/>
                  </a:cxn>
                  <a:cxn ang="0">
                    <a:pos x="T6" y="T7"/>
                  </a:cxn>
                  <a:cxn ang="0">
                    <a:pos x="T8" y="T9"/>
                  </a:cxn>
                  <a:cxn ang="0">
                    <a:pos x="T10" y="T11"/>
                  </a:cxn>
                  <a:cxn ang="0">
                    <a:pos x="T12" y="T13"/>
                  </a:cxn>
                </a:cxnLst>
                <a:rect l="0" t="0" r="r" b="b"/>
                <a:pathLst>
                  <a:path w="990" h="1150">
                    <a:moveTo>
                      <a:pt x="495" y="1150"/>
                    </a:moveTo>
                    <a:lnTo>
                      <a:pt x="0" y="903"/>
                    </a:lnTo>
                    <a:lnTo>
                      <a:pt x="0" y="247"/>
                    </a:lnTo>
                    <a:lnTo>
                      <a:pt x="495" y="0"/>
                    </a:lnTo>
                    <a:lnTo>
                      <a:pt x="990" y="247"/>
                    </a:lnTo>
                    <a:lnTo>
                      <a:pt x="990" y="903"/>
                    </a:lnTo>
                    <a:lnTo>
                      <a:pt x="495" y="1150"/>
                    </a:lnTo>
                    <a:close/>
                  </a:path>
                </a:pathLst>
              </a:custGeom>
              <a:solidFill>
                <a:srgbClr val="FBD77F"/>
              </a:solidFill>
              <a:ln w="76200">
                <a:solidFill>
                  <a:srgbClr val="262626"/>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宋体 CN Heavy"/>
                  <a:cs typeface="+mn-cs"/>
                </a:endParaRPr>
              </a:p>
            </p:txBody>
          </p:sp>
        </p:grpSp>
        <p:sp>
          <p:nvSpPr>
            <p:cNvPr id="26" name="椭圆 8">
              <a:extLst>
                <a:ext uri="{FF2B5EF4-FFF2-40B4-BE49-F238E27FC236}">
                  <a16:creationId xmlns:a16="http://schemas.microsoft.com/office/drawing/2014/main" id="{915851B9-D5E4-4332-8052-A8D88C64A231}"/>
                </a:ext>
              </a:extLst>
            </p:cNvPr>
            <p:cNvSpPr/>
            <p:nvPr/>
          </p:nvSpPr>
          <p:spPr>
            <a:xfrm>
              <a:off x="9193162" y="2747185"/>
              <a:ext cx="531634" cy="53989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404040"/>
                </a:solidFill>
                <a:effectLst/>
                <a:uLnTx/>
                <a:uFillTx/>
                <a:latin typeface="思源宋体 CN Heavy"/>
                <a:cs typeface="+mn-cs"/>
              </a:endParaRPr>
            </a:p>
          </p:txBody>
        </p:sp>
      </p:grpSp>
      <p:grpSp>
        <p:nvGrpSpPr>
          <p:cNvPr id="30" name="组合 29">
            <a:extLst>
              <a:ext uri="{FF2B5EF4-FFF2-40B4-BE49-F238E27FC236}">
                <a16:creationId xmlns:a16="http://schemas.microsoft.com/office/drawing/2014/main" id="{90F9BBEA-BB1E-47D5-A3E8-9E90D4CA0387}"/>
              </a:ext>
            </a:extLst>
          </p:cNvPr>
          <p:cNvGrpSpPr/>
          <p:nvPr/>
        </p:nvGrpSpPr>
        <p:grpSpPr>
          <a:xfrm>
            <a:off x="1437517" y="4578211"/>
            <a:ext cx="2295173" cy="988395"/>
            <a:chOff x="1792074" y="3945606"/>
            <a:chExt cx="2295173" cy="988395"/>
          </a:xfrm>
        </p:grpSpPr>
        <p:sp>
          <p:nvSpPr>
            <p:cNvPr id="31" name="文本框 22">
              <a:extLst>
                <a:ext uri="{FF2B5EF4-FFF2-40B4-BE49-F238E27FC236}">
                  <a16:creationId xmlns:a16="http://schemas.microsoft.com/office/drawing/2014/main" id="{6575FDD1-4004-4C26-89C3-5BA9FE5C11E6}"/>
                </a:ext>
              </a:extLst>
            </p:cNvPr>
            <p:cNvSpPr txBox="1">
              <a:spLocks noChangeArrowheads="1"/>
            </p:cNvSpPr>
            <p:nvPr/>
          </p:nvSpPr>
          <p:spPr bwMode="auto">
            <a:xfrm>
              <a:off x="1834112" y="3945606"/>
              <a:ext cx="20762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思源宋体 CN Medium" pitchFamily="18" charset="-122"/>
                  <a:ea typeface="思源宋体 CN Medium" pitchFamily="18" charset="-122"/>
                </a:defRPr>
              </a:lvl1pPr>
              <a:lvl2pPr marL="742950" indent="-285750">
                <a:defRPr>
                  <a:solidFill>
                    <a:schemeClr val="tx1"/>
                  </a:solidFill>
                  <a:latin typeface="思源宋体 CN Medium" pitchFamily="18" charset="-122"/>
                  <a:ea typeface="思源宋体 CN Medium" pitchFamily="18" charset="-122"/>
                </a:defRPr>
              </a:lvl2pPr>
              <a:lvl3pPr marL="1143000" indent="-228600">
                <a:defRPr>
                  <a:solidFill>
                    <a:schemeClr val="tx1"/>
                  </a:solidFill>
                  <a:latin typeface="思源宋体 CN Medium" pitchFamily="18" charset="-122"/>
                  <a:ea typeface="思源宋体 CN Medium" pitchFamily="18" charset="-122"/>
                </a:defRPr>
              </a:lvl3pPr>
              <a:lvl4pPr marL="1600200" indent="-228600">
                <a:defRPr>
                  <a:solidFill>
                    <a:schemeClr val="tx1"/>
                  </a:solidFill>
                  <a:latin typeface="思源宋体 CN Medium" pitchFamily="18" charset="-122"/>
                  <a:ea typeface="思源宋体 CN Medium" pitchFamily="18" charset="-122"/>
                </a:defRPr>
              </a:lvl4pPr>
              <a:lvl5pPr marL="2057400" indent="-228600">
                <a:defRPr>
                  <a:solidFill>
                    <a:schemeClr val="tx1"/>
                  </a:solidFill>
                  <a:latin typeface="思源宋体 CN Medium" pitchFamily="18" charset="-122"/>
                  <a:ea typeface="思源宋体 CN Medium" pitchFamily="18" charset="-122"/>
                </a:defRPr>
              </a:lvl5pPr>
              <a:lvl6pPr marL="25146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6pPr>
              <a:lvl7pPr marL="29718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7pPr>
              <a:lvl8pPr marL="34290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8pPr>
              <a:lvl9pPr marL="38862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rPr>
                <a:t>眼镜去除技术</a:t>
              </a:r>
            </a:p>
          </p:txBody>
        </p:sp>
        <p:sp>
          <p:nvSpPr>
            <p:cNvPr id="32" name="文本框 23">
              <a:extLst>
                <a:ext uri="{FF2B5EF4-FFF2-40B4-BE49-F238E27FC236}">
                  <a16:creationId xmlns:a16="http://schemas.microsoft.com/office/drawing/2014/main" id="{6129341F-2FD2-49FD-9D34-DC53A2E10225}"/>
                </a:ext>
              </a:extLst>
            </p:cNvPr>
            <p:cNvSpPr txBox="1">
              <a:spLocks noChangeArrowheads="1"/>
            </p:cNvSpPr>
            <p:nvPr/>
          </p:nvSpPr>
          <p:spPr bwMode="auto">
            <a:xfrm>
              <a:off x="1792074" y="4305239"/>
              <a:ext cx="2295173" cy="6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思源宋体 CN Medium" pitchFamily="18" charset="-122"/>
                  <a:ea typeface="思源宋体 CN Medium" pitchFamily="18" charset="-122"/>
                </a:defRPr>
              </a:lvl1pPr>
              <a:lvl2pPr marL="742950" indent="-285750">
                <a:defRPr>
                  <a:solidFill>
                    <a:schemeClr val="tx1"/>
                  </a:solidFill>
                  <a:latin typeface="思源宋体 CN Medium" pitchFamily="18" charset="-122"/>
                  <a:ea typeface="思源宋体 CN Medium" pitchFamily="18" charset="-122"/>
                </a:defRPr>
              </a:lvl2pPr>
              <a:lvl3pPr marL="1143000" indent="-228600">
                <a:defRPr>
                  <a:solidFill>
                    <a:schemeClr val="tx1"/>
                  </a:solidFill>
                  <a:latin typeface="思源宋体 CN Medium" pitchFamily="18" charset="-122"/>
                  <a:ea typeface="思源宋体 CN Medium" pitchFamily="18" charset="-122"/>
                </a:defRPr>
              </a:lvl3pPr>
              <a:lvl4pPr marL="1600200" indent="-228600">
                <a:defRPr>
                  <a:solidFill>
                    <a:schemeClr val="tx1"/>
                  </a:solidFill>
                  <a:latin typeface="思源宋体 CN Medium" pitchFamily="18" charset="-122"/>
                  <a:ea typeface="思源宋体 CN Medium" pitchFamily="18" charset="-122"/>
                </a:defRPr>
              </a:lvl4pPr>
              <a:lvl5pPr marL="2057400" indent="-228600">
                <a:defRPr>
                  <a:solidFill>
                    <a:schemeClr val="tx1"/>
                  </a:solidFill>
                  <a:latin typeface="思源宋体 CN Medium" pitchFamily="18" charset="-122"/>
                  <a:ea typeface="思源宋体 CN Medium" pitchFamily="18" charset="-122"/>
                </a:defRPr>
              </a:lvl5pPr>
              <a:lvl6pPr marL="25146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6pPr>
              <a:lvl7pPr marL="29718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7pPr>
              <a:lvl8pPr marL="34290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8pPr>
              <a:lvl9pPr marL="38862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9pPr>
            </a:lstStyle>
            <a:p>
              <a:pPr marL="0" marR="0" lvl="0" indent="0" algn="ctr" defTabSz="914400" rtl="0" eaLnBrk="1" fontAlgn="auto" latinLnBrk="0" hangingPunct="1">
                <a:lnSpc>
                  <a:spcPts val="22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rPr>
                <a:t>使用卷积神经网络</a:t>
              </a:r>
              <a:endParaRPr kumimoji="0" lang="en-US" altLang="zh-CN" sz="14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endParaRPr>
            </a:p>
            <a:p>
              <a:pPr marL="0" marR="0" lvl="0" indent="0" algn="ctr" defTabSz="914400" rtl="0" eaLnBrk="1" fontAlgn="auto" latinLnBrk="0" hangingPunct="1">
                <a:lnSpc>
                  <a:spcPts val="22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rPr>
                <a:t>搭建模型</a:t>
              </a:r>
            </a:p>
          </p:txBody>
        </p:sp>
      </p:grpSp>
      <p:grpSp>
        <p:nvGrpSpPr>
          <p:cNvPr id="33" name="组合 32">
            <a:extLst>
              <a:ext uri="{FF2B5EF4-FFF2-40B4-BE49-F238E27FC236}">
                <a16:creationId xmlns:a16="http://schemas.microsoft.com/office/drawing/2014/main" id="{EA7F4576-C40B-41D7-B71C-26F113A2495B}"/>
              </a:ext>
            </a:extLst>
          </p:cNvPr>
          <p:cNvGrpSpPr/>
          <p:nvPr/>
        </p:nvGrpSpPr>
        <p:grpSpPr>
          <a:xfrm>
            <a:off x="4878191" y="4674101"/>
            <a:ext cx="2121999" cy="696213"/>
            <a:chOff x="1834112" y="3945606"/>
            <a:chExt cx="2121999" cy="696213"/>
          </a:xfrm>
        </p:grpSpPr>
        <p:sp>
          <p:nvSpPr>
            <p:cNvPr id="34" name="文本框 22">
              <a:extLst>
                <a:ext uri="{FF2B5EF4-FFF2-40B4-BE49-F238E27FC236}">
                  <a16:creationId xmlns:a16="http://schemas.microsoft.com/office/drawing/2014/main" id="{21496A75-6DEA-4161-B567-1799DD555282}"/>
                </a:ext>
              </a:extLst>
            </p:cNvPr>
            <p:cNvSpPr txBox="1">
              <a:spLocks noChangeArrowheads="1"/>
            </p:cNvSpPr>
            <p:nvPr/>
          </p:nvSpPr>
          <p:spPr bwMode="auto">
            <a:xfrm>
              <a:off x="1834112" y="3945606"/>
              <a:ext cx="20762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思源宋体 CN Medium" pitchFamily="18" charset="-122"/>
                  <a:ea typeface="思源宋体 CN Medium" pitchFamily="18" charset="-122"/>
                </a:defRPr>
              </a:lvl1pPr>
              <a:lvl2pPr marL="742950" indent="-285750">
                <a:defRPr>
                  <a:solidFill>
                    <a:schemeClr val="tx1"/>
                  </a:solidFill>
                  <a:latin typeface="思源宋体 CN Medium" pitchFamily="18" charset="-122"/>
                  <a:ea typeface="思源宋体 CN Medium" pitchFamily="18" charset="-122"/>
                </a:defRPr>
              </a:lvl2pPr>
              <a:lvl3pPr marL="1143000" indent="-228600">
                <a:defRPr>
                  <a:solidFill>
                    <a:schemeClr val="tx1"/>
                  </a:solidFill>
                  <a:latin typeface="思源宋体 CN Medium" pitchFamily="18" charset="-122"/>
                  <a:ea typeface="思源宋体 CN Medium" pitchFamily="18" charset="-122"/>
                </a:defRPr>
              </a:lvl3pPr>
              <a:lvl4pPr marL="1600200" indent="-228600">
                <a:defRPr>
                  <a:solidFill>
                    <a:schemeClr val="tx1"/>
                  </a:solidFill>
                  <a:latin typeface="思源宋体 CN Medium" pitchFamily="18" charset="-122"/>
                  <a:ea typeface="思源宋体 CN Medium" pitchFamily="18" charset="-122"/>
                </a:defRPr>
              </a:lvl4pPr>
              <a:lvl5pPr marL="2057400" indent="-228600">
                <a:defRPr>
                  <a:solidFill>
                    <a:schemeClr val="tx1"/>
                  </a:solidFill>
                  <a:latin typeface="思源宋体 CN Medium" pitchFamily="18" charset="-122"/>
                  <a:ea typeface="思源宋体 CN Medium" pitchFamily="18" charset="-122"/>
                </a:defRPr>
              </a:lvl5pPr>
              <a:lvl6pPr marL="25146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6pPr>
              <a:lvl7pPr marL="29718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7pPr>
              <a:lvl8pPr marL="34290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8pPr>
              <a:lvl9pPr marL="38862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rPr>
                <a:t>证件照功能</a:t>
              </a:r>
            </a:p>
          </p:txBody>
        </p:sp>
        <p:sp>
          <p:nvSpPr>
            <p:cNvPr id="35" name="文本框 23">
              <a:extLst>
                <a:ext uri="{FF2B5EF4-FFF2-40B4-BE49-F238E27FC236}">
                  <a16:creationId xmlns:a16="http://schemas.microsoft.com/office/drawing/2014/main" id="{ABC18D9D-A336-42FD-96EE-9A3CB2250713}"/>
                </a:ext>
              </a:extLst>
            </p:cNvPr>
            <p:cNvSpPr txBox="1">
              <a:spLocks noChangeArrowheads="1"/>
            </p:cNvSpPr>
            <p:nvPr/>
          </p:nvSpPr>
          <p:spPr bwMode="auto">
            <a:xfrm>
              <a:off x="1879842" y="4295186"/>
              <a:ext cx="2076269" cy="34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algn="ctr" fontAlgn="auto">
                <a:lnSpc>
                  <a:spcPts val="2200"/>
                </a:lnSpc>
                <a:spcBef>
                  <a:spcPts val="0"/>
                </a:spcBef>
                <a:spcAft>
                  <a:spcPts val="0"/>
                </a:spcAft>
                <a:buClrTx/>
                <a:buSzTx/>
                <a:buFontTx/>
                <a:buNone/>
                <a:tabLst/>
                <a:defRPr kumimoji="0" sz="1400" i="0" u="none" strike="noStrike" cap="none" spc="0" normalizeH="0" baseline="0">
                  <a:ln>
                    <a:noFill/>
                  </a:ln>
                  <a:solidFill>
                    <a:schemeClr val="tx1">
                      <a:lumMod val="75000"/>
                      <a:lumOff val="25000"/>
                    </a:schemeClr>
                  </a:solidFill>
                  <a:effectLst/>
                  <a:uLnTx/>
                  <a:uFillTx/>
                  <a:latin typeface="仓耳羽辰体-谷力 W04" panose="02020400000000000000" pitchFamily="18" charset="-122"/>
                  <a:ea typeface="仓耳羽辰体-谷力 W04" panose="02020400000000000000" pitchFamily="18" charset="-122"/>
                </a:defRPr>
              </a:lvl1pPr>
              <a:lvl2pPr marL="742950" indent="-285750">
                <a:defRPr>
                  <a:latin typeface="思源宋体 CN Medium" pitchFamily="18" charset="-122"/>
                  <a:ea typeface="思源宋体 CN Medium" pitchFamily="18" charset="-122"/>
                </a:defRPr>
              </a:lvl2pPr>
              <a:lvl3pPr marL="1143000" indent="-228600">
                <a:defRPr>
                  <a:latin typeface="思源宋体 CN Medium" pitchFamily="18" charset="-122"/>
                  <a:ea typeface="思源宋体 CN Medium" pitchFamily="18" charset="-122"/>
                </a:defRPr>
              </a:lvl3pPr>
              <a:lvl4pPr marL="1600200" indent="-228600">
                <a:defRPr>
                  <a:latin typeface="思源宋体 CN Medium" pitchFamily="18" charset="-122"/>
                  <a:ea typeface="思源宋体 CN Medium" pitchFamily="18" charset="-122"/>
                </a:defRPr>
              </a:lvl4pPr>
              <a:lvl5pPr marL="2057400" indent="-228600">
                <a:defRPr>
                  <a:latin typeface="思源宋体 CN Medium" pitchFamily="18" charset="-122"/>
                  <a:ea typeface="思源宋体 CN Medium" pitchFamily="18" charset="-122"/>
                </a:defRPr>
              </a:lvl5pPr>
              <a:lvl6pPr marL="2514600" indent="-228600" defTabSz="457200" fontAlgn="base">
                <a:spcBef>
                  <a:spcPct val="0"/>
                </a:spcBef>
                <a:spcAft>
                  <a:spcPct val="0"/>
                </a:spcAft>
                <a:defRPr>
                  <a:latin typeface="思源宋体 CN Medium" pitchFamily="18" charset="-122"/>
                  <a:ea typeface="思源宋体 CN Medium" pitchFamily="18" charset="-122"/>
                </a:defRPr>
              </a:lvl6pPr>
              <a:lvl7pPr marL="2971800" indent="-228600" defTabSz="457200" fontAlgn="base">
                <a:spcBef>
                  <a:spcPct val="0"/>
                </a:spcBef>
                <a:spcAft>
                  <a:spcPct val="0"/>
                </a:spcAft>
                <a:defRPr>
                  <a:latin typeface="思源宋体 CN Medium" pitchFamily="18" charset="-122"/>
                  <a:ea typeface="思源宋体 CN Medium" pitchFamily="18" charset="-122"/>
                </a:defRPr>
              </a:lvl7pPr>
              <a:lvl8pPr marL="3429000" indent="-228600" defTabSz="457200" fontAlgn="base">
                <a:spcBef>
                  <a:spcPct val="0"/>
                </a:spcBef>
                <a:spcAft>
                  <a:spcPct val="0"/>
                </a:spcAft>
                <a:defRPr>
                  <a:latin typeface="思源宋体 CN Medium" pitchFamily="18" charset="-122"/>
                  <a:ea typeface="思源宋体 CN Medium" pitchFamily="18" charset="-122"/>
                </a:defRPr>
              </a:lvl8pPr>
              <a:lvl9pPr marL="3886200" indent="-228600" defTabSz="457200" fontAlgn="base">
                <a:spcBef>
                  <a:spcPct val="0"/>
                </a:spcBef>
                <a:spcAft>
                  <a:spcPct val="0"/>
                </a:spcAft>
                <a:defRPr>
                  <a:latin typeface="思源宋体 CN Medium" pitchFamily="18" charset="-122"/>
                  <a:ea typeface="思源宋体 CN Medium" pitchFamily="18" charset="-122"/>
                </a:defRPr>
              </a:lvl9pPr>
            </a:lstStyle>
            <a:p>
              <a:r>
                <a:rPr lang="zh-CN" altLang="en-US" dirty="0">
                  <a:latin typeface="仓耳今楷05-6763 W05" panose="02020400000000000000" pitchFamily="18" charset="-122"/>
                  <a:ea typeface="仓耳今楷05-6763 W05" panose="02020400000000000000" pitchFamily="18" charset="-122"/>
                </a:rPr>
                <a:t>调用现有的</a:t>
              </a:r>
              <a:r>
                <a:rPr lang="en-US" altLang="zh-CN" dirty="0">
                  <a:latin typeface="仓耳今楷05-6763 W05" panose="02020400000000000000" pitchFamily="18" charset="-122"/>
                  <a:ea typeface="仓耳今楷05-6763 W05" panose="02020400000000000000" pitchFamily="18" charset="-122"/>
                </a:rPr>
                <a:t>API</a:t>
              </a:r>
              <a:endParaRPr lang="zh-CN" altLang="en-US" dirty="0">
                <a:latin typeface="仓耳今楷05-6763 W05" panose="02020400000000000000" pitchFamily="18" charset="-122"/>
                <a:ea typeface="仓耳今楷05-6763 W05" panose="02020400000000000000" pitchFamily="18" charset="-122"/>
              </a:endParaRPr>
            </a:p>
          </p:txBody>
        </p:sp>
      </p:grpSp>
      <p:grpSp>
        <p:nvGrpSpPr>
          <p:cNvPr id="36" name="组合 35">
            <a:extLst>
              <a:ext uri="{FF2B5EF4-FFF2-40B4-BE49-F238E27FC236}">
                <a16:creationId xmlns:a16="http://schemas.microsoft.com/office/drawing/2014/main" id="{8130D1B5-FD6F-415B-8CF7-FED8CF7C89D3}"/>
              </a:ext>
            </a:extLst>
          </p:cNvPr>
          <p:cNvGrpSpPr/>
          <p:nvPr/>
        </p:nvGrpSpPr>
        <p:grpSpPr>
          <a:xfrm>
            <a:off x="8357179" y="4651953"/>
            <a:ext cx="2178715" cy="1000490"/>
            <a:chOff x="1834112" y="3945606"/>
            <a:chExt cx="2178715" cy="1000490"/>
          </a:xfrm>
        </p:grpSpPr>
        <p:sp>
          <p:nvSpPr>
            <p:cNvPr id="37" name="文本框 22">
              <a:extLst>
                <a:ext uri="{FF2B5EF4-FFF2-40B4-BE49-F238E27FC236}">
                  <a16:creationId xmlns:a16="http://schemas.microsoft.com/office/drawing/2014/main" id="{AA661FE0-2120-436D-82DF-0C4287B328B2}"/>
                </a:ext>
              </a:extLst>
            </p:cNvPr>
            <p:cNvSpPr txBox="1">
              <a:spLocks noChangeArrowheads="1"/>
            </p:cNvSpPr>
            <p:nvPr/>
          </p:nvSpPr>
          <p:spPr bwMode="auto">
            <a:xfrm>
              <a:off x="1834112" y="3945606"/>
              <a:ext cx="20762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思源宋体 CN Medium" pitchFamily="18" charset="-122"/>
                  <a:ea typeface="思源宋体 CN Medium" pitchFamily="18" charset="-122"/>
                </a:defRPr>
              </a:lvl1pPr>
              <a:lvl2pPr marL="742950" indent="-285750">
                <a:defRPr>
                  <a:solidFill>
                    <a:schemeClr val="tx1"/>
                  </a:solidFill>
                  <a:latin typeface="思源宋体 CN Medium" pitchFamily="18" charset="-122"/>
                  <a:ea typeface="思源宋体 CN Medium" pitchFamily="18" charset="-122"/>
                </a:defRPr>
              </a:lvl2pPr>
              <a:lvl3pPr marL="1143000" indent="-228600">
                <a:defRPr>
                  <a:solidFill>
                    <a:schemeClr val="tx1"/>
                  </a:solidFill>
                  <a:latin typeface="思源宋体 CN Medium" pitchFamily="18" charset="-122"/>
                  <a:ea typeface="思源宋体 CN Medium" pitchFamily="18" charset="-122"/>
                </a:defRPr>
              </a:lvl3pPr>
              <a:lvl4pPr marL="1600200" indent="-228600">
                <a:defRPr>
                  <a:solidFill>
                    <a:schemeClr val="tx1"/>
                  </a:solidFill>
                  <a:latin typeface="思源宋体 CN Medium" pitchFamily="18" charset="-122"/>
                  <a:ea typeface="思源宋体 CN Medium" pitchFamily="18" charset="-122"/>
                </a:defRPr>
              </a:lvl4pPr>
              <a:lvl5pPr marL="2057400" indent="-228600">
                <a:defRPr>
                  <a:solidFill>
                    <a:schemeClr val="tx1"/>
                  </a:solidFill>
                  <a:latin typeface="思源宋体 CN Medium" pitchFamily="18" charset="-122"/>
                  <a:ea typeface="思源宋体 CN Medium" pitchFamily="18" charset="-122"/>
                </a:defRPr>
              </a:lvl5pPr>
              <a:lvl6pPr marL="25146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6pPr>
              <a:lvl7pPr marL="29718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7pPr>
              <a:lvl8pPr marL="34290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8pPr>
              <a:lvl9pPr marL="3886200" indent="-228600" defTabSz="457200" fontAlgn="base">
                <a:spcBef>
                  <a:spcPct val="0"/>
                </a:spcBef>
                <a:spcAft>
                  <a:spcPct val="0"/>
                </a:spcAft>
                <a:defRPr>
                  <a:solidFill>
                    <a:schemeClr val="tx1"/>
                  </a:solidFill>
                  <a:latin typeface="思源宋体 CN Medium" pitchFamily="18" charset="-122"/>
                  <a:ea typeface="思源宋体 CN Medium" pitchFamily="18"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chemeClr val="tx1">
                      <a:lumMod val="75000"/>
                      <a:lumOff val="25000"/>
                    </a:schemeClr>
                  </a:solidFill>
                  <a:effectLst/>
                  <a:uLnTx/>
                  <a:uFillTx/>
                  <a:latin typeface="仓耳今楷05-6763 W05" panose="02020400000000000000" pitchFamily="18" charset="-122"/>
                  <a:ea typeface="仓耳今楷05-6763 W05" panose="02020400000000000000" pitchFamily="18" charset="-122"/>
                </a:rPr>
                <a:t>前端桌面开发</a:t>
              </a:r>
            </a:p>
          </p:txBody>
        </p:sp>
        <p:sp>
          <p:nvSpPr>
            <p:cNvPr id="38" name="文本框 23">
              <a:extLst>
                <a:ext uri="{FF2B5EF4-FFF2-40B4-BE49-F238E27FC236}">
                  <a16:creationId xmlns:a16="http://schemas.microsoft.com/office/drawing/2014/main" id="{7EE9F0AD-5A75-400D-9600-0B103D6ECF80}"/>
                </a:ext>
              </a:extLst>
            </p:cNvPr>
            <p:cNvSpPr txBox="1">
              <a:spLocks noChangeArrowheads="1"/>
            </p:cNvSpPr>
            <p:nvPr/>
          </p:nvSpPr>
          <p:spPr bwMode="auto">
            <a:xfrm>
              <a:off x="1846512" y="4317334"/>
              <a:ext cx="2166315" cy="6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R="0" lvl="0" indent="0" algn="ctr" fontAlgn="auto">
                <a:lnSpc>
                  <a:spcPts val="2200"/>
                </a:lnSpc>
                <a:spcBef>
                  <a:spcPts val="0"/>
                </a:spcBef>
                <a:spcAft>
                  <a:spcPts val="0"/>
                </a:spcAft>
                <a:buClrTx/>
                <a:buSzTx/>
                <a:buFontTx/>
                <a:buNone/>
                <a:tabLst/>
                <a:defRPr kumimoji="0" sz="1400" i="0" u="none" strike="noStrike" cap="none" spc="0" normalizeH="0" baseline="0">
                  <a:ln>
                    <a:noFill/>
                  </a:ln>
                  <a:solidFill>
                    <a:schemeClr val="tx1">
                      <a:lumMod val="75000"/>
                      <a:lumOff val="25000"/>
                    </a:schemeClr>
                  </a:solidFill>
                  <a:effectLst/>
                  <a:uLnTx/>
                  <a:uFillTx/>
                  <a:latin typeface="仓耳羽辰体-谷力 W04" panose="02020400000000000000" pitchFamily="18" charset="-122"/>
                  <a:ea typeface="仓耳羽辰体-谷力 W04" panose="02020400000000000000" pitchFamily="18" charset="-122"/>
                </a:defRPr>
              </a:lvl1pPr>
              <a:lvl2pPr marL="742950" indent="-285750">
                <a:defRPr>
                  <a:latin typeface="思源宋体 CN Medium" pitchFamily="18" charset="-122"/>
                  <a:ea typeface="思源宋体 CN Medium" pitchFamily="18" charset="-122"/>
                </a:defRPr>
              </a:lvl2pPr>
              <a:lvl3pPr marL="1143000" indent="-228600">
                <a:defRPr>
                  <a:latin typeface="思源宋体 CN Medium" pitchFamily="18" charset="-122"/>
                  <a:ea typeface="思源宋体 CN Medium" pitchFamily="18" charset="-122"/>
                </a:defRPr>
              </a:lvl3pPr>
              <a:lvl4pPr marL="1600200" indent="-228600">
                <a:defRPr>
                  <a:latin typeface="思源宋体 CN Medium" pitchFamily="18" charset="-122"/>
                  <a:ea typeface="思源宋体 CN Medium" pitchFamily="18" charset="-122"/>
                </a:defRPr>
              </a:lvl4pPr>
              <a:lvl5pPr marL="2057400" indent="-228600">
                <a:defRPr>
                  <a:latin typeface="思源宋体 CN Medium" pitchFamily="18" charset="-122"/>
                  <a:ea typeface="思源宋体 CN Medium" pitchFamily="18" charset="-122"/>
                </a:defRPr>
              </a:lvl5pPr>
              <a:lvl6pPr marL="2514600" indent="-228600" defTabSz="457200" fontAlgn="base">
                <a:spcBef>
                  <a:spcPct val="0"/>
                </a:spcBef>
                <a:spcAft>
                  <a:spcPct val="0"/>
                </a:spcAft>
                <a:defRPr>
                  <a:latin typeface="思源宋体 CN Medium" pitchFamily="18" charset="-122"/>
                  <a:ea typeface="思源宋体 CN Medium" pitchFamily="18" charset="-122"/>
                </a:defRPr>
              </a:lvl6pPr>
              <a:lvl7pPr marL="2971800" indent="-228600" defTabSz="457200" fontAlgn="base">
                <a:spcBef>
                  <a:spcPct val="0"/>
                </a:spcBef>
                <a:spcAft>
                  <a:spcPct val="0"/>
                </a:spcAft>
                <a:defRPr>
                  <a:latin typeface="思源宋体 CN Medium" pitchFamily="18" charset="-122"/>
                  <a:ea typeface="思源宋体 CN Medium" pitchFamily="18" charset="-122"/>
                </a:defRPr>
              </a:lvl7pPr>
              <a:lvl8pPr marL="3429000" indent="-228600" defTabSz="457200" fontAlgn="base">
                <a:spcBef>
                  <a:spcPct val="0"/>
                </a:spcBef>
                <a:spcAft>
                  <a:spcPct val="0"/>
                </a:spcAft>
                <a:defRPr>
                  <a:latin typeface="思源宋体 CN Medium" pitchFamily="18" charset="-122"/>
                  <a:ea typeface="思源宋体 CN Medium" pitchFamily="18" charset="-122"/>
                </a:defRPr>
              </a:lvl8pPr>
              <a:lvl9pPr marL="3886200" indent="-228600" defTabSz="457200" fontAlgn="base">
                <a:spcBef>
                  <a:spcPct val="0"/>
                </a:spcBef>
                <a:spcAft>
                  <a:spcPct val="0"/>
                </a:spcAft>
                <a:defRPr>
                  <a:latin typeface="思源宋体 CN Medium" pitchFamily="18" charset="-122"/>
                  <a:ea typeface="思源宋体 CN Medium" pitchFamily="18" charset="-122"/>
                </a:defRPr>
              </a:lvl9pPr>
            </a:lstStyle>
            <a:p>
              <a:r>
                <a:rPr lang="zh-CN" altLang="en-US" dirty="0">
                  <a:latin typeface="仓耳今楷05-6763 W05" panose="02020400000000000000" pitchFamily="18" charset="-122"/>
                  <a:ea typeface="仓耳今楷05-6763 W05" panose="02020400000000000000" pitchFamily="18" charset="-122"/>
                </a:rPr>
                <a:t>使用</a:t>
              </a:r>
              <a:r>
                <a:rPr lang="en-US" altLang="zh-CN" dirty="0">
                  <a:latin typeface="仓耳今楷05-6763 W05" panose="02020400000000000000" pitchFamily="18" charset="-122"/>
                  <a:ea typeface="仓耳今楷05-6763 W05" panose="02020400000000000000" pitchFamily="18" charset="-122"/>
                </a:rPr>
                <a:t>Android studio</a:t>
              </a:r>
              <a:r>
                <a:rPr lang="zh-CN" altLang="en-US" dirty="0">
                  <a:latin typeface="仓耳今楷05-6763 W05" panose="02020400000000000000" pitchFamily="18" charset="-122"/>
                  <a:ea typeface="仓耳今楷05-6763 W05" panose="02020400000000000000" pitchFamily="18" charset="-122"/>
                </a:rPr>
                <a:t>作为开发环境</a:t>
              </a:r>
            </a:p>
          </p:txBody>
        </p:sp>
      </p:grpSp>
      <p:sp>
        <p:nvSpPr>
          <p:cNvPr id="39" name="文本框 38">
            <a:extLst>
              <a:ext uri="{FF2B5EF4-FFF2-40B4-BE49-F238E27FC236}">
                <a16:creationId xmlns:a16="http://schemas.microsoft.com/office/drawing/2014/main" id="{41246A1D-D27A-4403-82E4-083B64D7C6F8}"/>
              </a:ext>
            </a:extLst>
          </p:cNvPr>
          <p:cNvSpPr txBox="1"/>
          <p:nvPr/>
        </p:nvSpPr>
        <p:spPr>
          <a:xfrm>
            <a:off x="573966" y="1027350"/>
            <a:ext cx="11070638" cy="646331"/>
          </a:xfrm>
          <a:prstGeom prst="rect">
            <a:avLst/>
          </a:prstGeom>
          <a:noFill/>
        </p:spPr>
        <p:txBody>
          <a:bodyPr wrap="square">
            <a:spAutoFit/>
          </a:bodyPr>
          <a:lstStyle/>
          <a:p>
            <a:r>
              <a:rPr lang="zh-CN" altLang="en-US" dirty="0"/>
              <a:t>本应用是智能手机上的眼镜去除拍照软件，鉴于</a:t>
            </a:r>
            <a:r>
              <a:rPr lang="en-US" altLang="zh-CN" dirty="0"/>
              <a:t>Android</a:t>
            </a:r>
            <a:r>
              <a:rPr lang="zh-CN" altLang="en-US" dirty="0"/>
              <a:t>系统在国内的使用率最高，该应用采用</a:t>
            </a:r>
            <a:r>
              <a:rPr lang="en-US" altLang="zh-CN" dirty="0"/>
              <a:t>Android Studio + </a:t>
            </a:r>
            <a:r>
              <a:rPr lang="en-US" altLang="zh-CN" dirty="0" err="1"/>
              <a:t>Java+python</a:t>
            </a:r>
            <a:r>
              <a:rPr lang="zh-CN" altLang="en-US" dirty="0"/>
              <a:t>后台接口实现。</a:t>
            </a:r>
          </a:p>
        </p:txBody>
      </p:sp>
    </p:spTree>
    <p:extLst>
      <p:ext uri="{BB962C8B-B14F-4D97-AF65-F5344CB8AC3E}">
        <p14:creationId xmlns:p14="http://schemas.microsoft.com/office/powerpoint/2010/main" val="3091830819"/>
      </p:ext>
    </p:extLst>
  </p:cSld>
  <p:clrMapOvr>
    <a:masterClrMapping/>
  </p:clrMapOvr>
  <mc:AlternateContent xmlns:mc="http://schemas.openxmlformats.org/markup-compatibility/2006" xmlns:p14="http://schemas.microsoft.com/office/powerpoint/2010/main">
    <mc:Choice Requires="p14">
      <p:transition spd="slow" p14:dur="175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par>
                          <p:cTn id="18" fill="hold">
                            <p:stCondLst>
                              <p:cond delay="225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750" fill="hold"/>
                                        <p:tgtEl>
                                          <p:spTgt spid="2"/>
                                        </p:tgtEl>
                                        <p:attrNameLst>
                                          <p:attrName>ppt_w</p:attrName>
                                        </p:attrNameLst>
                                      </p:cBhvr>
                                      <p:tavLst>
                                        <p:tav tm="0">
                                          <p:val>
                                            <p:fltVal val="0"/>
                                          </p:val>
                                        </p:tav>
                                        <p:tav tm="100000">
                                          <p:val>
                                            <p:strVal val="#ppt_w"/>
                                          </p:val>
                                        </p:tav>
                                      </p:tavLst>
                                    </p:anim>
                                    <p:anim calcmode="lin" valueType="num">
                                      <p:cBhvr>
                                        <p:cTn id="22" dur="750" fill="hold"/>
                                        <p:tgtEl>
                                          <p:spTgt spid="2"/>
                                        </p:tgtEl>
                                        <p:attrNameLst>
                                          <p:attrName>ppt_h</p:attrName>
                                        </p:attrNameLst>
                                      </p:cBhvr>
                                      <p:tavLst>
                                        <p:tav tm="0">
                                          <p:val>
                                            <p:fltVal val="0"/>
                                          </p:val>
                                        </p:tav>
                                        <p:tav tm="100000">
                                          <p:val>
                                            <p:strVal val="#ppt_h"/>
                                          </p:val>
                                        </p:tav>
                                      </p:tavLst>
                                    </p:anim>
                                    <p:animEffect transition="in" filter="fade">
                                      <p:cBhvr>
                                        <p:cTn id="23" dur="750"/>
                                        <p:tgtEl>
                                          <p:spTgt spid="2"/>
                                        </p:tgtEl>
                                      </p:cBhvr>
                                    </p:animEffect>
                                  </p:childTnLst>
                                </p:cTn>
                              </p:par>
                            </p:childTnLst>
                          </p:cTn>
                        </p:par>
                        <p:par>
                          <p:cTn id="24" fill="hold">
                            <p:stCondLst>
                              <p:cond delay="3000"/>
                            </p:stCondLst>
                            <p:childTnLst>
                              <p:par>
                                <p:cTn id="25" presetID="31"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750" fill="hold"/>
                                        <p:tgtEl>
                                          <p:spTgt spid="3"/>
                                        </p:tgtEl>
                                        <p:attrNameLst>
                                          <p:attrName>ppt_w</p:attrName>
                                        </p:attrNameLst>
                                      </p:cBhvr>
                                      <p:tavLst>
                                        <p:tav tm="0">
                                          <p:val>
                                            <p:fltVal val="0"/>
                                          </p:val>
                                        </p:tav>
                                        <p:tav tm="100000">
                                          <p:val>
                                            <p:strVal val="#ppt_w"/>
                                          </p:val>
                                        </p:tav>
                                      </p:tavLst>
                                    </p:anim>
                                    <p:anim calcmode="lin" valueType="num">
                                      <p:cBhvr>
                                        <p:cTn id="28" dur="750" fill="hold"/>
                                        <p:tgtEl>
                                          <p:spTgt spid="3"/>
                                        </p:tgtEl>
                                        <p:attrNameLst>
                                          <p:attrName>ppt_h</p:attrName>
                                        </p:attrNameLst>
                                      </p:cBhvr>
                                      <p:tavLst>
                                        <p:tav tm="0">
                                          <p:val>
                                            <p:fltVal val="0"/>
                                          </p:val>
                                        </p:tav>
                                        <p:tav tm="100000">
                                          <p:val>
                                            <p:strVal val="#ppt_h"/>
                                          </p:val>
                                        </p:tav>
                                      </p:tavLst>
                                    </p:anim>
                                    <p:anim calcmode="lin" valueType="num">
                                      <p:cBhvr>
                                        <p:cTn id="29" dur="750" fill="hold"/>
                                        <p:tgtEl>
                                          <p:spTgt spid="3"/>
                                        </p:tgtEl>
                                        <p:attrNameLst>
                                          <p:attrName>style.rotation</p:attrName>
                                        </p:attrNameLst>
                                      </p:cBhvr>
                                      <p:tavLst>
                                        <p:tav tm="0">
                                          <p:val>
                                            <p:fltVal val="90"/>
                                          </p:val>
                                        </p:tav>
                                        <p:tav tm="100000">
                                          <p:val>
                                            <p:fltVal val="0"/>
                                          </p:val>
                                        </p:tav>
                                      </p:tavLst>
                                    </p:anim>
                                    <p:animEffect transition="in" filter="fade">
                                      <p:cBhvr>
                                        <p:cTn id="30" dur="750"/>
                                        <p:tgtEl>
                                          <p:spTgt spid="3"/>
                                        </p:tgtEl>
                                      </p:cBhvr>
                                    </p:animEffect>
                                  </p:childTnLst>
                                </p:cTn>
                              </p:par>
                              <p:par>
                                <p:cTn id="31" presetID="3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750" fill="hold"/>
                                        <p:tgtEl>
                                          <p:spTgt spid="9"/>
                                        </p:tgtEl>
                                        <p:attrNameLst>
                                          <p:attrName>ppt_w</p:attrName>
                                        </p:attrNameLst>
                                      </p:cBhvr>
                                      <p:tavLst>
                                        <p:tav tm="0">
                                          <p:val>
                                            <p:fltVal val="0"/>
                                          </p:val>
                                        </p:tav>
                                        <p:tav tm="100000">
                                          <p:val>
                                            <p:strVal val="#ppt_w"/>
                                          </p:val>
                                        </p:tav>
                                      </p:tavLst>
                                    </p:anim>
                                    <p:anim calcmode="lin" valueType="num">
                                      <p:cBhvr>
                                        <p:cTn id="34" dur="750" fill="hold"/>
                                        <p:tgtEl>
                                          <p:spTgt spid="9"/>
                                        </p:tgtEl>
                                        <p:attrNameLst>
                                          <p:attrName>ppt_h</p:attrName>
                                        </p:attrNameLst>
                                      </p:cBhvr>
                                      <p:tavLst>
                                        <p:tav tm="0">
                                          <p:val>
                                            <p:fltVal val="0"/>
                                          </p:val>
                                        </p:tav>
                                        <p:tav tm="100000">
                                          <p:val>
                                            <p:strVal val="#ppt_h"/>
                                          </p:val>
                                        </p:tav>
                                      </p:tavLst>
                                    </p:anim>
                                    <p:anim calcmode="lin" valueType="num">
                                      <p:cBhvr>
                                        <p:cTn id="35" dur="750" fill="hold"/>
                                        <p:tgtEl>
                                          <p:spTgt spid="9"/>
                                        </p:tgtEl>
                                        <p:attrNameLst>
                                          <p:attrName>style.rotation</p:attrName>
                                        </p:attrNameLst>
                                      </p:cBhvr>
                                      <p:tavLst>
                                        <p:tav tm="0">
                                          <p:val>
                                            <p:fltVal val="90"/>
                                          </p:val>
                                        </p:tav>
                                        <p:tav tm="100000">
                                          <p:val>
                                            <p:fltVal val="0"/>
                                          </p:val>
                                        </p:tav>
                                      </p:tavLst>
                                    </p:anim>
                                    <p:animEffect transition="in" filter="fade">
                                      <p:cBhvr>
                                        <p:cTn id="36" dur="750"/>
                                        <p:tgtEl>
                                          <p:spTgt spid="9"/>
                                        </p:tgtEl>
                                      </p:cBhvr>
                                    </p:animEffect>
                                  </p:childTnLst>
                                </p:cTn>
                              </p:par>
                            </p:childTnLst>
                          </p:cTn>
                        </p:par>
                        <p:par>
                          <p:cTn id="37" fill="hold">
                            <p:stCondLst>
                              <p:cond delay="375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750"/>
                                        <p:tgtEl>
                                          <p:spTgt spid="30"/>
                                        </p:tgtEl>
                                      </p:cBhvr>
                                    </p:animEffect>
                                  </p:childTnLst>
                                </p:cTn>
                              </p:par>
                            </p:childTnLst>
                          </p:cTn>
                        </p:par>
                        <p:par>
                          <p:cTn id="41" fill="hold">
                            <p:stCondLst>
                              <p:cond delay="4500"/>
                            </p:stCondLst>
                            <p:childTnLst>
                              <p:par>
                                <p:cTn id="42" presetID="10" presetClass="entr" presetSubtype="0"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750"/>
                                        <p:tgtEl>
                                          <p:spTgt spid="33"/>
                                        </p:tgtEl>
                                      </p:cBhvr>
                                    </p:animEffect>
                                  </p:childTnLst>
                                </p:cTn>
                              </p:par>
                            </p:childTnLst>
                          </p:cTn>
                        </p:par>
                        <p:par>
                          <p:cTn id="45" fill="hold">
                            <p:stCondLst>
                              <p:cond delay="5250"/>
                            </p:stCondLst>
                            <p:childTnLst>
                              <p:par>
                                <p:cTn id="46" presetID="10"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01</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整体思路</a:t>
            </a:r>
          </a:p>
        </p:txBody>
      </p:sp>
      <p:sp>
        <p:nvSpPr>
          <p:cNvPr id="10" name="矩形 9">
            <a:extLst>
              <a:ext uri="{FF2B5EF4-FFF2-40B4-BE49-F238E27FC236}">
                <a16:creationId xmlns:a16="http://schemas.microsoft.com/office/drawing/2014/main" id="{2C627AC2-B001-48A9-8173-77A84125E550}"/>
              </a:ext>
            </a:extLst>
          </p:cNvPr>
          <p:cNvSpPr/>
          <p:nvPr/>
        </p:nvSpPr>
        <p:spPr>
          <a:xfrm>
            <a:off x="1205065" y="4912908"/>
            <a:ext cx="575684" cy="575940"/>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4" tIns="60928" rIns="121854" bIns="60928" rtlCol="0" anchor="ctr"/>
          <a:lstStyle/>
          <a:p>
            <a:pPr marL="0" marR="0" lvl="0" indent="0" defTabSz="914400"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2397" b="0" i="0" u="none" strike="noStrike" kern="1200" cap="none" spc="0" normalizeH="0" baseline="0" noProof="0" dirty="0">
              <a:ln>
                <a:noFill/>
              </a:ln>
              <a:solidFill>
                <a:srgbClr val="99CC39"/>
              </a:solidFill>
              <a:effectLst/>
              <a:uLnTx/>
              <a:uFillTx/>
              <a:latin typeface="仓耳今楷05-6763 W05" panose="02020400000000000000" pitchFamily="18" charset="-122"/>
              <a:ea typeface="仓耳今楷05-6763 W05" panose="02020400000000000000" pitchFamily="18" charset="-122"/>
              <a:cs typeface="+mn-ea"/>
              <a:sym typeface="+mn-lt"/>
            </a:endParaRPr>
          </a:p>
        </p:txBody>
      </p:sp>
      <p:sp>
        <p:nvSpPr>
          <p:cNvPr id="17" name="矩形 16">
            <a:extLst>
              <a:ext uri="{FF2B5EF4-FFF2-40B4-BE49-F238E27FC236}">
                <a16:creationId xmlns:a16="http://schemas.microsoft.com/office/drawing/2014/main" id="{6FDACE71-C7A7-4880-9ACB-8EC45C47827F}"/>
              </a:ext>
            </a:extLst>
          </p:cNvPr>
          <p:cNvSpPr/>
          <p:nvPr/>
        </p:nvSpPr>
        <p:spPr>
          <a:xfrm>
            <a:off x="918252" y="5643167"/>
            <a:ext cx="2739348"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18" name="文本框 17">
            <a:extLst>
              <a:ext uri="{FF2B5EF4-FFF2-40B4-BE49-F238E27FC236}">
                <a16:creationId xmlns:a16="http://schemas.microsoft.com/office/drawing/2014/main" id="{FD01800E-BE83-4997-8C04-7F78F214346F}"/>
              </a:ext>
            </a:extLst>
          </p:cNvPr>
          <p:cNvSpPr txBox="1"/>
          <p:nvPr/>
        </p:nvSpPr>
        <p:spPr>
          <a:xfrm>
            <a:off x="1089284" y="5613748"/>
            <a:ext cx="2373273" cy="646331"/>
          </a:xfrm>
          <a:prstGeom prst="rect">
            <a:avLst/>
          </a:prstGeom>
          <a:noFill/>
        </p:spPr>
        <p:txBody>
          <a:bodyPr wrap="square">
            <a:spAutoFit/>
          </a:bodyPr>
          <a:lstStyle/>
          <a:p>
            <a:r>
              <a:rPr lang="zh-CN" altLang="en-US" dirty="0"/>
              <a:t>进入主界面选择拍照</a:t>
            </a:r>
            <a:endParaRPr lang="en-US" altLang="zh-CN" dirty="0"/>
          </a:p>
          <a:p>
            <a:r>
              <a:rPr lang="zh-CN" altLang="en-US" dirty="0"/>
              <a:t>或从图库中选取照片</a:t>
            </a:r>
          </a:p>
        </p:txBody>
      </p:sp>
      <p:pic>
        <p:nvPicPr>
          <p:cNvPr id="19" name="图片 18">
            <a:extLst>
              <a:ext uri="{FF2B5EF4-FFF2-40B4-BE49-F238E27FC236}">
                <a16:creationId xmlns:a16="http://schemas.microsoft.com/office/drawing/2014/main" id="{1E7FA290-D3C5-478C-BFAE-A1048A321106}"/>
              </a:ext>
            </a:extLst>
          </p:cNvPr>
          <p:cNvPicPr>
            <a:picLocks noChangeAspect="1"/>
          </p:cNvPicPr>
          <p:nvPr/>
        </p:nvPicPr>
        <p:blipFill>
          <a:blip r:embed="rId4"/>
          <a:stretch>
            <a:fillRect/>
          </a:stretch>
        </p:blipFill>
        <p:spPr>
          <a:xfrm>
            <a:off x="4241237" y="1078291"/>
            <a:ext cx="2839201" cy="4465885"/>
          </a:xfrm>
          <a:prstGeom prst="rect">
            <a:avLst/>
          </a:prstGeom>
        </p:spPr>
      </p:pic>
      <p:sp>
        <p:nvSpPr>
          <p:cNvPr id="21" name="文本框 20">
            <a:extLst>
              <a:ext uri="{FF2B5EF4-FFF2-40B4-BE49-F238E27FC236}">
                <a16:creationId xmlns:a16="http://schemas.microsoft.com/office/drawing/2014/main" id="{135C8898-580B-41D9-8BA8-2F3B9F5DAB78}"/>
              </a:ext>
            </a:extLst>
          </p:cNvPr>
          <p:cNvSpPr txBox="1"/>
          <p:nvPr/>
        </p:nvSpPr>
        <p:spPr>
          <a:xfrm>
            <a:off x="4831702" y="5752247"/>
            <a:ext cx="1587759" cy="369332"/>
          </a:xfrm>
          <a:prstGeom prst="rect">
            <a:avLst/>
          </a:prstGeom>
          <a:noFill/>
        </p:spPr>
        <p:txBody>
          <a:bodyPr wrap="square">
            <a:spAutoFit/>
          </a:bodyPr>
          <a:lstStyle/>
          <a:p>
            <a:r>
              <a:rPr lang="zh-CN" altLang="en-US" dirty="0"/>
              <a:t>拍照得到图片</a:t>
            </a:r>
          </a:p>
        </p:txBody>
      </p:sp>
      <p:sp>
        <p:nvSpPr>
          <p:cNvPr id="22" name="矩形 21">
            <a:extLst>
              <a:ext uri="{FF2B5EF4-FFF2-40B4-BE49-F238E27FC236}">
                <a16:creationId xmlns:a16="http://schemas.microsoft.com/office/drawing/2014/main" id="{6FB4CD60-AEFC-44B0-ABB8-EE07208C56CD}"/>
              </a:ext>
            </a:extLst>
          </p:cNvPr>
          <p:cNvSpPr/>
          <p:nvPr/>
        </p:nvSpPr>
        <p:spPr>
          <a:xfrm>
            <a:off x="4255906" y="5657106"/>
            <a:ext cx="2824531"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id="{B4794AE8-BD64-48B5-B32E-F8417C016DFA}"/>
              </a:ext>
            </a:extLst>
          </p:cNvPr>
          <p:cNvSpPr txBox="1"/>
          <p:nvPr/>
        </p:nvSpPr>
        <p:spPr>
          <a:xfrm>
            <a:off x="8611647" y="5788623"/>
            <a:ext cx="2114497" cy="369332"/>
          </a:xfrm>
          <a:prstGeom prst="rect">
            <a:avLst/>
          </a:prstGeom>
          <a:noFill/>
        </p:spPr>
        <p:txBody>
          <a:bodyPr wrap="square">
            <a:spAutoFit/>
          </a:bodyPr>
          <a:lstStyle/>
          <a:p>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从图库中选择图片</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8BCF7685-A514-4E1C-B58D-98480ABF3A8F}"/>
              </a:ext>
            </a:extLst>
          </p:cNvPr>
          <p:cNvSpPr/>
          <p:nvPr/>
        </p:nvSpPr>
        <p:spPr>
          <a:xfrm>
            <a:off x="8064044" y="5653251"/>
            <a:ext cx="3209704"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pic>
        <p:nvPicPr>
          <p:cNvPr id="11" name="图片 10">
            <a:extLst>
              <a:ext uri="{FF2B5EF4-FFF2-40B4-BE49-F238E27FC236}">
                <a16:creationId xmlns:a16="http://schemas.microsoft.com/office/drawing/2014/main" id="{FC6FCED2-99AC-4E37-B405-CF0CCD5D7397}"/>
              </a:ext>
            </a:extLst>
          </p:cNvPr>
          <p:cNvPicPr>
            <a:picLocks noChangeAspect="1"/>
          </p:cNvPicPr>
          <p:nvPr/>
        </p:nvPicPr>
        <p:blipFill>
          <a:blip r:embed="rId5"/>
          <a:stretch>
            <a:fillRect/>
          </a:stretch>
        </p:blipFill>
        <p:spPr>
          <a:xfrm>
            <a:off x="862210" y="1121624"/>
            <a:ext cx="2827419" cy="4521543"/>
          </a:xfrm>
          <a:prstGeom prst="rect">
            <a:avLst/>
          </a:prstGeom>
        </p:spPr>
      </p:pic>
      <p:pic>
        <p:nvPicPr>
          <p:cNvPr id="15" name="图片 14">
            <a:extLst>
              <a:ext uri="{FF2B5EF4-FFF2-40B4-BE49-F238E27FC236}">
                <a16:creationId xmlns:a16="http://schemas.microsoft.com/office/drawing/2014/main" id="{D893E0A3-305A-4FF5-9DED-432B08439C12}"/>
              </a:ext>
            </a:extLst>
          </p:cNvPr>
          <p:cNvPicPr>
            <a:picLocks noChangeAspect="1"/>
          </p:cNvPicPr>
          <p:nvPr/>
        </p:nvPicPr>
        <p:blipFill>
          <a:blip r:embed="rId6"/>
          <a:stretch>
            <a:fillRect/>
          </a:stretch>
        </p:blipFill>
        <p:spPr>
          <a:xfrm>
            <a:off x="8116883" y="1017792"/>
            <a:ext cx="3038672" cy="4567773"/>
          </a:xfrm>
          <a:prstGeom prst="rect">
            <a:avLst/>
          </a:prstGeom>
        </p:spPr>
      </p:pic>
    </p:spTree>
    <p:extLst>
      <p:ext uri="{BB962C8B-B14F-4D97-AF65-F5344CB8AC3E}">
        <p14:creationId xmlns:p14="http://schemas.microsoft.com/office/powerpoint/2010/main" val="1871930752"/>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par>
                                <p:cTn id="14" presetID="53" presetClass="entr" presetSubtype="16" fill="hold" grpId="0" nodeType="withEffect">
                                  <p:stCondLst>
                                    <p:cond delay="11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750" fill="hold"/>
                                        <p:tgtEl>
                                          <p:spTgt spid="10"/>
                                        </p:tgtEl>
                                        <p:attrNameLst>
                                          <p:attrName>ppt_w</p:attrName>
                                        </p:attrNameLst>
                                      </p:cBhvr>
                                      <p:tavLst>
                                        <p:tav tm="0">
                                          <p:val>
                                            <p:fltVal val="0"/>
                                          </p:val>
                                        </p:tav>
                                        <p:tav tm="100000">
                                          <p:val>
                                            <p:strVal val="#ppt_w"/>
                                          </p:val>
                                        </p:tav>
                                      </p:tavLst>
                                    </p:anim>
                                    <p:anim calcmode="lin" valueType="num">
                                      <p:cBhvr>
                                        <p:cTn id="17" dur="750" fill="hold"/>
                                        <p:tgtEl>
                                          <p:spTgt spid="10"/>
                                        </p:tgtEl>
                                        <p:attrNameLst>
                                          <p:attrName>ppt_h</p:attrName>
                                        </p:attrNameLst>
                                      </p:cBhvr>
                                      <p:tavLst>
                                        <p:tav tm="0">
                                          <p:val>
                                            <p:fltVal val="0"/>
                                          </p:val>
                                        </p:tav>
                                        <p:tav tm="100000">
                                          <p:val>
                                            <p:strVal val="#ppt_h"/>
                                          </p:val>
                                        </p:tav>
                                      </p:tavLst>
                                    </p:anim>
                                    <p:animEffect transition="in" filter="fade">
                                      <p:cBhvr>
                                        <p:cTn id="18" dur="750"/>
                                        <p:tgtEl>
                                          <p:spTgt spid="10"/>
                                        </p:tgtEl>
                                      </p:cBhvr>
                                    </p:animEffect>
                                  </p:childTnLst>
                                </p:cTn>
                              </p:par>
                            </p:childTnLst>
                          </p:cTn>
                        </p:par>
                        <p:par>
                          <p:cTn id="19" fill="hold">
                            <p:stCondLst>
                              <p:cond delay="2600"/>
                            </p:stCondLst>
                            <p:childTnLst>
                              <p:par>
                                <p:cTn id="20" presetID="53" presetClass="entr" presetSubtype="16"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750" fill="hold"/>
                                        <p:tgtEl>
                                          <p:spTgt spid="17"/>
                                        </p:tgtEl>
                                        <p:attrNameLst>
                                          <p:attrName>ppt_w</p:attrName>
                                        </p:attrNameLst>
                                      </p:cBhvr>
                                      <p:tavLst>
                                        <p:tav tm="0">
                                          <p:val>
                                            <p:fltVal val="0"/>
                                          </p:val>
                                        </p:tav>
                                        <p:tav tm="100000">
                                          <p:val>
                                            <p:strVal val="#ppt_w"/>
                                          </p:val>
                                        </p:tav>
                                      </p:tavLst>
                                    </p:anim>
                                    <p:anim calcmode="lin" valueType="num">
                                      <p:cBhvr>
                                        <p:cTn id="23" dur="750" fill="hold"/>
                                        <p:tgtEl>
                                          <p:spTgt spid="17"/>
                                        </p:tgtEl>
                                        <p:attrNameLst>
                                          <p:attrName>ppt_h</p:attrName>
                                        </p:attrNameLst>
                                      </p:cBhvr>
                                      <p:tavLst>
                                        <p:tav tm="0">
                                          <p:val>
                                            <p:fltVal val="0"/>
                                          </p:val>
                                        </p:tav>
                                        <p:tav tm="100000">
                                          <p:val>
                                            <p:strVal val="#ppt_h"/>
                                          </p:val>
                                        </p:tav>
                                      </p:tavLst>
                                    </p:anim>
                                    <p:animEffect transition="in" filter="fade">
                                      <p:cBhvr>
                                        <p:cTn id="24" dur="750"/>
                                        <p:tgtEl>
                                          <p:spTgt spid="17"/>
                                        </p:tgtEl>
                                      </p:cBhvr>
                                    </p:animEffect>
                                  </p:childTnLst>
                                </p:cTn>
                              </p:par>
                            </p:childTnLst>
                          </p:cTn>
                        </p:par>
                        <p:par>
                          <p:cTn id="25" fill="hold">
                            <p:stCondLst>
                              <p:cond delay="335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750" fill="hold"/>
                                        <p:tgtEl>
                                          <p:spTgt spid="22"/>
                                        </p:tgtEl>
                                        <p:attrNameLst>
                                          <p:attrName>ppt_w</p:attrName>
                                        </p:attrNameLst>
                                      </p:cBhvr>
                                      <p:tavLst>
                                        <p:tav tm="0">
                                          <p:val>
                                            <p:fltVal val="0"/>
                                          </p:val>
                                        </p:tav>
                                        <p:tav tm="100000">
                                          <p:val>
                                            <p:strVal val="#ppt_w"/>
                                          </p:val>
                                        </p:tav>
                                      </p:tavLst>
                                    </p:anim>
                                    <p:anim calcmode="lin" valueType="num">
                                      <p:cBhvr>
                                        <p:cTn id="29" dur="750" fill="hold"/>
                                        <p:tgtEl>
                                          <p:spTgt spid="22"/>
                                        </p:tgtEl>
                                        <p:attrNameLst>
                                          <p:attrName>ppt_h</p:attrName>
                                        </p:attrNameLst>
                                      </p:cBhvr>
                                      <p:tavLst>
                                        <p:tav tm="0">
                                          <p:val>
                                            <p:fltVal val="0"/>
                                          </p:val>
                                        </p:tav>
                                        <p:tav tm="100000">
                                          <p:val>
                                            <p:strVal val="#ppt_h"/>
                                          </p:val>
                                        </p:tav>
                                      </p:tavLst>
                                    </p:anim>
                                    <p:animEffect transition="in" filter="fade">
                                      <p:cBhvr>
                                        <p:cTn id="30" dur="750"/>
                                        <p:tgtEl>
                                          <p:spTgt spid="22"/>
                                        </p:tgtEl>
                                      </p:cBhvr>
                                    </p:animEffect>
                                  </p:childTnLst>
                                </p:cTn>
                              </p:par>
                            </p:childTnLst>
                          </p:cTn>
                        </p:par>
                        <p:par>
                          <p:cTn id="31" fill="hold">
                            <p:stCondLst>
                              <p:cond delay="4100"/>
                            </p:stCondLst>
                            <p:childTnLst>
                              <p:par>
                                <p:cTn id="32" presetID="5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750" fill="hold"/>
                                        <p:tgtEl>
                                          <p:spTgt spid="25"/>
                                        </p:tgtEl>
                                        <p:attrNameLst>
                                          <p:attrName>ppt_w</p:attrName>
                                        </p:attrNameLst>
                                      </p:cBhvr>
                                      <p:tavLst>
                                        <p:tav tm="0">
                                          <p:val>
                                            <p:fltVal val="0"/>
                                          </p:val>
                                        </p:tav>
                                        <p:tav tm="100000">
                                          <p:val>
                                            <p:strVal val="#ppt_w"/>
                                          </p:val>
                                        </p:tav>
                                      </p:tavLst>
                                    </p:anim>
                                    <p:anim calcmode="lin" valueType="num">
                                      <p:cBhvr>
                                        <p:cTn id="35" dur="750" fill="hold"/>
                                        <p:tgtEl>
                                          <p:spTgt spid="25"/>
                                        </p:tgtEl>
                                        <p:attrNameLst>
                                          <p:attrName>ppt_h</p:attrName>
                                        </p:attrNameLst>
                                      </p:cBhvr>
                                      <p:tavLst>
                                        <p:tav tm="0">
                                          <p:val>
                                            <p:fltVal val="0"/>
                                          </p:val>
                                        </p:tav>
                                        <p:tav tm="100000">
                                          <p:val>
                                            <p:strVal val="#ppt_h"/>
                                          </p:val>
                                        </p:tav>
                                      </p:tavLst>
                                    </p:anim>
                                    <p:animEffect transition="in" filter="fade">
                                      <p:cBhvr>
                                        <p:cTn id="36"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7" grpId="0" animBg="1"/>
      <p:bldP spid="22"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0"/>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01</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r>
              <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整体思路</a:t>
            </a:r>
          </a:p>
        </p:txBody>
      </p:sp>
      <p:sp>
        <p:nvSpPr>
          <p:cNvPr id="10" name="矩形 9">
            <a:extLst>
              <a:ext uri="{FF2B5EF4-FFF2-40B4-BE49-F238E27FC236}">
                <a16:creationId xmlns:a16="http://schemas.microsoft.com/office/drawing/2014/main" id="{2C627AC2-B001-48A9-8173-77A84125E550}"/>
              </a:ext>
            </a:extLst>
          </p:cNvPr>
          <p:cNvSpPr/>
          <p:nvPr/>
        </p:nvSpPr>
        <p:spPr>
          <a:xfrm>
            <a:off x="1205065" y="4912908"/>
            <a:ext cx="575684" cy="575940"/>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54" tIns="60928" rIns="121854" bIns="60928" rtlCol="0" anchor="ctr"/>
          <a:lstStyle/>
          <a:p>
            <a:pPr marL="0" marR="0" lvl="0" indent="0" defTabSz="914400"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2397" b="0" i="0" u="none" strike="noStrike" kern="1200" cap="none" spc="0" normalizeH="0" baseline="0" noProof="0" dirty="0">
              <a:ln>
                <a:noFill/>
              </a:ln>
              <a:solidFill>
                <a:srgbClr val="99CC39"/>
              </a:solidFill>
              <a:effectLst/>
              <a:uLnTx/>
              <a:uFillTx/>
              <a:latin typeface="仓耳今楷05-6763 W05" panose="02020400000000000000" pitchFamily="18" charset="-122"/>
              <a:ea typeface="仓耳今楷05-6763 W05" panose="02020400000000000000" pitchFamily="18" charset="-122"/>
              <a:cs typeface="+mn-ea"/>
              <a:sym typeface="+mn-lt"/>
            </a:endParaRPr>
          </a:p>
        </p:txBody>
      </p:sp>
      <p:sp>
        <p:nvSpPr>
          <p:cNvPr id="17" name="矩形 16">
            <a:extLst>
              <a:ext uri="{FF2B5EF4-FFF2-40B4-BE49-F238E27FC236}">
                <a16:creationId xmlns:a16="http://schemas.microsoft.com/office/drawing/2014/main" id="{6FDACE71-C7A7-4880-9ACB-8EC45C47827F}"/>
              </a:ext>
            </a:extLst>
          </p:cNvPr>
          <p:cNvSpPr/>
          <p:nvPr/>
        </p:nvSpPr>
        <p:spPr>
          <a:xfrm>
            <a:off x="918252" y="5643167"/>
            <a:ext cx="2739348"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18" name="文本框 17">
            <a:extLst>
              <a:ext uri="{FF2B5EF4-FFF2-40B4-BE49-F238E27FC236}">
                <a16:creationId xmlns:a16="http://schemas.microsoft.com/office/drawing/2014/main" id="{FD01800E-BE83-4997-8C04-7F78F214346F}"/>
              </a:ext>
            </a:extLst>
          </p:cNvPr>
          <p:cNvSpPr txBox="1"/>
          <p:nvPr/>
        </p:nvSpPr>
        <p:spPr>
          <a:xfrm>
            <a:off x="1089284" y="5613748"/>
            <a:ext cx="2373273" cy="646331"/>
          </a:xfrm>
          <a:prstGeom prst="rect">
            <a:avLst/>
          </a:prstGeom>
          <a:noFill/>
        </p:spPr>
        <p:txBody>
          <a:bodyPr wrap="square">
            <a:spAutoFit/>
          </a:bodyPr>
          <a:lstStyle/>
          <a:p>
            <a:r>
              <a:rPr lang="zh-CN" altLang="en-US" dirty="0"/>
              <a:t>选择背景颜色，</a:t>
            </a:r>
            <a:endParaRPr lang="en-US" altLang="zh-CN" dirty="0"/>
          </a:p>
          <a:p>
            <a:r>
              <a:rPr lang="zh-CN" altLang="en-US" dirty="0"/>
              <a:t>可返回到主界面。</a:t>
            </a:r>
          </a:p>
        </p:txBody>
      </p:sp>
      <p:sp>
        <p:nvSpPr>
          <p:cNvPr id="21" name="文本框 20">
            <a:extLst>
              <a:ext uri="{FF2B5EF4-FFF2-40B4-BE49-F238E27FC236}">
                <a16:creationId xmlns:a16="http://schemas.microsoft.com/office/drawing/2014/main" id="{135C8898-580B-41D9-8BA8-2F3B9F5DAB78}"/>
              </a:ext>
            </a:extLst>
          </p:cNvPr>
          <p:cNvSpPr txBox="1"/>
          <p:nvPr/>
        </p:nvSpPr>
        <p:spPr>
          <a:xfrm>
            <a:off x="4599564" y="5668268"/>
            <a:ext cx="2165130" cy="646331"/>
          </a:xfrm>
          <a:prstGeom prst="rect">
            <a:avLst/>
          </a:prstGeom>
          <a:noFill/>
        </p:spPr>
        <p:txBody>
          <a:bodyPr wrap="square">
            <a:spAutoFit/>
          </a:bodyPr>
          <a:lstStyle/>
          <a:p>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选择是否去眼镜，可返回上一级。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6FB4CD60-AEFC-44B0-ABB8-EE07208C56CD}"/>
              </a:ext>
            </a:extLst>
          </p:cNvPr>
          <p:cNvSpPr/>
          <p:nvPr/>
        </p:nvSpPr>
        <p:spPr>
          <a:xfrm>
            <a:off x="4255906" y="5657106"/>
            <a:ext cx="2824531"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24" name="文本框 23">
            <a:extLst>
              <a:ext uri="{FF2B5EF4-FFF2-40B4-BE49-F238E27FC236}">
                <a16:creationId xmlns:a16="http://schemas.microsoft.com/office/drawing/2014/main" id="{B4794AE8-BD64-48B5-B32E-F8417C016DFA}"/>
              </a:ext>
            </a:extLst>
          </p:cNvPr>
          <p:cNvSpPr txBox="1"/>
          <p:nvPr/>
        </p:nvSpPr>
        <p:spPr>
          <a:xfrm>
            <a:off x="8280875" y="5648658"/>
            <a:ext cx="2821841" cy="646331"/>
          </a:xfrm>
          <a:prstGeom prst="rect">
            <a:avLst/>
          </a:prstGeom>
          <a:noFill/>
        </p:spPr>
        <p:txBody>
          <a:bodyPr wrap="square">
            <a:spAutoFit/>
          </a:bodyPr>
          <a:lstStyle/>
          <a:p>
            <a:r>
              <a:rPr lang="zh-CN" altLang="en-US"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完成，可选择保存照片或再来一张，回到主界面。</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8BCF7685-A514-4E1C-B58D-98480ABF3A8F}"/>
              </a:ext>
            </a:extLst>
          </p:cNvPr>
          <p:cNvSpPr/>
          <p:nvPr/>
        </p:nvSpPr>
        <p:spPr>
          <a:xfrm>
            <a:off x="8064044" y="5653251"/>
            <a:ext cx="3209704" cy="602973"/>
          </a:xfrm>
          <a:prstGeom prst="rect">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pic>
        <p:nvPicPr>
          <p:cNvPr id="3" name="图片 2">
            <a:extLst>
              <a:ext uri="{FF2B5EF4-FFF2-40B4-BE49-F238E27FC236}">
                <a16:creationId xmlns:a16="http://schemas.microsoft.com/office/drawing/2014/main" id="{5D83FE95-6D57-4B38-B9D3-5E455057B710}"/>
              </a:ext>
            </a:extLst>
          </p:cNvPr>
          <p:cNvPicPr>
            <a:picLocks noChangeAspect="1"/>
          </p:cNvPicPr>
          <p:nvPr/>
        </p:nvPicPr>
        <p:blipFill>
          <a:blip r:embed="rId4"/>
          <a:stretch>
            <a:fillRect/>
          </a:stretch>
        </p:blipFill>
        <p:spPr>
          <a:xfrm>
            <a:off x="885145" y="1011354"/>
            <a:ext cx="2772455" cy="4539944"/>
          </a:xfrm>
          <a:prstGeom prst="rect">
            <a:avLst/>
          </a:prstGeom>
        </p:spPr>
      </p:pic>
      <p:pic>
        <p:nvPicPr>
          <p:cNvPr id="14" name="图片 13">
            <a:extLst>
              <a:ext uri="{FF2B5EF4-FFF2-40B4-BE49-F238E27FC236}">
                <a16:creationId xmlns:a16="http://schemas.microsoft.com/office/drawing/2014/main" id="{58B4AA91-9711-437B-B14A-727A1D48136C}"/>
              </a:ext>
            </a:extLst>
          </p:cNvPr>
          <p:cNvPicPr>
            <a:picLocks noChangeAspect="1"/>
          </p:cNvPicPr>
          <p:nvPr/>
        </p:nvPicPr>
        <p:blipFill>
          <a:blip r:embed="rId5"/>
          <a:stretch>
            <a:fillRect/>
          </a:stretch>
        </p:blipFill>
        <p:spPr>
          <a:xfrm>
            <a:off x="4255906" y="915183"/>
            <a:ext cx="2816570" cy="4753085"/>
          </a:xfrm>
          <a:prstGeom prst="rect">
            <a:avLst/>
          </a:prstGeom>
        </p:spPr>
      </p:pic>
      <p:pic>
        <p:nvPicPr>
          <p:cNvPr id="16" name="图片 15">
            <a:extLst>
              <a:ext uri="{FF2B5EF4-FFF2-40B4-BE49-F238E27FC236}">
                <a16:creationId xmlns:a16="http://schemas.microsoft.com/office/drawing/2014/main" id="{79D881EC-7E70-46BE-887D-019DEFD8D022}"/>
              </a:ext>
            </a:extLst>
          </p:cNvPr>
          <p:cNvPicPr>
            <a:picLocks noChangeAspect="1"/>
          </p:cNvPicPr>
          <p:nvPr/>
        </p:nvPicPr>
        <p:blipFill>
          <a:blip r:embed="rId6"/>
          <a:stretch>
            <a:fillRect/>
          </a:stretch>
        </p:blipFill>
        <p:spPr>
          <a:xfrm>
            <a:off x="8173615" y="915183"/>
            <a:ext cx="2929101" cy="4694710"/>
          </a:xfrm>
          <a:prstGeom prst="rect">
            <a:avLst/>
          </a:prstGeom>
        </p:spPr>
      </p:pic>
    </p:spTree>
    <p:extLst>
      <p:ext uri="{BB962C8B-B14F-4D97-AF65-F5344CB8AC3E}">
        <p14:creationId xmlns:p14="http://schemas.microsoft.com/office/powerpoint/2010/main" val="495368997"/>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par>
                                <p:cTn id="14" presetID="53" presetClass="entr" presetSubtype="16" fill="hold" grpId="0" nodeType="withEffect">
                                  <p:stCondLst>
                                    <p:cond delay="11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750" fill="hold"/>
                                        <p:tgtEl>
                                          <p:spTgt spid="10"/>
                                        </p:tgtEl>
                                        <p:attrNameLst>
                                          <p:attrName>ppt_w</p:attrName>
                                        </p:attrNameLst>
                                      </p:cBhvr>
                                      <p:tavLst>
                                        <p:tav tm="0">
                                          <p:val>
                                            <p:fltVal val="0"/>
                                          </p:val>
                                        </p:tav>
                                        <p:tav tm="100000">
                                          <p:val>
                                            <p:strVal val="#ppt_w"/>
                                          </p:val>
                                        </p:tav>
                                      </p:tavLst>
                                    </p:anim>
                                    <p:anim calcmode="lin" valueType="num">
                                      <p:cBhvr>
                                        <p:cTn id="17" dur="750" fill="hold"/>
                                        <p:tgtEl>
                                          <p:spTgt spid="10"/>
                                        </p:tgtEl>
                                        <p:attrNameLst>
                                          <p:attrName>ppt_h</p:attrName>
                                        </p:attrNameLst>
                                      </p:cBhvr>
                                      <p:tavLst>
                                        <p:tav tm="0">
                                          <p:val>
                                            <p:fltVal val="0"/>
                                          </p:val>
                                        </p:tav>
                                        <p:tav tm="100000">
                                          <p:val>
                                            <p:strVal val="#ppt_h"/>
                                          </p:val>
                                        </p:tav>
                                      </p:tavLst>
                                    </p:anim>
                                    <p:animEffect transition="in" filter="fade">
                                      <p:cBhvr>
                                        <p:cTn id="18" dur="750"/>
                                        <p:tgtEl>
                                          <p:spTgt spid="10"/>
                                        </p:tgtEl>
                                      </p:cBhvr>
                                    </p:animEffect>
                                  </p:childTnLst>
                                </p:cTn>
                              </p:par>
                            </p:childTnLst>
                          </p:cTn>
                        </p:par>
                        <p:par>
                          <p:cTn id="19" fill="hold">
                            <p:stCondLst>
                              <p:cond delay="2600"/>
                            </p:stCondLst>
                            <p:childTnLst>
                              <p:par>
                                <p:cTn id="20" presetID="53" presetClass="entr" presetSubtype="16"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750" fill="hold"/>
                                        <p:tgtEl>
                                          <p:spTgt spid="17"/>
                                        </p:tgtEl>
                                        <p:attrNameLst>
                                          <p:attrName>ppt_w</p:attrName>
                                        </p:attrNameLst>
                                      </p:cBhvr>
                                      <p:tavLst>
                                        <p:tav tm="0">
                                          <p:val>
                                            <p:fltVal val="0"/>
                                          </p:val>
                                        </p:tav>
                                        <p:tav tm="100000">
                                          <p:val>
                                            <p:strVal val="#ppt_w"/>
                                          </p:val>
                                        </p:tav>
                                      </p:tavLst>
                                    </p:anim>
                                    <p:anim calcmode="lin" valueType="num">
                                      <p:cBhvr>
                                        <p:cTn id="23" dur="750" fill="hold"/>
                                        <p:tgtEl>
                                          <p:spTgt spid="17"/>
                                        </p:tgtEl>
                                        <p:attrNameLst>
                                          <p:attrName>ppt_h</p:attrName>
                                        </p:attrNameLst>
                                      </p:cBhvr>
                                      <p:tavLst>
                                        <p:tav tm="0">
                                          <p:val>
                                            <p:fltVal val="0"/>
                                          </p:val>
                                        </p:tav>
                                        <p:tav tm="100000">
                                          <p:val>
                                            <p:strVal val="#ppt_h"/>
                                          </p:val>
                                        </p:tav>
                                      </p:tavLst>
                                    </p:anim>
                                    <p:animEffect transition="in" filter="fade">
                                      <p:cBhvr>
                                        <p:cTn id="24" dur="750"/>
                                        <p:tgtEl>
                                          <p:spTgt spid="17"/>
                                        </p:tgtEl>
                                      </p:cBhvr>
                                    </p:animEffect>
                                  </p:childTnLst>
                                </p:cTn>
                              </p:par>
                            </p:childTnLst>
                          </p:cTn>
                        </p:par>
                        <p:par>
                          <p:cTn id="25" fill="hold">
                            <p:stCondLst>
                              <p:cond delay="335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750" fill="hold"/>
                                        <p:tgtEl>
                                          <p:spTgt spid="22"/>
                                        </p:tgtEl>
                                        <p:attrNameLst>
                                          <p:attrName>ppt_w</p:attrName>
                                        </p:attrNameLst>
                                      </p:cBhvr>
                                      <p:tavLst>
                                        <p:tav tm="0">
                                          <p:val>
                                            <p:fltVal val="0"/>
                                          </p:val>
                                        </p:tav>
                                        <p:tav tm="100000">
                                          <p:val>
                                            <p:strVal val="#ppt_w"/>
                                          </p:val>
                                        </p:tav>
                                      </p:tavLst>
                                    </p:anim>
                                    <p:anim calcmode="lin" valueType="num">
                                      <p:cBhvr>
                                        <p:cTn id="29" dur="750" fill="hold"/>
                                        <p:tgtEl>
                                          <p:spTgt spid="22"/>
                                        </p:tgtEl>
                                        <p:attrNameLst>
                                          <p:attrName>ppt_h</p:attrName>
                                        </p:attrNameLst>
                                      </p:cBhvr>
                                      <p:tavLst>
                                        <p:tav tm="0">
                                          <p:val>
                                            <p:fltVal val="0"/>
                                          </p:val>
                                        </p:tav>
                                        <p:tav tm="100000">
                                          <p:val>
                                            <p:strVal val="#ppt_h"/>
                                          </p:val>
                                        </p:tav>
                                      </p:tavLst>
                                    </p:anim>
                                    <p:animEffect transition="in" filter="fade">
                                      <p:cBhvr>
                                        <p:cTn id="30" dur="750"/>
                                        <p:tgtEl>
                                          <p:spTgt spid="22"/>
                                        </p:tgtEl>
                                      </p:cBhvr>
                                    </p:animEffect>
                                  </p:childTnLst>
                                </p:cTn>
                              </p:par>
                            </p:childTnLst>
                          </p:cTn>
                        </p:par>
                        <p:par>
                          <p:cTn id="31" fill="hold">
                            <p:stCondLst>
                              <p:cond delay="4100"/>
                            </p:stCondLst>
                            <p:childTnLst>
                              <p:par>
                                <p:cTn id="32" presetID="53" presetClass="entr" presetSubtype="16"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750" fill="hold"/>
                                        <p:tgtEl>
                                          <p:spTgt spid="25"/>
                                        </p:tgtEl>
                                        <p:attrNameLst>
                                          <p:attrName>ppt_w</p:attrName>
                                        </p:attrNameLst>
                                      </p:cBhvr>
                                      <p:tavLst>
                                        <p:tav tm="0">
                                          <p:val>
                                            <p:fltVal val="0"/>
                                          </p:val>
                                        </p:tav>
                                        <p:tav tm="100000">
                                          <p:val>
                                            <p:strVal val="#ppt_w"/>
                                          </p:val>
                                        </p:tav>
                                      </p:tavLst>
                                    </p:anim>
                                    <p:anim calcmode="lin" valueType="num">
                                      <p:cBhvr>
                                        <p:cTn id="35" dur="750" fill="hold"/>
                                        <p:tgtEl>
                                          <p:spTgt spid="25"/>
                                        </p:tgtEl>
                                        <p:attrNameLst>
                                          <p:attrName>ppt_h</p:attrName>
                                        </p:attrNameLst>
                                      </p:cBhvr>
                                      <p:tavLst>
                                        <p:tav tm="0">
                                          <p:val>
                                            <p:fltVal val="0"/>
                                          </p:val>
                                        </p:tav>
                                        <p:tav tm="100000">
                                          <p:val>
                                            <p:strVal val="#ppt_h"/>
                                          </p:val>
                                        </p:tav>
                                      </p:tavLst>
                                    </p:anim>
                                    <p:animEffect transition="in" filter="fade">
                                      <p:cBhvr>
                                        <p:cTn id="36"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7" grpId="0" animBg="1"/>
      <p:bldP spid="22"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B257169-96CD-422C-916D-D7FD3CB17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sp>
        <p:nvSpPr>
          <p:cNvPr id="6" name="矩形 5">
            <a:extLst>
              <a:ext uri="{FF2B5EF4-FFF2-40B4-BE49-F238E27FC236}">
                <a16:creationId xmlns:a16="http://schemas.microsoft.com/office/drawing/2014/main" id="{365AA34C-4CD7-481B-AB94-588F3E0B43ED}"/>
              </a:ext>
            </a:extLst>
          </p:cNvPr>
          <p:cNvSpPr/>
          <p:nvPr/>
        </p:nvSpPr>
        <p:spPr>
          <a:xfrm>
            <a:off x="2346158" y="721895"/>
            <a:ext cx="8049126" cy="539014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EA51227-71EA-4890-9B04-EA6133641AC0}"/>
              </a:ext>
            </a:extLst>
          </p:cNvPr>
          <p:cNvSpPr/>
          <p:nvPr/>
        </p:nvSpPr>
        <p:spPr>
          <a:xfrm>
            <a:off x="9516979" y="-20598"/>
            <a:ext cx="2675021" cy="6878598"/>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DD64C85-C1FD-4351-8C9B-E13656417D7A}"/>
              </a:ext>
            </a:extLst>
          </p:cNvPr>
          <p:cNvGrpSpPr/>
          <p:nvPr/>
        </p:nvGrpSpPr>
        <p:grpSpPr>
          <a:xfrm>
            <a:off x="866277" y="950495"/>
            <a:ext cx="439149" cy="4957010"/>
            <a:chOff x="866277" y="950495"/>
            <a:chExt cx="439149" cy="4957010"/>
          </a:xfrm>
        </p:grpSpPr>
        <p:cxnSp>
          <p:nvCxnSpPr>
            <p:cNvPr id="12" name="直接连接符 11">
              <a:extLst>
                <a:ext uri="{FF2B5EF4-FFF2-40B4-BE49-F238E27FC236}">
                  <a16:creationId xmlns:a16="http://schemas.microsoft.com/office/drawing/2014/main" id="{309EAC9D-F32F-40AB-A38C-7078AD6E25B1}"/>
                </a:ext>
              </a:extLst>
            </p:cNvPr>
            <p:cNvCxnSpPr/>
            <p:nvPr/>
          </p:nvCxnSpPr>
          <p:spPr>
            <a:xfrm>
              <a:off x="1082841" y="1170071"/>
              <a:ext cx="0" cy="456598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0E6F071-1D49-4EDF-9773-E350799215A2}"/>
                </a:ext>
              </a:extLst>
            </p:cNvPr>
            <p:cNvSpPr/>
            <p:nvPr/>
          </p:nvSpPr>
          <p:spPr>
            <a:xfrm>
              <a:off x="884320" y="950495"/>
              <a:ext cx="421106" cy="421106"/>
            </a:xfrm>
            <a:prstGeom prst="ellipse">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F6F86BB4-3A9A-44FB-849A-FFABC19D76F0}"/>
                </a:ext>
              </a:extLst>
            </p:cNvPr>
            <p:cNvSpPr/>
            <p:nvPr/>
          </p:nvSpPr>
          <p:spPr>
            <a:xfrm>
              <a:off x="866277" y="2480484"/>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014A65F-7074-4035-A866-8596E7716424}"/>
                </a:ext>
              </a:extLst>
            </p:cNvPr>
            <p:cNvSpPr/>
            <p:nvPr/>
          </p:nvSpPr>
          <p:spPr>
            <a:xfrm>
              <a:off x="874293" y="4010473"/>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BAFD2F3-D7BD-4310-9B55-245F51401E84}"/>
                </a:ext>
              </a:extLst>
            </p:cNvPr>
            <p:cNvSpPr/>
            <p:nvPr/>
          </p:nvSpPr>
          <p:spPr>
            <a:xfrm>
              <a:off x="884320" y="5486399"/>
              <a:ext cx="421106" cy="421106"/>
            </a:xfrm>
            <a:prstGeom prst="ellipse">
              <a:avLst/>
            </a:prstGeom>
            <a:solidFill>
              <a:srgbClr val="C4D7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279CC180-B58E-42A0-A742-49FA28E897C3}"/>
              </a:ext>
            </a:extLst>
          </p:cNvPr>
          <p:cNvGrpSpPr/>
          <p:nvPr/>
        </p:nvGrpSpPr>
        <p:grpSpPr>
          <a:xfrm>
            <a:off x="7772400" y="1479884"/>
            <a:ext cx="3645568" cy="3946358"/>
            <a:chOff x="7772400" y="1479884"/>
            <a:chExt cx="3645568" cy="3946358"/>
          </a:xfrm>
        </p:grpSpPr>
        <p:sp>
          <p:nvSpPr>
            <p:cNvPr id="7" name="矩形 6">
              <a:extLst>
                <a:ext uri="{FF2B5EF4-FFF2-40B4-BE49-F238E27FC236}">
                  <a16:creationId xmlns:a16="http://schemas.microsoft.com/office/drawing/2014/main" id="{2DAA9740-3368-4BBF-A67F-F2D7336E559C}"/>
                </a:ext>
              </a:extLst>
            </p:cNvPr>
            <p:cNvSpPr/>
            <p:nvPr/>
          </p:nvSpPr>
          <p:spPr>
            <a:xfrm>
              <a:off x="7772400" y="1479884"/>
              <a:ext cx="3645568" cy="394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37E19EE-359F-4D9B-8224-878CC362391A}"/>
                </a:ext>
              </a:extLst>
            </p:cNvPr>
            <p:cNvSpPr/>
            <p:nvPr/>
          </p:nvSpPr>
          <p:spPr>
            <a:xfrm>
              <a:off x="8155361" y="3005811"/>
              <a:ext cx="3041374" cy="791747"/>
            </a:xfrm>
            <a:prstGeom prst="rect">
              <a:avLst/>
            </a:prstGeom>
          </p:spPr>
          <p:txBody>
            <a:bodyPr vert="horz" lIns="91440" tIns="45720" rIns="91440" bIns="45720" rtlCol="0" anchor="b">
              <a:noAutofit/>
            </a:bodyPr>
            <a:lstStyle/>
            <a:p>
              <a:pPr>
                <a:lnSpc>
                  <a:spcPts val="6000"/>
                </a:lnSpc>
                <a:spcBef>
                  <a:spcPct val="0"/>
                </a:spcBef>
              </a:pPr>
              <a:r>
                <a:rPr lang="en-US" altLang="zh-CN" sz="44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02.</a:t>
              </a:r>
            </a:p>
            <a:p>
              <a:pPr>
                <a:lnSpc>
                  <a:spcPts val="6000"/>
                </a:lnSpc>
                <a:spcBef>
                  <a:spcPct val="0"/>
                </a:spcBef>
              </a:pPr>
              <a:r>
                <a:rPr lang="zh-CN" altLang="en-US" sz="2400" dirty="0"/>
                <a:t>项目实施可行性分析</a:t>
              </a:r>
            </a:p>
          </p:txBody>
        </p:sp>
      </p:grpSp>
      <p:sp>
        <p:nvSpPr>
          <p:cNvPr id="25" name="矩形 24">
            <a:extLst>
              <a:ext uri="{FF2B5EF4-FFF2-40B4-BE49-F238E27FC236}">
                <a16:creationId xmlns:a16="http://schemas.microsoft.com/office/drawing/2014/main" id="{96C2DBA8-04B7-47CB-9C36-7EFCC40F7D18}"/>
              </a:ext>
            </a:extLst>
          </p:cNvPr>
          <p:cNvSpPr/>
          <p:nvPr/>
        </p:nvSpPr>
        <p:spPr>
          <a:xfrm>
            <a:off x="2011928" y="5645809"/>
            <a:ext cx="2373273" cy="523392"/>
          </a:xfrm>
          <a:prstGeom prst="rect">
            <a:avLst/>
          </a:prstGeom>
        </p:spPr>
        <p:txBody>
          <a:bodyPr vert="horz" lIns="91440" tIns="45720" rIns="91440" bIns="45720" rtlCol="0" anchor="b">
            <a:noAutofit/>
          </a:bodyPr>
          <a:lstStyle/>
          <a:p>
            <a:pPr algn="ctr">
              <a:lnSpc>
                <a:spcPct val="90000"/>
              </a:lnSpc>
              <a:spcBef>
                <a:spcPct val="0"/>
              </a:spcBef>
            </a:pPr>
            <a:r>
              <a:rPr lang="en-US" altLang="zh-CN"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rPr>
              <a:t>TWO</a:t>
            </a:r>
            <a:endParaRPr lang="zh-CN" altLang="en-US" sz="5400" i="1"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Tree>
    <p:extLst>
      <p:ext uri="{BB962C8B-B14F-4D97-AF65-F5344CB8AC3E}">
        <p14:creationId xmlns:p14="http://schemas.microsoft.com/office/powerpoint/2010/main" val="1889222868"/>
      </p:ext>
    </p:extLst>
  </p:cSld>
  <p:clrMapOvr>
    <a:masterClrMapping/>
  </p:clrMapOvr>
  <mc:AlternateContent xmlns:mc="http://schemas.openxmlformats.org/markup-compatibility/2006" xmlns:p14="http://schemas.microsoft.com/office/powerpoint/2010/main">
    <mc:Choice Requires="p14">
      <p:transition spd="slow" p14:dur="175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750"/>
                                        <p:tgtEl>
                                          <p:spTgt spid="6"/>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750" fill="hold"/>
                                        <p:tgtEl>
                                          <p:spTgt spid="25"/>
                                        </p:tgtEl>
                                        <p:attrNameLst>
                                          <p:attrName>ppt_w</p:attrName>
                                        </p:attrNameLst>
                                      </p:cBhvr>
                                      <p:tavLst>
                                        <p:tav tm="0">
                                          <p:val>
                                            <p:fltVal val="0"/>
                                          </p:val>
                                        </p:tav>
                                        <p:tav tm="100000">
                                          <p:val>
                                            <p:strVal val="#ppt_w"/>
                                          </p:val>
                                        </p:tav>
                                      </p:tavLst>
                                    </p:anim>
                                    <p:anim calcmode="lin" valueType="num">
                                      <p:cBhvr>
                                        <p:cTn id="16" dur="750" fill="hold"/>
                                        <p:tgtEl>
                                          <p:spTgt spid="25"/>
                                        </p:tgtEl>
                                        <p:attrNameLst>
                                          <p:attrName>ppt_h</p:attrName>
                                        </p:attrNameLst>
                                      </p:cBhvr>
                                      <p:tavLst>
                                        <p:tav tm="0">
                                          <p:val>
                                            <p:fltVal val="0"/>
                                          </p:val>
                                        </p:tav>
                                        <p:tav tm="100000">
                                          <p:val>
                                            <p:strVal val="#ppt_h"/>
                                          </p:val>
                                        </p:tav>
                                      </p:tavLst>
                                    </p:anim>
                                    <p:animEffect transition="in" filter="fade">
                                      <p:cBhvr>
                                        <p:cTn id="17" dur="750"/>
                                        <p:tgtEl>
                                          <p:spTgt spid="25"/>
                                        </p:tgtEl>
                                      </p:cBhvr>
                                    </p:animEffect>
                                  </p:childTnLst>
                                </p:cTn>
                              </p:par>
                            </p:childTnLst>
                          </p:cTn>
                        </p:par>
                        <p:par>
                          <p:cTn id="18" fill="hold">
                            <p:stCondLst>
                              <p:cond delay="2250"/>
                            </p:stCondLst>
                            <p:childTnLst>
                              <p:par>
                                <p:cTn id="19" presetID="5" presetClass="entr" presetSubtype="10"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checkerboard(across)">
                                      <p:cBhvr>
                                        <p:cTn id="21" dur="750"/>
                                        <p:tgtEl>
                                          <p:spTgt spid="27"/>
                                        </p:tgtEl>
                                      </p:cBhvr>
                                    </p:animEffect>
                                  </p:childTnLst>
                                </p:cTn>
                              </p:par>
                            </p:childTnLst>
                          </p:cTn>
                        </p:par>
                        <p:par>
                          <p:cTn id="22" fill="hold">
                            <p:stCondLst>
                              <p:cond delay="3000"/>
                            </p:stCondLst>
                            <p:childTnLst>
                              <p:par>
                                <p:cTn id="23" presetID="22" presetClass="entr" presetSubtype="1"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02</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endPar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grpSp>
        <p:nvGrpSpPr>
          <p:cNvPr id="44" name="组合 43">
            <a:extLst>
              <a:ext uri="{FF2B5EF4-FFF2-40B4-BE49-F238E27FC236}">
                <a16:creationId xmlns:a16="http://schemas.microsoft.com/office/drawing/2014/main" id="{577A4102-EEAB-4F3E-9BBA-DBFDCBE03DFF}"/>
              </a:ext>
            </a:extLst>
          </p:cNvPr>
          <p:cNvGrpSpPr/>
          <p:nvPr/>
        </p:nvGrpSpPr>
        <p:grpSpPr>
          <a:xfrm>
            <a:off x="1019176" y="1771244"/>
            <a:ext cx="10153651" cy="578304"/>
            <a:chOff x="1019176" y="3562725"/>
            <a:chExt cx="10153650" cy="578304"/>
          </a:xfrm>
        </p:grpSpPr>
        <p:sp>
          <p:nvSpPr>
            <p:cNvPr id="45" name="任意多边形: 形状 44">
              <a:extLst>
                <a:ext uri="{FF2B5EF4-FFF2-40B4-BE49-F238E27FC236}">
                  <a16:creationId xmlns:a16="http://schemas.microsoft.com/office/drawing/2014/main" id="{93FE5C38-6C4D-482B-9CC9-4370D2CB161E}"/>
                </a:ext>
              </a:extLst>
            </p:cNvPr>
            <p:cNvSpPr/>
            <p:nvPr/>
          </p:nvSpPr>
          <p:spPr>
            <a:xfrm>
              <a:off x="1019176" y="3794953"/>
              <a:ext cx="3312611" cy="346076"/>
            </a:xfrm>
            <a:custGeom>
              <a:avLst/>
              <a:gdLst>
                <a:gd name="connsiteX0" fmla="*/ 173038 w 3312611"/>
                <a:gd name="connsiteY0" fmla="*/ 0 h 346076"/>
                <a:gd name="connsiteX1" fmla="*/ 3312611 w 3312611"/>
                <a:gd name="connsiteY1" fmla="*/ 0 h 346076"/>
                <a:gd name="connsiteX2" fmla="*/ 3312611 w 3312611"/>
                <a:gd name="connsiteY2" fmla="*/ 346076 h 346076"/>
                <a:gd name="connsiteX3" fmla="*/ 173038 w 3312611"/>
                <a:gd name="connsiteY3" fmla="*/ 346076 h 346076"/>
                <a:gd name="connsiteX4" fmla="*/ 0 w 3312611"/>
                <a:gd name="connsiteY4" fmla="*/ 173038 h 346076"/>
                <a:gd name="connsiteX5" fmla="*/ 173038 w 3312611"/>
                <a:gd name="connsiteY5" fmla="*/ 0 h 3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2611" h="346076">
                  <a:moveTo>
                    <a:pt x="173038" y="0"/>
                  </a:moveTo>
                  <a:lnTo>
                    <a:pt x="3312611" y="0"/>
                  </a:lnTo>
                  <a:lnTo>
                    <a:pt x="3312611" y="346076"/>
                  </a:lnTo>
                  <a:lnTo>
                    <a:pt x="173038" y="346076"/>
                  </a:lnTo>
                  <a:cubicBezTo>
                    <a:pt x="77472" y="346076"/>
                    <a:pt x="0" y="268604"/>
                    <a:pt x="0" y="173038"/>
                  </a:cubicBezTo>
                  <a:cubicBezTo>
                    <a:pt x="0" y="77472"/>
                    <a:pt x="77472" y="0"/>
                    <a:pt x="173038" y="0"/>
                  </a:cubicBezTo>
                  <a:close/>
                </a:path>
              </a:pathLst>
            </a:custGeom>
            <a:solidFill>
              <a:srgbClr val="FBD77F"/>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46" name="任意多边形: 形状 45">
              <a:extLst>
                <a:ext uri="{FF2B5EF4-FFF2-40B4-BE49-F238E27FC236}">
                  <a16:creationId xmlns:a16="http://schemas.microsoft.com/office/drawing/2014/main" id="{DC9E4D97-4204-4B55-B5AC-53587FFAC708}"/>
                </a:ext>
              </a:extLst>
            </p:cNvPr>
            <p:cNvSpPr/>
            <p:nvPr/>
          </p:nvSpPr>
          <p:spPr>
            <a:xfrm>
              <a:off x="4439692" y="3794953"/>
              <a:ext cx="3312612" cy="346076"/>
            </a:xfrm>
            <a:custGeom>
              <a:avLst/>
              <a:gdLst>
                <a:gd name="connsiteX0" fmla="*/ 0 w 3312612"/>
                <a:gd name="connsiteY0" fmla="*/ 0 h 346076"/>
                <a:gd name="connsiteX1" fmla="*/ 3312612 w 3312612"/>
                <a:gd name="connsiteY1" fmla="*/ 0 h 346076"/>
                <a:gd name="connsiteX2" fmla="*/ 3312612 w 3312612"/>
                <a:gd name="connsiteY2" fmla="*/ 346076 h 346076"/>
                <a:gd name="connsiteX3" fmla="*/ 0 w 3312612"/>
                <a:gd name="connsiteY3" fmla="*/ 346076 h 346076"/>
                <a:gd name="connsiteX4" fmla="*/ 0 w 3312612"/>
                <a:gd name="connsiteY4" fmla="*/ 0 h 346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612" h="346076">
                  <a:moveTo>
                    <a:pt x="0" y="0"/>
                  </a:moveTo>
                  <a:lnTo>
                    <a:pt x="3312612" y="0"/>
                  </a:lnTo>
                  <a:lnTo>
                    <a:pt x="3312612" y="346076"/>
                  </a:lnTo>
                  <a:lnTo>
                    <a:pt x="0" y="346076"/>
                  </a:lnTo>
                  <a:lnTo>
                    <a:pt x="0" y="0"/>
                  </a:lnTo>
                  <a:close/>
                </a:path>
              </a:pathLst>
            </a:custGeom>
            <a:solidFill>
              <a:srgbClr val="C4D7D3"/>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47" name="任意多边形: 形状 46">
              <a:extLst>
                <a:ext uri="{FF2B5EF4-FFF2-40B4-BE49-F238E27FC236}">
                  <a16:creationId xmlns:a16="http://schemas.microsoft.com/office/drawing/2014/main" id="{B6255042-A702-4DA2-8D7C-C5803119B2CC}"/>
                </a:ext>
              </a:extLst>
            </p:cNvPr>
            <p:cNvSpPr/>
            <p:nvPr/>
          </p:nvSpPr>
          <p:spPr>
            <a:xfrm>
              <a:off x="7860211" y="3794953"/>
              <a:ext cx="3312615" cy="346076"/>
            </a:xfrm>
            <a:custGeom>
              <a:avLst/>
              <a:gdLst>
                <a:gd name="connsiteX0" fmla="*/ 0 w 3312615"/>
                <a:gd name="connsiteY0" fmla="*/ 0 h 346076"/>
                <a:gd name="connsiteX1" fmla="*/ 3139577 w 3312615"/>
                <a:gd name="connsiteY1" fmla="*/ 0 h 346076"/>
                <a:gd name="connsiteX2" fmla="*/ 3312615 w 3312615"/>
                <a:gd name="connsiteY2" fmla="*/ 173038 h 346076"/>
                <a:gd name="connsiteX3" fmla="*/ 3139577 w 3312615"/>
                <a:gd name="connsiteY3" fmla="*/ 346076 h 346076"/>
                <a:gd name="connsiteX4" fmla="*/ 0 w 3312615"/>
                <a:gd name="connsiteY4" fmla="*/ 346076 h 346076"/>
                <a:gd name="connsiteX5" fmla="*/ 0 w 3312615"/>
                <a:gd name="connsiteY5" fmla="*/ 0 h 34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2615" h="346076">
                  <a:moveTo>
                    <a:pt x="0" y="0"/>
                  </a:moveTo>
                  <a:lnTo>
                    <a:pt x="3139577" y="0"/>
                  </a:lnTo>
                  <a:cubicBezTo>
                    <a:pt x="3235143" y="0"/>
                    <a:pt x="3312615" y="77472"/>
                    <a:pt x="3312615" y="173038"/>
                  </a:cubicBezTo>
                  <a:cubicBezTo>
                    <a:pt x="3312615" y="268604"/>
                    <a:pt x="3235143" y="346076"/>
                    <a:pt x="3139577" y="346076"/>
                  </a:cubicBezTo>
                  <a:lnTo>
                    <a:pt x="0" y="346076"/>
                  </a:lnTo>
                  <a:lnTo>
                    <a:pt x="0" y="0"/>
                  </a:lnTo>
                  <a:close/>
                </a:path>
              </a:pathLst>
            </a:custGeom>
            <a:solidFill>
              <a:srgbClr val="FBD77F"/>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48" name="等腰三角形 47">
              <a:extLst>
                <a:ext uri="{FF2B5EF4-FFF2-40B4-BE49-F238E27FC236}">
                  <a16:creationId xmlns:a16="http://schemas.microsoft.com/office/drawing/2014/main" id="{D18C96C3-A18F-4CD5-BF73-D939D9B365C0}"/>
                </a:ext>
              </a:extLst>
            </p:cNvPr>
            <p:cNvSpPr/>
            <p:nvPr/>
          </p:nvSpPr>
          <p:spPr>
            <a:xfrm>
              <a:off x="2540789" y="3562725"/>
              <a:ext cx="269384" cy="232228"/>
            </a:xfrm>
            <a:prstGeom prst="triangle">
              <a:avLst/>
            </a:prstGeom>
            <a:solidFill>
              <a:srgbClr val="FBD77F"/>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49" name="等腰三角形 48">
              <a:extLst>
                <a:ext uri="{FF2B5EF4-FFF2-40B4-BE49-F238E27FC236}">
                  <a16:creationId xmlns:a16="http://schemas.microsoft.com/office/drawing/2014/main" id="{5A91D17C-E393-450F-BEB1-3398C7F13B3C}"/>
                </a:ext>
              </a:extLst>
            </p:cNvPr>
            <p:cNvSpPr/>
            <p:nvPr/>
          </p:nvSpPr>
          <p:spPr>
            <a:xfrm>
              <a:off x="5961306" y="3562725"/>
              <a:ext cx="269384" cy="232228"/>
            </a:xfrm>
            <a:prstGeom prst="triangle">
              <a:avLst/>
            </a:prstGeom>
            <a:solidFill>
              <a:srgbClr val="C4D7D3"/>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0" name="等腰三角形 49">
              <a:extLst>
                <a:ext uri="{FF2B5EF4-FFF2-40B4-BE49-F238E27FC236}">
                  <a16:creationId xmlns:a16="http://schemas.microsoft.com/office/drawing/2014/main" id="{B5B0856F-C927-4412-BAF5-B0CC0A680B8D}"/>
                </a:ext>
              </a:extLst>
            </p:cNvPr>
            <p:cNvSpPr/>
            <p:nvPr/>
          </p:nvSpPr>
          <p:spPr>
            <a:xfrm>
              <a:off x="9273918" y="3562725"/>
              <a:ext cx="269384" cy="232228"/>
            </a:xfrm>
            <a:prstGeom prst="triangle">
              <a:avLst/>
            </a:prstGeom>
            <a:solidFill>
              <a:srgbClr val="FBD77F"/>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grpSp>
      <p:sp>
        <p:nvSpPr>
          <p:cNvPr id="51" name="椭圆 50">
            <a:extLst>
              <a:ext uri="{FF2B5EF4-FFF2-40B4-BE49-F238E27FC236}">
                <a16:creationId xmlns:a16="http://schemas.microsoft.com/office/drawing/2014/main" id="{0D1B1462-262F-4825-9278-8DEAEC1B9B9F}"/>
              </a:ext>
            </a:extLst>
          </p:cNvPr>
          <p:cNvSpPr/>
          <p:nvPr/>
        </p:nvSpPr>
        <p:spPr>
          <a:xfrm>
            <a:off x="2225538" y="790691"/>
            <a:ext cx="899887" cy="899887"/>
          </a:xfrm>
          <a:prstGeom prst="ellipse">
            <a:avLst/>
          </a:prstGeom>
          <a:solidFill>
            <a:sysClr val="window" lastClr="FFFFFF"/>
          </a:solidFill>
          <a:ln w="38100" cap="flat" cmpd="sng" algn="ctr">
            <a:solidFill>
              <a:srgbClr val="262626"/>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2" name="椭圆 51">
            <a:extLst>
              <a:ext uri="{FF2B5EF4-FFF2-40B4-BE49-F238E27FC236}">
                <a16:creationId xmlns:a16="http://schemas.microsoft.com/office/drawing/2014/main" id="{792A0916-187A-4256-93D0-49F46407A93F}"/>
              </a:ext>
            </a:extLst>
          </p:cNvPr>
          <p:cNvSpPr/>
          <p:nvPr/>
        </p:nvSpPr>
        <p:spPr>
          <a:xfrm>
            <a:off x="5634200" y="753366"/>
            <a:ext cx="899887" cy="899887"/>
          </a:xfrm>
          <a:prstGeom prst="ellipse">
            <a:avLst/>
          </a:prstGeom>
          <a:solidFill>
            <a:sysClr val="window" lastClr="FFFFFF"/>
          </a:solidFill>
          <a:ln w="38100" cap="flat" cmpd="sng" algn="ctr">
            <a:solidFill>
              <a:srgbClr val="262626"/>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3" name="椭圆 52">
            <a:extLst>
              <a:ext uri="{FF2B5EF4-FFF2-40B4-BE49-F238E27FC236}">
                <a16:creationId xmlns:a16="http://schemas.microsoft.com/office/drawing/2014/main" id="{FC0C0923-2C22-4658-97CF-415B71BEC30F}"/>
              </a:ext>
            </a:extLst>
          </p:cNvPr>
          <p:cNvSpPr/>
          <p:nvPr/>
        </p:nvSpPr>
        <p:spPr>
          <a:xfrm>
            <a:off x="8958666" y="786108"/>
            <a:ext cx="899887" cy="899887"/>
          </a:xfrm>
          <a:prstGeom prst="ellipse">
            <a:avLst/>
          </a:prstGeom>
          <a:solidFill>
            <a:sysClr val="window" lastClr="FFFFFF"/>
          </a:solidFill>
          <a:ln w="38100" cap="flat" cmpd="sng" algn="ctr">
            <a:solidFill>
              <a:srgbClr val="262626"/>
            </a:solid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4" name="椭圆 24">
            <a:extLst>
              <a:ext uri="{FF2B5EF4-FFF2-40B4-BE49-F238E27FC236}">
                <a16:creationId xmlns:a16="http://schemas.microsoft.com/office/drawing/2014/main" id="{C2F5036F-91C1-44C2-A348-C74EF4A9E688}"/>
              </a:ext>
            </a:extLst>
          </p:cNvPr>
          <p:cNvSpPr/>
          <p:nvPr/>
        </p:nvSpPr>
        <p:spPr>
          <a:xfrm>
            <a:off x="2443332" y="971540"/>
            <a:ext cx="464299" cy="46354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rgbClr val="FBD77F"/>
          </a:solid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5" name="椭圆 25">
            <a:extLst>
              <a:ext uri="{FF2B5EF4-FFF2-40B4-BE49-F238E27FC236}">
                <a16:creationId xmlns:a16="http://schemas.microsoft.com/office/drawing/2014/main" id="{905945CE-BDE0-44BB-BAA8-D1F8904CBC24}"/>
              </a:ext>
            </a:extLst>
          </p:cNvPr>
          <p:cNvSpPr/>
          <p:nvPr/>
        </p:nvSpPr>
        <p:spPr>
          <a:xfrm>
            <a:off x="5863848" y="1027100"/>
            <a:ext cx="464299" cy="418687"/>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rgbClr val="C4D7D3"/>
          </a:solid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6" name="椭圆 26">
            <a:extLst>
              <a:ext uri="{FF2B5EF4-FFF2-40B4-BE49-F238E27FC236}">
                <a16:creationId xmlns:a16="http://schemas.microsoft.com/office/drawing/2014/main" id="{2F99F24C-3473-4A85-A76B-CE7C2EF28EF9}"/>
              </a:ext>
            </a:extLst>
          </p:cNvPr>
          <p:cNvSpPr/>
          <p:nvPr/>
        </p:nvSpPr>
        <p:spPr>
          <a:xfrm>
            <a:off x="9211458" y="971160"/>
            <a:ext cx="394301" cy="464297"/>
          </a:xfrm>
          <a:custGeom>
            <a:avLst/>
            <a:gdLst>
              <a:gd name="T0" fmla="*/ 4275 w 5265"/>
              <a:gd name="T1" fmla="*/ 4094 h 6209"/>
              <a:gd name="T2" fmla="*/ 4349 w 5265"/>
              <a:gd name="T3" fmla="*/ 3406 h 6209"/>
              <a:gd name="T4" fmla="*/ 2632 w 5265"/>
              <a:gd name="T5" fmla="*/ 0 h 6209"/>
              <a:gd name="T6" fmla="*/ 916 w 5265"/>
              <a:gd name="T7" fmla="*/ 3406 h 6209"/>
              <a:gd name="T8" fmla="*/ 990 w 5265"/>
              <a:gd name="T9" fmla="*/ 4094 h 6209"/>
              <a:gd name="T10" fmla="*/ 0 w 5265"/>
              <a:gd name="T11" fmla="*/ 5203 h 6209"/>
              <a:gd name="T12" fmla="*/ 414 w 5265"/>
              <a:gd name="T13" fmla="*/ 6166 h 6209"/>
              <a:gd name="T14" fmla="*/ 1145 w 5265"/>
              <a:gd name="T15" fmla="*/ 6166 h 6209"/>
              <a:gd name="T16" fmla="*/ 1145 w 5265"/>
              <a:gd name="T17" fmla="*/ 6150 h 6209"/>
              <a:gd name="T18" fmla="*/ 1384 w 5265"/>
              <a:gd name="T19" fmla="*/ 5169 h 6209"/>
              <a:gd name="T20" fmla="*/ 2072 w 5265"/>
              <a:gd name="T21" fmla="*/ 6209 h 6209"/>
              <a:gd name="T22" fmla="*/ 3193 w 5265"/>
              <a:gd name="T23" fmla="*/ 6209 h 6209"/>
              <a:gd name="T24" fmla="*/ 3881 w 5265"/>
              <a:gd name="T25" fmla="*/ 5169 h 6209"/>
              <a:gd name="T26" fmla="*/ 4120 w 5265"/>
              <a:gd name="T27" fmla="*/ 6150 h 6209"/>
              <a:gd name="T28" fmla="*/ 4119 w 5265"/>
              <a:gd name="T29" fmla="*/ 6166 h 6209"/>
              <a:gd name="T30" fmla="*/ 4851 w 5265"/>
              <a:gd name="T31" fmla="*/ 6166 h 6209"/>
              <a:gd name="T32" fmla="*/ 5265 w 5265"/>
              <a:gd name="T33" fmla="*/ 5203 h 6209"/>
              <a:gd name="T34" fmla="*/ 4275 w 5265"/>
              <a:gd name="T35" fmla="*/ 4094 h 6209"/>
              <a:gd name="T36" fmla="*/ 2632 w 5265"/>
              <a:gd name="T37" fmla="*/ 1651 h 6209"/>
              <a:gd name="T38" fmla="*/ 3282 w 5265"/>
              <a:gd name="T39" fmla="*/ 2300 h 6209"/>
              <a:gd name="T40" fmla="*/ 2632 w 5265"/>
              <a:gd name="T41" fmla="*/ 2950 h 6209"/>
              <a:gd name="T42" fmla="*/ 1983 w 5265"/>
              <a:gd name="T43" fmla="*/ 2300 h 6209"/>
              <a:gd name="T44" fmla="*/ 2632 w 5265"/>
              <a:gd name="T45" fmla="*/ 1651 h 6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65" h="6209">
                <a:moveTo>
                  <a:pt x="4275" y="4094"/>
                </a:moveTo>
                <a:cubicBezTo>
                  <a:pt x="4322" y="3872"/>
                  <a:pt x="4349" y="3641"/>
                  <a:pt x="4349" y="3406"/>
                </a:cubicBezTo>
                <a:cubicBezTo>
                  <a:pt x="4349" y="1525"/>
                  <a:pt x="2632" y="0"/>
                  <a:pt x="2632" y="0"/>
                </a:cubicBezTo>
                <a:cubicBezTo>
                  <a:pt x="2632" y="0"/>
                  <a:pt x="916" y="1525"/>
                  <a:pt x="916" y="3406"/>
                </a:cubicBezTo>
                <a:cubicBezTo>
                  <a:pt x="916" y="3641"/>
                  <a:pt x="943" y="3872"/>
                  <a:pt x="990" y="4094"/>
                </a:cubicBezTo>
                <a:cubicBezTo>
                  <a:pt x="541" y="4332"/>
                  <a:pt x="187" y="4725"/>
                  <a:pt x="0" y="5203"/>
                </a:cubicBezTo>
                <a:lnTo>
                  <a:pt x="414" y="6166"/>
                </a:lnTo>
                <a:lnTo>
                  <a:pt x="1145" y="6166"/>
                </a:lnTo>
                <a:cubicBezTo>
                  <a:pt x="1145" y="6161"/>
                  <a:pt x="1145" y="6155"/>
                  <a:pt x="1145" y="6150"/>
                </a:cubicBezTo>
                <a:cubicBezTo>
                  <a:pt x="1145" y="5796"/>
                  <a:pt x="1231" y="5463"/>
                  <a:pt x="1384" y="5169"/>
                </a:cubicBezTo>
                <a:cubicBezTo>
                  <a:pt x="1596" y="5581"/>
                  <a:pt x="1850" y="5936"/>
                  <a:pt x="2072" y="6209"/>
                </a:cubicBezTo>
                <a:lnTo>
                  <a:pt x="3193" y="6209"/>
                </a:lnTo>
                <a:cubicBezTo>
                  <a:pt x="3415" y="5936"/>
                  <a:pt x="3668" y="5581"/>
                  <a:pt x="3881" y="5169"/>
                </a:cubicBezTo>
                <a:cubicBezTo>
                  <a:pt x="4033" y="5463"/>
                  <a:pt x="4120" y="5796"/>
                  <a:pt x="4120" y="6150"/>
                </a:cubicBezTo>
                <a:cubicBezTo>
                  <a:pt x="4120" y="6155"/>
                  <a:pt x="4119" y="6161"/>
                  <a:pt x="4119" y="6166"/>
                </a:cubicBezTo>
                <a:lnTo>
                  <a:pt x="4851" y="6166"/>
                </a:lnTo>
                <a:lnTo>
                  <a:pt x="5265" y="5203"/>
                </a:lnTo>
                <a:cubicBezTo>
                  <a:pt x="5078" y="4725"/>
                  <a:pt x="4724" y="4332"/>
                  <a:pt x="4275" y="4094"/>
                </a:cubicBezTo>
                <a:close/>
                <a:moveTo>
                  <a:pt x="2632" y="1651"/>
                </a:moveTo>
                <a:cubicBezTo>
                  <a:pt x="2991" y="1651"/>
                  <a:pt x="3282" y="1942"/>
                  <a:pt x="3282" y="2300"/>
                </a:cubicBezTo>
                <a:cubicBezTo>
                  <a:pt x="3282" y="2659"/>
                  <a:pt x="2991" y="2950"/>
                  <a:pt x="2632" y="2950"/>
                </a:cubicBezTo>
                <a:cubicBezTo>
                  <a:pt x="2274" y="2950"/>
                  <a:pt x="1983" y="2659"/>
                  <a:pt x="1983" y="2300"/>
                </a:cubicBezTo>
                <a:cubicBezTo>
                  <a:pt x="1983" y="1942"/>
                  <a:pt x="2274" y="1651"/>
                  <a:pt x="2632" y="1651"/>
                </a:cubicBezTo>
                <a:close/>
              </a:path>
            </a:pathLst>
          </a:custGeom>
          <a:solidFill>
            <a:srgbClr val="FBD77F"/>
          </a:solidFill>
          <a:ln w="1905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ource Han Serif SC" panose="02020400000000000000" pitchFamily="18" charset="-122"/>
              <a:ea typeface="Source Han Serif SC" panose="02020400000000000000" pitchFamily="18" charset="-122"/>
              <a:cs typeface="+mn-cs"/>
              <a:sym typeface="Source Han Serif SC" panose="02020400000000000000" pitchFamily="18" charset="-122"/>
            </a:endParaRPr>
          </a:p>
        </p:txBody>
      </p:sp>
      <p:sp>
        <p:nvSpPr>
          <p:cNvPr id="58" name="矩形 57">
            <a:extLst>
              <a:ext uri="{FF2B5EF4-FFF2-40B4-BE49-F238E27FC236}">
                <a16:creationId xmlns:a16="http://schemas.microsoft.com/office/drawing/2014/main" id="{3F3D5E16-61D7-4A7D-ACF7-9198F34B8010}"/>
              </a:ext>
            </a:extLst>
          </p:cNvPr>
          <p:cNvSpPr/>
          <p:nvPr/>
        </p:nvSpPr>
        <p:spPr bwMode="auto">
          <a:xfrm>
            <a:off x="987400" y="2428575"/>
            <a:ext cx="3321854" cy="2577950"/>
          </a:xfrm>
          <a:prstGeom prst="rect">
            <a:avLst/>
          </a:prstGeom>
        </p:spPr>
        <p:txBody>
          <a:bodyPr wrap="square">
            <a:spAutoFit/>
            <a:scene3d>
              <a:camera prst="orthographicFront"/>
              <a:lightRig rig="threePt" dir="t"/>
            </a:scene3d>
            <a:sp3d contourW="12700"/>
          </a:bodyPr>
          <a:lstStyle/>
          <a:p>
            <a:pPr algn="ctr" defTabSz="609585">
              <a:lnSpc>
                <a:spcPct val="130000"/>
              </a:lnSpc>
              <a:defRPr/>
            </a:pPr>
            <a:r>
              <a:rPr lang="zh-CN" altLang="zh-CN" sz="1800" dirty="0">
                <a:solidFill>
                  <a:srgbClr val="555555"/>
                </a:solidFill>
                <a:effectLst/>
                <a:ea typeface="微软雅黑" panose="020B0503020204020204" pitchFamily="34" charset="-122"/>
                <a:cs typeface="宋体" panose="02010600030101010101" pitchFamily="2" charset="-122"/>
              </a:rPr>
              <a:t>随着智能手机摄像处理技术的发展，拍照功能已成为手机产品的基本功能。手机拍照</a:t>
            </a:r>
            <a:r>
              <a:rPr lang="zh-CN" altLang="en-US" sz="1800" dirty="0">
                <a:solidFill>
                  <a:srgbClr val="555555"/>
                </a:solidFill>
                <a:effectLst/>
                <a:ea typeface="微软雅黑" panose="020B0503020204020204" pitchFamily="34" charset="-122"/>
                <a:cs typeface="宋体" panose="02010600030101010101" pitchFamily="2" charset="-122"/>
              </a:rPr>
              <a:t>软件</a:t>
            </a:r>
            <a:r>
              <a:rPr lang="zh-CN" altLang="zh-CN" sz="1800" dirty="0">
                <a:solidFill>
                  <a:srgbClr val="555555"/>
                </a:solidFill>
                <a:effectLst/>
                <a:ea typeface="微软雅黑" panose="020B0503020204020204" pitchFamily="34" charset="-122"/>
                <a:cs typeface="宋体" panose="02010600030101010101" pitchFamily="2" charset="-122"/>
              </a:rPr>
              <a:t>越来越受到人们的亲睐，</a:t>
            </a:r>
            <a:r>
              <a:rPr lang="zh-CN" altLang="en-US" sz="1800" dirty="0">
                <a:solidFill>
                  <a:srgbClr val="555555"/>
                </a:solidFill>
                <a:effectLst/>
                <a:ea typeface="微软雅黑" panose="020B0503020204020204" pitchFamily="34" charset="-122"/>
                <a:cs typeface="宋体" panose="02010600030101010101" pitchFamily="2" charset="-122"/>
              </a:rPr>
              <a:t>同时，越来越多人</a:t>
            </a:r>
            <a:r>
              <a:rPr lang="zh-CN" altLang="zh-CN" sz="1800" dirty="0">
                <a:solidFill>
                  <a:srgbClr val="555555"/>
                </a:solidFill>
                <a:effectLst/>
                <a:ea typeface="微软雅黑" panose="020B0503020204020204" pitchFamily="34" charset="-122"/>
                <a:cs typeface="宋体" panose="02010600030101010101" pitchFamily="2" charset="-122"/>
              </a:rPr>
              <a:t>利用手机拍摄证件照，并且因拍照而产生的经济效益也大大增加。</a:t>
            </a:r>
            <a:endPar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sym typeface="Source Han Serif SC" panose="02020400000000000000" pitchFamily="18" charset="-122"/>
            </a:endParaRPr>
          </a:p>
        </p:txBody>
      </p:sp>
      <p:sp>
        <p:nvSpPr>
          <p:cNvPr id="61" name="矩形 60">
            <a:extLst>
              <a:ext uri="{FF2B5EF4-FFF2-40B4-BE49-F238E27FC236}">
                <a16:creationId xmlns:a16="http://schemas.microsoft.com/office/drawing/2014/main" id="{EE206971-C7DC-43B5-BC1C-19DC22736157}"/>
              </a:ext>
            </a:extLst>
          </p:cNvPr>
          <p:cNvSpPr/>
          <p:nvPr/>
        </p:nvSpPr>
        <p:spPr bwMode="auto">
          <a:xfrm>
            <a:off x="4517186" y="2424283"/>
            <a:ext cx="3235118" cy="2583208"/>
          </a:xfrm>
          <a:prstGeom prst="rect">
            <a:avLst/>
          </a:prstGeom>
        </p:spPr>
        <p:txBody>
          <a:bodyPr wrap="square">
            <a:spAutoFit/>
            <a:scene3d>
              <a:camera prst="orthographicFront"/>
              <a:lightRig rig="threePt" dir="t"/>
            </a:scene3d>
            <a:sp3d contourW="12700"/>
          </a:bodyPr>
          <a:lstStyle/>
          <a:p>
            <a:pPr algn="just" defTabSz="609585">
              <a:lnSpc>
                <a:spcPct val="130000"/>
              </a:lnSpc>
              <a:defRPr/>
            </a:pPr>
            <a:r>
              <a:rPr lang="zh-CN" altLang="zh-CN" sz="1800" dirty="0">
                <a:solidFill>
                  <a:srgbClr val="555555"/>
                </a:solidFill>
                <a:effectLst/>
                <a:ea typeface="微软雅黑" panose="020B0503020204020204" pitchFamily="34" charset="-122"/>
                <a:cs typeface="宋体" panose="02010600030101010101" pitchFamily="2" charset="-122"/>
              </a:rPr>
              <a:t>在拍摄证件照中摘掉眼镜拍摄是基本要求，将近视眼镜摘除拍照又会显得两眼无神。如何在拍摄证件照时不摘掉眼镜，亦或如何在手机拍照时手机自动去除眼镜是大多数近视人群的迫切需求。</a:t>
            </a:r>
            <a:endParaRPr lang="en-US" altLang="zh-CN" sz="1800" dirty="0">
              <a:solidFill>
                <a:srgbClr val="555555"/>
              </a:solidFill>
              <a:effectLst/>
              <a:ea typeface="微软雅黑" panose="020B0503020204020204" pitchFamily="34" charset="-122"/>
              <a:cs typeface="宋体" panose="02010600030101010101" pitchFamily="2" charset="-122"/>
            </a:endParaRPr>
          </a:p>
        </p:txBody>
      </p:sp>
      <p:sp>
        <p:nvSpPr>
          <p:cNvPr id="64" name="矩形 63">
            <a:extLst>
              <a:ext uri="{FF2B5EF4-FFF2-40B4-BE49-F238E27FC236}">
                <a16:creationId xmlns:a16="http://schemas.microsoft.com/office/drawing/2014/main" id="{2791CA5B-FF84-424D-BF3F-D1A11E79B501}"/>
              </a:ext>
            </a:extLst>
          </p:cNvPr>
          <p:cNvSpPr/>
          <p:nvPr/>
        </p:nvSpPr>
        <p:spPr bwMode="auto">
          <a:xfrm>
            <a:off x="7962380" y="4373618"/>
            <a:ext cx="2935775" cy="777457"/>
          </a:xfrm>
          <a:prstGeom prst="rect">
            <a:avLst/>
          </a:prstGeom>
        </p:spPr>
        <p:txBody>
          <a:bodyPr wrap="square">
            <a:spAutoFit/>
            <a:scene3d>
              <a:camera prst="orthographicFront"/>
              <a:lightRig rig="threePt" dir="t"/>
            </a:scene3d>
            <a:sp3d contourW="12700"/>
          </a:bodyPr>
          <a:lstStyle/>
          <a:p>
            <a:pPr algn="just" defTabSz="609585">
              <a:lnSpc>
                <a:spcPct val="130000"/>
              </a:lnSpc>
              <a:defRPr/>
            </a:pPr>
            <a:r>
              <a:rPr lang="zh-CN" altLang="zh-CN" sz="1800" dirty="0">
                <a:solidFill>
                  <a:srgbClr val="555555"/>
                </a:solidFill>
                <a:effectLst/>
                <a:ea typeface="微软雅黑" panose="020B0503020204020204" pitchFamily="34" charset="-122"/>
                <a:cs typeface="宋体" panose="02010600030101010101" pitchFamily="2" charset="-122"/>
              </a:rPr>
              <a:t>眼镜去除</a:t>
            </a:r>
            <a:r>
              <a:rPr lang="en-US" altLang="zh-CN" sz="1800" dirty="0">
                <a:solidFill>
                  <a:srgbClr val="555555"/>
                </a:solidFill>
                <a:effectLst/>
                <a:ea typeface="微软雅黑" panose="020B0503020204020204" pitchFamily="34" charset="-122"/>
                <a:cs typeface="宋体" panose="02010600030101010101" pitchFamily="2" charset="-122"/>
              </a:rPr>
              <a:t>+</a:t>
            </a:r>
            <a:r>
              <a:rPr lang="zh-CN" altLang="zh-CN" sz="1800" dirty="0">
                <a:solidFill>
                  <a:srgbClr val="555555"/>
                </a:solidFill>
                <a:effectLst/>
                <a:ea typeface="微软雅黑" panose="020B0503020204020204" pitchFamily="34" charset="-122"/>
                <a:cs typeface="宋体" panose="02010600030101010101" pitchFamily="2" charset="-122"/>
              </a:rPr>
              <a:t>证件照背景添加功能的手机拍照软件</a:t>
            </a:r>
            <a:endParaRPr lang="zh-CN" altLang="en-US" sz="1400" dirty="0">
              <a:solidFill>
                <a:schemeClr val="tx1">
                  <a:lumMod val="75000"/>
                  <a:lumOff val="25000"/>
                </a:schemeClr>
              </a:solidFill>
              <a:latin typeface="仓耳今楷05-6763 W05" panose="02020400000000000000" pitchFamily="18" charset="-122"/>
              <a:ea typeface="仓耳今楷05-6763 W05" panose="02020400000000000000" pitchFamily="18" charset="-122"/>
              <a:sym typeface="Source Han Serif SC" panose="02020400000000000000" pitchFamily="18" charset="-122"/>
            </a:endParaRPr>
          </a:p>
        </p:txBody>
      </p:sp>
      <p:sp>
        <p:nvSpPr>
          <p:cNvPr id="30" name="文本框 29">
            <a:extLst>
              <a:ext uri="{FF2B5EF4-FFF2-40B4-BE49-F238E27FC236}">
                <a16:creationId xmlns:a16="http://schemas.microsoft.com/office/drawing/2014/main" id="{B84C17F0-E5CB-4116-9856-1233B05040F1}"/>
              </a:ext>
            </a:extLst>
          </p:cNvPr>
          <p:cNvSpPr txBox="1"/>
          <p:nvPr/>
        </p:nvSpPr>
        <p:spPr>
          <a:xfrm>
            <a:off x="7860212" y="2462893"/>
            <a:ext cx="3235118" cy="1200329"/>
          </a:xfrm>
          <a:prstGeom prst="rect">
            <a:avLst/>
          </a:prstGeom>
          <a:noFill/>
        </p:spPr>
        <p:txBody>
          <a:bodyPr wrap="square">
            <a:spAutoFit/>
          </a:bodyPr>
          <a:lstStyle/>
          <a:p>
            <a:r>
              <a:rPr lang="zh-CN" altLang="en-US" dirty="0"/>
              <a:t>因此，对于用户的手机拍照软件，如何给用户拍摄的图片添加证件照背景以及去除眼镜是我们需要解决的关键问题。</a:t>
            </a:r>
          </a:p>
        </p:txBody>
      </p:sp>
      <p:sp>
        <p:nvSpPr>
          <p:cNvPr id="3" name="箭头: 下 2">
            <a:extLst>
              <a:ext uri="{FF2B5EF4-FFF2-40B4-BE49-F238E27FC236}">
                <a16:creationId xmlns:a16="http://schemas.microsoft.com/office/drawing/2014/main" id="{50149666-23E6-42CD-AB06-FC6CEE7B3137}"/>
              </a:ext>
            </a:extLst>
          </p:cNvPr>
          <p:cNvSpPr/>
          <p:nvPr/>
        </p:nvSpPr>
        <p:spPr>
          <a:xfrm>
            <a:off x="9273919" y="3715887"/>
            <a:ext cx="196652" cy="65773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62B6A855-574B-4629-97E7-95E1178BE859}"/>
              </a:ext>
            </a:extLst>
          </p:cNvPr>
          <p:cNvSpPr txBox="1"/>
          <p:nvPr/>
        </p:nvSpPr>
        <p:spPr>
          <a:xfrm>
            <a:off x="1073671" y="275979"/>
            <a:ext cx="2546607" cy="523220"/>
          </a:xfrm>
          <a:prstGeom prst="rect">
            <a:avLst/>
          </a:prstGeom>
          <a:noFill/>
        </p:spPr>
        <p:txBody>
          <a:bodyPr wrap="square">
            <a:spAutoFit/>
          </a:bodyPr>
          <a:lstStyle/>
          <a:p>
            <a:r>
              <a:rPr lang="zh-CN" altLang="en-US" sz="2800" b="1" dirty="0"/>
              <a:t>行业市场分析</a:t>
            </a:r>
          </a:p>
        </p:txBody>
      </p:sp>
    </p:spTree>
    <p:extLst>
      <p:ext uri="{BB962C8B-B14F-4D97-AF65-F5344CB8AC3E}">
        <p14:creationId xmlns:p14="http://schemas.microsoft.com/office/powerpoint/2010/main" val="951030193"/>
      </p:ext>
    </p:extLst>
  </p:cSld>
  <p:clrMapOvr>
    <a:masterClrMapping/>
  </p:clrMapOvr>
  <mc:AlternateContent xmlns:mc="http://schemas.openxmlformats.org/markup-compatibility/2006" xmlns:p14="http://schemas.microsoft.com/office/powerpoint/2010/main">
    <mc:Choice Requires="p14">
      <p:transition spd="slow" p14:dur="175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750"/>
                                        <p:tgtEl>
                                          <p:spTgt spid="44"/>
                                        </p:tgtEl>
                                      </p:cBhvr>
                                    </p:animEffect>
                                  </p:childTnLst>
                                </p:cTn>
                              </p:par>
                            </p:childTnLst>
                          </p:cTn>
                        </p:par>
                        <p:par>
                          <p:cTn id="18" fill="hold">
                            <p:stCondLst>
                              <p:cond delay="225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750" fill="hold"/>
                                        <p:tgtEl>
                                          <p:spTgt spid="51"/>
                                        </p:tgtEl>
                                        <p:attrNameLst>
                                          <p:attrName>ppt_w</p:attrName>
                                        </p:attrNameLst>
                                      </p:cBhvr>
                                      <p:tavLst>
                                        <p:tav tm="0">
                                          <p:val>
                                            <p:fltVal val="0"/>
                                          </p:val>
                                        </p:tav>
                                        <p:tav tm="100000">
                                          <p:val>
                                            <p:strVal val="#ppt_w"/>
                                          </p:val>
                                        </p:tav>
                                      </p:tavLst>
                                    </p:anim>
                                    <p:anim calcmode="lin" valueType="num">
                                      <p:cBhvr>
                                        <p:cTn id="22" dur="750" fill="hold"/>
                                        <p:tgtEl>
                                          <p:spTgt spid="51"/>
                                        </p:tgtEl>
                                        <p:attrNameLst>
                                          <p:attrName>ppt_h</p:attrName>
                                        </p:attrNameLst>
                                      </p:cBhvr>
                                      <p:tavLst>
                                        <p:tav tm="0">
                                          <p:val>
                                            <p:fltVal val="0"/>
                                          </p:val>
                                        </p:tav>
                                        <p:tav tm="100000">
                                          <p:val>
                                            <p:strVal val="#ppt_h"/>
                                          </p:val>
                                        </p:tav>
                                      </p:tavLst>
                                    </p:anim>
                                    <p:animEffect transition="in" filter="fade">
                                      <p:cBhvr>
                                        <p:cTn id="23" dur="750"/>
                                        <p:tgtEl>
                                          <p:spTgt spid="5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750" fill="hold"/>
                                        <p:tgtEl>
                                          <p:spTgt spid="52"/>
                                        </p:tgtEl>
                                        <p:attrNameLst>
                                          <p:attrName>ppt_w</p:attrName>
                                        </p:attrNameLst>
                                      </p:cBhvr>
                                      <p:tavLst>
                                        <p:tav tm="0">
                                          <p:val>
                                            <p:fltVal val="0"/>
                                          </p:val>
                                        </p:tav>
                                        <p:tav tm="100000">
                                          <p:val>
                                            <p:strVal val="#ppt_w"/>
                                          </p:val>
                                        </p:tav>
                                      </p:tavLst>
                                    </p:anim>
                                    <p:anim calcmode="lin" valueType="num">
                                      <p:cBhvr>
                                        <p:cTn id="27" dur="750" fill="hold"/>
                                        <p:tgtEl>
                                          <p:spTgt spid="52"/>
                                        </p:tgtEl>
                                        <p:attrNameLst>
                                          <p:attrName>ppt_h</p:attrName>
                                        </p:attrNameLst>
                                      </p:cBhvr>
                                      <p:tavLst>
                                        <p:tav tm="0">
                                          <p:val>
                                            <p:fltVal val="0"/>
                                          </p:val>
                                        </p:tav>
                                        <p:tav tm="100000">
                                          <p:val>
                                            <p:strVal val="#ppt_h"/>
                                          </p:val>
                                        </p:tav>
                                      </p:tavLst>
                                    </p:anim>
                                    <p:animEffect transition="in" filter="fade">
                                      <p:cBhvr>
                                        <p:cTn id="28" dur="750"/>
                                        <p:tgtEl>
                                          <p:spTgt spid="5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750" fill="hold"/>
                                        <p:tgtEl>
                                          <p:spTgt spid="53"/>
                                        </p:tgtEl>
                                        <p:attrNameLst>
                                          <p:attrName>ppt_w</p:attrName>
                                        </p:attrNameLst>
                                      </p:cBhvr>
                                      <p:tavLst>
                                        <p:tav tm="0">
                                          <p:val>
                                            <p:fltVal val="0"/>
                                          </p:val>
                                        </p:tav>
                                        <p:tav tm="100000">
                                          <p:val>
                                            <p:strVal val="#ppt_w"/>
                                          </p:val>
                                        </p:tav>
                                      </p:tavLst>
                                    </p:anim>
                                    <p:anim calcmode="lin" valueType="num">
                                      <p:cBhvr>
                                        <p:cTn id="32" dur="750" fill="hold"/>
                                        <p:tgtEl>
                                          <p:spTgt spid="53"/>
                                        </p:tgtEl>
                                        <p:attrNameLst>
                                          <p:attrName>ppt_h</p:attrName>
                                        </p:attrNameLst>
                                      </p:cBhvr>
                                      <p:tavLst>
                                        <p:tav tm="0">
                                          <p:val>
                                            <p:fltVal val="0"/>
                                          </p:val>
                                        </p:tav>
                                        <p:tav tm="100000">
                                          <p:val>
                                            <p:strVal val="#ppt_h"/>
                                          </p:val>
                                        </p:tav>
                                      </p:tavLst>
                                    </p:anim>
                                    <p:animEffect transition="in" filter="fade">
                                      <p:cBhvr>
                                        <p:cTn id="33" dur="750"/>
                                        <p:tgtEl>
                                          <p:spTgt spid="5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750" fill="hold"/>
                                        <p:tgtEl>
                                          <p:spTgt spid="54"/>
                                        </p:tgtEl>
                                        <p:attrNameLst>
                                          <p:attrName>ppt_w</p:attrName>
                                        </p:attrNameLst>
                                      </p:cBhvr>
                                      <p:tavLst>
                                        <p:tav tm="0">
                                          <p:val>
                                            <p:fltVal val="0"/>
                                          </p:val>
                                        </p:tav>
                                        <p:tav tm="100000">
                                          <p:val>
                                            <p:strVal val="#ppt_w"/>
                                          </p:val>
                                        </p:tav>
                                      </p:tavLst>
                                    </p:anim>
                                    <p:anim calcmode="lin" valueType="num">
                                      <p:cBhvr>
                                        <p:cTn id="37" dur="750" fill="hold"/>
                                        <p:tgtEl>
                                          <p:spTgt spid="54"/>
                                        </p:tgtEl>
                                        <p:attrNameLst>
                                          <p:attrName>ppt_h</p:attrName>
                                        </p:attrNameLst>
                                      </p:cBhvr>
                                      <p:tavLst>
                                        <p:tav tm="0">
                                          <p:val>
                                            <p:fltVal val="0"/>
                                          </p:val>
                                        </p:tav>
                                        <p:tav tm="100000">
                                          <p:val>
                                            <p:strVal val="#ppt_h"/>
                                          </p:val>
                                        </p:tav>
                                      </p:tavLst>
                                    </p:anim>
                                    <p:animEffect transition="in" filter="fade">
                                      <p:cBhvr>
                                        <p:cTn id="38" dur="750"/>
                                        <p:tgtEl>
                                          <p:spTgt spid="5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p:cTn id="41" dur="750" fill="hold"/>
                                        <p:tgtEl>
                                          <p:spTgt spid="55"/>
                                        </p:tgtEl>
                                        <p:attrNameLst>
                                          <p:attrName>ppt_w</p:attrName>
                                        </p:attrNameLst>
                                      </p:cBhvr>
                                      <p:tavLst>
                                        <p:tav tm="0">
                                          <p:val>
                                            <p:fltVal val="0"/>
                                          </p:val>
                                        </p:tav>
                                        <p:tav tm="100000">
                                          <p:val>
                                            <p:strVal val="#ppt_w"/>
                                          </p:val>
                                        </p:tav>
                                      </p:tavLst>
                                    </p:anim>
                                    <p:anim calcmode="lin" valueType="num">
                                      <p:cBhvr>
                                        <p:cTn id="42" dur="750" fill="hold"/>
                                        <p:tgtEl>
                                          <p:spTgt spid="55"/>
                                        </p:tgtEl>
                                        <p:attrNameLst>
                                          <p:attrName>ppt_h</p:attrName>
                                        </p:attrNameLst>
                                      </p:cBhvr>
                                      <p:tavLst>
                                        <p:tav tm="0">
                                          <p:val>
                                            <p:fltVal val="0"/>
                                          </p:val>
                                        </p:tav>
                                        <p:tav tm="100000">
                                          <p:val>
                                            <p:strVal val="#ppt_h"/>
                                          </p:val>
                                        </p:tav>
                                      </p:tavLst>
                                    </p:anim>
                                    <p:animEffect transition="in" filter="fade">
                                      <p:cBhvr>
                                        <p:cTn id="43" dur="750"/>
                                        <p:tgtEl>
                                          <p:spTgt spid="5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 calcmode="lin" valueType="num">
                                      <p:cBhvr>
                                        <p:cTn id="46" dur="750" fill="hold"/>
                                        <p:tgtEl>
                                          <p:spTgt spid="56"/>
                                        </p:tgtEl>
                                        <p:attrNameLst>
                                          <p:attrName>ppt_w</p:attrName>
                                        </p:attrNameLst>
                                      </p:cBhvr>
                                      <p:tavLst>
                                        <p:tav tm="0">
                                          <p:val>
                                            <p:fltVal val="0"/>
                                          </p:val>
                                        </p:tav>
                                        <p:tav tm="100000">
                                          <p:val>
                                            <p:strVal val="#ppt_w"/>
                                          </p:val>
                                        </p:tav>
                                      </p:tavLst>
                                    </p:anim>
                                    <p:anim calcmode="lin" valueType="num">
                                      <p:cBhvr>
                                        <p:cTn id="47" dur="750" fill="hold"/>
                                        <p:tgtEl>
                                          <p:spTgt spid="56"/>
                                        </p:tgtEl>
                                        <p:attrNameLst>
                                          <p:attrName>ppt_h</p:attrName>
                                        </p:attrNameLst>
                                      </p:cBhvr>
                                      <p:tavLst>
                                        <p:tav tm="0">
                                          <p:val>
                                            <p:fltVal val="0"/>
                                          </p:val>
                                        </p:tav>
                                        <p:tav tm="100000">
                                          <p:val>
                                            <p:strVal val="#ppt_h"/>
                                          </p:val>
                                        </p:tav>
                                      </p:tavLst>
                                    </p:anim>
                                    <p:animEffect transition="in" filter="fade">
                                      <p:cBhvr>
                                        <p:cTn id="48"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1" grpId="0" animBg="1"/>
      <p:bldP spid="52" grpId="0" animBg="1"/>
      <p:bldP spid="53"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9FB143-2161-4498-9EDC-54FC399F8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 y="-20598"/>
            <a:ext cx="12215711" cy="6878598"/>
          </a:xfrm>
          <a:prstGeom prst="rect">
            <a:avLst/>
          </a:prstGeom>
        </p:spPr>
      </p:pic>
      <p:grpSp>
        <p:nvGrpSpPr>
          <p:cNvPr id="7" name="组合 6">
            <a:extLst>
              <a:ext uri="{FF2B5EF4-FFF2-40B4-BE49-F238E27FC236}">
                <a16:creationId xmlns:a16="http://schemas.microsoft.com/office/drawing/2014/main" id="{2D2FCAC4-F140-4158-9C4C-AC8DF8D6599B}"/>
              </a:ext>
            </a:extLst>
          </p:cNvPr>
          <p:cNvGrpSpPr/>
          <p:nvPr/>
        </p:nvGrpSpPr>
        <p:grpSpPr>
          <a:xfrm>
            <a:off x="264872" y="205272"/>
            <a:ext cx="618188" cy="684810"/>
            <a:chOff x="854419" y="2169592"/>
            <a:chExt cx="1823073" cy="2019545"/>
          </a:xfrm>
        </p:grpSpPr>
        <p:sp>
          <p:nvSpPr>
            <p:cNvPr id="5" name="矩形 4">
              <a:extLst>
                <a:ext uri="{FF2B5EF4-FFF2-40B4-BE49-F238E27FC236}">
                  <a16:creationId xmlns:a16="http://schemas.microsoft.com/office/drawing/2014/main" id="{D3E82E58-A849-49BC-96C5-88EEB18D2DBC}"/>
                </a:ext>
              </a:extLst>
            </p:cNvPr>
            <p:cNvSpPr/>
            <p:nvPr/>
          </p:nvSpPr>
          <p:spPr>
            <a:xfrm>
              <a:off x="1016198" y="2169592"/>
              <a:ext cx="1536200" cy="2019545"/>
            </a:xfrm>
            <a:prstGeom prst="rect">
              <a:avLst/>
            </a:prstGeom>
            <a:solidFill>
              <a:srgbClr val="FBD7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85000"/>
                      <a:lumOff val="15000"/>
                    </a:schemeClr>
                  </a:solidFill>
                  <a:latin typeface="仓耳今楷05-6763 W05" panose="02020400000000000000" pitchFamily="18" charset="-122"/>
                  <a:ea typeface="仓耳今楷05-6763 W05" panose="02020400000000000000" pitchFamily="18" charset="-122"/>
                </a:rPr>
                <a:t>02</a:t>
              </a:r>
              <a:endParaRPr lang="zh-CN" altLang="en-US" sz="2400" dirty="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sp>
          <p:nvSpPr>
            <p:cNvPr id="6" name="矩形 5">
              <a:extLst>
                <a:ext uri="{FF2B5EF4-FFF2-40B4-BE49-F238E27FC236}">
                  <a16:creationId xmlns:a16="http://schemas.microsoft.com/office/drawing/2014/main" id="{8DFDC3FE-BEBD-4547-81DB-49AE1697DD34}"/>
                </a:ext>
              </a:extLst>
            </p:cNvPr>
            <p:cNvSpPr/>
            <p:nvPr/>
          </p:nvSpPr>
          <p:spPr>
            <a:xfrm>
              <a:off x="854419" y="2372660"/>
              <a:ext cx="1823073" cy="1599007"/>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仓耳今楷05-6763 W05" panose="02020400000000000000" pitchFamily="18" charset="-122"/>
                <a:ea typeface="仓耳今楷05-6763 W05" panose="02020400000000000000" pitchFamily="18" charset="-122"/>
              </a:endParaRPr>
            </a:p>
          </p:txBody>
        </p:sp>
      </p:grpSp>
      <p:sp>
        <p:nvSpPr>
          <p:cNvPr id="8" name="矩形 7">
            <a:extLst>
              <a:ext uri="{FF2B5EF4-FFF2-40B4-BE49-F238E27FC236}">
                <a16:creationId xmlns:a16="http://schemas.microsoft.com/office/drawing/2014/main" id="{A56E36FB-C1A2-4FBC-9F93-4813B373F919}"/>
              </a:ext>
            </a:extLst>
          </p:cNvPr>
          <p:cNvSpPr/>
          <p:nvPr/>
        </p:nvSpPr>
        <p:spPr>
          <a:xfrm>
            <a:off x="918251" y="288022"/>
            <a:ext cx="2373273" cy="523392"/>
          </a:xfrm>
          <a:prstGeom prst="rect">
            <a:avLst/>
          </a:prstGeom>
        </p:spPr>
        <p:txBody>
          <a:bodyPr vert="horz" lIns="91440" tIns="45720" rIns="91440" bIns="45720" rtlCol="0" anchor="b">
            <a:noAutofit/>
          </a:bodyPr>
          <a:lstStyle/>
          <a:p>
            <a:pPr>
              <a:lnSpc>
                <a:spcPts val="6000"/>
              </a:lnSpc>
              <a:spcBef>
                <a:spcPct val="0"/>
              </a:spcBef>
            </a:pPr>
            <a:endParaRPr lang="zh-CN" altLang="en-US" sz="3200" spc="300" dirty="0">
              <a:solidFill>
                <a:schemeClr val="tx1">
                  <a:lumMod val="85000"/>
                  <a:lumOff val="15000"/>
                </a:schemeClr>
              </a:solidFill>
              <a:latin typeface="仓耳今楷05-6763 W05" panose="02020400000000000000" pitchFamily="18" charset="-122"/>
              <a:ea typeface="仓耳今楷05-6763 W05" panose="02020400000000000000" pitchFamily="18" charset="-122"/>
              <a:cs typeface="+mj-cs"/>
            </a:endParaRPr>
          </a:p>
        </p:txBody>
      </p:sp>
      <p:sp>
        <p:nvSpPr>
          <p:cNvPr id="35" name="文本框 34">
            <a:extLst>
              <a:ext uri="{FF2B5EF4-FFF2-40B4-BE49-F238E27FC236}">
                <a16:creationId xmlns:a16="http://schemas.microsoft.com/office/drawing/2014/main" id="{62B6A855-574B-4629-97E7-95E1178BE859}"/>
              </a:ext>
            </a:extLst>
          </p:cNvPr>
          <p:cNvSpPr txBox="1"/>
          <p:nvPr/>
        </p:nvSpPr>
        <p:spPr>
          <a:xfrm>
            <a:off x="1073671" y="275979"/>
            <a:ext cx="2546607" cy="523220"/>
          </a:xfrm>
          <a:prstGeom prst="rect">
            <a:avLst/>
          </a:prstGeom>
          <a:noFill/>
        </p:spPr>
        <p:txBody>
          <a:bodyPr wrap="square">
            <a:spAutoFit/>
          </a:bodyPr>
          <a:lstStyle/>
          <a:p>
            <a:r>
              <a:rPr lang="zh-CN" altLang="en-US" sz="2800" b="1" dirty="0"/>
              <a:t>竞争分析</a:t>
            </a:r>
          </a:p>
        </p:txBody>
      </p:sp>
      <p:pic>
        <p:nvPicPr>
          <p:cNvPr id="2" name="图片 1">
            <a:extLst>
              <a:ext uri="{FF2B5EF4-FFF2-40B4-BE49-F238E27FC236}">
                <a16:creationId xmlns:a16="http://schemas.microsoft.com/office/drawing/2014/main" id="{033940EE-95B8-46FF-A23E-A1FF999F32F6}"/>
              </a:ext>
            </a:extLst>
          </p:cNvPr>
          <p:cNvPicPr>
            <a:picLocks noChangeAspect="1"/>
          </p:cNvPicPr>
          <p:nvPr/>
        </p:nvPicPr>
        <p:blipFill>
          <a:blip r:embed="rId4"/>
          <a:stretch>
            <a:fillRect/>
          </a:stretch>
        </p:blipFill>
        <p:spPr>
          <a:xfrm>
            <a:off x="214794" y="1564017"/>
            <a:ext cx="5769058" cy="4201742"/>
          </a:xfrm>
          <a:prstGeom prst="rect">
            <a:avLst/>
          </a:prstGeom>
        </p:spPr>
      </p:pic>
      <p:sp>
        <p:nvSpPr>
          <p:cNvPr id="28" name="文本框 27">
            <a:extLst>
              <a:ext uri="{FF2B5EF4-FFF2-40B4-BE49-F238E27FC236}">
                <a16:creationId xmlns:a16="http://schemas.microsoft.com/office/drawing/2014/main" id="{E4B00E90-FCDC-42F4-89F9-FD8B003094A0}"/>
              </a:ext>
            </a:extLst>
          </p:cNvPr>
          <p:cNvSpPr txBox="1"/>
          <p:nvPr/>
        </p:nvSpPr>
        <p:spPr>
          <a:xfrm>
            <a:off x="198425" y="996942"/>
            <a:ext cx="10699729" cy="369332"/>
          </a:xfrm>
          <a:prstGeom prst="rect">
            <a:avLst/>
          </a:prstGeom>
          <a:noFill/>
        </p:spPr>
        <p:txBody>
          <a:bodyPr wrap="square">
            <a:spAutoFit/>
          </a:bodyPr>
          <a:lstStyle/>
          <a:p>
            <a:r>
              <a:rPr lang="zh-CN" altLang="en-US" dirty="0"/>
              <a:t>下图为速途研究院分析师团队结合第三方软件下载平台的相关数据，第三方相机软件进行相应的分析。</a:t>
            </a:r>
          </a:p>
        </p:txBody>
      </p:sp>
      <p:sp>
        <p:nvSpPr>
          <p:cNvPr id="31" name="文本框 30">
            <a:extLst>
              <a:ext uri="{FF2B5EF4-FFF2-40B4-BE49-F238E27FC236}">
                <a16:creationId xmlns:a16="http://schemas.microsoft.com/office/drawing/2014/main" id="{763363AA-1D05-4709-909B-D646F1288C21}"/>
              </a:ext>
            </a:extLst>
          </p:cNvPr>
          <p:cNvSpPr txBox="1"/>
          <p:nvPr/>
        </p:nvSpPr>
        <p:spPr>
          <a:xfrm>
            <a:off x="6225755" y="1508593"/>
            <a:ext cx="5868370" cy="2585323"/>
          </a:xfrm>
          <a:prstGeom prst="rect">
            <a:avLst/>
          </a:prstGeom>
          <a:noFill/>
        </p:spPr>
        <p:txBody>
          <a:bodyPr wrap="square">
            <a:spAutoFit/>
          </a:bodyPr>
          <a:lstStyle/>
          <a:p>
            <a:r>
              <a:rPr lang="zh-CN" altLang="en-US" dirty="0"/>
              <a:t>在第三方相机软件排行中，</a:t>
            </a:r>
            <a:r>
              <a:rPr lang="en-US" altLang="zh-CN" dirty="0"/>
              <a:t>Camera360</a:t>
            </a:r>
            <a:r>
              <a:rPr lang="zh-CN" altLang="en-US" dirty="0"/>
              <a:t>以单个平台安装量</a:t>
            </a:r>
            <a:r>
              <a:rPr lang="en-US" altLang="zh-CN" dirty="0"/>
              <a:t>546</a:t>
            </a:r>
            <a:r>
              <a:rPr lang="zh-CN" altLang="en-US" dirty="0"/>
              <a:t>万排在了榜首，第二位的是</a:t>
            </a:r>
            <a:r>
              <a:rPr lang="en-US" altLang="zh-CN" dirty="0"/>
              <a:t>MIUI</a:t>
            </a:r>
            <a:r>
              <a:rPr lang="zh-CN" altLang="en-US" dirty="0"/>
              <a:t>相机排在第二位，单个平台安装量为</a:t>
            </a:r>
            <a:r>
              <a:rPr lang="en-US" altLang="zh-CN" dirty="0"/>
              <a:t>234</a:t>
            </a:r>
            <a:r>
              <a:rPr lang="zh-CN" altLang="en-US" dirty="0"/>
              <a:t>万，比第一位的</a:t>
            </a:r>
            <a:r>
              <a:rPr lang="en-US" altLang="zh-CN" dirty="0"/>
              <a:t>Camera360</a:t>
            </a:r>
            <a:r>
              <a:rPr lang="zh-CN" altLang="en-US" dirty="0"/>
              <a:t>少了</a:t>
            </a:r>
            <a:r>
              <a:rPr lang="en-US" altLang="zh-CN" dirty="0"/>
              <a:t>312</a:t>
            </a:r>
            <a:r>
              <a:rPr lang="zh-CN" altLang="en-US" dirty="0"/>
              <a:t>万，仅为其安装量的</a:t>
            </a:r>
            <a:r>
              <a:rPr lang="en-US" altLang="zh-CN" dirty="0"/>
              <a:t>42.8%</a:t>
            </a:r>
            <a:r>
              <a:rPr lang="zh-CN" altLang="en-US" dirty="0"/>
              <a:t>，第三位的是</a:t>
            </a:r>
            <a:r>
              <a:rPr lang="en-US" altLang="zh-CN" dirty="0"/>
              <a:t>POCO</a:t>
            </a:r>
            <a:r>
              <a:rPr lang="zh-CN" altLang="en-US" dirty="0"/>
              <a:t>相机，单个平台安装量为</a:t>
            </a:r>
            <a:r>
              <a:rPr lang="en-US" altLang="zh-CN" dirty="0"/>
              <a:t>113</a:t>
            </a:r>
            <a:r>
              <a:rPr lang="zh-CN" altLang="en-US" dirty="0"/>
              <a:t>万。</a:t>
            </a:r>
            <a:endParaRPr lang="en-US" altLang="zh-CN" dirty="0"/>
          </a:p>
          <a:p>
            <a:endParaRPr lang="zh-CN" altLang="en-US" dirty="0"/>
          </a:p>
          <a:p>
            <a:r>
              <a:rPr lang="zh-CN" altLang="en-US" dirty="0"/>
              <a:t>可以看到后面的几款相机软件，多数依靠独特的细分定位得到了不错的安装量，如</a:t>
            </a:r>
            <a:r>
              <a:rPr lang="en-US" altLang="zh-CN" dirty="0"/>
              <a:t>3D</a:t>
            </a:r>
            <a:r>
              <a:rPr lang="zh-CN" altLang="en-US" dirty="0"/>
              <a:t>全景相机、</a:t>
            </a:r>
            <a:r>
              <a:rPr lang="en-US" altLang="zh-CN" dirty="0" err="1"/>
              <a:t>Cymera</a:t>
            </a:r>
            <a:r>
              <a:rPr lang="zh-CN" altLang="en-US" dirty="0"/>
              <a:t>特效相机、卡通相机、超级间谍相机等。</a:t>
            </a:r>
          </a:p>
        </p:txBody>
      </p:sp>
      <p:sp>
        <p:nvSpPr>
          <p:cNvPr id="32" name="文本框 31">
            <a:extLst>
              <a:ext uri="{FF2B5EF4-FFF2-40B4-BE49-F238E27FC236}">
                <a16:creationId xmlns:a16="http://schemas.microsoft.com/office/drawing/2014/main" id="{8C28E63C-09A6-4BF2-9243-7EFF0F4324EA}"/>
              </a:ext>
            </a:extLst>
          </p:cNvPr>
          <p:cNvSpPr txBox="1"/>
          <p:nvPr/>
        </p:nvSpPr>
        <p:spPr>
          <a:xfrm>
            <a:off x="6234715" y="4236235"/>
            <a:ext cx="5850450" cy="2031325"/>
          </a:xfrm>
          <a:prstGeom prst="rect">
            <a:avLst/>
          </a:prstGeom>
          <a:noFill/>
        </p:spPr>
        <p:txBody>
          <a:bodyPr wrap="square">
            <a:spAutoFit/>
          </a:bodyPr>
          <a:lstStyle/>
          <a:p>
            <a:r>
              <a:rPr lang="zh-CN" altLang="en-US" dirty="0"/>
              <a:t>传统的手机证件照拍摄软件和市场大部分美颜拍照软件只能提供简单的背景图添加功能，并没有一款手机拍照软件即能添加证件照背景图又能去除眼镜。因此，本小组为此进行综合研究，设计零镜证件照应用。</a:t>
            </a:r>
            <a:endParaRPr lang="en-US" altLang="zh-CN" dirty="0"/>
          </a:p>
          <a:p>
            <a:endParaRPr lang="en-US" altLang="zh-CN" dirty="0"/>
          </a:p>
          <a:p>
            <a:r>
              <a:rPr lang="zh-CN" altLang="en-US" dirty="0"/>
              <a:t>“零镜证件照</a:t>
            </a:r>
            <a:r>
              <a:rPr lang="en-US" altLang="zh-CN" dirty="0"/>
              <a:t>”</a:t>
            </a:r>
            <a:r>
              <a:rPr lang="zh-CN" altLang="en-US" dirty="0"/>
              <a:t>是针对喜欢手机拍照的用户，主要为其提供正常拍照</a:t>
            </a:r>
            <a:r>
              <a:rPr lang="en-US" altLang="zh-CN" dirty="0"/>
              <a:t>/</a:t>
            </a:r>
            <a:r>
              <a:rPr lang="zh-CN" altLang="en-US" dirty="0"/>
              <a:t>拍照存图</a:t>
            </a:r>
            <a:r>
              <a:rPr lang="en-US" altLang="zh-CN" dirty="0"/>
              <a:t>/</a:t>
            </a:r>
            <a:r>
              <a:rPr lang="zh-CN" altLang="en-US" dirty="0"/>
              <a:t>眼镜去除</a:t>
            </a:r>
            <a:r>
              <a:rPr lang="en-US" altLang="zh-CN" dirty="0"/>
              <a:t>/</a:t>
            </a:r>
            <a:r>
              <a:rPr lang="zh-CN" altLang="en-US" dirty="0"/>
              <a:t>证件照背景添加的服务。</a:t>
            </a:r>
          </a:p>
        </p:txBody>
      </p:sp>
    </p:spTree>
    <p:extLst>
      <p:ext uri="{BB962C8B-B14F-4D97-AF65-F5344CB8AC3E}">
        <p14:creationId xmlns:p14="http://schemas.microsoft.com/office/powerpoint/2010/main" val="2736810529"/>
      </p:ext>
    </p:extLst>
  </p:cSld>
  <p:clrMapOvr>
    <a:masterClrMapping/>
  </p:clrMapOvr>
  <mc:AlternateContent xmlns:mc="http://schemas.openxmlformats.org/markup-compatibility/2006" xmlns:p14="http://schemas.microsoft.com/office/powerpoint/2010/main">
    <mc:Choice Requires="p14">
      <p:transition spd="slow" p14:dur="175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par>
                          <p:cTn id="10" fill="hold">
                            <p:stCondLst>
                              <p:cond delay="750"/>
                            </p:stCondLst>
                            <p:childTnLst>
                              <p:par>
                                <p:cTn id="11" presetID="22" presetClass="entr" presetSubtype="8" fill="hold" grpId="0" nodeType="after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活动策划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1300</Words>
  <Application>Microsoft Office PowerPoint</Application>
  <PresentationFormat>宽屏</PresentationFormat>
  <Paragraphs>145</Paragraphs>
  <Slides>20</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Source Han Serif SC</vt:lpstr>
      <vt:lpstr>仓耳今楷05-6763 W05</vt:lpstr>
      <vt:lpstr>等线</vt:lpstr>
      <vt:lpstr>等线 Light</vt:lpstr>
      <vt:lpstr>思源宋体 CN Heavy</vt:lpstr>
      <vt:lpstr>宋体</vt:lpstr>
      <vt:lpstr>字魂35号-经典雅黑</vt:lpstr>
      <vt:lpstr>字魂59号-创粗黑</vt:lpstr>
      <vt:lpstr>Arial</vt:lpstr>
      <vt:lpstr>Calibri</vt:lpstr>
      <vt:lpstr>Helvetica</vt:lpstr>
      <vt:lpstr>Source Sans Pro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逸丹 戴</cp:lastModifiedBy>
  <cp:revision>69</cp:revision>
  <dcterms:created xsi:type="dcterms:W3CDTF">2019-10-08T04:53:49Z</dcterms:created>
  <dcterms:modified xsi:type="dcterms:W3CDTF">2020-10-20T14:47:26Z</dcterms:modified>
</cp:coreProperties>
</file>