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71" r:id="rId5"/>
    <p:sldId id="262" r:id="rId6"/>
    <p:sldId id="293" r:id="rId7"/>
    <p:sldId id="294" r:id="rId8"/>
    <p:sldId id="295" r:id="rId9"/>
    <p:sldId id="264" r:id="rId10"/>
    <p:sldId id="266" r:id="rId11"/>
    <p:sldId id="274" r:id="rId12"/>
    <p:sldId id="296" r:id="rId13"/>
    <p:sldId id="297" r:id="rId14"/>
    <p:sldId id="29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81C"/>
    <a:srgbClr val="AF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5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414D7-E5FF-4116-B62F-5C662F57A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56CFA3-CA92-442F-BA9F-2E1E736B61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3855" y="1247837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6255" y="1413684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5400000" flipH="1">
            <a:off x="5725649" y="945074"/>
            <a:ext cx="914067" cy="1030185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759967" y="4334129"/>
            <a:ext cx="2672080" cy="370768"/>
            <a:chOff x="4654427" y="4718860"/>
            <a:chExt cx="1995811" cy="276971"/>
          </a:xfrm>
        </p:grpSpPr>
        <p:grpSp>
          <p:nvGrpSpPr>
            <p:cNvPr id="6" name="组合 5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8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rgbClr val="D2381C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文本框 22"/>
            <p:cNvSpPr txBox="1"/>
            <p:nvPr/>
          </p:nvSpPr>
          <p:spPr>
            <a:xfrm>
              <a:off x="4925721" y="4762501"/>
              <a:ext cx="1724517" cy="229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汇报人：何朗烨、丘展彰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381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TextBox 1"/>
          <p:cNvSpPr txBox="1"/>
          <p:nvPr/>
        </p:nvSpPr>
        <p:spPr>
          <a:xfrm>
            <a:off x="1470196" y="2665800"/>
            <a:ext cx="9425011" cy="101346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6000" b="1" dirty="0">
                <a:solidFill>
                  <a:srgbClr val="D23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《智帐》智能记账软件策划</a:t>
            </a:r>
            <a:endParaRPr lang="zh-CN" sz="6000" b="1" dirty="0">
              <a:solidFill>
                <a:srgbClr val="D238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95843" y="3679333"/>
            <a:ext cx="6853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D2381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LOREM IPSUM DOLOR SIT AMET, CONSECTETUR ADIPISICING ELIT</a:t>
            </a:r>
            <a:endParaRPr lang="zh-CN" altLang="en-US" sz="1400" dirty="0">
              <a:solidFill>
                <a:srgbClr val="D2381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69545" y="165735"/>
            <a:ext cx="11852910" cy="6526529"/>
            <a:chOff x="171450" y="194310"/>
            <a:chExt cx="11852910" cy="6526529"/>
          </a:xfrm>
        </p:grpSpPr>
        <p:sp>
          <p:nvSpPr>
            <p:cNvPr id="48" name="矩形 47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65445" y="1718298"/>
            <a:ext cx="3197016" cy="3985954"/>
            <a:chOff x="4227514" y="674688"/>
            <a:chExt cx="4181475" cy="5213351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6321426" y="5283201"/>
              <a:ext cx="1104900" cy="3794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4400551" y="4187826"/>
              <a:ext cx="1982788" cy="1474788"/>
            </a:xfrm>
            <a:custGeom>
              <a:avLst/>
              <a:gdLst>
                <a:gd name="T0" fmla="*/ 589 w 608"/>
                <a:gd name="T1" fmla="*/ 336 h 452"/>
                <a:gd name="T2" fmla="*/ 589 w 608"/>
                <a:gd name="T3" fmla="*/ 336 h 452"/>
                <a:gd name="T4" fmla="*/ 251 w 608"/>
                <a:gd name="T5" fmla="*/ 336 h 452"/>
                <a:gd name="T6" fmla="*/ 116 w 608"/>
                <a:gd name="T7" fmla="*/ 226 h 452"/>
                <a:gd name="T8" fmla="*/ 251 w 608"/>
                <a:gd name="T9" fmla="*/ 116 h 452"/>
                <a:gd name="T10" fmla="*/ 480 w 608"/>
                <a:gd name="T11" fmla="*/ 116 h 452"/>
                <a:gd name="T12" fmla="*/ 589 w 608"/>
                <a:gd name="T13" fmla="*/ 116 h 452"/>
                <a:gd name="T14" fmla="*/ 589 w 608"/>
                <a:gd name="T15" fmla="*/ 0 h 452"/>
                <a:gd name="T16" fmla="*/ 480 w 608"/>
                <a:gd name="T17" fmla="*/ 0 h 452"/>
                <a:gd name="T18" fmla="*/ 251 w 608"/>
                <a:gd name="T19" fmla="*/ 0 h 452"/>
                <a:gd name="T20" fmla="*/ 0 w 608"/>
                <a:gd name="T21" fmla="*/ 226 h 452"/>
                <a:gd name="T22" fmla="*/ 251 w 608"/>
                <a:gd name="T23" fmla="*/ 452 h 452"/>
                <a:gd name="T24" fmla="*/ 585 w 608"/>
                <a:gd name="T25" fmla="*/ 452 h 452"/>
                <a:gd name="T26" fmla="*/ 589 w 608"/>
                <a:gd name="T27" fmla="*/ 452 h 452"/>
                <a:gd name="T28" fmla="*/ 608 w 608"/>
                <a:gd name="T29" fmla="*/ 394 h 452"/>
                <a:gd name="T30" fmla="*/ 589 w 608"/>
                <a:gd name="T31" fmla="*/ 33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8" h="452">
                  <a:moveTo>
                    <a:pt x="589" y="336"/>
                  </a:moveTo>
                  <a:cubicBezTo>
                    <a:pt x="589" y="336"/>
                    <a:pt x="589" y="336"/>
                    <a:pt x="589" y="336"/>
                  </a:cubicBezTo>
                  <a:cubicBezTo>
                    <a:pt x="251" y="336"/>
                    <a:pt x="251" y="336"/>
                    <a:pt x="251" y="336"/>
                  </a:cubicBezTo>
                  <a:cubicBezTo>
                    <a:pt x="178" y="336"/>
                    <a:pt x="116" y="286"/>
                    <a:pt x="116" y="226"/>
                  </a:cubicBezTo>
                  <a:cubicBezTo>
                    <a:pt x="116" y="166"/>
                    <a:pt x="178" y="116"/>
                    <a:pt x="251" y="116"/>
                  </a:cubicBezTo>
                  <a:cubicBezTo>
                    <a:pt x="480" y="116"/>
                    <a:pt x="480" y="116"/>
                    <a:pt x="480" y="116"/>
                  </a:cubicBezTo>
                  <a:cubicBezTo>
                    <a:pt x="589" y="116"/>
                    <a:pt x="589" y="116"/>
                    <a:pt x="589" y="116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13" y="0"/>
                    <a:pt x="0" y="101"/>
                    <a:pt x="0" y="226"/>
                  </a:cubicBezTo>
                  <a:cubicBezTo>
                    <a:pt x="0" y="351"/>
                    <a:pt x="113" y="452"/>
                    <a:pt x="251" y="452"/>
                  </a:cubicBezTo>
                  <a:cubicBezTo>
                    <a:pt x="585" y="452"/>
                    <a:pt x="585" y="452"/>
                    <a:pt x="585" y="452"/>
                  </a:cubicBezTo>
                  <a:cubicBezTo>
                    <a:pt x="589" y="452"/>
                    <a:pt x="589" y="452"/>
                    <a:pt x="589" y="452"/>
                  </a:cubicBezTo>
                  <a:cubicBezTo>
                    <a:pt x="608" y="394"/>
                    <a:pt x="608" y="394"/>
                    <a:pt x="608" y="394"/>
                  </a:cubicBezTo>
                  <a:lnTo>
                    <a:pt x="589" y="336"/>
                  </a:lnTo>
                  <a:close/>
                </a:path>
              </a:pathLst>
            </a:custGeom>
            <a:solidFill>
              <a:srgbClr val="D238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"/>
            <p:cNvSpPr/>
            <p:nvPr/>
          </p:nvSpPr>
          <p:spPr bwMode="auto">
            <a:xfrm>
              <a:off x="6259514" y="3092451"/>
              <a:ext cx="1982787" cy="1473201"/>
            </a:xfrm>
            <a:custGeom>
              <a:avLst/>
              <a:gdLst>
                <a:gd name="T0" fmla="*/ 358 w 608"/>
                <a:gd name="T1" fmla="*/ 0 h 452"/>
                <a:gd name="T2" fmla="*/ 56 w 608"/>
                <a:gd name="T3" fmla="*/ 0 h 452"/>
                <a:gd name="T4" fmla="*/ 19 w 608"/>
                <a:gd name="T5" fmla="*/ 0 h 452"/>
                <a:gd name="T6" fmla="*/ 19 w 608"/>
                <a:gd name="T7" fmla="*/ 116 h 452"/>
                <a:gd name="T8" fmla="*/ 56 w 608"/>
                <a:gd name="T9" fmla="*/ 116 h 452"/>
                <a:gd name="T10" fmla="*/ 358 w 608"/>
                <a:gd name="T11" fmla="*/ 116 h 452"/>
                <a:gd name="T12" fmla="*/ 492 w 608"/>
                <a:gd name="T13" fmla="*/ 226 h 452"/>
                <a:gd name="T14" fmla="*/ 358 w 608"/>
                <a:gd name="T15" fmla="*/ 336 h 452"/>
                <a:gd name="T16" fmla="*/ 95 w 608"/>
                <a:gd name="T17" fmla="*/ 336 h 452"/>
                <a:gd name="T18" fmla="*/ 22 w 608"/>
                <a:gd name="T19" fmla="*/ 336 h 452"/>
                <a:gd name="T20" fmla="*/ 19 w 608"/>
                <a:gd name="T21" fmla="*/ 336 h 452"/>
                <a:gd name="T22" fmla="*/ 18 w 608"/>
                <a:gd name="T23" fmla="*/ 336 h 452"/>
                <a:gd name="T24" fmla="*/ 0 w 608"/>
                <a:gd name="T25" fmla="*/ 394 h 452"/>
                <a:gd name="T26" fmla="*/ 18 w 608"/>
                <a:gd name="T27" fmla="*/ 452 h 452"/>
                <a:gd name="T28" fmla="*/ 19 w 608"/>
                <a:gd name="T29" fmla="*/ 452 h 452"/>
                <a:gd name="T30" fmla="*/ 22 w 608"/>
                <a:gd name="T31" fmla="*/ 452 h 452"/>
                <a:gd name="T32" fmla="*/ 95 w 608"/>
                <a:gd name="T33" fmla="*/ 452 h 452"/>
                <a:gd name="T34" fmla="*/ 358 w 608"/>
                <a:gd name="T35" fmla="*/ 452 h 452"/>
                <a:gd name="T36" fmla="*/ 608 w 608"/>
                <a:gd name="T37" fmla="*/ 226 h 452"/>
                <a:gd name="T38" fmla="*/ 358 w 608"/>
                <a:gd name="T3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8" h="452">
                  <a:moveTo>
                    <a:pt x="35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358" y="116"/>
                    <a:pt x="358" y="116"/>
                    <a:pt x="358" y="116"/>
                  </a:cubicBezTo>
                  <a:cubicBezTo>
                    <a:pt x="430" y="116"/>
                    <a:pt x="492" y="166"/>
                    <a:pt x="492" y="226"/>
                  </a:cubicBezTo>
                  <a:cubicBezTo>
                    <a:pt x="492" y="286"/>
                    <a:pt x="430" y="336"/>
                    <a:pt x="358" y="336"/>
                  </a:cubicBezTo>
                  <a:cubicBezTo>
                    <a:pt x="95" y="336"/>
                    <a:pt x="95" y="336"/>
                    <a:pt x="95" y="336"/>
                  </a:cubicBezTo>
                  <a:cubicBezTo>
                    <a:pt x="22" y="336"/>
                    <a:pt x="22" y="336"/>
                    <a:pt x="22" y="336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8" y="336"/>
                    <a:pt x="18" y="336"/>
                    <a:pt x="18" y="336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8" y="452"/>
                    <a:pt x="18" y="452"/>
                    <a:pt x="18" y="452"/>
                  </a:cubicBezTo>
                  <a:cubicBezTo>
                    <a:pt x="19" y="452"/>
                    <a:pt x="19" y="452"/>
                    <a:pt x="19" y="452"/>
                  </a:cubicBezTo>
                  <a:cubicBezTo>
                    <a:pt x="22" y="452"/>
                    <a:pt x="22" y="452"/>
                    <a:pt x="22" y="452"/>
                  </a:cubicBezTo>
                  <a:cubicBezTo>
                    <a:pt x="95" y="452"/>
                    <a:pt x="95" y="452"/>
                    <a:pt x="95" y="452"/>
                  </a:cubicBezTo>
                  <a:cubicBezTo>
                    <a:pt x="358" y="452"/>
                    <a:pt x="358" y="452"/>
                    <a:pt x="358" y="452"/>
                  </a:cubicBezTo>
                  <a:cubicBezTo>
                    <a:pt x="496" y="452"/>
                    <a:pt x="608" y="351"/>
                    <a:pt x="608" y="226"/>
                  </a:cubicBezTo>
                  <a:cubicBezTo>
                    <a:pt x="608" y="101"/>
                    <a:pt x="496" y="0"/>
                    <a:pt x="3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8"/>
            <p:cNvSpPr/>
            <p:nvPr/>
          </p:nvSpPr>
          <p:spPr bwMode="auto">
            <a:xfrm>
              <a:off x="4400551" y="1995488"/>
              <a:ext cx="1982788" cy="1474788"/>
            </a:xfrm>
            <a:custGeom>
              <a:avLst/>
              <a:gdLst>
                <a:gd name="T0" fmla="*/ 589 w 608"/>
                <a:gd name="T1" fmla="*/ 336 h 452"/>
                <a:gd name="T2" fmla="*/ 585 w 608"/>
                <a:gd name="T3" fmla="*/ 336 h 452"/>
                <a:gd name="T4" fmla="*/ 447 w 608"/>
                <a:gd name="T5" fmla="*/ 336 h 452"/>
                <a:gd name="T6" fmla="*/ 251 w 608"/>
                <a:gd name="T7" fmla="*/ 336 h 452"/>
                <a:gd name="T8" fmla="*/ 116 w 608"/>
                <a:gd name="T9" fmla="*/ 226 h 452"/>
                <a:gd name="T10" fmla="*/ 251 w 608"/>
                <a:gd name="T11" fmla="*/ 116 h 452"/>
                <a:gd name="T12" fmla="*/ 251 w 608"/>
                <a:gd name="T13" fmla="*/ 116 h 452"/>
                <a:gd name="T14" fmla="*/ 589 w 608"/>
                <a:gd name="T15" fmla="*/ 116 h 452"/>
                <a:gd name="T16" fmla="*/ 589 w 608"/>
                <a:gd name="T17" fmla="*/ 0 h 452"/>
                <a:gd name="T18" fmla="*/ 251 w 608"/>
                <a:gd name="T19" fmla="*/ 0 h 452"/>
                <a:gd name="T20" fmla="*/ 0 w 608"/>
                <a:gd name="T21" fmla="*/ 226 h 452"/>
                <a:gd name="T22" fmla="*/ 251 w 608"/>
                <a:gd name="T23" fmla="*/ 452 h 452"/>
                <a:gd name="T24" fmla="*/ 447 w 608"/>
                <a:gd name="T25" fmla="*/ 452 h 452"/>
                <a:gd name="T26" fmla="*/ 589 w 608"/>
                <a:gd name="T27" fmla="*/ 452 h 452"/>
                <a:gd name="T28" fmla="*/ 589 w 608"/>
                <a:gd name="T29" fmla="*/ 452 h 452"/>
                <a:gd name="T30" fmla="*/ 608 w 608"/>
                <a:gd name="T31" fmla="*/ 394 h 452"/>
                <a:gd name="T32" fmla="*/ 589 w 608"/>
                <a:gd name="T33" fmla="*/ 33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8" h="452">
                  <a:moveTo>
                    <a:pt x="589" y="336"/>
                  </a:moveTo>
                  <a:cubicBezTo>
                    <a:pt x="585" y="336"/>
                    <a:pt x="585" y="336"/>
                    <a:pt x="585" y="336"/>
                  </a:cubicBezTo>
                  <a:cubicBezTo>
                    <a:pt x="447" y="336"/>
                    <a:pt x="447" y="336"/>
                    <a:pt x="447" y="336"/>
                  </a:cubicBezTo>
                  <a:cubicBezTo>
                    <a:pt x="251" y="336"/>
                    <a:pt x="251" y="336"/>
                    <a:pt x="251" y="336"/>
                  </a:cubicBezTo>
                  <a:cubicBezTo>
                    <a:pt x="178" y="336"/>
                    <a:pt x="116" y="286"/>
                    <a:pt x="116" y="226"/>
                  </a:cubicBezTo>
                  <a:cubicBezTo>
                    <a:pt x="116" y="166"/>
                    <a:pt x="178" y="116"/>
                    <a:pt x="251" y="116"/>
                  </a:cubicBezTo>
                  <a:cubicBezTo>
                    <a:pt x="251" y="116"/>
                    <a:pt x="251" y="116"/>
                    <a:pt x="251" y="116"/>
                  </a:cubicBezTo>
                  <a:cubicBezTo>
                    <a:pt x="589" y="116"/>
                    <a:pt x="589" y="116"/>
                    <a:pt x="589" y="116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13" y="0"/>
                    <a:pt x="0" y="101"/>
                    <a:pt x="0" y="226"/>
                  </a:cubicBezTo>
                  <a:cubicBezTo>
                    <a:pt x="0" y="351"/>
                    <a:pt x="113" y="452"/>
                    <a:pt x="251" y="452"/>
                  </a:cubicBezTo>
                  <a:cubicBezTo>
                    <a:pt x="447" y="452"/>
                    <a:pt x="447" y="452"/>
                    <a:pt x="447" y="452"/>
                  </a:cubicBezTo>
                  <a:cubicBezTo>
                    <a:pt x="589" y="452"/>
                    <a:pt x="589" y="452"/>
                    <a:pt x="589" y="452"/>
                  </a:cubicBezTo>
                  <a:cubicBezTo>
                    <a:pt x="589" y="452"/>
                    <a:pt x="589" y="452"/>
                    <a:pt x="589" y="452"/>
                  </a:cubicBezTo>
                  <a:cubicBezTo>
                    <a:pt x="608" y="394"/>
                    <a:pt x="608" y="394"/>
                    <a:pt x="608" y="394"/>
                  </a:cubicBezTo>
                  <a:lnTo>
                    <a:pt x="589" y="336"/>
                  </a:lnTo>
                  <a:close/>
                </a:path>
              </a:pathLst>
            </a:custGeom>
            <a:solidFill>
              <a:srgbClr val="D238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Oval 14"/>
            <p:cNvSpPr>
              <a:spLocks noChangeArrowheads="1"/>
            </p:cNvSpPr>
            <p:nvPr/>
          </p:nvSpPr>
          <p:spPr bwMode="auto">
            <a:xfrm>
              <a:off x="7042151" y="5121276"/>
              <a:ext cx="766763" cy="76676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  <a:tileRect/>
              </a:gra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7310439" y="5259388"/>
              <a:ext cx="2901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3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</a:rPr>
                <a:t>B</a:t>
              </a:r>
              <a:endParaRPr lang="zh-CN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6259514" y="900113"/>
              <a:ext cx="1982788" cy="1474788"/>
            </a:xfrm>
            <a:custGeom>
              <a:avLst/>
              <a:gdLst>
                <a:gd name="T0" fmla="*/ 358 w 608"/>
                <a:gd name="T1" fmla="*/ 0 h 452"/>
                <a:gd name="T2" fmla="*/ 19 w 608"/>
                <a:gd name="T3" fmla="*/ 0 h 452"/>
                <a:gd name="T4" fmla="*/ 19 w 608"/>
                <a:gd name="T5" fmla="*/ 116 h 452"/>
                <a:gd name="T6" fmla="*/ 358 w 608"/>
                <a:gd name="T7" fmla="*/ 116 h 452"/>
                <a:gd name="T8" fmla="*/ 492 w 608"/>
                <a:gd name="T9" fmla="*/ 226 h 452"/>
                <a:gd name="T10" fmla="*/ 358 w 608"/>
                <a:gd name="T11" fmla="*/ 336 h 452"/>
                <a:gd name="T12" fmla="*/ 157 w 608"/>
                <a:gd name="T13" fmla="*/ 336 h 452"/>
                <a:gd name="T14" fmla="*/ 157 w 608"/>
                <a:gd name="T15" fmla="*/ 336 h 452"/>
                <a:gd name="T16" fmla="*/ 22 w 608"/>
                <a:gd name="T17" fmla="*/ 336 h 452"/>
                <a:gd name="T18" fmla="*/ 19 w 608"/>
                <a:gd name="T19" fmla="*/ 336 h 452"/>
                <a:gd name="T20" fmla="*/ 18 w 608"/>
                <a:gd name="T21" fmla="*/ 336 h 452"/>
                <a:gd name="T22" fmla="*/ 0 w 608"/>
                <a:gd name="T23" fmla="*/ 394 h 452"/>
                <a:gd name="T24" fmla="*/ 18 w 608"/>
                <a:gd name="T25" fmla="*/ 452 h 452"/>
                <a:gd name="T26" fmla="*/ 19 w 608"/>
                <a:gd name="T27" fmla="*/ 452 h 452"/>
                <a:gd name="T28" fmla="*/ 19 w 608"/>
                <a:gd name="T29" fmla="*/ 452 h 452"/>
                <a:gd name="T30" fmla="*/ 358 w 608"/>
                <a:gd name="T31" fmla="*/ 452 h 452"/>
                <a:gd name="T32" fmla="*/ 608 w 608"/>
                <a:gd name="T33" fmla="*/ 226 h 452"/>
                <a:gd name="T34" fmla="*/ 358 w 608"/>
                <a:gd name="T35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8" h="452">
                  <a:moveTo>
                    <a:pt x="35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358" y="116"/>
                    <a:pt x="358" y="116"/>
                    <a:pt x="358" y="116"/>
                  </a:cubicBezTo>
                  <a:cubicBezTo>
                    <a:pt x="430" y="116"/>
                    <a:pt x="492" y="166"/>
                    <a:pt x="492" y="226"/>
                  </a:cubicBezTo>
                  <a:cubicBezTo>
                    <a:pt x="492" y="286"/>
                    <a:pt x="430" y="336"/>
                    <a:pt x="358" y="336"/>
                  </a:cubicBezTo>
                  <a:cubicBezTo>
                    <a:pt x="157" y="336"/>
                    <a:pt x="157" y="336"/>
                    <a:pt x="157" y="336"/>
                  </a:cubicBezTo>
                  <a:cubicBezTo>
                    <a:pt x="157" y="336"/>
                    <a:pt x="157" y="336"/>
                    <a:pt x="157" y="336"/>
                  </a:cubicBezTo>
                  <a:cubicBezTo>
                    <a:pt x="22" y="336"/>
                    <a:pt x="22" y="336"/>
                    <a:pt x="22" y="336"/>
                  </a:cubicBezTo>
                  <a:cubicBezTo>
                    <a:pt x="19" y="336"/>
                    <a:pt x="19" y="336"/>
                    <a:pt x="19" y="336"/>
                  </a:cubicBezTo>
                  <a:cubicBezTo>
                    <a:pt x="18" y="336"/>
                    <a:pt x="18" y="336"/>
                    <a:pt x="18" y="336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8" y="452"/>
                    <a:pt x="18" y="452"/>
                    <a:pt x="18" y="452"/>
                  </a:cubicBezTo>
                  <a:cubicBezTo>
                    <a:pt x="19" y="452"/>
                    <a:pt x="19" y="452"/>
                    <a:pt x="19" y="452"/>
                  </a:cubicBezTo>
                  <a:cubicBezTo>
                    <a:pt x="19" y="452"/>
                    <a:pt x="19" y="452"/>
                    <a:pt x="19" y="452"/>
                  </a:cubicBezTo>
                  <a:cubicBezTo>
                    <a:pt x="358" y="452"/>
                    <a:pt x="358" y="452"/>
                    <a:pt x="358" y="452"/>
                  </a:cubicBezTo>
                  <a:cubicBezTo>
                    <a:pt x="496" y="452"/>
                    <a:pt x="608" y="351"/>
                    <a:pt x="608" y="226"/>
                  </a:cubicBezTo>
                  <a:cubicBezTo>
                    <a:pt x="608" y="101"/>
                    <a:pt x="496" y="0"/>
                    <a:pt x="35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7596189" y="1163638"/>
              <a:ext cx="812800" cy="793750"/>
            </a:xfrm>
            <a:custGeom>
              <a:avLst/>
              <a:gdLst>
                <a:gd name="T0" fmla="*/ 125 w 249"/>
                <a:gd name="T1" fmla="*/ 243 h 243"/>
                <a:gd name="T2" fmla="*/ 102 w 249"/>
                <a:gd name="T3" fmla="*/ 233 h 243"/>
                <a:gd name="T4" fmla="*/ 13 w 249"/>
                <a:gd name="T5" fmla="*/ 144 h 243"/>
                <a:gd name="T6" fmla="*/ 13 w 249"/>
                <a:gd name="T7" fmla="*/ 99 h 243"/>
                <a:gd name="T8" fmla="*/ 102 w 249"/>
                <a:gd name="T9" fmla="*/ 9 h 243"/>
                <a:gd name="T10" fmla="*/ 125 w 249"/>
                <a:gd name="T11" fmla="*/ 0 h 243"/>
                <a:gd name="T12" fmla="*/ 147 w 249"/>
                <a:gd name="T13" fmla="*/ 9 h 243"/>
                <a:gd name="T14" fmla="*/ 237 w 249"/>
                <a:gd name="T15" fmla="*/ 99 h 243"/>
                <a:gd name="T16" fmla="*/ 237 w 249"/>
                <a:gd name="T17" fmla="*/ 144 h 243"/>
                <a:gd name="T18" fmla="*/ 147 w 249"/>
                <a:gd name="T19" fmla="*/ 233 h 243"/>
                <a:gd name="T20" fmla="*/ 125 w 249"/>
                <a:gd name="T2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243">
                  <a:moveTo>
                    <a:pt x="125" y="243"/>
                  </a:moveTo>
                  <a:cubicBezTo>
                    <a:pt x="116" y="243"/>
                    <a:pt x="108" y="239"/>
                    <a:pt x="102" y="233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0" y="132"/>
                    <a:pt x="0" y="111"/>
                    <a:pt x="13" y="9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8" y="3"/>
                    <a:pt x="116" y="0"/>
                    <a:pt x="125" y="0"/>
                  </a:cubicBezTo>
                  <a:cubicBezTo>
                    <a:pt x="133" y="0"/>
                    <a:pt x="141" y="3"/>
                    <a:pt x="147" y="9"/>
                  </a:cubicBezTo>
                  <a:cubicBezTo>
                    <a:pt x="237" y="99"/>
                    <a:pt x="237" y="99"/>
                    <a:pt x="237" y="99"/>
                  </a:cubicBezTo>
                  <a:cubicBezTo>
                    <a:pt x="249" y="111"/>
                    <a:pt x="249" y="132"/>
                    <a:pt x="237" y="144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41" y="239"/>
                    <a:pt x="133" y="243"/>
                    <a:pt x="125" y="2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  <a:tileRect/>
              </a:gra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4227514" y="2295526"/>
              <a:ext cx="812800" cy="793750"/>
            </a:xfrm>
            <a:custGeom>
              <a:avLst/>
              <a:gdLst>
                <a:gd name="T0" fmla="*/ 125 w 249"/>
                <a:gd name="T1" fmla="*/ 243 h 243"/>
                <a:gd name="T2" fmla="*/ 102 w 249"/>
                <a:gd name="T3" fmla="*/ 233 h 243"/>
                <a:gd name="T4" fmla="*/ 13 w 249"/>
                <a:gd name="T5" fmla="*/ 144 h 243"/>
                <a:gd name="T6" fmla="*/ 13 w 249"/>
                <a:gd name="T7" fmla="*/ 98 h 243"/>
                <a:gd name="T8" fmla="*/ 102 w 249"/>
                <a:gd name="T9" fmla="*/ 9 h 243"/>
                <a:gd name="T10" fmla="*/ 125 w 249"/>
                <a:gd name="T11" fmla="*/ 0 h 243"/>
                <a:gd name="T12" fmla="*/ 148 w 249"/>
                <a:gd name="T13" fmla="*/ 9 h 243"/>
                <a:gd name="T14" fmla="*/ 237 w 249"/>
                <a:gd name="T15" fmla="*/ 98 h 243"/>
                <a:gd name="T16" fmla="*/ 237 w 249"/>
                <a:gd name="T17" fmla="*/ 144 h 243"/>
                <a:gd name="T18" fmla="*/ 148 w 249"/>
                <a:gd name="T19" fmla="*/ 233 h 243"/>
                <a:gd name="T20" fmla="*/ 125 w 249"/>
                <a:gd name="T2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243">
                  <a:moveTo>
                    <a:pt x="125" y="243"/>
                  </a:moveTo>
                  <a:cubicBezTo>
                    <a:pt x="116" y="243"/>
                    <a:pt x="108" y="239"/>
                    <a:pt x="102" y="233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0" y="131"/>
                    <a:pt x="0" y="111"/>
                    <a:pt x="13" y="98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8" y="3"/>
                    <a:pt x="116" y="0"/>
                    <a:pt x="125" y="0"/>
                  </a:cubicBezTo>
                  <a:cubicBezTo>
                    <a:pt x="134" y="0"/>
                    <a:pt x="142" y="3"/>
                    <a:pt x="148" y="9"/>
                  </a:cubicBezTo>
                  <a:cubicBezTo>
                    <a:pt x="237" y="98"/>
                    <a:pt x="237" y="98"/>
                    <a:pt x="237" y="98"/>
                  </a:cubicBezTo>
                  <a:cubicBezTo>
                    <a:pt x="249" y="111"/>
                    <a:pt x="249" y="131"/>
                    <a:pt x="237" y="144"/>
                  </a:cubicBezTo>
                  <a:cubicBezTo>
                    <a:pt x="148" y="233"/>
                    <a:pt x="148" y="233"/>
                    <a:pt x="148" y="233"/>
                  </a:cubicBezTo>
                  <a:cubicBezTo>
                    <a:pt x="142" y="239"/>
                    <a:pt x="134" y="243"/>
                    <a:pt x="125" y="2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  <a:tileRect/>
              </a:gra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/>
            <p:nvPr/>
          </p:nvSpPr>
          <p:spPr bwMode="auto">
            <a:xfrm>
              <a:off x="7596189" y="3346451"/>
              <a:ext cx="812800" cy="788988"/>
            </a:xfrm>
            <a:custGeom>
              <a:avLst/>
              <a:gdLst>
                <a:gd name="T0" fmla="*/ 125 w 249"/>
                <a:gd name="T1" fmla="*/ 242 h 242"/>
                <a:gd name="T2" fmla="*/ 102 w 249"/>
                <a:gd name="T3" fmla="*/ 233 h 242"/>
                <a:gd name="T4" fmla="*/ 13 w 249"/>
                <a:gd name="T5" fmla="*/ 144 h 242"/>
                <a:gd name="T6" fmla="*/ 13 w 249"/>
                <a:gd name="T7" fmla="*/ 98 h 242"/>
                <a:gd name="T8" fmla="*/ 102 w 249"/>
                <a:gd name="T9" fmla="*/ 9 h 242"/>
                <a:gd name="T10" fmla="*/ 125 w 249"/>
                <a:gd name="T11" fmla="*/ 0 h 242"/>
                <a:gd name="T12" fmla="*/ 147 w 249"/>
                <a:gd name="T13" fmla="*/ 9 h 242"/>
                <a:gd name="T14" fmla="*/ 237 w 249"/>
                <a:gd name="T15" fmla="*/ 98 h 242"/>
                <a:gd name="T16" fmla="*/ 237 w 249"/>
                <a:gd name="T17" fmla="*/ 144 h 242"/>
                <a:gd name="T18" fmla="*/ 147 w 249"/>
                <a:gd name="T19" fmla="*/ 233 h 242"/>
                <a:gd name="T20" fmla="*/ 125 w 249"/>
                <a:gd name="T2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242">
                  <a:moveTo>
                    <a:pt x="125" y="242"/>
                  </a:moveTo>
                  <a:cubicBezTo>
                    <a:pt x="116" y="242"/>
                    <a:pt x="108" y="239"/>
                    <a:pt x="102" y="233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0" y="131"/>
                    <a:pt x="0" y="111"/>
                    <a:pt x="13" y="98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8" y="3"/>
                    <a:pt x="116" y="0"/>
                    <a:pt x="125" y="0"/>
                  </a:cubicBezTo>
                  <a:cubicBezTo>
                    <a:pt x="133" y="0"/>
                    <a:pt x="141" y="3"/>
                    <a:pt x="147" y="9"/>
                  </a:cubicBezTo>
                  <a:cubicBezTo>
                    <a:pt x="237" y="98"/>
                    <a:pt x="237" y="98"/>
                    <a:pt x="237" y="98"/>
                  </a:cubicBezTo>
                  <a:cubicBezTo>
                    <a:pt x="249" y="111"/>
                    <a:pt x="249" y="131"/>
                    <a:pt x="237" y="144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41" y="239"/>
                    <a:pt x="133" y="242"/>
                    <a:pt x="125" y="2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  <a:tileRect/>
              </a:gra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0"/>
            <p:cNvSpPr/>
            <p:nvPr/>
          </p:nvSpPr>
          <p:spPr bwMode="auto">
            <a:xfrm>
              <a:off x="4227514" y="4487863"/>
              <a:ext cx="812800" cy="792163"/>
            </a:xfrm>
            <a:custGeom>
              <a:avLst/>
              <a:gdLst>
                <a:gd name="T0" fmla="*/ 125 w 249"/>
                <a:gd name="T1" fmla="*/ 243 h 243"/>
                <a:gd name="T2" fmla="*/ 102 w 249"/>
                <a:gd name="T3" fmla="*/ 233 h 243"/>
                <a:gd name="T4" fmla="*/ 13 w 249"/>
                <a:gd name="T5" fmla="*/ 144 h 243"/>
                <a:gd name="T6" fmla="*/ 13 w 249"/>
                <a:gd name="T7" fmla="*/ 98 h 243"/>
                <a:gd name="T8" fmla="*/ 102 w 249"/>
                <a:gd name="T9" fmla="*/ 9 h 243"/>
                <a:gd name="T10" fmla="*/ 125 w 249"/>
                <a:gd name="T11" fmla="*/ 0 h 243"/>
                <a:gd name="T12" fmla="*/ 148 w 249"/>
                <a:gd name="T13" fmla="*/ 9 h 243"/>
                <a:gd name="T14" fmla="*/ 237 w 249"/>
                <a:gd name="T15" fmla="*/ 98 h 243"/>
                <a:gd name="T16" fmla="*/ 237 w 249"/>
                <a:gd name="T17" fmla="*/ 144 h 243"/>
                <a:gd name="T18" fmla="*/ 148 w 249"/>
                <a:gd name="T19" fmla="*/ 233 h 243"/>
                <a:gd name="T20" fmla="*/ 125 w 249"/>
                <a:gd name="T2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9" h="243">
                  <a:moveTo>
                    <a:pt x="125" y="243"/>
                  </a:moveTo>
                  <a:cubicBezTo>
                    <a:pt x="116" y="243"/>
                    <a:pt x="108" y="239"/>
                    <a:pt x="102" y="233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0" y="132"/>
                    <a:pt x="0" y="111"/>
                    <a:pt x="13" y="98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8" y="3"/>
                    <a:pt x="116" y="0"/>
                    <a:pt x="125" y="0"/>
                  </a:cubicBezTo>
                  <a:cubicBezTo>
                    <a:pt x="134" y="0"/>
                    <a:pt x="142" y="3"/>
                    <a:pt x="148" y="9"/>
                  </a:cubicBezTo>
                  <a:cubicBezTo>
                    <a:pt x="237" y="98"/>
                    <a:pt x="237" y="98"/>
                    <a:pt x="237" y="98"/>
                  </a:cubicBezTo>
                  <a:cubicBezTo>
                    <a:pt x="249" y="111"/>
                    <a:pt x="249" y="132"/>
                    <a:pt x="237" y="144"/>
                  </a:cubicBezTo>
                  <a:cubicBezTo>
                    <a:pt x="148" y="233"/>
                    <a:pt x="148" y="233"/>
                    <a:pt x="148" y="233"/>
                  </a:cubicBezTo>
                  <a:cubicBezTo>
                    <a:pt x="142" y="239"/>
                    <a:pt x="134" y="243"/>
                    <a:pt x="125" y="2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  <a:tileRect/>
              </a:gra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7910514" y="1376363"/>
              <a:ext cx="185948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900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b="1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4518026" y="2498726"/>
              <a:ext cx="185948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9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</a:rPr>
                <a:t>2</a:t>
              </a:r>
              <a:endParaRPr lang="zh-CN" altLang="zh-CN" b="1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7910514" y="3538538"/>
              <a:ext cx="185948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900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</a:rPr>
                <a:t>3</a:t>
              </a:r>
              <a:endParaRPr lang="zh-CN" altLang="zh-CN" b="1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4518026" y="4692651"/>
              <a:ext cx="185948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2900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</a:rPr>
                <a:t>4</a:t>
              </a:r>
              <a:endParaRPr lang="zh-CN" altLang="zh-CN" b="1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6" name="Freeform 25"/>
            <p:cNvSpPr/>
            <p:nvPr/>
          </p:nvSpPr>
          <p:spPr bwMode="auto">
            <a:xfrm>
              <a:off x="5219701" y="900113"/>
              <a:ext cx="1163638" cy="377825"/>
            </a:xfrm>
            <a:custGeom>
              <a:avLst/>
              <a:gdLst>
                <a:gd name="T0" fmla="*/ 694 w 733"/>
                <a:gd name="T1" fmla="*/ 0 h 238"/>
                <a:gd name="T2" fmla="*/ 686 w 733"/>
                <a:gd name="T3" fmla="*/ 0 h 238"/>
                <a:gd name="T4" fmla="*/ 0 w 733"/>
                <a:gd name="T5" fmla="*/ 0 h 238"/>
                <a:gd name="T6" fmla="*/ 0 w 733"/>
                <a:gd name="T7" fmla="*/ 238 h 238"/>
                <a:gd name="T8" fmla="*/ 686 w 733"/>
                <a:gd name="T9" fmla="*/ 238 h 238"/>
                <a:gd name="T10" fmla="*/ 694 w 733"/>
                <a:gd name="T11" fmla="*/ 238 h 238"/>
                <a:gd name="T12" fmla="*/ 733 w 733"/>
                <a:gd name="T13" fmla="*/ 119 h 238"/>
                <a:gd name="T14" fmla="*/ 694 w 733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3" h="238">
                  <a:moveTo>
                    <a:pt x="694" y="0"/>
                  </a:moveTo>
                  <a:lnTo>
                    <a:pt x="686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86" y="238"/>
                  </a:lnTo>
                  <a:lnTo>
                    <a:pt x="694" y="238"/>
                  </a:lnTo>
                  <a:lnTo>
                    <a:pt x="733" y="11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D238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193"/>
            <p:cNvSpPr>
              <a:spLocks noChangeArrowheads="1"/>
            </p:cNvSpPr>
            <p:nvPr/>
          </p:nvSpPr>
          <p:spPr bwMode="auto">
            <a:xfrm>
              <a:off x="6519864" y="1012826"/>
              <a:ext cx="88741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TITLE NAME</a:t>
              </a:r>
              <a:endParaRPr lang="zh-CN" altLang="zh-CN" smtClean="0">
                <a:solidFill>
                  <a:prstClr val="black"/>
                </a:solidFill>
              </a:endParaRPr>
            </a:p>
          </p:txBody>
        </p:sp>
        <p:sp>
          <p:nvSpPr>
            <p:cNvPr id="265" name="Freeform 194"/>
            <p:cNvSpPr/>
            <p:nvPr/>
          </p:nvSpPr>
          <p:spPr bwMode="auto">
            <a:xfrm>
              <a:off x="6457951" y="1027113"/>
              <a:ext cx="58738" cy="123825"/>
            </a:xfrm>
            <a:custGeom>
              <a:avLst/>
              <a:gdLst>
                <a:gd name="T0" fmla="*/ 0 w 37"/>
                <a:gd name="T1" fmla="*/ 0 h 78"/>
                <a:gd name="T2" fmla="*/ 37 w 37"/>
                <a:gd name="T3" fmla="*/ 39 h 78"/>
                <a:gd name="T4" fmla="*/ 0 w 37"/>
                <a:gd name="T5" fmla="*/ 78 h 78"/>
                <a:gd name="T6" fmla="*/ 0 w 37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8">
                  <a:moveTo>
                    <a:pt x="0" y="0"/>
                  </a:moveTo>
                  <a:lnTo>
                    <a:pt x="37" y="39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Rectangle 195"/>
            <p:cNvSpPr>
              <a:spLocks noChangeArrowheads="1"/>
            </p:cNvSpPr>
            <p:nvPr/>
          </p:nvSpPr>
          <p:spPr bwMode="auto">
            <a:xfrm>
              <a:off x="5418139" y="2109788"/>
              <a:ext cx="8858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TITLE NAME</a:t>
              </a:r>
              <a:endParaRPr lang="zh-CN" altLang="zh-CN" dirty="0" smtClean="0">
                <a:solidFill>
                  <a:prstClr val="black"/>
                </a:solidFill>
              </a:endParaRPr>
            </a:p>
          </p:txBody>
        </p:sp>
        <p:sp>
          <p:nvSpPr>
            <p:cNvPr id="267" name="Freeform 196"/>
            <p:cNvSpPr/>
            <p:nvPr/>
          </p:nvSpPr>
          <p:spPr bwMode="auto">
            <a:xfrm>
              <a:off x="5356226" y="2122488"/>
              <a:ext cx="58738" cy="128588"/>
            </a:xfrm>
            <a:custGeom>
              <a:avLst/>
              <a:gdLst>
                <a:gd name="T0" fmla="*/ 0 w 37"/>
                <a:gd name="T1" fmla="*/ 0 h 81"/>
                <a:gd name="T2" fmla="*/ 37 w 37"/>
                <a:gd name="T3" fmla="*/ 41 h 81"/>
                <a:gd name="T4" fmla="*/ 0 w 37"/>
                <a:gd name="T5" fmla="*/ 81 h 81"/>
                <a:gd name="T6" fmla="*/ 0 w 3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1">
                  <a:moveTo>
                    <a:pt x="0" y="0"/>
                  </a:moveTo>
                  <a:lnTo>
                    <a:pt x="37" y="4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>
              <a:off x="5418138" y="4318001"/>
              <a:ext cx="885825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TITLE NAME</a:t>
              </a:r>
              <a:endParaRPr lang="zh-CN" altLang="zh-CN" smtClean="0">
                <a:solidFill>
                  <a:prstClr val="black"/>
                </a:solidFill>
              </a:endParaRPr>
            </a:p>
          </p:txBody>
        </p:sp>
        <p:sp>
          <p:nvSpPr>
            <p:cNvPr id="13" name="Freeform 213"/>
            <p:cNvSpPr/>
            <p:nvPr/>
          </p:nvSpPr>
          <p:spPr bwMode="auto">
            <a:xfrm>
              <a:off x="5356226" y="4330701"/>
              <a:ext cx="58738" cy="128588"/>
            </a:xfrm>
            <a:custGeom>
              <a:avLst/>
              <a:gdLst>
                <a:gd name="T0" fmla="*/ 0 w 37"/>
                <a:gd name="T1" fmla="*/ 0 h 81"/>
                <a:gd name="T2" fmla="*/ 37 w 37"/>
                <a:gd name="T3" fmla="*/ 42 h 81"/>
                <a:gd name="T4" fmla="*/ 0 w 37"/>
                <a:gd name="T5" fmla="*/ 81 h 81"/>
                <a:gd name="T6" fmla="*/ 0 w 3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1">
                  <a:moveTo>
                    <a:pt x="0" y="0"/>
                  </a:moveTo>
                  <a:lnTo>
                    <a:pt x="37" y="42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14"/>
            <p:cNvSpPr>
              <a:spLocks noChangeArrowheads="1"/>
            </p:cNvSpPr>
            <p:nvPr/>
          </p:nvSpPr>
          <p:spPr bwMode="auto">
            <a:xfrm>
              <a:off x="6519863" y="3201988"/>
              <a:ext cx="887413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00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TITLE NAME</a:t>
              </a:r>
              <a:endParaRPr lang="zh-CN" altLang="zh-CN" smtClean="0">
                <a:solidFill>
                  <a:prstClr val="black"/>
                </a:solidFill>
              </a:endParaRPr>
            </a:p>
          </p:txBody>
        </p:sp>
        <p:sp>
          <p:nvSpPr>
            <p:cNvPr id="15" name="Freeform 215"/>
            <p:cNvSpPr/>
            <p:nvPr/>
          </p:nvSpPr>
          <p:spPr bwMode="auto">
            <a:xfrm>
              <a:off x="6457951" y="3216276"/>
              <a:ext cx="58738" cy="127000"/>
            </a:xfrm>
            <a:custGeom>
              <a:avLst/>
              <a:gdLst>
                <a:gd name="T0" fmla="*/ 0 w 37"/>
                <a:gd name="T1" fmla="*/ 0 h 80"/>
                <a:gd name="T2" fmla="*/ 37 w 37"/>
                <a:gd name="T3" fmla="*/ 39 h 80"/>
                <a:gd name="T4" fmla="*/ 0 w 37"/>
                <a:gd name="T5" fmla="*/ 80 h 80"/>
                <a:gd name="T6" fmla="*/ 0 w 37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80">
                  <a:moveTo>
                    <a:pt x="0" y="0"/>
                  </a:moveTo>
                  <a:lnTo>
                    <a:pt x="37" y="39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Oval 216"/>
            <p:cNvSpPr>
              <a:spLocks noChangeArrowheads="1"/>
            </p:cNvSpPr>
            <p:nvPr/>
          </p:nvSpPr>
          <p:spPr bwMode="auto">
            <a:xfrm>
              <a:off x="6840538" y="2090738"/>
              <a:ext cx="192088" cy="192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Oval 217"/>
            <p:cNvSpPr>
              <a:spLocks noChangeArrowheads="1"/>
            </p:cNvSpPr>
            <p:nvPr/>
          </p:nvSpPr>
          <p:spPr bwMode="auto">
            <a:xfrm>
              <a:off x="6881813" y="2136776"/>
              <a:ext cx="104775" cy="1031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Oval 219"/>
            <p:cNvSpPr>
              <a:spLocks noChangeArrowheads="1"/>
            </p:cNvSpPr>
            <p:nvPr/>
          </p:nvSpPr>
          <p:spPr bwMode="auto">
            <a:xfrm>
              <a:off x="5634038" y="3189288"/>
              <a:ext cx="192088" cy="193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Oval 220"/>
            <p:cNvSpPr>
              <a:spLocks noChangeArrowheads="1"/>
            </p:cNvSpPr>
            <p:nvPr/>
          </p:nvSpPr>
          <p:spPr bwMode="auto">
            <a:xfrm>
              <a:off x="5675313" y="3235326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Oval 222"/>
            <p:cNvSpPr>
              <a:spLocks noChangeArrowheads="1"/>
            </p:cNvSpPr>
            <p:nvPr/>
          </p:nvSpPr>
          <p:spPr bwMode="auto">
            <a:xfrm>
              <a:off x="6840538" y="4298951"/>
              <a:ext cx="192088" cy="195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Oval 223"/>
            <p:cNvSpPr>
              <a:spLocks noChangeArrowheads="1"/>
            </p:cNvSpPr>
            <p:nvPr/>
          </p:nvSpPr>
          <p:spPr bwMode="auto">
            <a:xfrm>
              <a:off x="6881813" y="4344988"/>
              <a:ext cx="104775" cy="1031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Oval 225"/>
            <p:cNvSpPr>
              <a:spLocks noChangeArrowheads="1"/>
            </p:cNvSpPr>
            <p:nvPr/>
          </p:nvSpPr>
          <p:spPr bwMode="auto">
            <a:xfrm>
              <a:off x="5634038" y="5400676"/>
              <a:ext cx="192088" cy="193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226"/>
            <p:cNvSpPr>
              <a:spLocks noChangeArrowheads="1"/>
            </p:cNvSpPr>
            <p:nvPr/>
          </p:nvSpPr>
          <p:spPr bwMode="auto">
            <a:xfrm>
              <a:off x="5675313" y="544353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Oval 274"/>
            <p:cNvSpPr>
              <a:spLocks noChangeArrowheads="1"/>
            </p:cNvSpPr>
            <p:nvPr/>
          </p:nvSpPr>
          <p:spPr bwMode="auto">
            <a:xfrm>
              <a:off x="4833938" y="674688"/>
              <a:ext cx="766763" cy="76676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2700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  <a:tileRect/>
              </a:gradFill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275"/>
            <p:cNvSpPr>
              <a:spLocks noChangeArrowheads="1"/>
            </p:cNvSpPr>
            <p:nvPr/>
          </p:nvSpPr>
          <p:spPr bwMode="auto">
            <a:xfrm>
              <a:off x="5086351" y="812801"/>
              <a:ext cx="3141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3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</a:rPr>
                <a:t>A</a:t>
              </a:r>
              <a:endParaRPr lang="zh-CN" altLang="zh-CN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77" name="ïṡḻíḍê"/>
          <p:cNvSpPr txBox="1"/>
          <p:nvPr/>
        </p:nvSpPr>
        <p:spPr bwMode="auto">
          <a:xfrm>
            <a:off x="2469515" y="1917065"/>
            <a:ext cx="234886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zh-CN" altLang="en-US" sz="17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产品立项与初步构思</a:t>
            </a:r>
            <a:endParaRPr lang="zh-CN" altLang="en-US" sz="17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9" name="ïṡḻíḍê"/>
          <p:cNvSpPr txBox="1"/>
          <p:nvPr/>
        </p:nvSpPr>
        <p:spPr bwMode="auto">
          <a:xfrm>
            <a:off x="2679369" y="3112956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核心功能实现</a:t>
            </a:r>
            <a:endParaRPr 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1" name="ïṡḻíḍê"/>
          <p:cNvSpPr txBox="1"/>
          <p:nvPr/>
        </p:nvSpPr>
        <p:spPr bwMode="auto">
          <a:xfrm>
            <a:off x="2589834" y="4790754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DEBUG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阶段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2" name="ïṡḻíḍê"/>
          <p:cNvSpPr txBox="1"/>
          <p:nvPr/>
        </p:nvSpPr>
        <p:spPr bwMode="auto">
          <a:xfrm>
            <a:off x="7875767" y="2254777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具体实现细节</a:t>
            </a:r>
            <a:endParaRPr 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3" name="ïṡḻíḍê"/>
          <p:cNvSpPr txBox="1"/>
          <p:nvPr/>
        </p:nvSpPr>
        <p:spPr bwMode="auto">
          <a:xfrm>
            <a:off x="7381102" y="5242111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投入市场</a:t>
            </a:r>
            <a:endParaRPr lang="zh-CN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ïṡḻíḍê"/>
          <p:cNvSpPr txBox="1"/>
          <p:nvPr/>
        </p:nvSpPr>
        <p:spPr bwMode="auto">
          <a:xfrm>
            <a:off x="7951967" y="3907682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914400"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UI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180" name="矩形 179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2" name="文本框 1"/>
          <p:cNvSpPr txBox="1"/>
          <p:nvPr/>
        </p:nvSpPr>
        <p:spPr>
          <a:xfrm>
            <a:off x="679858" y="727083"/>
            <a:ext cx="10324797" cy="252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技术解决方案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本产品的技术含量并不是非常高，与同行的竞争主要在界面和使用方法，越美观的界面和快捷的使用方法越能吸引用户。为了吸引用户，在使用方法上，我们想要使用拖动的方法，让用户把每一笔消费拖动到不同的消费模块。消费模块有默认的饮食，出行，社交，娱乐，居住，用户也可以自己自定义消费模块。拖动到模块后系统后台将会自动进行统计和分析，并会定时推送统计结果给用户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180" name="矩形 179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2" name="文本框 1"/>
          <p:cNvSpPr txBox="1"/>
          <p:nvPr/>
        </p:nvSpPr>
        <p:spPr>
          <a:xfrm>
            <a:off x="679858" y="727083"/>
            <a:ext cx="10324797" cy="186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推广方案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贩卖焦虑式营销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：可以在各种在各种支付软件上推广，当用户某天花费次数增多，花费金额大时就会推广本产品，当用户为自己的花费感到愧疚时，就会想下载个记账APP来控制消费。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180" name="矩形 179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2" name="文本框 1"/>
          <p:cNvSpPr txBox="1"/>
          <p:nvPr/>
        </p:nvSpPr>
        <p:spPr>
          <a:xfrm>
            <a:off x="679858" y="727083"/>
            <a:ext cx="10324797" cy="36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运营规划书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1.产品描述：本产品是一款记账软件，为用户完成快速记账并统计，本产品主要面向生活节奏快并且对于理财有初级需求的用户。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2.运营目标：为用户运营，吸引用户，并能让用户觉得该产品好用，愿意长期使用该产品。现处于推广阶段，需要让更多用户了解并使用该产品。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3.了解其他同类产品，学习其长处，并发现其缺点，是其他同类产品的缺点在本产品得到解决，让用户趋向使用本产品。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3855" y="1247837"/>
            <a:ext cx="10339754" cy="439112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6255" y="1413684"/>
            <a:ext cx="10007518" cy="403746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5400000" flipH="1">
            <a:off x="5725649" y="945074"/>
            <a:ext cx="914067" cy="1030185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90067" y="4334129"/>
            <a:ext cx="2227581" cy="370768"/>
            <a:chOff x="4654427" y="4718860"/>
            <a:chExt cx="1663809" cy="276971"/>
          </a:xfrm>
        </p:grpSpPr>
        <p:grpSp>
          <p:nvGrpSpPr>
            <p:cNvPr id="6" name="组合 5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8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rgbClr val="D2381C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文本框 22"/>
            <p:cNvSpPr txBox="1"/>
            <p:nvPr/>
          </p:nvSpPr>
          <p:spPr>
            <a:xfrm>
              <a:off x="4925563" y="4762325"/>
              <a:ext cx="1392673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汇报人：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381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60239" y="4339981"/>
            <a:ext cx="2699384" cy="370958"/>
            <a:chOff x="6395842" y="4718860"/>
            <a:chExt cx="2016134" cy="276971"/>
          </a:xfrm>
        </p:grpSpPr>
        <p:grpSp>
          <p:nvGrpSpPr>
            <p:cNvPr id="11" name="组合 10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13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rgbClr val="D2381C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文本框 27"/>
            <p:cNvSpPr txBox="1"/>
            <p:nvPr/>
          </p:nvSpPr>
          <p:spPr>
            <a:xfrm>
              <a:off x="6669040" y="4756945"/>
              <a:ext cx="1742936" cy="22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D2381C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时间：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2381C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TextBox 1"/>
          <p:cNvSpPr txBox="1"/>
          <p:nvPr/>
        </p:nvSpPr>
        <p:spPr>
          <a:xfrm>
            <a:off x="2175299" y="2667070"/>
            <a:ext cx="8441902" cy="110796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600" b="1" dirty="0" smtClean="0">
                <a:solidFill>
                  <a:srgbClr val="D23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   </a:t>
            </a:r>
            <a:r>
              <a:rPr lang="en-US" altLang="zh-CN" sz="6600" b="1" dirty="0" smtClean="0">
                <a:solidFill>
                  <a:srgbClr val="D23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solidFill>
                <a:srgbClr val="D238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95843" y="3679333"/>
            <a:ext cx="68534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D2381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LOREM IPSUM DOLOR SIT AMET, CONSECTETUR ADIPISICING ELIT</a:t>
            </a:r>
            <a:endParaRPr lang="zh-CN" altLang="en-US" sz="1400" dirty="0">
              <a:solidFill>
                <a:srgbClr val="D2381C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506" y="628649"/>
            <a:ext cx="11577916" cy="5553713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795" y="934883"/>
            <a:ext cx="11161058" cy="49403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5400000" flipH="1">
            <a:off x="5755240" y="1481296"/>
            <a:ext cx="863036" cy="1030185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35832" y="1001634"/>
            <a:ext cx="1569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D23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rgbClr val="D238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0554" y="1340906"/>
            <a:ext cx="1836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D23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D238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55278" y="1204325"/>
            <a:ext cx="0" cy="504000"/>
          </a:xfrm>
          <a:prstGeom prst="line">
            <a:avLst/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359041" y="2864159"/>
            <a:ext cx="662154" cy="672664"/>
            <a:chOff x="1457098" y="3279143"/>
            <a:chExt cx="662154" cy="672664"/>
          </a:xfrm>
        </p:grpSpPr>
        <p:sp>
          <p:nvSpPr>
            <p:cNvPr id="32" name="矩形 31"/>
            <p:cNvSpPr/>
            <p:nvPr/>
          </p:nvSpPr>
          <p:spPr>
            <a:xfrm>
              <a:off x="1457098" y="3279143"/>
              <a:ext cx="557049" cy="557049"/>
            </a:xfrm>
            <a:prstGeom prst="rect">
              <a:avLst/>
            </a:prstGeom>
            <a:solidFill>
              <a:srgbClr val="D2381C"/>
            </a:solidFill>
            <a:ln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62203" y="3394758"/>
              <a:ext cx="557049" cy="557049"/>
            </a:xfrm>
            <a:prstGeom prst="rect">
              <a:avLst/>
            </a:prstGeom>
            <a:noFill/>
            <a:ln w="19050"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ïṡḻíḍê"/>
          <p:cNvSpPr txBox="1"/>
          <p:nvPr/>
        </p:nvSpPr>
        <p:spPr bwMode="auto">
          <a:xfrm>
            <a:off x="2147379" y="3033506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400">
              <a:spcBef>
                <a:spcPct val="0"/>
              </a:spcBef>
              <a:defRPr/>
            </a:pPr>
            <a:r>
              <a:rPr lang="en-US" altLang="zh-CN" sz="1700" b="1" dirty="0">
                <a:latin typeface="+mj-ea"/>
              </a:rPr>
              <a:t>项目实施可行性报告</a:t>
            </a:r>
            <a:endParaRPr lang="en-US" altLang="zh-CN" sz="1700" b="1" dirty="0">
              <a:latin typeface="+mj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20077" y="2864159"/>
            <a:ext cx="662154" cy="672664"/>
            <a:chOff x="1457098" y="3279143"/>
            <a:chExt cx="662154" cy="672664"/>
          </a:xfrm>
        </p:grpSpPr>
        <p:sp>
          <p:nvSpPr>
            <p:cNvPr id="79" name="矩形 78"/>
            <p:cNvSpPr/>
            <p:nvPr/>
          </p:nvSpPr>
          <p:spPr>
            <a:xfrm>
              <a:off x="1457098" y="3279143"/>
              <a:ext cx="557049" cy="557049"/>
            </a:xfrm>
            <a:prstGeom prst="rect">
              <a:avLst/>
            </a:prstGeom>
            <a:solidFill>
              <a:srgbClr val="D2381C"/>
            </a:solidFill>
            <a:ln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562203" y="3394758"/>
              <a:ext cx="557049" cy="557049"/>
            </a:xfrm>
            <a:prstGeom prst="rect">
              <a:avLst/>
            </a:prstGeom>
            <a:noFill/>
            <a:ln w="19050"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2" name="ïṡḻíḍê"/>
          <p:cNvSpPr txBox="1"/>
          <p:nvPr/>
        </p:nvSpPr>
        <p:spPr bwMode="auto">
          <a:xfrm>
            <a:off x="5508415" y="2850626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400">
              <a:spcBef>
                <a:spcPct val="0"/>
              </a:spcBef>
              <a:defRPr/>
            </a:pPr>
            <a:r>
              <a:rPr lang="en-US" altLang="zh-CN" sz="2000" b="1" dirty="0">
                <a:latin typeface="+mj-ea"/>
              </a:rPr>
              <a:t>产品定位及目标</a:t>
            </a:r>
            <a:endParaRPr lang="en-US" altLang="zh-CN" sz="2000" b="1" dirty="0">
              <a:latin typeface="+mj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081113" y="2864159"/>
            <a:ext cx="662154" cy="672664"/>
            <a:chOff x="1457098" y="3279143"/>
            <a:chExt cx="662154" cy="672664"/>
          </a:xfrm>
        </p:grpSpPr>
        <p:sp>
          <p:nvSpPr>
            <p:cNvPr id="84" name="矩形 83"/>
            <p:cNvSpPr/>
            <p:nvPr/>
          </p:nvSpPr>
          <p:spPr>
            <a:xfrm>
              <a:off x="1457098" y="3279143"/>
              <a:ext cx="557049" cy="557049"/>
            </a:xfrm>
            <a:prstGeom prst="rect">
              <a:avLst/>
            </a:prstGeom>
            <a:solidFill>
              <a:srgbClr val="D2381C"/>
            </a:solidFill>
            <a:ln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562203" y="3394758"/>
              <a:ext cx="557049" cy="557049"/>
            </a:xfrm>
            <a:prstGeom prst="rect">
              <a:avLst/>
            </a:prstGeom>
            <a:noFill/>
            <a:ln w="19050"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7" name="ïṡḻíḍê"/>
          <p:cNvSpPr txBox="1"/>
          <p:nvPr/>
        </p:nvSpPr>
        <p:spPr bwMode="auto">
          <a:xfrm>
            <a:off x="8869451" y="2850626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400">
              <a:spcBef>
                <a:spcPct val="0"/>
              </a:spcBef>
              <a:defRPr/>
            </a:pPr>
            <a:r>
              <a:rPr lang="en-US" altLang="zh-CN" sz="2000" b="1" dirty="0">
                <a:latin typeface="+mj-ea"/>
              </a:rPr>
              <a:t>产品内容总策划</a:t>
            </a:r>
            <a:endParaRPr sz="2000" b="1" dirty="0">
              <a:latin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359041" y="4163885"/>
            <a:ext cx="662154" cy="672664"/>
            <a:chOff x="1457098" y="3279143"/>
            <a:chExt cx="662154" cy="672664"/>
          </a:xfrm>
        </p:grpSpPr>
        <p:sp>
          <p:nvSpPr>
            <p:cNvPr id="89" name="矩形 88"/>
            <p:cNvSpPr/>
            <p:nvPr/>
          </p:nvSpPr>
          <p:spPr>
            <a:xfrm>
              <a:off x="1457098" y="3279143"/>
              <a:ext cx="557049" cy="557049"/>
            </a:xfrm>
            <a:prstGeom prst="rect">
              <a:avLst/>
            </a:prstGeom>
            <a:solidFill>
              <a:srgbClr val="D2381C"/>
            </a:solidFill>
            <a:ln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562203" y="3394758"/>
              <a:ext cx="557049" cy="557049"/>
            </a:xfrm>
            <a:prstGeom prst="rect">
              <a:avLst/>
            </a:prstGeom>
            <a:noFill/>
            <a:ln w="19050"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2" name="ïṡḻíḍê"/>
          <p:cNvSpPr txBox="1"/>
          <p:nvPr/>
        </p:nvSpPr>
        <p:spPr bwMode="auto">
          <a:xfrm>
            <a:off x="2147379" y="4150352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400">
              <a:spcBef>
                <a:spcPct val="0"/>
              </a:spcBef>
              <a:defRPr/>
            </a:pPr>
            <a:r>
              <a:rPr lang="en-US" altLang="zh-CN" sz="1700" b="1" dirty="0">
                <a:latin typeface="+mj-ea"/>
              </a:rPr>
              <a:t>技术解决方案 </a:t>
            </a:r>
            <a:endParaRPr lang="en-US" altLang="zh-CN" sz="1700" b="1" dirty="0">
              <a:latin typeface="+mj-ea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720077" y="4163885"/>
            <a:ext cx="662154" cy="672664"/>
            <a:chOff x="1457098" y="3279143"/>
            <a:chExt cx="662154" cy="672664"/>
          </a:xfrm>
        </p:grpSpPr>
        <p:sp>
          <p:nvSpPr>
            <p:cNvPr id="94" name="矩形 93"/>
            <p:cNvSpPr/>
            <p:nvPr/>
          </p:nvSpPr>
          <p:spPr>
            <a:xfrm>
              <a:off x="1457098" y="3279143"/>
              <a:ext cx="557049" cy="557049"/>
            </a:xfrm>
            <a:prstGeom prst="rect">
              <a:avLst/>
            </a:prstGeom>
            <a:solidFill>
              <a:srgbClr val="D2381C"/>
            </a:solidFill>
            <a:ln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562203" y="3394758"/>
              <a:ext cx="557049" cy="557049"/>
            </a:xfrm>
            <a:prstGeom prst="rect">
              <a:avLst/>
            </a:prstGeom>
            <a:noFill/>
            <a:ln w="19050"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7" name="ïṡḻíḍê"/>
          <p:cNvSpPr txBox="1"/>
          <p:nvPr/>
        </p:nvSpPr>
        <p:spPr bwMode="auto">
          <a:xfrm>
            <a:off x="5508415" y="4150352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400">
              <a:spcBef>
                <a:spcPct val="0"/>
              </a:spcBef>
              <a:defRPr/>
            </a:pPr>
            <a:r>
              <a:rPr lang="en-US" altLang="zh-CN" sz="2000" b="1" dirty="0">
                <a:latin typeface="+mj-ea"/>
              </a:rPr>
              <a:t>推广方案</a:t>
            </a:r>
            <a:r>
              <a:rPr sz="2000" b="1" dirty="0">
                <a:latin typeface="+mj-ea"/>
              </a:rPr>
              <a:t> </a:t>
            </a:r>
            <a:endParaRPr sz="2000" b="1" dirty="0">
              <a:latin typeface="+mj-ea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081113" y="4163885"/>
            <a:ext cx="662154" cy="672664"/>
            <a:chOff x="1457098" y="3279143"/>
            <a:chExt cx="662154" cy="672664"/>
          </a:xfrm>
        </p:grpSpPr>
        <p:sp>
          <p:nvSpPr>
            <p:cNvPr id="99" name="矩形 98"/>
            <p:cNvSpPr/>
            <p:nvPr/>
          </p:nvSpPr>
          <p:spPr>
            <a:xfrm>
              <a:off x="1457098" y="3279143"/>
              <a:ext cx="557049" cy="557049"/>
            </a:xfrm>
            <a:prstGeom prst="rect">
              <a:avLst/>
            </a:prstGeom>
            <a:solidFill>
              <a:srgbClr val="D2381C"/>
            </a:solidFill>
            <a:ln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562203" y="3394758"/>
              <a:ext cx="557049" cy="557049"/>
            </a:xfrm>
            <a:prstGeom prst="rect">
              <a:avLst/>
            </a:prstGeom>
            <a:noFill/>
            <a:ln w="19050">
              <a:solidFill>
                <a:srgbClr val="D23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2" name="ïṡḻíḍê"/>
          <p:cNvSpPr txBox="1"/>
          <p:nvPr/>
        </p:nvSpPr>
        <p:spPr bwMode="auto">
          <a:xfrm>
            <a:off x="8869451" y="4150352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914400">
              <a:spcBef>
                <a:spcPct val="0"/>
              </a:spcBef>
              <a:defRPr/>
            </a:pPr>
            <a:r>
              <a:rPr lang="en-US" altLang="zh-CN" sz="2000" b="1" dirty="0">
                <a:latin typeface="+mj-ea"/>
              </a:rPr>
              <a:t>运营规划书</a:t>
            </a:r>
            <a:endParaRPr lang="en-US" altLang="zh-CN" sz="2000" b="1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180" name="矩形 179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2" name="文本框 1"/>
          <p:cNvSpPr txBox="1"/>
          <p:nvPr/>
        </p:nvSpPr>
        <p:spPr>
          <a:xfrm>
            <a:off x="679858" y="727083"/>
            <a:ext cx="10324797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背景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支付时代，支付手段得到飞跃式的提升，智能支付概念已经进入了大众日常生活中。在快节奏的支付场景中，消费者对消费行为感受只是手机里数字的变化，现实感的缺失会可能导致消费者对于账单超出预期而不自知。因此，消费者需要一款智能的记账软件，快速便捷地记录账单明细，对消费提供参考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69" name="矩形 68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406400"/>
            <a:ext cx="5195570" cy="5856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69" name="矩形 68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461645"/>
            <a:ext cx="5031105" cy="576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69" name="矩形 68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680" y="377190"/>
            <a:ext cx="5142865" cy="5788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69" name="矩形 68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4080" y="377190"/>
            <a:ext cx="5138420" cy="5791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43" name="矩形 42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9da3d3c5-0c12-463b-bfb4-2469ef9269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4765" y="1930404"/>
            <a:ext cx="12192000" cy="4251378"/>
            <a:chOff x="0" y="1384273"/>
            <a:chExt cx="12192000" cy="4251378"/>
          </a:xfrm>
        </p:grpSpPr>
        <p:sp>
          <p:nvSpPr>
            <p:cNvPr id="23" name="iš1îde"/>
            <p:cNvSpPr/>
            <p:nvPr/>
          </p:nvSpPr>
          <p:spPr>
            <a:xfrm rot="5400000">
              <a:off x="-304800" y="2533649"/>
              <a:ext cx="2562225" cy="1952625"/>
            </a:xfrm>
            <a:prstGeom prst="triangle">
              <a:avLst/>
            </a:prstGeom>
            <a:solidFill>
              <a:srgbClr val="D2381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kern="0" smtClea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cxnSp>
          <p:nvCxnSpPr>
            <p:cNvPr id="24" name="直接连接符 23"/>
            <p:cNvCxnSpPr>
              <a:stCxn id="23" idx="0"/>
            </p:cNvCxnSpPr>
            <p:nvPr/>
          </p:nvCxnSpPr>
          <p:spPr>
            <a:xfrm>
              <a:off x="1952625" y="3509962"/>
              <a:ext cx="10239375" cy="0"/>
            </a:xfrm>
            <a:prstGeom prst="line">
              <a:avLst/>
            </a:prstGeom>
            <a:noFill/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îslîḋé"/>
            <p:cNvSpPr/>
            <p:nvPr/>
          </p:nvSpPr>
          <p:spPr>
            <a:xfrm>
              <a:off x="2971800" y="3100386"/>
              <a:ext cx="819150" cy="819150"/>
            </a:xfrm>
            <a:prstGeom prst="ellipse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b="1" kern="0" dirty="0" smtClean="0">
                  <a:solidFill>
                    <a:srgbClr val="FFFFFF"/>
                  </a:solidFill>
                  <a:latin typeface="Arial" panose="020B0604020202020204"/>
                </a:rPr>
                <a:t>①</a:t>
              </a:r>
              <a:endParaRPr lang="zh-CN" altLang="en-US" b="1" kern="0" dirty="0" smtClea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išḻiḋè"/>
            <p:cNvSpPr/>
            <p:nvPr/>
          </p:nvSpPr>
          <p:spPr>
            <a:xfrm>
              <a:off x="9696450" y="3100386"/>
              <a:ext cx="819150" cy="819150"/>
            </a:xfrm>
            <a:prstGeom prst="ellipse">
              <a:avLst/>
            </a:prstGeom>
            <a:solidFill>
              <a:srgbClr val="D2381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b="1" kern="0" dirty="0" smtClean="0">
                  <a:solidFill>
                    <a:srgbClr val="FFFFFF"/>
                  </a:solidFill>
                  <a:latin typeface="Arial" panose="020B0604020202020204"/>
                </a:rPr>
                <a:t>④</a:t>
              </a:r>
              <a:endParaRPr lang="zh-CN" altLang="en-US" b="1" kern="0" dirty="0" smtClea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7" name="îśľïḍe"/>
            <p:cNvSpPr/>
            <p:nvPr/>
          </p:nvSpPr>
          <p:spPr>
            <a:xfrm>
              <a:off x="7454900" y="3100386"/>
              <a:ext cx="819150" cy="819150"/>
            </a:xfrm>
            <a:prstGeom prst="ellipse">
              <a:avLst/>
            </a:prstGeom>
            <a:solidFill>
              <a:srgbClr val="000000">
                <a:lumMod val="50000"/>
                <a:lumOff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b="1" kern="0" dirty="0" smtClean="0">
                  <a:solidFill>
                    <a:srgbClr val="FFFFFF"/>
                  </a:solidFill>
                  <a:latin typeface="Arial" panose="020B0604020202020204"/>
                </a:rPr>
                <a:t>③</a:t>
              </a:r>
              <a:endParaRPr lang="zh-CN" altLang="en-US" b="1" kern="0" dirty="0" smtClea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ïSļíḋe"/>
            <p:cNvSpPr/>
            <p:nvPr/>
          </p:nvSpPr>
          <p:spPr>
            <a:xfrm>
              <a:off x="5213350" y="3100386"/>
              <a:ext cx="819150" cy="819150"/>
            </a:xfrm>
            <a:prstGeom prst="ellipse">
              <a:avLst/>
            </a:prstGeom>
            <a:solidFill>
              <a:srgbClr val="D2381C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zh-CN" altLang="en-US" b="1" kern="0" dirty="0" smtClean="0">
                  <a:solidFill>
                    <a:srgbClr val="FFFFFF"/>
                  </a:solidFill>
                  <a:latin typeface="Arial" panose="020B0604020202020204"/>
                </a:rPr>
                <a:t>②</a:t>
              </a:r>
              <a:endParaRPr lang="zh-CN" altLang="en-US" b="1" kern="0" dirty="0" smtClea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29" name="íṧľïḋe"/>
            <p:cNvGrpSpPr/>
            <p:nvPr/>
          </p:nvGrpSpPr>
          <p:grpSpPr>
            <a:xfrm>
              <a:off x="2134217" y="4329112"/>
              <a:ext cx="2494315" cy="1306539"/>
              <a:chOff x="3174876" y="4327734"/>
              <a:chExt cx="2494315" cy="1306539"/>
            </a:xfrm>
          </p:grpSpPr>
          <p:sp>
            <p:nvSpPr>
              <p:cNvPr id="40" name="iṡlíḋe"/>
              <p:cNvSpPr/>
              <p:nvPr/>
            </p:nvSpPr>
            <p:spPr bwMode="auto">
              <a:xfrm>
                <a:off x="3174876" y="4769538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</a:rPr>
                  <a:t>不增加用户在使用软件过程中的负担感，在支付行为产生后应能尽快完成记账动作，实现方向可以与支付渠道绑定、提供快速添加的通道等等。</a:t>
                </a:r>
                <a:endPara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îs1ïďè"/>
              <p:cNvSpPr txBox="1"/>
              <p:nvPr/>
            </p:nvSpPr>
            <p:spPr bwMode="auto">
              <a:xfrm>
                <a:off x="3174876" y="4327734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sz="20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方</a:t>
                </a:r>
                <a:r>
                  <a:rPr sz="2000" b="1" dirty="0" smtClean="0">
                    <a:solidFill>
                      <a:srgbClr val="000000"/>
                    </a:solidFill>
                    <a:latin typeface="+mn-ea"/>
                  </a:rPr>
                  <a:t>便</a:t>
                </a:r>
                <a:r>
                  <a:rPr sz="2000" b="1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使用</a:t>
                </a:r>
                <a:endParaRPr sz="2000" b="1" dirty="0" smtClean="0">
                  <a:solidFill>
                    <a:srgbClr val="00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0" name="îŝľiḍé"/>
            <p:cNvGrpSpPr/>
            <p:nvPr/>
          </p:nvGrpSpPr>
          <p:grpSpPr>
            <a:xfrm>
              <a:off x="6617317" y="4329112"/>
              <a:ext cx="2494315" cy="1306539"/>
              <a:chOff x="7850415" y="4106831"/>
              <a:chExt cx="2494315" cy="1306539"/>
            </a:xfrm>
          </p:grpSpPr>
          <p:sp>
            <p:nvSpPr>
              <p:cNvPr id="38" name="íSļiḍè"/>
              <p:cNvSpPr/>
              <p:nvPr/>
            </p:nvSpPr>
            <p:spPr bwMode="auto">
              <a:xfrm>
                <a:off x="7850415" y="4548635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</a:rPr>
                  <a:t>智能识物、文字识别等技术的运用提升用户的使用体验。</a:t>
                </a:r>
                <a:endPara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9" name="íŝḷídè"/>
              <p:cNvSpPr txBox="1"/>
              <p:nvPr/>
            </p:nvSpPr>
            <p:spPr bwMode="auto">
              <a:xfrm>
                <a:off x="7850415" y="4106831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sz="2000" b="1" dirty="0" smtClean="0">
                    <a:solidFill>
                      <a:srgbClr val="000000"/>
                    </a:solidFill>
                    <a:latin typeface="Arial" panose="020B0604020202020204"/>
                  </a:rPr>
                  <a:t>智能应用</a:t>
                </a:r>
                <a:endParaRPr sz="2000" b="1" dirty="0" smtClean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31" name="íṡļîḓê"/>
            <p:cNvGrpSpPr/>
            <p:nvPr/>
          </p:nvGrpSpPr>
          <p:grpSpPr>
            <a:xfrm>
              <a:off x="4375767" y="1384273"/>
              <a:ext cx="2494315" cy="1306539"/>
              <a:chOff x="5356101" y="1689309"/>
              <a:chExt cx="2494315" cy="1306539"/>
            </a:xfrm>
          </p:grpSpPr>
          <p:sp>
            <p:nvSpPr>
              <p:cNvPr id="36" name="i$ļïḓe"/>
              <p:cNvSpPr/>
              <p:nvPr/>
            </p:nvSpPr>
            <p:spPr bwMode="auto">
              <a:xfrm>
                <a:off x="5356101" y="2131113"/>
                <a:ext cx="2494314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</a:rPr>
                  <a:t>无论是记账功能的实现还是一个抓人眼球的UI设计，保持记账软件使用时简洁的体验才能保持用户的热情。</a:t>
                </a:r>
                <a:endPara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íśḻïḑê"/>
              <p:cNvSpPr txBox="1"/>
              <p:nvPr/>
            </p:nvSpPr>
            <p:spPr bwMode="auto">
              <a:xfrm>
                <a:off x="5356101" y="1689309"/>
                <a:ext cx="249431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sz="2000" b="1" dirty="0" smtClean="0">
                    <a:solidFill>
                      <a:srgbClr val="000000"/>
                    </a:solidFill>
                    <a:latin typeface="Arial" panose="020B0604020202020204"/>
                  </a:rPr>
                  <a:t>简洁至上</a:t>
                </a:r>
                <a:endParaRPr sz="2000" b="1" dirty="0" smtClean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35" name="íšliḍè"/>
            <p:cNvSpPr txBox="1"/>
            <p:nvPr/>
          </p:nvSpPr>
          <p:spPr bwMode="auto">
            <a:xfrm>
              <a:off x="8858867" y="2393923"/>
              <a:ext cx="249431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sz="2000" b="1" dirty="0" smtClean="0">
                  <a:solidFill>
                    <a:srgbClr val="000000"/>
                  </a:solidFill>
                  <a:latin typeface="Arial" panose="020B0604020202020204"/>
                </a:rPr>
                <a:t>待补充</a:t>
              </a:r>
              <a:endParaRPr lang="zh-CN" sz="2000" b="1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3" name="îšļídè"/>
            <p:cNvSpPr/>
            <p:nvPr/>
          </p:nvSpPr>
          <p:spPr bwMode="auto">
            <a:xfrm>
              <a:off x="833352" y="3263594"/>
              <a:ext cx="609685" cy="492734"/>
            </a:xfrm>
            <a:custGeom>
              <a:avLst/>
              <a:gdLst>
                <a:gd name="connsiteX0" fmla="*/ 0 w 590140"/>
                <a:gd name="connsiteY0" fmla="*/ 455765 h 476939"/>
                <a:gd name="connsiteX1" fmla="*/ 590140 w 590140"/>
                <a:gd name="connsiteY1" fmla="*/ 455765 h 476939"/>
                <a:gd name="connsiteX2" fmla="*/ 590140 w 590140"/>
                <a:gd name="connsiteY2" fmla="*/ 476939 h 476939"/>
                <a:gd name="connsiteX3" fmla="*/ 0 w 590140"/>
                <a:gd name="connsiteY3" fmla="*/ 476939 h 476939"/>
                <a:gd name="connsiteX4" fmla="*/ 135090 w 590140"/>
                <a:gd name="connsiteY4" fmla="*/ 371068 h 476939"/>
                <a:gd name="connsiteX5" fmla="*/ 145702 w 590140"/>
                <a:gd name="connsiteY5" fmla="*/ 371068 h 476939"/>
                <a:gd name="connsiteX6" fmla="*/ 145702 w 590140"/>
                <a:gd name="connsiteY6" fmla="*/ 441920 h 476939"/>
                <a:gd name="connsiteX7" fmla="*/ 100022 w 590140"/>
                <a:gd name="connsiteY7" fmla="*/ 441920 h 476939"/>
                <a:gd name="connsiteX8" fmla="*/ 100022 w 590140"/>
                <a:gd name="connsiteY8" fmla="*/ 405574 h 476939"/>
                <a:gd name="connsiteX9" fmla="*/ 204265 w 590140"/>
                <a:gd name="connsiteY9" fmla="*/ 299697 h 476939"/>
                <a:gd name="connsiteX10" fmla="*/ 225456 w 590140"/>
                <a:gd name="connsiteY10" fmla="*/ 299697 h 476939"/>
                <a:gd name="connsiteX11" fmla="*/ 249871 w 590140"/>
                <a:gd name="connsiteY11" fmla="*/ 304760 h 476939"/>
                <a:gd name="connsiteX12" fmla="*/ 249871 w 590140"/>
                <a:gd name="connsiteY12" fmla="*/ 441920 h 476939"/>
                <a:gd name="connsiteX13" fmla="*/ 204265 w 590140"/>
                <a:gd name="connsiteY13" fmla="*/ 441920 h 476939"/>
                <a:gd name="connsiteX14" fmla="*/ 352707 w 590140"/>
                <a:gd name="connsiteY14" fmla="*/ 276672 h 476939"/>
                <a:gd name="connsiteX15" fmla="*/ 352707 w 590140"/>
                <a:gd name="connsiteY15" fmla="*/ 441920 h 476939"/>
                <a:gd name="connsiteX16" fmla="*/ 307027 w 590140"/>
                <a:gd name="connsiteY16" fmla="*/ 441920 h 476939"/>
                <a:gd name="connsiteX17" fmla="*/ 307027 w 590140"/>
                <a:gd name="connsiteY17" fmla="*/ 299687 h 476939"/>
                <a:gd name="connsiteX18" fmla="*/ 352707 w 590140"/>
                <a:gd name="connsiteY18" fmla="*/ 276672 h 476939"/>
                <a:gd name="connsiteX19" fmla="*/ 266083 w 590140"/>
                <a:gd name="connsiteY19" fmla="*/ 73306 h 476939"/>
                <a:gd name="connsiteX20" fmla="*/ 205636 w 590140"/>
                <a:gd name="connsiteY20" fmla="*/ 98510 h 476939"/>
                <a:gd name="connsiteX21" fmla="*/ 205636 w 590140"/>
                <a:gd name="connsiteY21" fmla="*/ 219584 h 476939"/>
                <a:gd name="connsiteX22" fmla="*/ 326876 w 590140"/>
                <a:gd name="connsiteY22" fmla="*/ 219584 h 476939"/>
                <a:gd name="connsiteX23" fmla="*/ 326876 w 590140"/>
                <a:gd name="connsiteY23" fmla="*/ 98510 h 476939"/>
                <a:gd name="connsiteX24" fmla="*/ 266083 w 590140"/>
                <a:gd name="connsiteY24" fmla="*/ 73306 h 476939"/>
                <a:gd name="connsiteX25" fmla="*/ 406161 w 590140"/>
                <a:gd name="connsiteY25" fmla="*/ 72259 h 476939"/>
                <a:gd name="connsiteX26" fmla="*/ 451841 w 590140"/>
                <a:gd name="connsiteY26" fmla="*/ 72259 h 476939"/>
                <a:gd name="connsiteX27" fmla="*/ 451841 w 590140"/>
                <a:gd name="connsiteY27" fmla="*/ 441920 h 476939"/>
                <a:gd name="connsiteX28" fmla="*/ 406161 w 590140"/>
                <a:gd name="connsiteY28" fmla="*/ 441920 h 476939"/>
                <a:gd name="connsiteX29" fmla="*/ 406161 w 590140"/>
                <a:gd name="connsiteY29" fmla="*/ 197014 h 476939"/>
                <a:gd name="connsiteX30" fmla="*/ 410775 w 590140"/>
                <a:gd name="connsiteY30" fmla="*/ 161107 h 476939"/>
                <a:gd name="connsiteX31" fmla="*/ 406161 w 590140"/>
                <a:gd name="connsiteY31" fmla="*/ 125199 h 476939"/>
                <a:gd name="connsiteX32" fmla="*/ 266256 w 590140"/>
                <a:gd name="connsiteY32" fmla="*/ 39239 h 476939"/>
                <a:gd name="connsiteX33" fmla="*/ 351308 w 590140"/>
                <a:gd name="connsiteY33" fmla="*/ 74111 h 476939"/>
                <a:gd name="connsiteX34" fmla="*/ 351308 w 590140"/>
                <a:gd name="connsiteY34" fmla="*/ 243983 h 476939"/>
                <a:gd name="connsiteX35" fmla="*/ 194111 w 590140"/>
                <a:gd name="connsiteY35" fmla="*/ 255031 h 476939"/>
                <a:gd name="connsiteX36" fmla="*/ 173367 w 590140"/>
                <a:gd name="connsiteY36" fmla="*/ 276208 h 476939"/>
                <a:gd name="connsiteX37" fmla="*/ 165069 w 590140"/>
                <a:gd name="connsiteY37" fmla="*/ 304289 h 476939"/>
                <a:gd name="connsiteX38" fmla="*/ 75637 w 590140"/>
                <a:gd name="connsiteY38" fmla="*/ 393599 h 476939"/>
                <a:gd name="connsiteX39" fmla="*/ 31383 w 590140"/>
                <a:gd name="connsiteY39" fmla="*/ 393599 h 476939"/>
                <a:gd name="connsiteX40" fmla="*/ 31383 w 590140"/>
                <a:gd name="connsiteY40" fmla="*/ 349404 h 476939"/>
                <a:gd name="connsiteX41" fmla="*/ 120814 w 590140"/>
                <a:gd name="connsiteY41" fmla="*/ 260095 h 476939"/>
                <a:gd name="connsiteX42" fmla="*/ 148935 w 590140"/>
                <a:gd name="connsiteY42" fmla="*/ 251809 h 476939"/>
                <a:gd name="connsiteX43" fmla="*/ 170140 w 590140"/>
                <a:gd name="connsiteY43" fmla="*/ 231093 h 476939"/>
                <a:gd name="connsiteX44" fmla="*/ 181204 w 590140"/>
                <a:gd name="connsiteY44" fmla="*/ 74111 h 476939"/>
                <a:gd name="connsiteX45" fmla="*/ 266256 w 590140"/>
                <a:gd name="connsiteY45" fmla="*/ 39239 h 476939"/>
                <a:gd name="connsiteX46" fmla="*/ 501149 w 590140"/>
                <a:gd name="connsiteY46" fmla="*/ 0 h 476939"/>
                <a:gd name="connsiteX47" fmla="*/ 546829 w 590140"/>
                <a:gd name="connsiteY47" fmla="*/ 0 h 476939"/>
                <a:gd name="connsiteX48" fmla="*/ 546829 w 590140"/>
                <a:gd name="connsiteY48" fmla="*/ 441920 h 476939"/>
                <a:gd name="connsiteX49" fmla="*/ 501149 w 590140"/>
                <a:gd name="connsiteY49" fmla="*/ 441920 h 47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90140" h="476939">
                  <a:moveTo>
                    <a:pt x="0" y="455765"/>
                  </a:moveTo>
                  <a:lnTo>
                    <a:pt x="590140" y="455765"/>
                  </a:lnTo>
                  <a:lnTo>
                    <a:pt x="590140" y="476939"/>
                  </a:lnTo>
                  <a:lnTo>
                    <a:pt x="0" y="476939"/>
                  </a:lnTo>
                  <a:close/>
                  <a:moveTo>
                    <a:pt x="135090" y="371068"/>
                  </a:moveTo>
                  <a:lnTo>
                    <a:pt x="145702" y="371068"/>
                  </a:lnTo>
                  <a:lnTo>
                    <a:pt x="145702" y="441920"/>
                  </a:lnTo>
                  <a:lnTo>
                    <a:pt x="100022" y="441920"/>
                  </a:lnTo>
                  <a:lnTo>
                    <a:pt x="100022" y="405574"/>
                  </a:lnTo>
                  <a:close/>
                  <a:moveTo>
                    <a:pt x="204265" y="299697"/>
                  </a:moveTo>
                  <a:lnTo>
                    <a:pt x="225456" y="299697"/>
                  </a:lnTo>
                  <a:cubicBezTo>
                    <a:pt x="233748" y="301998"/>
                    <a:pt x="241579" y="303839"/>
                    <a:pt x="249871" y="304760"/>
                  </a:cubicBezTo>
                  <a:lnTo>
                    <a:pt x="249871" y="441920"/>
                  </a:lnTo>
                  <a:lnTo>
                    <a:pt x="204265" y="441920"/>
                  </a:lnTo>
                  <a:close/>
                  <a:moveTo>
                    <a:pt x="352707" y="276672"/>
                  </a:moveTo>
                  <a:lnTo>
                    <a:pt x="352707" y="441920"/>
                  </a:lnTo>
                  <a:lnTo>
                    <a:pt x="307027" y="441920"/>
                  </a:lnTo>
                  <a:lnTo>
                    <a:pt x="307027" y="299687"/>
                  </a:lnTo>
                  <a:cubicBezTo>
                    <a:pt x="323638" y="295084"/>
                    <a:pt x="338865" y="287259"/>
                    <a:pt x="352707" y="276672"/>
                  </a:cubicBezTo>
                  <a:close/>
                  <a:moveTo>
                    <a:pt x="266083" y="73306"/>
                  </a:moveTo>
                  <a:cubicBezTo>
                    <a:pt x="244129" y="73306"/>
                    <a:pt x="222232" y="81707"/>
                    <a:pt x="205636" y="98510"/>
                  </a:cubicBezTo>
                  <a:cubicBezTo>
                    <a:pt x="171984" y="132116"/>
                    <a:pt x="171984" y="186438"/>
                    <a:pt x="205636" y="219584"/>
                  </a:cubicBezTo>
                  <a:cubicBezTo>
                    <a:pt x="238827" y="253190"/>
                    <a:pt x="293224" y="253190"/>
                    <a:pt x="326876" y="219584"/>
                  </a:cubicBezTo>
                  <a:cubicBezTo>
                    <a:pt x="360528" y="186438"/>
                    <a:pt x="360528" y="132116"/>
                    <a:pt x="326876" y="98510"/>
                  </a:cubicBezTo>
                  <a:cubicBezTo>
                    <a:pt x="310050" y="81707"/>
                    <a:pt x="288038" y="73306"/>
                    <a:pt x="266083" y="73306"/>
                  </a:cubicBezTo>
                  <a:close/>
                  <a:moveTo>
                    <a:pt x="406161" y="72259"/>
                  </a:moveTo>
                  <a:lnTo>
                    <a:pt x="451841" y="72259"/>
                  </a:lnTo>
                  <a:lnTo>
                    <a:pt x="451841" y="441920"/>
                  </a:lnTo>
                  <a:lnTo>
                    <a:pt x="406161" y="441920"/>
                  </a:lnTo>
                  <a:lnTo>
                    <a:pt x="406161" y="197014"/>
                  </a:lnTo>
                  <a:cubicBezTo>
                    <a:pt x="409391" y="185505"/>
                    <a:pt x="410775" y="173536"/>
                    <a:pt x="410775" y="161107"/>
                  </a:cubicBezTo>
                  <a:cubicBezTo>
                    <a:pt x="410775" y="148677"/>
                    <a:pt x="409391" y="136708"/>
                    <a:pt x="406161" y="125199"/>
                  </a:cubicBezTo>
                  <a:close/>
                  <a:moveTo>
                    <a:pt x="266256" y="39239"/>
                  </a:moveTo>
                  <a:cubicBezTo>
                    <a:pt x="297027" y="39239"/>
                    <a:pt x="327798" y="50863"/>
                    <a:pt x="351308" y="74111"/>
                  </a:cubicBezTo>
                  <a:cubicBezTo>
                    <a:pt x="397868" y="121067"/>
                    <a:pt x="397868" y="197026"/>
                    <a:pt x="351308" y="243983"/>
                  </a:cubicBezTo>
                  <a:cubicBezTo>
                    <a:pt x="308436" y="286796"/>
                    <a:pt x="241132" y="290479"/>
                    <a:pt x="194111" y="255031"/>
                  </a:cubicBezTo>
                  <a:lnTo>
                    <a:pt x="173367" y="276208"/>
                  </a:lnTo>
                  <a:cubicBezTo>
                    <a:pt x="175211" y="285875"/>
                    <a:pt x="172445" y="296463"/>
                    <a:pt x="165069" y="304289"/>
                  </a:cubicBezTo>
                  <a:lnTo>
                    <a:pt x="75637" y="393599"/>
                  </a:lnTo>
                  <a:cubicBezTo>
                    <a:pt x="63191" y="405568"/>
                    <a:pt x="43368" y="405568"/>
                    <a:pt x="31383" y="393599"/>
                  </a:cubicBezTo>
                  <a:cubicBezTo>
                    <a:pt x="19397" y="381629"/>
                    <a:pt x="19397" y="361834"/>
                    <a:pt x="31383" y="349404"/>
                  </a:cubicBezTo>
                  <a:lnTo>
                    <a:pt x="120814" y="260095"/>
                  </a:lnTo>
                  <a:cubicBezTo>
                    <a:pt x="128651" y="252730"/>
                    <a:pt x="139254" y="249967"/>
                    <a:pt x="148935" y="251809"/>
                  </a:cubicBezTo>
                  <a:lnTo>
                    <a:pt x="170140" y="231093"/>
                  </a:lnTo>
                  <a:cubicBezTo>
                    <a:pt x="134644" y="184136"/>
                    <a:pt x="138332" y="116924"/>
                    <a:pt x="181204" y="74111"/>
                  </a:cubicBezTo>
                  <a:cubicBezTo>
                    <a:pt x="204714" y="50863"/>
                    <a:pt x="235485" y="39239"/>
                    <a:pt x="266256" y="39239"/>
                  </a:cubicBezTo>
                  <a:close/>
                  <a:moveTo>
                    <a:pt x="501149" y="0"/>
                  </a:moveTo>
                  <a:lnTo>
                    <a:pt x="546829" y="0"/>
                  </a:lnTo>
                  <a:lnTo>
                    <a:pt x="546829" y="441920"/>
                  </a:lnTo>
                  <a:lnTo>
                    <a:pt x="501149" y="4419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en-US" kern="0" smtClean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71450" y="194310"/>
            <a:ext cx="11852910" cy="6526529"/>
            <a:chOff x="171450" y="194310"/>
            <a:chExt cx="11852910" cy="6526529"/>
          </a:xfrm>
        </p:grpSpPr>
        <p:sp>
          <p:nvSpPr>
            <p:cNvPr id="53" name="矩形 52"/>
            <p:cNvSpPr/>
            <p:nvPr/>
          </p:nvSpPr>
          <p:spPr>
            <a:xfrm>
              <a:off x="171450" y="194310"/>
              <a:ext cx="11852910" cy="652652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0050" y="377190"/>
              <a:ext cx="11441430" cy="612648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5a76b8e6-b120-4609-805b-423fc8241cd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90525" y="2336390"/>
            <a:ext cx="4087576" cy="2498752"/>
            <a:chOff x="3697883" y="1919639"/>
            <a:chExt cx="4796235" cy="2931958"/>
          </a:xfrm>
        </p:grpSpPr>
        <p:grpSp>
          <p:nvGrpSpPr>
            <p:cNvPr id="31" name="ïṥ1ïdè"/>
            <p:cNvGrpSpPr/>
            <p:nvPr/>
          </p:nvGrpSpPr>
          <p:grpSpPr>
            <a:xfrm>
              <a:off x="3945416" y="1919639"/>
              <a:ext cx="1612996" cy="1829371"/>
              <a:chOff x="3962583" y="1919639"/>
              <a:chExt cx="1612996" cy="1829371"/>
            </a:xfrm>
          </p:grpSpPr>
          <p:sp>
            <p:nvSpPr>
              <p:cNvPr id="46" name="iṥ1íḑê"/>
              <p:cNvSpPr/>
              <p:nvPr/>
            </p:nvSpPr>
            <p:spPr>
              <a:xfrm rot="18900000">
                <a:off x="3962583" y="1919639"/>
                <a:ext cx="1612996" cy="1612996"/>
              </a:xfrm>
              <a:prstGeom prst="rect">
                <a:avLst/>
              </a:prstGeom>
              <a:solidFill>
                <a:srgbClr val="66666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 kern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ís1iḋé"/>
              <p:cNvSpPr/>
              <p:nvPr/>
            </p:nvSpPr>
            <p:spPr>
              <a:xfrm rot="18900000">
                <a:off x="3962583" y="2136014"/>
                <a:ext cx="1612996" cy="161299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cap="flat" cmpd="sng" algn="ctr">
                <a:solidFill>
                  <a:srgbClr val="666666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 kern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iśļïḓé"/>
              <p:cNvSpPr/>
              <p:nvPr/>
            </p:nvSpPr>
            <p:spPr bwMode="auto">
              <a:xfrm>
                <a:off x="4538652" y="2554810"/>
                <a:ext cx="460856" cy="775404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kern="0" smtClean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íSļïďê"/>
            <p:cNvSpPr txBox="1"/>
            <p:nvPr/>
          </p:nvSpPr>
          <p:spPr bwMode="auto">
            <a:xfrm>
              <a:off x="3697883" y="446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b="1" dirty="0" smtClean="0">
                  <a:solidFill>
                    <a:srgbClr val="000000"/>
                  </a:solidFill>
                  <a:latin typeface="Arial" panose="020B0604020202020204"/>
                </a:rPr>
                <a:t>录入模块</a:t>
              </a:r>
              <a:endParaRPr lang="zh-CN" b="1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34" name="iṣ1íde"/>
            <p:cNvGrpSpPr/>
            <p:nvPr/>
          </p:nvGrpSpPr>
          <p:grpSpPr>
            <a:xfrm>
              <a:off x="6633588" y="1919639"/>
              <a:ext cx="1612996" cy="1866421"/>
              <a:chOff x="6678191" y="2136014"/>
              <a:chExt cx="1612996" cy="1866421"/>
            </a:xfrm>
          </p:grpSpPr>
          <p:sp>
            <p:nvSpPr>
              <p:cNvPr id="43" name="ïṥľïḑê"/>
              <p:cNvSpPr/>
              <p:nvPr/>
            </p:nvSpPr>
            <p:spPr>
              <a:xfrm rot="18900000">
                <a:off x="6678191" y="2389439"/>
                <a:ext cx="1612996" cy="1612996"/>
              </a:xfrm>
              <a:prstGeom prst="rect">
                <a:avLst/>
              </a:prstGeom>
              <a:solidFill>
                <a:srgbClr val="72727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 kern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iŝlíḍe"/>
              <p:cNvSpPr/>
              <p:nvPr/>
            </p:nvSpPr>
            <p:spPr>
              <a:xfrm rot="18900000">
                <a:off x="6678191" y="2136014"/>
                <a:ext cx="1612996" cy="161299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12700" cap="flat" cmpd="sng" algn="ctr">
                <a:solidFill>
                  <a:srgbClr val="727272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endParaRPr kern="0" smtClea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îṡľiḍê"/>
              <p:cNvSpPr/>
              <p:nvPr/>
            </p:nvSpPr>
            <p:spPr bwMode="auto">
              <a:xfrm>
                <a:off x="7148208" y="2689085"/>
                <a:ext cx="672960" cy="506851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rgbClr val="72727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kern="0" smtClean="0">
                  <a:solidFill>
                    <a:srgbClr val="000000"/>
                  </a:solidFill>
                  <a:latin typeface="Arial" panose="020B060402020202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ïṧ1îdè"/>
            <p:cNvSpPr txBox="1"/>
            <p:nvPr/>
          </p:nvSpPr>
          <p:spPr bwMode="auto">
            <a:xfrm>
              <a:off x="6386055" y="446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b="1" dirty="0" smtClean="0">
                  <a:solidFill>
                    <a:srgbClr val="000000"/>
                  </a:solidFill>
                  <a:latin typeface="Arial" panose="020B0604020202020204"/>
                </a:rPr>
                <a:t>查询模块</a:t>
              </a:r>
              <a:endParaRPr lang="zh-CN" b="1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9da3d3c5-0c12-463b-bfb4-2469ef926948"/>
</p:tagLst>
</file>

<file path=ppt/tags/tag2.xml><?xml version="1.0" encoding="utf-8"?>
<p:tagLst xmlns:p="http://schemas.openxmlformats.org/presentationml/2006/main">
  <p:tag name="ISLIDE.DIAGRAM" val="5a76b8e6-b120-4609-805b-423fc8241cd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WPS 演示</Application>
  <PresentationFormat>宽屏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Arial Unicode MS</vt:lpstr>
      <vt:lpstr>Times New Roman</vt:lpstr>
      <vt:lpstr>Calibri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vtop</cp:lastModifiedBy>
  <cp:revision>11</cp:revision>
  <dcterms:created xsi:type="dcterms:W3CDTF">2019-06-27T05:37:00Z</dcterms:created>
  <dcterms:modified xsi:type="dcterms:W3CDTF">2020-10-21T01:14:45Z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