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3"/>
  </p:handoutMasterIdLst>
  <p:sldIdLst>
    <p:sldId id="264" r:id="rId2"/>
    <p:sldId id="256" r:id="rId3"/>
    <p:sldId id="257" r:id="rId4"/>
    <p:sldId id="258" r:id="rId5"/>
    <p:sldId id="259" r:id="rId6"/>
    <p:sldId id="267" r:id="rId7"/>
    <p:sldId id="268" r:id="rId8"/>
    <p:sldId id="261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2684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63A25C4-3708-4EE9-80DC-6F3E6B2D9E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8770C6-4289-40A1-8050-21DEDEADC1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6AF1B-DA6C-4175-B7F8-6FA07853785C}" type="datetimeFigureOut">
              <a:rPr lang="zh-CN" altLang="en-US" smtClean="0"/>
              <a:t>2020/10/21 Wednesday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301B6B-3FEA-44C6-8A2A-8955F015A2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45B71D-6480-4D65-AC23-266047145C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9FC7D5-B6F2-48E0-B47E-9F86FB4ABE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6837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EBF03-6A51-4035-93A9-CFC8B7DCB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73D461-3AF4-4833-8D7B-99A35FEB3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F0010C-C2A0-4A68-A357-06686D918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9BFF-4A65-4250-85DA-F702946058B5}" type="datetimeFigureOut">
              <a:rPr lang="zh-CN" altLang="en-US" smtClean="0"/>
              <a:t>2020/10/21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CDA4CC-2D34-4F10-A92F-01CAD22D8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E608BD-D6A0-45B0-8C4D-152FFC44D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C599-65E1-4008-AD89-F74426685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05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E16A25-EDAE-42A6-8B73-04725098C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A62618-BC99-4958-9616-B1F9C2CF1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DBA80E-34BA-49FB-ABE3-DE0E10966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9BFF-4A65-4250-85DA-F702946058B5}" type="datetimeFigureOut">
              <a:rPr lang="zh-CN" altLang="en-US" smtClean="0"/>
              <a:t>2020/10/21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FEF21A-BDFF-4503-BF54-5CF61F7D8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7E56E1-5C1D-4CC2-A205-9ADB85091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C599-65E1-4008-AD89-F74426685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884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870AFC-AAD5-4AB7-B726-73CEECA392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19F02C-DCE5-41E2-82E4-4370E64BB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6EEA2-775D-492F-98DB-4E96D2C5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9BFF-4A65-4250-85DA-F702946058B5}" type="datetimeFigureOut">
              <a:rPr lang="zh-CN" altLang="en-US" smtClean="0"/>
              <a:t>2020/10/21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E56D64-A87A-4481-A208-4E84E4220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C2E888-7857-4546-9C70-7A304C2A0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C599-65E1-4008-AD89-F74426685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228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DCCF6-0BFC-4E80-8204-9430D18AB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75CA44-8F8B-4357-BA19-2C3EB9F41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0D27D8-E676-4B38-8F9B-5A3361DDA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9BFF-4A65-4250-85DA-F702946058B5}" type="datetimeFigureOut">
              <a:rPr lang="zh-CN" altLang="en-US" smtClean="0"/>
              <a:t>2020/10/21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63EB3C-E431-4F44-AFF0-4B1FBBA26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BFFCA4-480F-4666-BEDB-B6206620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C599-65E1-4008-AD89-F74426685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090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35EB5-7743-4F7E-AA5B-7337D14C0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4BA106-7189-40B1-8D14-E20F9FC39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C25F44-4ADB-44AF-BC4A-12CF102E0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9BFF-4A65-4250-85DA-F702946058B5}" type="datetimeFigureOut">
              <a:rPr lang="zh-CN" altLang="en-US" smtClean="0"/>
              <a:t>2020/10/21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80E632-CFD6-4422-9CAB-DD8A9F23C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942DC8-AA78-43D0-9D77-672D18BA0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C599-65E1-4008-AD89-F74426685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241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E36B1C-A332-4AF7-89AF-DFF42D8D7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4E4AF5-3690-4866-A568-0F10A1359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28472E-4E70-433C-8B75-DB7056650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E2BD08-D794-4858-8222-419E22B34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9BFF-4A65-4250-85DA-F702946058B5}" type="datetimeFigureOut">
              <a:rPr lang="zh-CN" altLang="en-US" smtClean="0"/>
              <a:t>2020/10/21 Wednesday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FAD458-7334-4840-8B58-62F56BCEF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F53636-4E97-436B-9DA8-26BE7804A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C599-65E1-4008-AD89-F74426685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744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3BFA44-D15E-4DDC-8927-8B0041504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36E3DE-1E81-4219-A429-5E9540655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BA070D-ACCA-44B0-97D8-1C6FA2AB6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6FC50B-125F-48F7-831B-496B10F9FF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E35BF3-1138-4859-AA5A-F626BC3050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C19FC3-C1B8-4E28-B73B-D2A51233F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9BFF-4A65-4250-85DA-F702946058B5}" type="datetimeFigureOut">
              <a:rPr lang="zh-CN" altLang="en-US" smtClean="0"/>
              <a:t>2020/10/21 Wednesday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86F0E5-56BA-464F-B13E-0606D695E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E0383F-00FE-4F9E-9B40-C4073B6D2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C599-65E1-4008-AD89-F74426685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309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6F054-4BEF-4CF7-9A02-8D3F0CECA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4EDD73-0061-4373-914F-C4BE9A757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9BFF-4A65-4250-85DA-F702946058B5}" type="datetimeFigureOut">
              <a:rPr lang="zh-CN" altLang="en-US" smtClean="0"/>
              <a:t>2020/10/21 Wednesday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7C7F2F-F267-4D4D-8135-714262B49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D77D06-9634-4792-AFE5-28AAFA8A3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C599-65E1-4008-AD89-F74426685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105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A92009E-9523-4629-BE1B-EA5B64867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9BFF-4A65-4250-85DA-F702946058B5}" type="datetimeFigureOut">
              <a:rPr lang="zh-CN" altLang="en-US" smtClean="0"/>
              <a:t>2020/10/21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8F0709-2606-4174-8532-23AAD5219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DDC2AD-7728-4531-8F41-9E8993031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C599-65E1-4008-AD89-F74426685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240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12A18-4671-4686-98A3-4A82CA1F0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2F097B-3631-47D4-99CB-4A9C5645F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0BCF23-E965-4A09-8B89-134C76C34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310692-4131-46CF-AADD-6B62E720A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9BFF-4A65-4250-85DA-F702946058B5}" type="datetimeFigureOut">
              <a:rPr lang="zh-CN" altLang="en-US" smtClean="0"/>
              <a:t>2020/10/21 Wednesday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69CCFD-CE72-42DF-94C9-6E95D8031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654722-6F81-42C4-BA84-890519868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C599-65E1-4008-AD89-F74426685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92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69482-5959-44ED-8F0F-470CA156F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999F2F6-B73B-4EDE-A6D4-592BADDA76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CD1C06-3E34-4126-8BDE-9E77760CD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860022-520E-422B-A3D1-EA4FC2FAD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9BFF-4A65-4250-85DA-F702946058B5}" type="datetimeFigureOut">
              <a:rPr lang="zh-CN" altLang="en-US" smtClean="0"/>
              <a:t>2020/10/21 Wednesday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52301B-B7BA-44CF-9572-AE0631821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B330FE-4F68-45E4-88F9-DD67241B0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C599-65E1-4008-AD89-F74426685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422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86BC05-1D5B-45BA-8E40-A576805EE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824B3E-8FDB-4743-B8F3-7E1E28C09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41203B-DFE7-4ABD-9653-40B5F4D7D3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49BFF-4A65-4250-85DA-F702946058B5}" type="datetimeFigureOut">
              <a:rPr lang="zh-CN" altLang="en-US" smtClean="0"/>
              <a:t>2020/10/21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ACE095-6047-47E0-8665-635C15424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FAC683-329E-4AC6-BB09-1C0ED276C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7C599-65E1-4008-AD89-F74426685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132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491AD60-ACC9-4163-A0CA-A7CB8A0E818D}"/>
              </a:ext>
            </a:extLst>
          </p:cNvPr>
          <p:cNvSpPr txBox="1"/>
          <p:nvPr/>
        </p:nvSpPr>
        <p:spPr>
          <a:xfrm>
            <a:off x="354652" y="2705725"/>
            <a:ext cx="114826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8800" b="1" kern="100" dirty="0">
                <a:effectLst/>
                <a:latin typeface="华文隶书" panose="02010800040101010101" pitchFamily="2" charset="-122"/>
                <a:ea typeface="华文隶书" panose="02010800040101010101" pitchFamily="2" charset="-122"/>
                <a:cs typeface="Times New Roman" panose="02020603050405020304" pitchFamily="18" charset="0"/>
              </a:rPr>
              <a:t>治校论坛</a:t>
            </a:r>
            <a:r>
              <a:rPr lang="zh-CN" altLang="en-US" sz="8800" b="1" kern="100" dirty="0">
                <a:latin typeface="华文隶书" panose="02010800040101010101" pitchFamily="2" charset="-122"/>
                <a:ea typeface="华文隶书" panose="02010800040101010101" pitchFamily="2" charset="-122"/>
                <a:cs typeface="Times New Roman" panose="02020603050405020304" pitchFamily="18" charset="0"/>
              </a:rPr>
              <a:t>第一阶段汇报</a:t>
            </a:r>
            <a:endParaRPr lang="zh-CN" altLang="en-US" sz="8800" b="1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6631DBE-6921-46E0-B7FA-729A97A63FEC}"/>
              </a:ext>
            </a:extLst>
          </p:cNvPr>
          <p:cNvSpPr txBox="1"/>
          <p:nvPr/>
        </p:nvSpPr>
        <p:spPr>
          <a:xfrm>
            <a:off x="11084004" y="64886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第十六组</a:t>
            </a:r>
          </a:p>
        </p:txBody>
      </p:sp>
    </p:spTree>
    <p:extLst>
      <p:ext uri="{BB962C8B-B14F-4D97-AF65-F5344CB8AC3E}">
        <p14:creationId xmlns:p14="http://schemas.microsoft.com/office/powerpoint/2010/main" val="35861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386B9EE-3EB3-4706-8C3F-D344C071897A}"/>
              </a:ext>
            </a:extLst>
          </p:cNvPr>
          <p:cNvSpPr txBox="1"/>
          <p:nvPr/>
        </p:nvSpPr>
        <p:spPr>
          <a:xfrm>
            <a:off x="685800" y="146044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运营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7DE0F77-CD2A-4B00-9CF9-9223F884938E}"/>
              </a:ext>
            </a:extLst>
          </p:cNvPr>
          <p:cNvSpPr txBox="1"/>
          <p:nvPr/>
        </p:nvSpPr>
        <p:spPr>
          <a:xfrm>
            <a:off x="843110" y="2736502"/>
            <a:ext cx="1054596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l"/>
            <a:r>
              <a:rPr lang="en-US" altLang="zh-CN" sz="2800" kern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zh-CN" altLang="zh-CN" sz="2800" kern="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、种子期：打造产品独有的特点，吸引用户</a:t>
            </a:r>
            <a:endParaRPr lang="zh-CN" altLang="zh-CN" sz="2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 algn="l"/>
            <a:r>
              <a:rPr lang="en-US" altLang="zh-CN" sz="2800" kern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zh-CN" altLang="zh-CN" sz="2800" kern="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、推广期： 吸引学校管理方入驻，通过各种渠道扩大用户群</a:t>
            </a:r>
            <a:endParaRPr lang="zh-CN" altLang="zh-CN" sz="2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 algn="l"/>
            <a:r>
              <a:rPr lang="en-US" altLang="zh-CN" sz="2800" kern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C</a:t>
            </a:r>
            <a:r>
              <a:rPr lang="zh-CN" altLang="zh-CN" sz="2800" kern="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、营收期： 通过用户量吸引广告商入驻</a:t>
            </a:r>
            <a:endParaRPr lang="zh-CN" altLang="zh-CN" sz="2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85800" y="120148"/>
            <a:ext cx="10972800" cy="1110384"/>
            <a:chOff x="723898" y="4908278"/>
            <a:chExt cx="10808664" cy="1110384"/>
          </a:xfrm>
        </p:grpSpPr>
        <p:sp>
          <p:nvSpPr>
            <p:cNvPr id="12" name="矩形: 圆角 15">
              <a:extLst>
                <a:ext uri="{FF2B5EF4-FFF2-40B4-BE49-F238E27FC236}">
                  <a16:creationId xmlns:a16="http://schemas.microsoft.com/office/drawing/2014/main" id="{FF7FE042-134E-4EDC-B2C2-98CF1C69D6E5}"/>
                </a:ext>
              </a:extLst>
            </p:cNvPr>
            <p:cNvSpPr/>
            <p:nvPr/>
          </p:nvSpPr>
          <p:spPr>
            <a:xfrm>
              <a:off x="723898" y="4908278"/>
              <a:ext cx="10808664" cy="1110384"/>
            </a:xfrm>
            <a:prstGeom prst="roundRect">
              <a:avLst/>
            </a:prstGeom>
            <a:solidFill>
              <a:schemeClr val="tx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7445E54-2F6D-4E31-A551-71133FD06157}"/>
                </a:ext>
              </a:extLst>
            </p:cNvPr>
            <p:cNvSpPr txBox="1"/>
            <p:nvPr/>
          </p:nvSpPr>
          <p:spPr>
            <a:xfrm>
              <a:off x="4791341" y="5133437"/>
              <a:ext cx="267377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2800" b="1" i="0" dirty="0">
                  <a:solidFill>
                    <a:schemeClr val="bg1"/>
                  </a:solidFill>
                  <a:effectLst/>
                  <a:latin typeface="华文隶书" panose="02010800040101010101" pitchFamily="2" charset="-122"/>
                  <a:ea typeface="华文隶书" panose="02010800040101010101" pitchFamily="2" charset="-122"/>
                </a:rPr>
                <a:t>推广和运营</a:t>
              </a:r>
              <a:r>
                <a:rPr lang="zh-CN" altLang="en-US" sz="2800" b="1" i="0" dirty="0" smtClean="0">
                  <a:solidFill>
                    <a:schemeClr val="bg1"/>
                  </a:solidFill>
                  <a:effectLst/>
                  <a:latin typeface="华文隶书" panose="02010800040101010101" pitchFamily="2" charset="-122"/>
                  <a:ea typeface="华文隶书" panose="02010800040101010101" pitchFamily="2" charset="-122"/>
                </a:rPr>
                <a:t>方案</a:t>
              </a:r>
              <a:endParaRPr lang="zh-CN" altLang="en-US" sz="2800" b="1" i="0" dirty="0">
                <a:solidFill>
                  <a:schemeClr val="bg1"/>
                </a:solidFill>
                <a:effectLst/>
                <a:latin typeface="华文隶书" panose="02010800040101010101" pitchFamily="2" charset="-122"/>
                <a:ea typeface="华文隶书" panose="020108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725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D8A42A1-30FB-4B1E-8522-24E412BEDC2B}"/>
              </a:ext>
            </a:extLst>
          </p:cNvPr>
          <p:cNvSpPr txBox="1"/>
          <p:nvPr/>
        </p:nvSpPr>
        <p:spPr>
          <a:xfrm>
            <a:off x="3541455" y="2186970"/>
            <a:ext cx="51090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谢谢大家</a:t>
            </a:r>
            <a:endParaRPr lang="zh-CN" altLang="en-US" sz="96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320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89942" y="4908278"/>
            <a:ext cx="11412116" cy="1110384"/>
            <a:chOff x="723898" y="4908278"/>
            <a:chExt cx="10808664" cy="1110384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FF7FE042-134E-4EDC-B2C2-98CF1C69D6E5}"/>
                </a:ext>
              </a:extLst>
            </p:cNvPr>
            <p:cNvSpPr/>
            <p:nvPr/>
          </p:nvSpPr>
          <p:spPr>
            <a:xfrm>
              <a:off x="723898" y="4908278"/>
              <a:ext cx="10808664" cy="1110384"/>
            </a:xfrm>
            <a:prstGeom prst="roundRect">
              <a:avLst/>
            </a:prstGeom>
            <a:solidFill>
              <a:schemeClr val="tx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b="1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7445E54-2F6D-4E31-A551-71133FD06157}"/>
                </a:ext>
              </a:extLst>
            </p:cNvPr>
            <p:cNvSpPr txBox="1"/>
            <p:nvPr/>
          </p:nvSpPr>
          <p:spPr>
            <a:xfrm>
              <a:off x="4791341" y="5133437"/>
              <a:ext cx="3165213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3200" b="1" i="0" dirty="0">
                  <a:solidFill>
                    <a:schemeClr val="bg1"/>
                  </a:solidFill>
                  <a:effectLst/>
                  <a:latin typeface="华文隶书" panose="02010800040101010101" pitchFamily="2" charset="-122"/>
                  <a:ea typeface="华文隶书" panose="02010800040101010101" pitchFamily="2" charset="-122"/>
                </a:rPr>
                <a:t>推广和运营</a:t>
              </a:r>
              <a:r>
                <a:rPr lang="zh-CN" altLang="en-US" sz="3200" b="1" i="0" dirty="0" smtClean="0">
                  <a:solidFill>
                    <a:schemeClr val="bg1"/>
                  </a:solidFill>
                  <a:effectLst/>
                  <a:latin typeface="华文隶书" panose="02010800040101010101" pitchFamily="2" charset="-122"/>
                  <a:ea typeface="华文隶书" panose="02010800040101010101" pitchFamily="2" charset="-122"/>
                </a:rPr>
                <a:t>方案</a:t>
              </a:r>
              <a:endParaRPr lang="zh-CN" altLang="en-US" sz="3200" b="1" i="0" dirty="0">
                <a:solidFill>
                  <a:schemeClr val="bg1"/>
                </a:solidFill>
                <a:effectLst/>
                <a:latin typeface="华文隶书" panose="02010800040101010101" pitchFamily="2" charset="-122"/>
                <a:ea typeface="华文隶书" panose="02010800040101010101" pitchFamily="2" charset="-122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EB8C15F-413B-4E04-A6EF-FA7C42575005}"/>
              </a:ext>
            </a:extLst>
          </p:cNvPr>
          <p:cNvGrpSpPr/>
          <p:nvPr/>
        </p:nvGrpSpPr>
        <p:grpSpPr>
          <a:xfrm>
            <a:off x="389941" y="458363"/>
            <a:ext cx="11412117" cy="1003779"/>
            <a:chOff x="659439" y="458363"/>
            <a:chExt cx="10873122" cy="1003779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A291BED8-3207-40DD-93D0-D42879B758AF}"/>
                </a:ext>
              </a:extLst>
            </p:cNvPr>
            <p:cNvSpPr/>
            <p:nvPr/>
          </p:nvSpPr>
          <p:spPr>
            <a:xfrm>
              <a:off x="659439" y="458363"/>
              <a:ext cx="10873122" cy="1003779"/>
            </a:xfrm>
            <a:prstGeom prst="roundRect">
              <a:avLst/>
            </a:prstGeom>
            <a:solidFill>
              <a:schemeClr val="tx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AEB437B-5E6E-4A28-A793-D99F6858279C}"/>
                </a:ext>
              </a:extLst>
            </p:cNvPr>
            <p:cNvSpPr txBox="1"/>
            <p:nvPr/>
          </p:nvSpPr>
          <p:spPr>
            <a:xfrm>
              <a:off x="3708968" y="600367"/>
              <a:ext cx="523412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i="0" dirty="0">
                  <a:solidFill>
                    <a:schemeClr val="bg1"/>
                  </a:solidFill>
                  <a:effectLst/>
                  <a:latin typeface="华文隶书" panose="02010800040101010101" pitchFamily="2" charset="-122"/>
                  <a:ea typeface="华文隶书" panose="02010800040101010101" pitchFamily="2" charset="-122"/>
                </a:rPr>
                <a:t>app</a:t>
              </a:r>
              <a:r>
                <a:rPr lang="zh-CN" altLang="en-US" sz="3200" b="1" i="0" dirty="0">
                  <a:solidFill>
                    <a:schemeClr val="bg1"/>
                  </a:solidFill>
                  <a:effectLst/>
                  <a:latin typeface="华文隶书" panose="02010800040101010101" pitchFamily="2" charset="-122"/>
                  <a:ea typeface="华文隶书" panose="02010800040101010101" pitchFamily="2" charset="-122"/>
                </a:rPr>
                <a:t>主题设计的创意和创新性</a:t>
              </a:r>
              <a:endParaRPr lang="zh-CN" altLang="en-US" sz="32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</a:endParaRPr>
            </a:p>
          </p:txBody>
        </p:sp>
      </p:grp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1F4080D-9833-4C5B-96D5-E1B88390F173}"/>
              </a:ext>
            </a:extLst>
          </p:cNvPr>
          <p:cNvSpPr/>
          <p:nvPr/>
        </p:nvSpPr>
        <p:spPr>
          <a:xfrm>
            <a:off x="389941" y="1789478"/>
            <a:ext cx="11412118" cy="1322497"/>
          </a:xfrm>
          <a:prstGeom prst="roundRect">
            <a:avLst/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="1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C622A3F-7CCC-4BAE-85E0-C536C3555210}"/>
              </a:ext>
            </a:extLst>
          </p:cNvPr>
          <p:cNvSpPr txBox="1"/>
          <p:nvPr/>
        </p:nvSpPr>
        <p:spPr>
          <a:xfrm>
            <a:off x="517887" y="2189116"/>
            <a:ext cx="115471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i="0" dirty="0">
                <a:solidFill>
                  <a:schemeClr val="bg1"/>
                </a:solidFill>
                <a:effectLst/>
                <a:latin typeface="华文隶书" panose="02010800040101010101" pitchFamily="2" charset="-122"/>
                <a:ea typeface="华文隶书" panose="02010800040101010101" pitchFamily="2" charset="-122"/>
              </a:rPr>
              <a:t>市场、竞争对手和同类产品</a:t>
            </a:r>
            <a:r>
              <a:rPr lang="zh-CN" altLang="en-US" sz="3200" b="1" i="0" dirty="0" smtClean="0">
                <a:solidFill>
                  <a:schemeClr val="bg1"/>
                </a:solidFill>
                <a:effectLst/>
                <a:latin typeface="华文隶书" panose="02010800040101010101" pitchFamily="2" charset="-122"/>
                <a:ea typeface="华文隶书" panose="02010800040101010101" pitchFamily="2" charset="-122"/>
              </a:rPr>
              <a:t>分析，以及</a:t>
            </a:r>
            <a:r>
              <a:rPr lang="zh-CN" altLang="en-US" sz="32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产品定位、用户群分析</a:t>
            </a:r>
          </a:p>
          <a:p>
            <a:endParaRPr lang="zh-CN" altLang="en-US" sz="3200" b="1" dirty="0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89941" y="3470559"/>
            <a:ext cx="11412117" cy="1110384"/>
            <a:chOff x="659436" y="3464491"/>
            <a:chExt cx="10873125" cy="1110384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D2C846F8-25CF-419D-A290-FFA4C142F550}"/>
                </a:ext>
              </a:extLst>
            </p:cNvPr>
            <p:cNvSpPr/>
            <p:nvPr/>
          </p:nvSpPr>
          <p:spPr>
            <a:xfrm>
              <a:off x="659436" y="3464491"/>
              <a:ext cx="10873125" cy="1110384"/>
            </a:xfrm>
            <a:prstGeom prst="roundRect">
              <a:avLst/>
            </a:prstGeom>
            <a:solidFill>
              <a:schemeClr val="tx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b="1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6827D8C-0C0E-405D-9D23-BE3158E7C347}"/>
                </a:ext>
              </a:extLst>
            </p:cNvPr>
            <p:cNvSpPr txBox="1"/>
            <p:nvPr/>
          </p:nvSpPr>
          <p:spPr>
            <a:xfrm>
              <a:off x="4926447" y="3693665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i="0" dirty="0">
                  <a:solidFill>
                    <a:schemeClr val="bg1"/>
                  </a:solidFill>
                  <a:effectLst/>
                  <a:latin typeface="华文隶书" panose="02010800040101010101" pitchFamily="2" charset="-122"/>
                  <a:ea typeface="华文隶书" panose="02010800040101010101" pitchFamily="2" charset="-122"/>
                </a:rPr>
                <a:t>产品</a:t>
              </a:r>
              <a:r>
                <a:rPr lang="zh-CN" altLang="en-US" sz="3200" b="1" i="0" dirty="0" smtClean="0">
                  <a:solidFill>
                    <a:schemeClr val="bg1"/>
                  </a:solidFill>
                  <a:effectLst/>
                  <a:latin typeface="华文隶书" panose="02010800040101010101" pitchFamily="2" charset="-122"/>
                  <a:ea typeface="华文隶书" panose="02010800040101010101" pitchFamily="2" charset="-122"/>
                </a:rPr>
                <a:t>方案设计</a:t>
              </a:r>
              <a:endParaRPr lang="zh-CN" altLang="en-US" sz="32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641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A45D8A22-2F73-40FF-8CD5-BD1A82B3CB86}"/>
              </a:ext>
            </a:extLst>
          </p:cNvPr>
          <p:cNvSpPr/>
          <p:nvPr/>
        </p:nvSpPr>
        <p:spPr>
          <a:xfrm>
            <a:off x="142118" y="2434913"/>
            <a:ext cx="11886005" cy="1414955"/>
          </a:xfrm>
          <a:prstGeom prst="roundRect">
            <a:avLst/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B876268-120D-4556-9E4A-D0DAA2960C6F}"/>
              </a:ext>
            </a:extLst>
          </p:cNvPr>
          <p:cNvSpPr txBox="1"/>
          <p:nvPr/>
        </p:nvSpPr>
        <p:spPr>
          <a:xfrm>
            <a:off x="569828" y="2588392"/>
            <a:ext cx="1103058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i="0" dirty="0">
                <a:solidFill>
                  <a:schemeClr val="bg1"/>
                </a:solidFill>
                <a:effectLst/>
                <a:latin typeface="华文隶书" panose="02010800040101010101" pitchFamily="2" charset="-122"/>
                <a:ea typeface="华文隶书" panose="02010800040101010101" pitchFamily="2" charset="-122"/>
              </a:rPr>
              <a:t>app</a:t>
            </a:r>
            <a:r>
              <a:rPr lang="zh-CN" altLang="en-US" sz="6600" b="1" i="0" dirty="0">
                <a:solidFill>
                  <a:schemeClr val="bg1"/>
                </a:solidFill>
                <a:effectLst/>
                <a:latin typeface="华文隶书" panose="02010800040101010101" pitchFamily="2" charset="-122"/>
                <a:ea typeface="华文隶书" panose="02010800040101010101" pitchFamily="2" charset="-122"/>
              </a:rPr>
              <a:t>主题设计的创意和创新性</a:t>
            </a:r>
            <a:endParaRPr lang="zh-CN" altLang="en-US" sz="6600" b="1" dirty="0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968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080AF175-9958-4576-9523-B47315B23AAA}"/>
              </a:ext>
            </a:extLst>
          </p:cNvPr>
          <p:cNvSpPr txBox="1"/>
          <p:nvPr/>
        </p:nvSpPr>
        <p:spPr>
          <a:xfrm>
            <a:off x="560446" y="2180933"/>
            <a:ext cx="108731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大学生面对学校的种种做法，在校无法进行有效的申诉，校内小的反馈又容易石沉大海无法得到回复，又由于害怕在校申诉并不匿名等各种原因使得权益得不到保障，因此我们想到了推出这么一个论坛平台。</a:t>
            </a:r>
          </a:p>
          <a:p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30AB90B-52F7-4904-B523-ECB00C7F56BE}"/>
              </a:ext>
            </a:extLst>
          </p:cNvPr>
          <p:cNvSpPr txBox="1"/>
          <p:nvPr/>
        </p:nvSpPr>
        <p:spPr>
          <a:xfrm>
            <a:off x="346184" y="1682146"/>
            <a:ext cx="6097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市场</a:t>
            </a:r>
            <a:endParaRPr lang="zh-CN" altLang="en-US" sz="24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594EB3E-7D5F-42BD-92E3-44CE4495A81A}"/>
              </a:ext>
            </a:extLst>
          </p:cNvPr>
          <p:cNvSpPr txBox="1"/>
          <p:nvPr/>
        </p:nvSpPr>
        <p:spPr>
          <a:xfrm>
            <a:off x="346184" y="3519760"/>
            <a:ext cx="6097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竞争对手和同类产品</a:t>
            </a:r>
            <a:r>
              <a:rPr lang="zh-CN" altLang="en-US" sz="2400" b="1" i="0" dirty="0" smtClean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分析</a:t>
            </a:r>
            <a:endParaRPr lang="zh-CN" altLang="en-US" sz="24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C2A1E35-0C01-425C-A200-B1178700175F}"/>
              </a:ext>
            </a:extLst>
          </p:cNvPr>
          <p:cNvSpPr txBox="1"/>
          <p:nvPr/>
        </p:nvSpPr>
        <p:spPr>
          <a:xfrm>
            <a:off x="346183" y="4096218"/>
            <a:ext cx="110873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266700" algn="just"/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知</a:t>
            </a:r>
            <a:r>
              <a:rPr lang="zh-CN" altLang="zh-CN" sz="2400" kern="100" dirty="0" smtClean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乎</a:t>
            </a:r>
            <a:r>
              <a:rPr lang="zh-CN" altLang="en-US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2400" kern="100" dirty="0" smtClean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贴吧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 algn="just"/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优势：知</a:t>
            </a:r>
            <a:r>
              <a:rPr lang="zh-CN" altLang="zh-CN" sz="2400" kern="100" dirty="0" smtClean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乎</a:t>
            </a:r>
            <a:r>
              <a:rPr lang="zh-CN" altLang="en-US" sz="2400" kern="100" dirty="0" smtClean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、贴吧都</a:t>
            </a:r>
            <a:r>
              <a:rPr lang="zh-CN" altLang="zh-CN" sz="2400" kern="100" dirty="0" smtClean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一个涉及面十分广</a:t>
            </a:r>
            <a:r>
              <a:rPr lang="zh-CN" altLang="zh-CN" sz="2400" kern="100" dirty="0" smtClean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的社区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，有些反馈确实起到了效果，但知乎问题量过于庞大，各种类型的都有，容易被淹没。而我们这个论坛平台涉及面不广，有针对性，反馈直接。各学校板块可以分开设置，非常直观。</a:t>
            </a:r>
          </a:p>
          <a:p>
            <a:pPr marL="266700" indent="266700" algn="just"/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劣势：新晋论坛扩展宣传不容易，而且用户又相对比较单一、小众，不好推广。</a:t>
            </a:r>
          </a:p>
          <a:p>
            <a:endParaRPr lang="zh-CN" altLang="en-US" sz="2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667751" y="217462"/>
            <a:ext cx="10873123" cy="1322497"/>
            <a:chOff x="659438" y="1808591"/>
            <a:chExt cx="10873123" cy="1322497"/>
          </a:xfrm>
        </p:grpSpPr>
        <p:sp>
          <p:nvSpPr>
            <p:cNvPr id="14" name="矩形: 圆角 11">
              <a:extLst>
                <a:ext uri="{FF2B5EF4-FFF2-40B4-BE49-F238E27FC236}">
                  <a16:creationId xmlns:a16="http://schemas.microsoft.com/office/drawing/2014/main" id="{31F4080D-9833-4C5B-96D5-E1B88390F173}"/>
                </a:ext>
              </a:extLst>
            </p:cNvPr>
            <p:cNvSpPr/>
            <p:nvPr/>
          </p:nvSpPr>
          <p:spPr>
            <a:xfrm>
              <a:off x="659438" y="1808591"/>
              <a:ext cx="10873123" cy="1322497"/>
            </a:xfrm>
            <a:prstGeom prst="roundRect">
              <a:avLst/>
            </a:prstGeom>
            <a:solidFill>
              <a:schemeClr val="tx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C622A3F-7CCC-4BAE-85E0-C536C3555210}"/>
                </a:ext>
              </a:extLst>
            </p:cNvPr>
            <p:cNvSpPr txBox="1"/>
            <p:nvPr/>
          </p:nvSpPr>
          <p:spPr>
            <a:xfrm>
              <a:off x="922963" y="2208229"/>
              <a:ext cx="103460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i="0" dirty="0">
                  <a:solidFill>
                    <a:schemeClr val="bg1"/>
                  </a:solidFill>
                  <a:effectLst/>
                  <a:latin typeface="华文隶书" panose="02010800040101010101" pitchFamily="2" charset="-122"/>
                  <a:ea typeface="华文隶书" panose="02010800040101010101" pitchFamily="2" charset="-122"/>
                </a:rPr>
                <a:t>市场、竞争对手和同类产品</a:t>
              </a:r>
              <a:r>
                <a:rPr lang="zh-CN" altLang="en-US" sz="2800" b="1" i="0" dirty="0" smtClean="0">
                  <a:solidFill>
                    <a:schemeClr val="bg1"/>
                  </a:solidFill>
                  <a:effectLst/>
                  <a:latin typeface="华文隶书" panose="02010800040101010101" pitchFamily="2" charset="-122"/>
                  <a:ea typeface="华文隶书" panose="02010800040101010101" pitchFamily="2" charset="-122"/>
                </a:rPr>
                <a:t>分析，</a:t>
              </a:r>
              <a:r>
                <a:rPr lang="zh-CN" altLang="en-US" sz="2800" b="1" i="0" dirty="0">
                  <a:solidFill>
                    <a:schemeClr val="bg1"/>
                  </a:solidFill>
                  <a:effectLst/>
                  <a:latin typeface="华文隶书" panose="02010800040101010101" pitchFamily="2" charset="-122"/>
                  <a:ea typeface="华文隶书" panose="02010800040101010101" pitchFamily="2" charset="-122"/>
                </a:rPr>
                <a:t>以及产品定位、用户群</a:t>
              </a:r>
              <a:r>
                <a:rPr lang="zh-CN" altLang="en-US" sz="2800" b="1" i="0" dirty="0" smtClean="0">
                  <a:solidFill>
                    <a:schemeClr val="bg1"/>
                  </a:solidFill>
                  <a:effectLst/>
                  <a:latin typeface="华文隶书" panose="02010800040101010101" pitchFamily="2" charset="-122"/>
                  <a:ea typeface="华文隶书" panose="02010800040101010101" pitchFamily="2" charset="-122"/>
                </a:rPr>
                <a:t>分析</a:t>
              </a:r>
              <a:endParaRPr lang="zh-CN" altLang="en-US" sz="28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859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FDD0334-2A08-4F0E-900C-9C8026FC2315}"/>
              </a:ext>
            </a:extLst>
          </p:cNvPr>
          <p:cNvSpPr txBox="1"/>
          <p:nvPr/>
        </p:nvSpPr>
        <p:spPr>
          <a:xfrm>
            <a:off x="552307" y="1661177"/>
            <a:ext cx="6097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i="0" dirty="0">
                <a:effectLst/>
                <a:latin typeface="Open Sans" panose="020B0606030504020204" pitchFamily="34" charset="0"/>
              </a:rPr>
              <a:t>产品定位</a:t>
            </a:r>
            <a:endParaRPr lang="zh-CN" altLang="en-US" sz="32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B00FC1-CC6B-41DD-BEE9-61EBB1F51C1E}"/>
              </a:ext>
            </a:extLst>
          </p:cNvPr>
          <p:cNvSpPr txBox="1"/>
          <p:nvPr/>
        </p:nvSpPr>
        <p:spPr>
          <a:xfrm>
            <a:off x="776397" y="2297728"/>
            <a:ext cx="8134847" cy="112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52450" indent="-285750" algn="l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zh-CN" sz="2400" kern="100" dirty="0">
                <a:solidFill>
                  <a:srgbClr val="555555"/>
                </a:solidFill>
                <a:effectLst/>
                <a:latin typeface="+mj-ea"/>
                <a:ea typeface="+mj-ea"/>
                <a:cs typeface="宋体" panose="02010600030101010101" pitchFamily="2" charset="-122"/>
              </a:rPr>
              <a:t>线</a:t>
            </a:r>
            <a:r>
              <a:rPr lang="zh-CN" altLang="zh-CN" sz="2400" kern="100" dirty="0">
                <a:solidFill>
                  <a:srgbClr val="555555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上校园反馈论坛，覆盖多所高校</a:t>
            </a:r>
            <a:endParaRPr lang="en-US" altLang="zh-CN" sz="2400" kern="100" dirty="0">
              <a:solidFill>
                <a:srgbClr val="555555"/>
              </a:solidFill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marL="266700" indent="279400" algn="l">
              <a:lnSpc>
                <a:spcPct val="130000"/>
              </a:lnSpc>
              <a:spcAft>
                <a:spcPts val="600"/>
              </a:spcAft>
            </a:pPr>
            <a:endParaRPr lang="zh-CN" altLang="zh-CN" sz="24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ADD042-E5BB-4FF6-8B74-DF0BF12EB76D}"/>
              </a:ext>
            </a:extLst>
          </p:cNvPr>
          <p:cNvSpPr txBox="1"/>
          <p:nvPr/>
        </p:nvSpPr>
        <p:spPr>
          <a:xfrm>
            <a:off x="552307" y="3568597"/>
            <a:ext cx="6097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i="0" dirty="0">
                <a:effectLst/>
                <a:latin typeface="Open Sans" panose="020B0606030504020204" pitchFamily="34" charset="0"/>
              </a:rPr>
              <a:t>用户群</a:t>
            </a:r>
            <a:r>
              <a:rPr lang="zh-CN" altLang="en-US" sz="3200" b="1" i="0" dirty="0" smtClean="0">
                <a:effectLst/>
                <a:latin typeface="Open Sans" panose="020B0606030504020204" pitchFamily="34" charset="0"/>
              </a:rPr>
              <a:t>分析</a:t>
            </a:r>
            <a:endParaRPr lang="zh-CN" altLang="en-US" sz="32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B4B4BC5-B647-4667-8254-F0AF8E443C95}"/>
              </a:ext>
            </a:extLst>
          </p:cNvPr>
          <p:cNvSpPr txBox="1"/>
          <p:nvPr/>
        </p:nvSpPr>
        <p:spPr>
          <a:xfrm>
            <a:off x="1053780" y="4334414"/>
            <a:ext cx="64748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分析</a:t>
            </a:r>
            <a:endParaRPr lang="en-US" altLang="zh-CN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现代</a:t>
            </a:r>
            <a:r>
              <a:rPr lang="zh-CN" altLang="en-US" sz="2400" dirty="0"/>
              <a:t>大学生都有保障自己权益的</a:t>
            </a:r>
            <a:r>
              <a:rPr lang="zh-CN" altLang="en-US" sz="2400" dirty="0" smtClean="0"/>
              <a:t>精神</a:t>
            </a:r>
            <a:endParaRPr lang="en-US" altLang="zh-CN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kern="100" dirty="0" smtClean="0">
                <a:solidFill>
                  <a:srgbClr val="555555"/>
                </a:solidFill>
                <a:latin typeface="+mj-ea"/>
                <a:cs typeface="宋体" panose="02010600030101010101" pitchFamily="2" charset="-122"/>
              </a:rPr>
              <a:t>没有有效途径反馈问题、保护自己的权益</a:t>
            </a:r>
            <a:endParaRPr lang="en-US" altLang="zh-CN" sz="2400" kern="100" dirty="0" smtClean="0">
              <a:solidFill>
                <a:srgbClr val="555555"/>
              </a:solidFill>
              <a:latin typeface="+mj-ea"/>
              <a:cs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400" kern="100" dirty="0" smtClean="0">
                <a:solidFill>
                  <a:srgbClr val="555555"/>
                </a:solidFill>
                <a:latin typeface="+mj-ea"/>
                <a:cs typeface="宋体" panose="02010600030101010101" pitchFamily="2" charset="-122"/>
              </a:rPr>
              <a:t>用</a:t>
            </a:r>
            <a:r>
              <a:rPr lang="zh-CN" altLang="zh-CN" sz="2400" kern="100" dirty="0" smtClean="0">
                <a:solidFill>
                  <a:srgbClr val="555555"/>
                </a:solidFill>
                <a:latin typeface="+mj-ea"/>
                <a:cs typeface="Times New Roman" panose="02020603050405020304" pitchFamily="18" charset="0"/>
              </a:rPr>
              <a:t>户</a:t>
            </a:r>
            <a:r>
              <a:rPr lang="zh-CN" altLang="zh-CN" sz="2400" kern="100" dirty="0">
                <a:solidFill>
                  <a:srgbClr val="555555"/>
                </a:solidFill>
                <a:latin typeface="+mj-ea"/>
                <a:cs typeface="Times New Roman" panose="02020603050405020304" pitchFamily="18" charset="0"/>
              </a:rPr>
              <a:t>群：众多</a:t>
            </a:r>
            <a:r>
              <a:rPr lang="zh-CN" altLang="en-US" sz="2400" kern="100" dirty="0" smtClean="0">
                <a:solidFill>
                  <a:srgbClr val="555555"/>
                </a:solidFill>
                <a:latin typeface="+mj-ea"/>
                <a:cs typeface="Times New Roman" panose="02020603050405020304" pitchFamily="18" charset="0"/>
              </a:rPr>
              <a:t>具有权益意识的</a:t>
            </a:r>
            <a:r>
              <a:rPr lang="zh-CN" altLang="zh-CN" sz="2400" kern="100" dirty="0" smtClean="0">
                <a:solidFill>
                  <a:srgbClr val="555555"/>
                </a:solidFill>
                <a:latin typeface="+mj-ea"/>
                <a:cs typeface="Times New Roman" panose="02020603050405020304" pitchFamily="18" charset="0"/>
              </a:rPr>
              <a:t>大学生</a:t>
            </a:r>
            <a:endParaRPr lang="en-US" altLang="zh-CN" sz="2400" dirty="0" smtClean="0"/>
          </a:p>
        </p:txBody>
      </p:sp>
      <p:grpSp>
        <p:nvGrpSpPr>
          <p:cNvPr id="10" name="组合 9"/>
          <p:cNvGrpSpPr/>
          <p:nvPr/>
        </p:nvGrpSpPr>
        <p:grpSpPr>
          <a:xfrm>
            <a:off x="717627" y="197351"/>
            <a:ext cx="10873123" cy="1322497"/>
            <a:chOff x="659438" y="1808591"/>
            <a:chExt cx="10873123" cy="1322497"/>
          </a:xfrm>
        </p:grpSpPr>
        <p:sp>
          <p:nvSpPr>
            <p:cNvPr id="13" name="矩形: 圆角 11">
              <a:extLst>
                <a:ext uri="{FF2B5EF4-FFF2-40B4-BE49-F238E27FC236}">
                  <a16:creationId xmlns:a16="http://schemas.microsoft.com/office/drawing/2014/main" id="{31F4080D-9833-4C5B-96D5-E1B88390F173}"/>
                </a:ext>
              </a:extLst>
            </p:cNvPr>
            <p:cNvSpPr/>
            <p:nvPr/>
          </p:nvSpPr>
          <p:spPr>
            <a:xfrm>
              <a:off x="659438" y="1808591"/>
              <a:ext cx="10873123" cy="1322497"/>
            </a:xfrm>
            <a:prstGeom prst="roundRect">
              <a:avLst/>
            </a:prstGeom>
            <a:solidFill>
              <a:schemeClr val="tx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C622A3F-7CCC-4BAE-85E0-C536C3555210}"/>
                </a:ext>
              </a:extLst>
            </p:cNvPr>
            <p:cNvSpPr txBox="1"/>
            <p:nvPr/>
          </p:nvSpPr>
          <p:spPr>
            <a:xfrm>
              <a:off x="922963" y="2208229"/>
              <a:ext cx="103460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i="0" dirty="0">
                  <a:solidFill>
                    <a:schemeClr val="bg1"/>
                  </a:solidFill>
                  <a:effectLst/>
                  <a:latin typeface="华文隶书" panose="02010800040101010101" pitchFamily="2" charset="-122"/>
                  <a:ea typeface="华文隶书" panose="02010800040101010101" pitchFamily="2" charset="-122"/>
                </a:rPr>
                <a:t>市场、竞争对手和同类产品</a:t>
              </a:r>
              <a:r>
                <a:rPr lang="zh-CN" altLang="en-US" sz="2800" b="1" i="0" dirty="0" smtClean="0">
                  <a:solidFill>
                    <a:schemeClr val="bg1"/>
                  </a:solidFill>
                  <a:effectLst/>
                  <a:latin typeface="华文隶书" panose="02010800040101010101" pitchFamily="2" charset="-122"/>
                  <a:ea typeface="华文隶书" panose="02010800040101010101" pitchFamily="2" charset="-122"/>
                </a:rPr>
                <a:t>分析，</a:t>
              </a:r>
              <a:r>
                <a:rPr lang="zh-CN" altLang="en-US" sz="2800" b="1" i="0" dirty="0">
                  <a:solidFill>
                    <a:schemeClr val="bg1"/>
                  </a:solidFill>
                  <a:effectLst/>
                  <a:latin typeface="华文隶书" panose="02010800040101010101" pitchFamily="2" charset="-122"/>
                  <a:ea typeface="华文隶书" panose="02010800040101010101" pitchFamily="2" charset="-122"/>
                </a:rPr>
                <a:t>以及产品定位、用户群</a:t>
              </a:r>
              <a:r>
                <a:rPr lang="zh-CN" altLang="en-US" sz="2800" b="1" i="0" dirty="0" smtClean="0">
                  <a:solidFill>
                    <a:schemeClr val="bg1"/>
                  </a:solidFill>
                  <a:effectLst/>
                  <a:latin typeface="华文隶书" panose="02010800040101010101" pitchFamily="2" charset="-122"/>
                  <a:ea typeface="华文隶书" panose="02010800040101010101" pitchFamily="2" charset="-122"/>
                </a:rPr>
                <a:t>分析</a:t>
              </a:r>
              <a:endParaRPr lang="zh-CN" altLang="en-US" sz="28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667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13">
            <a:extLst>
              <a:ext uri="{FF2B5EF4-FFF2-40B4-BE49-F238E27FC236}">
                <a16:creationId xmlns:a16="http://schemas.microsoft.com/office/drawing/2014/main" id="{D2C846F8-25CF-419D-A290-FFA4C142F550}"/>
              </a:ext>
            </a:extLst>
          </p:cNvPr>
          <p:cNvSpPr/>
          <p:nvPr/>
        </p:nvSpPr>
        <p:spPr>
          <a:xfrm>
            <a:off x="433973" y="266009"/>
            <a:ext cx="11528041" cy="857068"/>
          </a:xfrm>
          <a:prstGeom prst="roundRect">
            <a:avLst/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6827D8C-0C0E-405D-9D23-BE3158E7C347}"/>
              </a:ext>
            </a:extLst>
          </p:cNvPr>
          <p:cNvSpPr txBox="1"/>
          <p:nvPr/>
        </p:nvSpPr>
        <p:spPr>
          <a:xfrm>
            <a:off x="4720666" y="371377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i="0" dirty="0">
                <a:solidFill>
                  <a:schemeClr val="bg1"/>
                </a:solidFill>
                <a:effectLst/>
                <a:latin typeface="华文隶书" panose="02010800040101010101" pitchFamily="2" charset="-122"/>
                <a:ea typeface="华文隶书" panose="02010800040101010101" pitchFamily="2" charset="-122"/>
              </a:rPr>
              <a:t>产品</a:t>
            </a:r>
            <a:r>
              <a:rPr lang="zh-CN" altLang="en-US" sz="3600" b="1" i="0" dirty="0" smtClean="0">
                <a:solidFill>
                  <a:schemeClr val="bg1"/>
                </a:solidFill>
                <a:effectLst/>
                <a:latin typeface="华文隶书" panose="02010800040101010101" pitchFamily="2" charset="-122"/>
                <a:ea typeface="华文隶书" panose="02010800040101010101" pitchFamily="2" charset="-122"/>
              </a:rPr>
              <a:t>方案设计</a:t>
            </a:r>
            <a:endParaRPr lang="zh-CN" altLang="en-US" sz="3600" b="1" dirty="0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3973" y="1294929"/>
            <a:ext cx="1131639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应用流程规划</a:t>
            </a:r>
            <a:r>
              <a:rPr lang="zh-CN" altLang="en-US" dirty="0"/>
              <a:t>：</a:t>
            </a:r>
          </a:p>
          <a:p>
            <a:pPr lvl="1"/>
            <a:r>
              <a:rPr lang="zh-CN" altLang="en-US" dirty="0"/>
              <a:t>● 会员登录</a:t>
            </a:r>
          </a:p>
          <a:p>
            <a:pPr lvl="1"/>
            <a:r>
              <a:rPr lang="zh-CN" altLang="en-US" dirty="0"/>
              <a:t>● 会员管理</a:t>
            </a:r>
          </a:p>
          <a:p>
            <a:pPr lvl="1"/>
            <a:r>
              <a:rPr lang="zh-CN" altLang="en-US" dirty="0"/>
              <a:t>● 发表帖子</a:t>
            </a:r>
          </a:p>
          <a:p>
            <a:pPr lvl="1"/>
            <a:r>
              <a:rPr lang="zh-CN" altLang="en-US" dirty="0"/>
              <a:t>● 帖子</a:t>
            </a:r>
            <a:r>
              <a:rPr lang="zh-CN" altLang="en-US" dirty="0" smtClean="0"/>
              <a:t>浏览</a:t>
            </a:r>
            <a:endParaRPr lang="zh-CN" altLang="en-US" dirty="0"/>
          </a:p>
          <a:p>
            <a:pPr lvl="1"/>
            <a:r>
              <a:rPr lang="zh-CN" altLang="en-US" dirty="0"/>
              <a:t>● 帖子审查</a:t>
            </a:r>
          </a:p>
          <a:p>
            <a:pPr lvl="1"/>
            <a:r>
              <a:rPr lang="zh-CN" altLang="en-US" dirty="0"/>
              <a:t>● 帖子管理</a:t>
            </a:r>
          </a:p>
          <a:p>
            <a:pPr lvl="1"/>
            <a:r>
              <a:rPr lang="zh-CN" altLang="en-US" dirty="0"/>
              <a:t>● 回复帖子</a:t>
            </a:r>
          </a:p>
          <a:p>
            <a:pPr lvl="1"/>
            <a:r>
              <a:rPr lang="zh-CN" altLang="en-US" dirty="0"/>
              <a:t>● 帖子搜索</a:t>
            </a:r>
          </a:p>
          <a:p>
            <a:pPr lvl="1"/>
            <a:r>
              <a:rPr lang="zh-CN" altLang="en-US" dirty="0"/>
              <a:t>● 用户</a:t>
            </a:r>
            <a:r>
              <a:rPr lang="zh-CN" altLang="en-US" dirty="0" smtClean="0"/>
              <a:t>管理</a:t>
            </a:r>
            <a:endParaRPr lang="zh-CN" altLang="en-US" dirty="0"/>
          </a:p>
          <a:p>
            <a:r>
              <a:rPr lang="zh-CN" altLang="en-US" dirty="0"/>
              <a:t>设计与测试规范：</a:t>
            </a:r>
          </a:p>
          <a:p>
            <a:pPr lvl="1"/>
            <a:r>
              <a:rPr lang="zh-CN" altLang="en-US" dirty="0"/>
              <a:t>● </a:t>
            </a:r>
            <a:r>
              <a:rPr lang="zh-CN" altLang="en-US" dirty="0" smtClean="0"/>
              <a:t>设计规范</a:t>
            </a:r>
            <a:endParaRPr lang="zh-CN" altLang="en-US" dirty="0"/>
          </a:p>
          <a:p>
            <a:r>
              <a:rPr lang="zh-CN" altLang="en-US" dirty="0"/>
              <a:t>参考 </a:t>
            </a:r>
            <a:r>
              <a:rPr lang="en-US" altLang="zh-CN" dirty="0"/>
              <a:t>Material Design </a:t>
            </a:r>
            <a:r>
              <a:rPr lang="zh-CN" altLang="en-US" dirty="0"/>
              <a:t>规范进行</a:t>
            </a:r>
            <a:r>
              <a:rPr lang="en-US" altLang="zh-CN" dirty="0"/>
              <a:t>UI</a:t>
            </a:r>
            <a:r>
              <a:rPr lang="zh-CN" altLang="en-US" dirty="0"/>
              <a:t>设计</a:t>
            </a:r>
          </a:p>
          <a:p>
            <a:pPr lvl="1"/>
            <a:r>
              <a:rPr lang="zh-CN" altLang="en-US" dirty="0"/>
              <a:t>● 测试规范</a:t>
            </a:r>
          </a:p>
          <a:p>
            <a:pPr lvl="2"/>
            <a:r>
              <a:rPr lang="zh-CN" altLang="en-US" dirty="0"/>
              <a:t>○ 测试方法</a:t>
            </a:r>
          </a:p>
          <a:p>
            <a:pPr lvl="3"/>
            <a:r>
              <a:rPr lang="zh-CN" altLang="en-US" dirty="0"/>
              <a:t>单元测试（模拟）、系统测试（模拟、真机）</a:t>
            </a:r>
          </a:p>
          <a:p>
            <a:pPr lvl="2"/>
            <a:r>
              <a:rPr lang="zh-CN" altLang="en-US" dirty="0"/>
              <a:t>○ 测试内容</a:t>
            </a:r>
          </a:p>
          <a:p>
            <a:pPr lvl="3"/>
            <a:r>
              <a:rPr lang="zh-CN" altLang="en-US" dirty="0"/>
              <a:t>健壮性测试、性能测试、功能测试、安装测试、用户界面测试、压力测试、可靠性及安全性测试</a:t>
            </a:r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225" y="1294929"/>
            <a:ext cx="2071775" cy="454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9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2721" y="1975886"/>
            <a:ext cx="6205779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555555"/>
                </a:solidFill>
                <a:latin typeface="Open Sans"/>
              </a:rPr>
              <a:t>Android</a:t>
            </a:r>
            <a:r>
              <a:rPr lang="zh-CN" altLang="en-US" dirty="0">
                <a:solidFill>
                  <a:srgbClr val="555555"/>
                </a:solidFill>
                <a:latin typeface="Open Sans"/>
              </a:rPr>
              <a:t>应用，使用</a:t>
            </a:r>
            <a:r>
              <a:rPr lang="en-US" altLang="zh-CN" dirty="0" err="1">
                <a:solidFill>
                  <a:srgbClr val="555555"/>
                </a:solidFill>
                <a:latin typeface="Open Sans"/>
              </a:rPr>
              <a:t>kotlin</a:t>
            </a:r>
            <a:r>
              <a:rPr lang="zh-CN" altLang="en-US" dirty="0">
                <a:solidFill>
                  <a:srgbClr val="555555"/>
                </a:solidFill>
                <a:latin typeface="Open Sans"/>
              </a:rPr>
              <a:t>语言编写</a:t>
            </a:r>
            <a:endParaRPr lang="zh-CN" altLang="en-US" dirty="0">
              <a:solidFill>
                <a:srgbClr val="555555"/>
              </a:solidFill>
              <a:latin typeface="-apple-system"/>
            </a:endParaRPr>
          </a:p>
          <a:p>
            <a:pPr fontAlgn="base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55555"/>
                </a:solidFill>
                <a:latin typeface="Open Sans"/>
              </a:rPr>
              <a:t>学习</a:t>
            </a:r>
            <a:r>
              <a:rPr lang="en-US" altLang="zh-CN" dirty="0">
                <a:solidFill>
                  <a:srgbClr val="555555"/>
                </a:solidFill>
                <a:latin typeface="Open Sans"/>
              </a:rPr>
              <a:t>UI</a:t>
            </a:r>
            <a:r>
              <a:rPr lang="zh-CN" altLang="en-US" dirty="0">
                <a:solidFill>
                  <a:srgbClr val="555555"/>
                </a:solidFill>
                <a:latin typeface="Open Sans"/>
              </a:rPr>
              <a:t>设计，使应用美观</a:t>
            </a:r>
            <a:endParaRPr lang="zh-CN" altLang="en-US" dirty="0">
              <a:solidFill>
                <a:srgbClr val="555555"/>
              </a:solidFill>
              <a:latin typeface="-apple-system"/>
            </a:endParaRPr>
          </a:p>
          <a:p>
            <a:pPr fontAlgn="base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55555"/>
                </a:solidFill>
                <a:latin typeface="Open Sans"/>
              </a:rPr>
              <a:t>学习各种知识，运用知识解决后续出现的问题。</a:t>
            </a:r>
            <a:endParaRPr lang="zh-CN" altLang="en-US" dirty="0">
              <a:solidFill>
                <a:srgbClr val="555555"/>
              </a:solidFill>
              <a:latin typeface="-apple-system"/>
            </a:endParaRPr>
          </a:p>
        </p:txBody>
      </p:sp>
      <p:sp>
        <p:nvSpPr>
          <p:cNvPr id="5" name="矩形: 圆角 13">
            <a:extLst>
              <a:ext uri="{FF2B5EF4-FFF2-40B4-BE49-F238E27FC236}">
                <a16:creationId xmlns:a16="http://schemas.microsoft.com/office/drawing/2014/main" id="{D2C846F8-25CF-419D-A290-FFA4C142F550}"/>
              </a:ext>
            </a:extLst>
          </p:cNvPr>
          <p:cNvSpPr/>
          <p:nvPr/>
        </p:nvSpPr>
        <p:spPr>
          <a:xfrm>
            <a:off x="433973" y="266009"/>
            <a:ext cx="11528041" cy="857068"/>
          </a:xfrm>
          <a:prstGeom prst="roundRect">
            <a:avLst/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6827D8C-0C0E-405D-9D23-BE3158E7C347}"/>
              </a:ext>
            </a:extLst>
          </p:cNvPr>
          <p:cNvSpPr txBox="1"/>
          <p:nvPr/>
        </p:nvSpPr>
        <p:spPr>
          <a:xfrm>
            <a:off x="4720666" y="371377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i="0" dirty="0">
                <a:solidFill>
                  <a:schemeClr val="bg1"/>
                </a:solidFill>
                <a:effectLst/>
                <a:latin typeface="华文隶书" panose="02010800040101010101" pitchFamily="2" charset="-122"/>
                <a:ea typeface="华文隶书" panose="02010800040101010101" pitchFamily="2" charset="-122"/>
              </a:rPr>
              <a:t>产品</a:t>
            </a:r>
            <a:r>
              <a:rPr lang="zh-CN" altLang="en-US" sz="3600" b="1" i="0" dirty="0" smtClean="0">
                <a:solidFill>
                  <a:schemeClr val="bg1"/>
                </a:solidFill>
                <a:effectLst/>
                <a:latin typeface="华文隶书" panose="02010800040101010101" pitchFamily="2" charset="-122"/>
                <a:ea typeface="华文隶书" panose="02010800040101010101" pitchFamily="2" charset="-122"/>
              </a:rPr>
              <a:t>方案设计</a:t>
            </a:r>
            <a:endParaRPr lang="zh-CN" altLang="en-US" sz="3600" b="1" dirty="0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3267" y="1523710"/>
            <a:ext cx="1686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技术解决方案 </a:t>
            </a:r>
            <a:endParaRPr lang="zh-CN" altLang="en-US" b="1" dirty="0"/>
          </a:p>
          <a:p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830201"/>
              </p:ext>
            </p:extLst>
          </p:nvPr>
        </p:nvGraphicFramePr>
        <p:xfrm>
          <a:off x="971550" y="3670781"/>
          <a:ext cx="8032750" cy="3015234"/>
        </p:xfrm>
        <a:graphic>
          <a:graphicData uri="http://schemas.openxmlformats.org/drawingml/2006/table">
            <a:tbl>
              <a:tblPr/>
              <a:tblGrid>
                <a:gridCol w="4016375">
                  <a:extLst>
                    <a:ext uri="{9D8B030D-6E8A-4147-A177-3AD203B41FA5}">
                      <a16:colId xmlns:a16="http://schemas.microsoft.com/office/drawing/2014/main" val="3615997439"/>
                    </a:ext>
                  </a:extLst>
                </a:gridCol>
                <a:gridCol w="4016375">
                  <a:extLst>
                    <a:ext uri="{9D8B030D-6E8A-4147-A177-3AD203B41FA5}">
                      <a16:colId xmlns:a16="http://schemas.microsoft.com/office/drawing/2014/main" val="1479557454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algn="l" fontAlgn="base">
                        <a:lnSpc>
                          <a:spcPct val="130000"/>
                        </a:lnSpc>
                      </a:pPr>
                      <a:endParaRPr lang="zh-CN" altLang="en-US" sz="1100" b="0" i="0" spc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CN" altLang="en-US" sz="1100" b="0" i="0" spc="0">
                          <a:solidFill>
                            <a:srgbClr val="555555"/>
                          </a:solidFill>
                          <a:effectLst/>
                          <a:latin typeface="Open Sans" panose="020B0606030504020204"/>
                        </a:rPr>
                        <a:t>日期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30000"/>
                        </a:lnSpc>
                      </a:pPr>
                      <a:endParaRPr lang="zh-CN" altLang="en-US" sz="1100" b="0" i="0" spc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CN" altLang="en-US" sz="1100" b="0" i="0" spc="0">
                          <a:solidFill>
                            <a:srgbClr val="555555"/>
                          </a:solidFill>
                          <a:effectLst/>
                          <a:latin typeface="Open Sans" panose="020B0606030504020204"/>
                        </a:rPr>
                        <a:t>任务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8849362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ase">
                        <a:lnSpc>
                          <a:spcPct val="130000"/>
                        </a:lnSpc>
                      </a:pPr>
                      <a:endParaRPr lang="zh-CN" altLang="en-US" sz="1100" b="0" i="0" spc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CN" altLang="en-US" sz="1100" b="0" i="0" spc="0">
                          <a:solidFill>
                            <a:srgbClr val="555555"/>
                          </a:solidFill>
                          <a:effectLst/>
                          <a:latin typeface="Open Sans" panose="020B0606030504020204"/>
                        </a:rPr>
                        <a:t>第五周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30000"/>
                        </a:lnSpc>
                      </a:pPr>
                      <a:endParaRPr lang="zh-CN" altLang="en-US" sz="1100" b="0" i="0" spc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  <a:p>
                      <a:pPr algn="just">
                        <a:lnSpc>
                          <a:spcPct val="130000"/>
                        </a:lnSpc>
                      </a:pPr>
                      <a:r>
                        <a:rPr lang="zh-CN" altLang="en-US" sz="1100" b="0" i="0" spc="0">
                          <a:solidFill>
                            <a:srgbClr val="555555"/>
                          </a:solidFill>
                          <a:effectLst/>
                          <a:latin typeface="Open Sans" panose="020B0606030504020204"/>
                        </a:rPr>
                        <a:t>确定开发团队的人员组成与人员分工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540391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ase">
                        <a:lnSpc>
                          <a:spcPct val="130000"/>
                        </a:lnSpc>
                      </a:pPr>
                      <a:endParaRPr lang="zh-CN" altLang="en-US" sz="1100" b="0" i="0" spc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CN" altLang="en-US" sz="1100" b="0" i="0" spc="0">
                          <a:solidFill>
                            <a:srgbClr val="555555"/>
                          </a:solidFill>
                          <a:effectLst/>
                          <a:latin typeface="Open Sans" panose="020B0606030504020204"/>
                        </a:rPr>
                        <a:t>第六周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30000"/>
                        </a:lnSpc>
                      </a:pPr>
                      <a:endParaRPr lang="zh-CN" altLang="en-US" sz="1100" b="0" i="0" spc="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  <a:p>
                      <a:pPr algn="just">
                        <a:lnSpc>
                          <a:spcPct val="130000"/>
                        </a:lnSpc>
                      </a:pPr>
                      <a:r>
                        <a:rPr lang="zh-CN" altLang="en-US" sz="1100" b="0" i="0" spc="0" dirty="0">
                          <a:solidFill>
                            <a:srgbClr val="555555"/>
                          </a:solidFill>
                          <a:effectLst/>
                          <a:latin typeface="Open Sans" panose="020B0606030504020204"/>
                        </a:rPr>
                        <a:t>确定项目，编写可行性分析和需求分析</a:t>
                      </a:r>
                      <a:endParaRPr lang="zh-CN" altLang="en-US" dirty="0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296268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l" fontAlgn="base">
                        <a:lnSpc>
                          <a:spcPct val="130000"/>
                        </a:lnSpc>
                      </a:pPr>
                      <a:endParaRPr lang="zh-CN" altLang="en-US" sz="1100" b="0" i="0" spc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CN" altLang="en-US" sz="1100" b="0" i="0" spc="0">
                          <a:solidFill>
                            <a:srgbClr val="555555"/>
                          </a:solidFill>
                          <a:effectLst/>
                          <a:latin typeface="Open Sans" panose="020B0606030504020204"/>
                        </a:rPr>
                        <a:t>第七周、第八周、第九周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30000"/>
                        </a:lnSpc>
                      </a:pPr>
                      <a:endParaRPr lang="zh-CN" altLang="en-US" sz="1100" b="0" i="0" spc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  <a:p>
                      <a:pPr algn="just">
                        <a:lnSpc>
                          <a:spcPct val="130000"/>
                        </a:lnSpc>
                      </a:pPr>
                      <a:r>
                        <a:rPr lang="zh-CN" altLang="en-US" sz="1100" b="0" i="0" spc="0">
                          <a:solidFill>
                            <a:srgbClr val="555555"/>
                          </a:solidFill>
                          <a:effectLst/>
                          <a:latin typeface="Open Sans" panose="020B0606030504020204"/>
                        </a:rPr>
                        <a:t>设计阶段及前期准备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640762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ase">
                        <a:lnSpc>
                          <a:spcPct val="130000"/>
                        </a:lnSpc>
                      </a:pPr>
                      <a:endParaRPr lang="zh-CN" altLang="en-US" sz="1100" b="0" i="0" spc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CN" altLang="en-US" sz="1100" b="0" i="0" spc="0">
                          <a:solidFill>
                            <a:srgbClr val="555555"/>
                          </a:solidFill>
                          <a:effectLst/>
                          <a:latin typeface="Open Sans" panose="020B0606030504020204"/>
                        </a:rPr>
                        <a:t>第十周</a:t>
                      </a:r>
                      <a:r>
                        <a:rPr lang="en-US" altLang="zh-CN" sz="1100" b="0" i="0" spc="0">
                          <a:solidFill>
                            <a:srgbClr val="555555"/>
                          </a:solidFill>
                          <a:effectLst/>
                          <a:latin typeface="Open Sans" panose="020B0606030504020204"/>
                        </a:rPr>
                        <a:t>——</a:t>
                      </a:r>
                      <a:r>
                        <a:rPr lang="zh-CN" altLang="en-US" sz="1100" b="0" i="0" spc="0">
                          <a:solidFill>
                            <a:srgbClr val="555555"/>
                          </a:solidFill>
                          <a:effectLst/>
                          <a:latin typeface="Open Sans" panose="020B0606030504020204"/>
                        </a:rPr>
                        <a:t>第十四周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30000"/>
                        </a:lnSpc>
                      </a:pPr>
                      <a:endParaRPr lang="zh-CN" altLang="en-US" sz="1100" b="0" i="0" spc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  <a:p>
                      <a:pPr algn="just">
                        <a:lnSpc>
                          <a:spcPct val="130000"/>
                        </a:lnSpc>
                      </a:pPr>
                      <a:r>
                        <a:rPr lang="zh-CN" altLang="en-US" sz="1100" b="0" i="0" spc="0">
                          <a:solidFill>
                            <a:srgbClr val="555555"/>
                          </a:solidFill>
                          <a:effectLst/>
                          <a:latin typeface="Open Sans" panose="020B0606030504020204"/>
                        </a:rPr>
                        <a:t>实现产品所有功能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84746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ase">
                        <a:lnSpc>
                          <a:spcPct val="130000"/>
                        </a:lnSpc>
                      </a:pPr>
                      <a:endParaRPr lang="zh-CN" altLang="en-US" sz="1100" b="0" i="0" spc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CN" altLang="en-US" sz="1100" b="0" i="0" spc="0">
                          <a:solidFill>
                            <a:srgbClr val="555555"/>
                          </a:solidFill>
                          <a:effectLst/>
                          <a:latin typeface="Open Sans" panose="020B0606030504020204"/>
                        </a:rPr>
                        <a:t>第十五周、第十六周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30000"/>
                        </a:lnSpc>
                      </a:pPr>
                      <a:endParaRPr lang="zh-CN" altLang="en-US" sz="1100" b="0" i="0" spc="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  <a:p>
                      <a:pPr algn="just">
                        <a:lnSpc>
                          <a:spcPct val="130000"/>
                        </a:lnSpc>
                      </a:pPr>
                      <a:r>
                        <a:rPr lang="zh-CN" altLang="en-US" sz="1100" b="0" i="0" spc="0" dirty="0">
                          <a:solidFill>
                            <a:srgbClr val="555555"/>
                          </a:solidFill>
                          <a:effectLst/>
                          <a:latin typeface="Open Sans" panose="020B0606030504020204"/>
                        </a:rPr>
                        <a:t>软件测试及项目总结</a:t>
                      </a:r>
                      <a:endParaRPr lang="zh-CN" altLang="en-US" dirty="0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3810182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623267" y="322498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开发日程表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36763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3E21A92-1BC4-464E-9115-B02845961A92}"/>
              </a:ext>
            </a:extLst>
          </p:cNvPr>
          <p:cNvSpPr txBox="1"/>
          <p:nvPr/>
        </p:nvSpPr>
        <p:spPr>
          <a:xfrm>
            <a:off x="580415" y="1700768"/>
            <a:ext cx="6097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 smtClean="0"/>
              <a:t>推广</a:t>
            </a:r>
            <a:endParaRPr lang="zh-CN" altLang="en-US" sz="32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A1D814D-913E-4A62-A403-C0B4E8752D2B}"/>
              </a:ext>
            </a:extLst>
          </p:cNvPr>
          <p:cNvSpPr txBox="1"/>
          <p:nvPr/>
        </p:nvSpPr>
        <p:spPr>
          <a:xfrm>
            <a:off x="669315" y="2491887"/>
            <a:ext cx="10967157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  <a:spcBef>
                <a:spcPts val="1800"/>
              </a:spcBef>
            </a:pPr>
            <a:r>
              <a:rPr lang="zh-CN" altLang="zh-CN" sz="2400" b="1" kern="2200" dirty="0">
                <a:solidFill>
                  <a:srgbClr val="5555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线上方式：</a:t>
            </a:r>
          </a:p>
          <a:p>
            <a:pPr marL="342900" lvl="0" indent="-342900" algn="l">
              <a:lnSpc>
                <a:spcPct val="130000"/>
              </a:lnSpc>
              <a:spcAft>
                <a:spcPts val="600"/>
              </a:spcAft>
              <a:buFont typeface="Wingdings" panose="05000000000000000000" pitchFamily="2" charset="2"/>
              <a:buChar char=""/>
            </a:pPr>
            <a:r>
              <a:rPr lang="zh-CN" altLang="zh-CN" sz="2400" kern="1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朋友圈、</a:t>
            </a:r>
            <a:r>
              <a:rPr lang="en-US" altLang="zh-CN" sz="2400" kern="1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QQ</a:t>
            </a:r>
            <a:r>
              <a:rPr lang="zh-CN" altLang="zh-CN" sz="2400" kern="100" dirty="0" smtClean="0">
                <a:solidFill>
                  <a:srgbClr val="555555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群</a:t>
            </a:r>
            <a:r>
              <a:rPr lang="zh-CN" altLang="en-US" sz="2400" kern="100" dirty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kern="100" dirty="0" smtClean="0">
                <a:solidFill>
                  <a:srgbClr val="555555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</a:t>
            </a:r>
            <a:r>
              <a:rPr lang="en-US" altLang="zh-CN" sz="2400" kern="1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APP</a:t>
            </a:r>
            <a:r>
              <a:rPr lang="zh-CN" altLang="zh-CN" sz="2400" kern="1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软推或者硬推给自己的朋友，例如舍友，同班同学等，也可让朋友帮忙推荐给朋友；再则是在朋友圈、</a:t>
            </a:r>
            <a:r>
              <a:rPr lang="en-US" altLang="zh-CN" sz="2400" kern="1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QQ</a:t>
            </a:r>
            <a:r>
              <a:rPr lang="zh-CN" altLang="zh-CN" sz="2400" kern="1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群推荐</a:t>
            </a:r>
            <a:r>
              <a:rPr lang="en-US" altLang="zh-CN" sz="2400" kern="1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APP</a:t>
            </a:r>
            <a:r>
              <a:rPr lang="zh-CN" altLang="zh-CN" sz="2400" kern="1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、关键要有完善的激励机制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30000"/>
              </a:lnSpc>
              <a:spcAft>
                <a:spcPts val="600"/>
              </a:spcAft>
              <a:buFont typeface="Wingdings" panose="05000000000000000000" pitchFamily="2" charset="2"/>
              <a:buChar char=""/>
            </a:pPr>
            <a:r>
              <a:rPr lang="zh-CN" altLang="zh-CN" sz="2400" kern="1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知乎等同类</a:t>
            </a:r>
            <a:r>
              <a:rPr lang="zh-CN" altLang="zh-CN" sz="2400" kern="100" dirty="0" smtClean="0">
                <a:solidFill>
                  <a:srgbClr val="333333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产品</a:t>
            </a:r>
            <a:r>
              <a:rPr lang="zh-CN" altLang="en-US" sz="2400" kern="100" dirty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kern="100" dirty="0" smtClean="0">
                <a:solidFill>
                  <a:srgbClr val="555555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zh-CN" altLang="zh-CN" sz="2400" kern="1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学校网站、学校贴吧、校园论坛、社交网络上介绍、宣传</a:t>
            </a:r>
            <a:r>
              <a:rPr lang="en-US" altLang="zh-CN" sz="2400" kern="1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APP</a:t>
            </a:r>
            <a:r>
              <a:rPr lang="zh-CN" altLang="zh-CN" sz="2400" kern="1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，并放置下载地址及二</a:t>
            </a:r>
            <a:r>
              <a:rPr lang="zh-CN" altLang="zh-CN" sz="2400" kern="100" dirty="0" smtClean="0">
                <a:solidFill>
                  <a:srgbClr val="555555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维码</a:t>
            </a:r>
            <a:endParaRPr lang="en-US" altLang="zh-CN" sz="2400" kern="100" dirty="0" smtClean="0">
              <a:solidFill>
                <a:srgbClr val="555555"/>
              </a:solidFill>
              <a:effectLst/>
              <a:latin typeface="Calibri" panose="020F050202020403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 typeface="Wingdings" panose="05000000000000000000" pitchFamily="2" charset="2"/>
              <a:buChar char=""/>
            </a:pPr>
            <a:r>
              <a:rPr lang="zh-CN" altLang="en-US" sz="2400" kern="100" dirty="0">
                <a:solidFill>
                  <a:srgbClr val="555555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在各大应用商店上架</a:t>
            </a:r>
            <a:endParaRPr lang="en-US" altLang="zh-CN" sz="2400" kern="100" dirty="0">
              <a:solidFill>
                <a:srgbClr val="555555"/>
              </a:solidFill>
              <a:latin typeface="Calibri" panose="020F050202020403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zh-CN" altLang="en-US" sz="2400" dirty="0"/>
          </a:p>
        </p:txBody>
      </p:sp>
      <p:grpSp>
        <p:nvGrpSpPr>
          <p:cNvPr id="7" name="组合 6"/>
          <p:cNvGrpSpPr/>
          <p:nvPr/>
        </p:nvGrpSpPr>
        <p:grpSpPr>
          <a:xfrm>
            <a:off x="748561" y="261463"/>
            <a:ext cx="10808664" cy="1110384"/>
            <a:chOff x="723898" y="4908278"/>
            <a:chExt cx="10808664" cy="1110384"/>
          </a:xfrm>
        </p:grpSpPr>
        <p:sp>
          <p:nvSpPr>
            <p:cNvPr id="9" name="矩形: 圆角 15">
              <a:extLst>
                <a:ext uri="{FF2B5EF4-FFF2-40B4-BE49-F238E27FC236}">
                  <a16:creationId xmlns:a16="http://schemas.microsoft.com/office/drawing/2014/main" id="{FF7FE042-134E-4EDC-B2C2-98CF1C69D6E5}"/>
                </a:ext>
              </a:extLst>
            </p:cNvPr>
            <p:cNvSpPr/>
            <p:nvPr/>
          </p:nvSpPr>
          <p:spPr>
            <a:xfrm>
              <a:off x="723898" y="4908278"/>
              <a:ext cx="10808664" cy="1110384"/>
            </a:xfrm>
            <a:prstGeom prst="roundRect">
              <a:avLst/>
            </a:prstGeom>
            <a:solidFill>
              <a:schemeClr val="tx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7445E54-2F6D-4E31-A551-71133FD06157}"/>
                </a:ext>
              </a:extLst>
            </p:cNvPr>
            <p:cNvSpPr txBox="1"/>
            <p:nvPr/>
          </p:nvSpPr>
          <p:spPr>
            <a:xfrm>
              <a:off x="4791341" y="5133437"/>
              <a:ext cx="267377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2800" b="1" i="0" dirty="0">
                  <a:solidFill>
                    <a:schemeClr val="bg1"/>
                  </a:solidFill>
                  <a:effectLst/>
                  <a:latin typeface="华文隶书" panose="02010800040101010101" pitchFamily="2" charset="-122"/>
                  <a:ea typeface="华文隶书" panose="02010800040101010101" pitchFamily="2" charset="-122"/>
                </a:rPr>
                <a:t>推广和运营</a:t>
              </a:r>
              <a:r>
                <a:rPr lang="zh-CN" altLang="en-US" sz="2800" b="1" i="0" dirty="0" smtClean="0">
                  <a:solidFill>
                    <a:schemeClr val="bg1"/>
                  </a:solidFill>
                  <a:effectLst/>
                  <a:latin typeface="华文隶书" panose="02010800040101010101" pitchFamily="2" charset="-122"/>
                  <a:ea typeface="华文隶书" panose="02010800040101010101" pitchFamily="2" charset="-122"/>
                </a:rPr>
                <a:t>方案</a:t>
              </a:r>
              <a:endParaRPr lang="zh-CN" altLang="en-US" sz="2800" b="1" i="0" dirty="0">
                <a:solidFill>
                  <a:schemeClr val="bg1"/>
                </a:solidFill>
                <a:effectLst/>
                <a:latin typeface="华文隶书" panose="02010800040101010101" pitchFamily="2" charset="-122"/>
                <a:ea typeface="华文隶书" panose="020108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623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88751AA-0AFF-46E7-9308-E7FF63B3F46B}"/>
              </a:ext>
            </a:extLst>
          </p:cNvPr>
          <p:cNvSpPr txBox="1"/>
          <p:nvPr/>
        </p:nvSpPr>
        <p:spPr>
          <a:xfrm>
            <a:off x="330600" y="2431374"/>
            <a:ext cx="11530798" cy="3434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6700" indent="279400" algn="l">
              <a:lnSpc>
                <a:spcPct val="130000"/>
              </a:lnSpc>
              <a:spcAft>
                <a:spcPts val="600"/>
              </a:spcAft>
            </a:pPr>
            <a:r>
              <a:rPr lang="zh-CN" altLang="zh-CN" sz="1800" b="1" kern="2200" dirty="0">
                <a:solidFill>
                  <a:srgbClr val="5555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线下方式</a:t>
            </a:r>
            <a:r>
              <a:rPr lang="zh-CN" altLang="zh-CN" sz="1800" b="1" kern="2200" dirty="0" smtClean="0">
                <a:solidFill>
                  <a:srgbClr val="5555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zh-CN" altLang="zh-CN" sz="1800" b="1" kern="2200" dirty="0">
              <a:solidFill>
                <a:srgbClr val="555555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lvl="0" indent="-342900" algn="l">
              <a:lnSpc>
                <a:spcPct val="130000"/>
              </a:lnSpc>
              <a:spcAft>
                <a:spcPts val="600"/>
              </a:spcAft>
              <a:buFont typeface="Wingdings" panose="05000000000000000000" pitchFamily="2" charset="2"/>
              <a:buChar char=""/>
            </a:pPr>
            <a:r>
              <a:rPr lang="zh-CN" altLang="zh-CN" sz="1800" kern="1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选择写一些软文发表在每个学校自己的杂志、报刊等相关媒体</a:t>
            </a:r>
            <a:r>
              <a:rPr lang="zh-CN" altLang="zh-CN" sz="1800" kern="100" dirty="0" smtClean="0">
                <a:solidFill>
                  <a:srgbClr val="555555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</a:t>
            </a:r>
            <a:endParaRPr lang="en-US" altLang="zh-CN" kern="100" dirty="0">
              <a:solidFill>
                <a:srgbClr val="555555"/>
              </a:solidFill>
              <a:latin typeface="Calibri" panose="020F050202020403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30000"/>
              </a:lnSpc>
              <a:spcAft>
                <a:spcPts val="600"/>
              </a:spcAft>
              <a:buFont typeface="Wingdings" panose="05000000000000000000" pitchFamily="2" charset="2"/>
              <a:buChar char=""/>
            </a:pPr>
            <a:r>
              <a:rPr lang="zh-CN" altLang="en-US" kern="100" dirty="0" smtClean="0">
                <a:solidFill>
                  <a:srgbClr val="555555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宿舍楼派传单宣传</a:t>
            </a:r>
            <a:endParaRPr lang="zh-CN" altLang="zh-CN" sz="1800" kern="100" dirty="0">
              <a:effectLst/>
              <a:latin typeface="Calibri" panose="020F0502020204030204" pitchFamily="34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30000"/>
              </a:lnSpc>
              <a:spcAft>
                <a:spcPts val="600"/>
              </a:spcAft>
              <a:buFont typeface="Wingdings" panose="05000000000000000000" pitchFamily="2" charset="2"/>
              <a:buChar char=""/>
            </a:pPr>
            <a:r>
              <a:rPr lang="zh-CN" altLang="zh-CN" sz="1800" kern="100" dirty="0" smtClean="0">
                <a:solidFill>
                  <a:srgbClr val="555555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请同学</a:t>
            </a:r>
            <a:r>
              <a:rPr lang="zh-CN" altLang="zh-CN" sz="1800" kern="1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在课余时间进行演讲宣传的方式</a:t>
            </a:r>
            <a:endParaRPr lang="zh-CN" altLang="zh-CN" sz="1800" kern="100" dirty="0">
              <a:effectLst/>
              <a:latin typeface="Calibri" panose="020F0502020204030204" pitchFamily="34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30000"/>
              </a:lnSpc>
              <a:spcAft>
                <a:spcPts val="600"/>
              </a:spcAft>
              <a:buFont typeface="Wingdings" panose="05000000000000000000" pitchFamily="2" charset="2"/>
              <a:buChar char=""/>
            </a:pPr>
            <a:r>
              <a:rPr lang="zh-CN" altLang="zh-CN" sz="1800" kern="1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在学校人脉很广，或者自己本身就是团委学生会、社团主要干部的同学，引导他人下载注册</a:t>
            </a:r>
            <a:endParaRPr lang="zh-CN" altLang="zh-CN" sz="1800" kern="100" dirty="0">
              <a:effectLst/>
              <a:latin typeface="Calibri" panose="020F0502020204030204" pitchFamily="34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30000"/>
              </a:lnSpc>
              <a:spcAft>
                <a:spcPts val="600"/>
              </a:spcAft>
              <a:buFont typeface="Wingdings" panose="05000000000000000000" pitchFamily="2" charset="2"/>
              <a:buChar char=""/>
            </a:pPr>
            <a:r>
              <a:rPr lang="zh-CN" altLang="zh-CN" sz="1800" kern="100" dirty="0" smtClean="0">
                <a:solidFill>
                  <a:srgbClr val="555555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比较</a:t>
            </a:r>
            <a:r>
              <a:rPr lang="zh-CN" altLang="zh-CN" sz="1800" kern="1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大的学校往往有专门的通勤车或者校车，主要供学生上下课乘坐。在车体做</a:t>
            </a:r>
            <a:r>
              <a:rPr lang="en-US" altLang="zh-CN" sz="1800" kern="1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APP</a:t>
            </a:r>
            <a:r>
              <a:rPr lang="zh-CN" altLang="zh-CN" sz="1800" kern="1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广告</a:t>
            </a:r>
            <a:endParaRPr lang="zh-CN" altLang="zh-CN" sz="1800" kern="100" dirty="0">
              <a:effectLst/>
              <a:latin typeface="Calibri" panose="020F0502020204030204" pitchFamily="34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30000"/>
              </a:lnSpc>
              <a:spcAft>
                <a:spcPts val="600"/>
              </a:spcAft>
              <a:buFont typeface="Wingdings" panose="05000000000000000000" pitchFamily="2" charset="2"/>
              <a:buChar char=""/>
            </a:pPr>
            <a:r>
              <a:rPr lang="zh-CN" altLang="zh-CN" sz="1800" kern="100" dirty="0" smtClean="0">
                <a:solidFill>
                  <a:srgbClr val="555555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自营</a:t>
            </a:r>
            <a:r>
              <a:rPr lang="zh-CN" altLang="zh-CN" sz="1800" kern="1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超市、打印店、奶茶店、餐馆、理发店、眼镜店等店铺不分大小都可以谈合作，张贴</a:t>
            </a:r>
            <a:r>
              <a:rPr lang="en-US" altLang="zh-CN" sz="1800" kern="1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APP</a:t>
            </a:r>
            <a:r>
              <a:rPr lang="zh-CN" altLang="zh-CN" sz="1800" kern="1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二维码广告以供下载</a:t>
            </a:r>
            <a:endParaRPr lang="zh-CN" altLang="zh-CN" sz="1800" kern="100" dirty="0">
              <a:effectLst/>
              <a:latin typeface="Calibri" panose="020F0502020204030204" pitchFamily="34" charset="0"/>
              <a:ea typeface="Wingdings" panose="05000000000000000000" pitchFamily="2" charset="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32580B-417C-47A6-9106-02533FE66FF9}"/>
              </a:ext>
            </a:extLst>
          </p:cNvPr>
          <p:cNvSpPr txBox="1"/>
          <p:nvPr/>
        </p:nvSpPr>
        <p:spPr>
          <a:xfrm>
            <a:off x="464408" y="1425208"/>
            <a:ext cx="6097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 smtClean="0"/>
              <a:t>推广</a:t>
            </a:r>
            <a:endParaRPr lang="zh-CN" altLang="en-US" sz="3200" b="1" dirty="0"/>
          </a:p>
        </p:txBody>
      </p:sp>
      <p:grpSp>
        <p:nvGrpSpPr>
          <p:cNvPr id="8" name="组合 7"/>
          <p:cNvGrpSpPr/>
          <p:nvPr/>
        </p:nvGrpSpPr>
        <p:grpSpPr>
          <a:xfrm>
            <a:off x="330600" y="104129"/>
            <a:ext cx="11530798" cy="1110384"/>
            <a:chOff x="723898" y="4908278"/>
            <a:chExt cx="10808664" cy="1110384"/>
          </a:xfrm>
        </p:grpSpPr>
        <p:sp>
          <p:nvSpPr>
            <p:cNvPr id="9" name="矩形: 圆角 15">
              <a:extLst>
                <a:ext uri="{FF2B5EF4-FFF2-40B4-BE49-F238E27FC236}">
                  <a16:creationId xmlns:a16="http://schemas.microsoft.com/office/drawing/2014/main" id="{FF7FE042-134E-4EDC-B2C2-98CF1C69D6E5}"/>
                </a:ext>
              </a:extLst>
            </p:cNvPr>
            <p:cNvSpPr/>
            <p:nvPr/>
          </p:nvSpPr>
          <p:spPr>
            <a:xfrm>
              <a:off x="723898" y="4908278"/>
              <a:ext cx="10808664" cy="1110384"/>
            </a:xfrm>
            <a:prstGeom prst="roundRect">
              <a:avLst/>
            </a:prstGeom>
            <a:solidFill>
              <a:schemeClr val="tx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7445E54-2F6D-4E31-A551-71133FD06157}"/>
                </a:ext>
              </a:extLst>
            </p:cNvPr>
            <p:cNvSpPr txBox="1"/>
            <p:nvPr/>
          </p:nvSpPr>
          <p:spPr>
            <a:xfrm>
              <a:off x="4791341" y="5133437"/>
              <a:ext cx="267377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2800" b="1" i="0" dirty="0">
                  <a:solidFill>
                    <a:schemeClr val="bg1"/>
                  </a:solidFill>
                  <a:effectLst/>
                  <a:latin typeface="华文隶书" panose="02010800040101010101" pitchFamily="2" charset="-122"/>
                  <a:ea typeface="华文隶书" panose="02010800040101010101" pitchFamily="2" charset="-122"/>
                </a:rPr>
                <a:t>推广和运营</a:t>
              </a:r>
              <a:r>
                <a:rPr lang="zh-CN" altLang="en-US" sz="2800" b="1" i="0" dirty="0" smtClean="0">
                  <a:solidFill>
                    <a:schemeClr val="bg1"/>
                  </a:solidFill>
                  <a:effectLst/>
                  <a:latin typeface="华文隶书" panose="02010800040101010101" pitchFamily="2" charset="-122"/>
                  <a:ea typeface="华文隶书" panose="02010800040101010101" pitchFamily="2" charset="-122"/>
                </a:rPr>
                <a:t>方案</a:t>
              </a:r>
              <a:endParaRPr lang="zh-CN" altLang="en-US" sz="2800" b="1" i="0" dirty="0">
                <a:solidFill>
                  <a:schemeClr val="bg1"/>
                </a:solidFill>
                <a:effectLst/>
                <a:latin typeface="华文隶书" panose="02010800040101010101" pitchFamily="2" charset="-122"/>
                <a:ea typeface="华文隶书" panose="020108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126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719</Words>
  <Application>Microsoft Office PowerPoint</Application>
  <PresentationFormat>宽屏</PresentationFormat>
  <Paragraphs>93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-apple-system</vt:lpstr>
      <vt:lpstr>Open Sans</vt:lpstr>
      <vt:lpstr>等线</vt:lpstr>
      <vt:lpstr>华文隶书</vt:lpstr>
      <vt:lpstr>宋体</vt:lpstr>
      <vt:lpstr>微软雅黑</vt:lpstr>
      <vt:lpstr>Arial</vt:lpstr>
      <vt:lpstr>Calibri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成路</dc:creator>
  <cp:lastModifiedBy>微软用户</cp:lastModifiedBy>
  <cp:revision>23</cp:revision>
  <dcterms:created xsi:type="dcterms:W3CDTF">2020-10-20T14:28:26Z</dcterms:created>
  <dcterms:modified xsi:type="dcterms:W3CDTF">2020-10-21T02:07:04Z</dcterms:modified>
</cp:coreProperties>
</file>