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9" r:id="rId2"/>
  </p:sldMasterIdLst>
  <p:notesMasterIdLst>
    <p:notesMasterId r:id="rId12"/>
  </p:notesMasterIdLst>
  <p:sldIdLst>
    <p:sldId id="286" r:id="rId3"/>
    <p:sldId id="283" r:id="rId4"/>
    <p:sldId id="268" r:id="rId5"/>
    <p:sldId id="287" r:id="rId6"/>
    <p:sldId id="280" r:id="rId7"/>
    <p:sldId id="288" r:id="rId8"/>
    <p:sldId id="289" r:id="rId9"/>
    <p:sldId id="273" r:id="rId10"/>
    <p:sldId id="261" r:id="rId11"/>
  </p:sldIdLst>
  <p:sldSz cx="22860000" cy="128016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200" userDrawn="1">
          <p15:clr>
            <a:srgbClr val="A4A3A4"/>
          </p15:clr>
        </p15:guide>
        <p15:guide id="3" orient="horz" pos="1174" userDrawn="1">
          <p15:clr>
            <a:srgbClr val="A4A3A4"/>
          </p15:clr>
        </p15:guide>
        <p15:guide id="4" orient="horz" pos="4599" userDrawn="1">
          <p15:clr>
            <a:srgbClr val="A4A3A4"/>
          </p15:clr>
        </p15:guide>
        <p15:guide id="5" pos="8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B43"/>
    <a:srgbClr val="0F85F1"/>
    <a:srgbClr val="32589A"/>
    <a:srgbClr val="86BACC"/>
    <a:srgbClr val="64ADD3"/>
    <a:srgbClr val="3D9DE0"/>
    <a:srgbClr val="667F99"/>
    <a:srgbClr val="287ED7"/>
    <a:srgbClr val="1B7EE4"/>
    <a:srgbClr val="347F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 showGuides="1">
      <p:cViewPr varScale="1">
        <p:scale>
          <a:sx n="64" d="100"/>
          <a:sy n="64" d="100"/>
        </p:scale>
        <p:origin x="138" y="48"/>
      </p:cViewPr>
      <p:guideLst>
        <p:guide orient="horz" pos="4032"/>
        <p:guide pos="7200"/>
        <p:guide orient="horz" pos="1174"/>
        <p:guide orient="horz" pos="4599"/>
        <p:guide pos="8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5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2AFE2-3667-4B54-B87B-39862DF1A0D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2C665-9F71-4DC9-9A20-342EB435B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048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06508" y="593691"/>
            <a:ext cx="2596639" cy="102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5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06A910-8453-4D0C-A9C4-90465CC0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706910"/>
            <a:fld id="{5FA87EA2-25C9-402A-B74C-9956F554B8D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706910"/>
              <a:t>2020/12/29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8D4DE4-9ED3-4E08-9D9E-3D946823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70691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6672F3-9E9C-4B55-AB07-8D857A80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706910"/>
            <a:fld id="{617BA47D-C62B-430C-B58A-A7E1395A26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70691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88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45C3C-586B-4277-A74C-7B304405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604" y="853440"/>
            <a:ext cx="7372944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8E6CFF-50D7-4F84-9606-F504E2609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8477" y="1843194"/>
            <a:ext cx="11572875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58D9CC-EB8D-441C-A652-CCBB18B56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74604" y="3840480"/>
            <a:ext cx="7372944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AEC978-1873-48ED-8609-186BBF5E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706910"/>
            <a:fld id="{5FA87EA2-25C9-402A-B74C-9956F554B8D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706910"/>
              <a:t>2020/12/29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6B5A37-B2A1-4461-9102-BB8D09DD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70691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B6D6F4-6659-483C-B911-1D66F786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706910"/>
            <a:fld id="{617BA47D-C62B-430C-B58A-A7E1395A26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70691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26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925FC-7828-4BDA-89FC-43B1091BD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604" y="853440"/>
            <a:ext cx="7372944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DBCFBA-6AA5-4D8A-B56B-EDCDBDF12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18477" y="1843194"/>
            <a:ext cx="11572875" cy="9097433"/>
          </a:xfrm>
        </p:spPr>
        <p:txBody>
          <a:bodyPr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8B7215-4CA8-4231-8924-D009882FA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74604" y="3840480"/>
            <a:ext cx="7372944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F058CD-38BC-46B3-9622-7F2A81E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706910"/>
            <a:fld id="{5FA87EA2-25C9-402A-B74C-9956F554B8D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706910"/>
              <a:t>2020/12/29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9543B2-A0BE-4CCE-83B1-F08EA5B0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70691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C6DDB3-BAD5-48F5-9E0A-13172A0A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706910"/>
            <a:fld id="{617BA47D-C62B-430C-B58A-A7E1395A26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70691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57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12E2E-6BEA-41E7-BDA7-546F7B95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A20387-97FA-4E20-B974-29A78DBC8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76767-D4E3-45C2-BF57-3AD1535A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706910"/>
            <a:fld id="{5FA87EA2-25C9-402A-B74C-9956F554B8D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706910"/>
              <a:t>2020/12/29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902A62-DCC5-44E8-BDED-B5494D3C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70691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4D36CD-34E0-43D3-9453-EA47AA23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706910"/>
            <a:fld id="{617BA47D-C62B-430C-B58A-A7E1395A26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70691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79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4E1241-E064-49C9-999F-61CCA1A5E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359187" y="681567"/>
            <a:ext cx="4929188" cy="108487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9B35DD-C481-4553-B4ED-BBD7EF6D0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71625" y="681567"/>
            <a:ext cx="14501813" cy="1084876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4FEB3-BE6D-4013-BBA1-21D1E27E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706910"/>
            <a:fld id="{5FA87EA2-25C9-402A-B74C-9956F554B8D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706910"/>
              <a:t>2020/12/29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E8CD0-BE4F-4A89-993B-AD68F8DA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70691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BF44B8-E845-4ED4-A6DE-8C78F530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706910"/>
            <a:fld id="{617BA47D-C62B-430C-B58A-A7E1395A26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70691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77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22860000" cy="1279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584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A7A4A-409E-4414-BC93-D3914C47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0" y="2095078"/>
            <a:ext cx="171450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BE3CBF-51EF-4941-8D1E-FFAFBD0D0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0" y="6723804"/>
            <a:ext cx="171450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13316-875F-48A5-ACBB-130176BF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706910"/>
            <a:fld id="{5FA87EA2-25C9-402A-B74C-9956F554B8D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706910"/>
              <a:t>2020/12/29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2B8D2-5E58-47F8-A99E-EF0FC2DD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70691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E7F16B-CC83-4031-B55B-A0091DFD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706910"/>
            <a:fld id="{617BA47D-C62B-430C-B58A-A7E1395A26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70691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22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F79B3-8920-4699-B525-3866DD6A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3B1AB-65EF-4C44-B816-B012D1757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9CDAAB-CDD5-491C-AEC9-FD88A0FB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706910"/>
            <a:fld id="{5FA87EA2-25C9-402A-B74C-9956F554B8D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706910"/>
              <a:t>2020/12/29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ADEF7-6225-4F81-9DD2-C8112545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70691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E2CFC-9011-4F9F-9DF9-47C9DF7F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706910"/>
            <a:fld id="{617BA47D-C62B-430C-B58A-A7E1395A26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70691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4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68FB3-4F53-4AC3-A226-3A67851B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719" y="3191512"/>
            <a:ext cx="1971675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A0EEDE-AF19-43CF-8C73-D4701689B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9719" y="8566999"/>
            <a:ext cx="1971675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E392B-EA70-4EE9-99CA-BA83FEDB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706910"/>
            <a:fld id="{5FA87EA2-25C9-402A-B74C-9956F554B8D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706910"/>
              <a:t>2020/12/29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A893F-CB40-4EE9-A12B-C61A774F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70691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0F9B3-2127-4533-906C-784E1350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706910"/>
            <a:fld id="{617BA47D-C62B-430C-B58A-A7E1395A26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70691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54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656A1-CC81-44B6-9F67-D7C5DEC8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89A8A-A1D2-4C12-A0BF-B23132636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71625" y="3407833"/>
            <a:ext cx="9715500" cy="81224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C5FFCB-49A2-4359-BC43-29BBF2E55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72875" y="3407833"/>
            <a:ext cx="9715500" cy="81224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C8B569-90B9-480D-B163-06AD7100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706910"/>
            <a:fld id="{5FA87EA2-25C9-402A-B74C-9956F554B8D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706910"/>
              <a:t>2020/12/29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246115-8BC3-4CBB-BBB9-579D52F7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70691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0D05CF-069D-4066-B941-62B2649B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706910"/>
            <a:fld id="{617BA47D-C62B-430C-B58A-A7E1395A26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70691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6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34AF2-A01D-430D-B34F-7C3A7250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603" y="681568"/>
            <a:ext cx="19716750" cy="247438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2562EF-CBDB-4FFA-AFCA-E826768EC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4603" y="3138171"/>
            <a:ext cx="9670851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B65447-8C27-4E0D-B904-0C44B78B2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74603" y="4676140"/>
            <a:ext cx="9670851" cy="68778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04D52D-884D-4855-9E27-8B77353B9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572875" y="3138171"/>
            <a:ext cx="9718478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482B28-01FA-4D6D-9007-3F1E4AB94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572875" y="4676140"/>
            <a:ext cx="9718478" cy="68778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47A2D1-B502-4BE6-908A-F0BA5B43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706910"/>
            <a:fld id="{5FA87EA2-25C9-402A-B74C-9956F554B8D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706910"/>
              <a:t>2020/12/29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A3DD89-4205-4C6C-AB2C-53BF0FD1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70691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E08DFB-01C9-4854-9803-15F3FAAA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706910"/>
            <a:fld id="{617BA47D-C62B-430C-B58A-A7E1395A26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70691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63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084CB-6718-43F0-A2D4-A078B0CB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E34077-0487-401B-9B7C-DCB2C9D3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706910"/>
            <a:fld id="{5FA87EA2-25C9-402A-B74C-9956F554B8D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706910"/>
              <a:t>2020/12/29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F17517-FD3E-4272-9C54-9C90AD61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70691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D6494E-B422-493E-9D0D-8677F8AC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706910"/>
            <a:fld id="{617BA47D-C62B-430C-B58A-A7E1395A26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70691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59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72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3" r:id="rId2"/>
    <p:sldLayoutId id="2147483676" r:id="rId3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DB7B6A-733F-429E-B409-F4A082BB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681568"/>
            <a:ext cx="1971675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BC5825-5F1A-4A25-BA40-4326B90AF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25" y="3407833"/>
            <a:ext cx="1971675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665CB8-B371-4579-A67C-F9FCA9366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71625" y="11865187"/>
            <a:ext cx="51435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06910"/>
            <a:fld id="{5FA87EA2-25C9-402A-B74C-9956F554B8D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706910"/>
              <a:t>2020/12/29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E2799-74F3-4484-A0DB-7684C8362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2375" y="11865187"/>
            <a:ext cx="771525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0691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43E7C-9E0C-42F1-9D3B-CC6C52121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144875" y="11865187"/>
            <a:ext cx="51435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06910"/>
            <a:fld id="{617BA47D-C62B-430C-B58A-A7E1395A26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70691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1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8.jpg"/><Relationship Id="rId5" Type="http://schemas.openxmlformats.org/officeDocument/2006/relationships/image" Target="../media/image11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" Target="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" y="0"/>
            <a:ext cx="22757741" cy="128016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9BC9EC7-1EBC-449E-B3CD-E06F31CD5555}"/>
              </a:ext>
            </a:extLst>
          </p:cNvPr>
          <p:cNvSpPr/>
          <p:nvPr/>
        </p:nvSpPr>
        <p:spPr>
          <a:xfrm>
            <a:off x="51130" y="91441"/>
            <a:ext cx="22811313" cy="12801600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06910"/>
            <a:endParaRPr lang="en-US" sz="3360" dirty="0">
              <a:solidFill>
                <a:prstClr val="white"/>
              </a:solidFill>
              <a:latin typeface="等线" panose="020F050202020403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23440" y="1950721"/>
            <a:ext cx="18084801" cy="9631679"/>
          </a:xfrm>
          <a:prstGeom prst="rect">
            <a:avLst/>
          </a:prstGeom>
          <a:noFill/>
          <a:ln w="19050">
            <a:solidFill>
              <a:srgbClr val="31CC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06910"/>
            <a:endParaRPr lang="en-US" sz="3360">
              <a:solidFill>
                <a:prstClr val="white"/>
              </a:solidFill>
              <a:latin typeface="等线" panose="020F05020202040302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0DB0D-EE4F-44CB-AE5C-81250E2046E4}"/>
              </a:ext>
            </a:extLst>
          </p:cNvPr>
          <p:cNvSpPr txBox="1"/>
          <p:nvPr/>
        </p:nvSpPr>
        <p:spPr>
          <a:xfrm>
            <a:off x="2935527" y="6366349"/>
            <a:ext cx="169889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9600" dirty="0">
                <a:solidFill>
                  <a:schemeClr val="accent5"/>
                </a:solidFill>
              </a:rPr>
              <a:t>智能识别相机app产品方案</a:t>
            </a:r>
            <a:r>
              <a:rPr lang="zh-CN" altLang="en-US" sz="9600" dirty="0">
                <a:solidFill>
                  <a:schemeClr val="accent5"/>
                </a:solidFill>
              </a:rPr>
              <a:t>报告</a:t>
            </a:r>
            <a:endParaRPr lang="zh-CN" altLang="en-US" sz="96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131B4B2-E5F8-4463-A946-871AA6FFE521}"/>
              </a:ext>
            </a:extLst>
          </p:cNvPr>
          <p:cNvGrpSpPr/>
          <p:nvPr/>
        </p:nvGrpSpPr>
        <p:grpSpPr>
          <a:xfrm>
            <a:off x="2598852" y="10635314"/>
            <a:ext cx="620036" cy="572341"/>
            <a:chOff x="1107522" y="-1038226"/>
            <a:chExt cx="424543" cy="391886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FF44615-B351-4429-8478-E0126A2FFBCF}"/>
                </a:ext>
              </a:extLst>
            </p:cNvPr>
            <p:cNvCxnSpPr/>
            <p:nvPr/>
          </p:nvCxnSpPr>
          <p:spPr>
            <a:xfrm>
              <a:off x="1107522" y="-849085"/>
              <a:ext cx="424543" cy="0"/>
            </a:xfrm>
            <a:prstGeom prst="line">
              <a:avLst/>
            </a:prstGeom>
            <a:ln w="57150">
              <a:solidFill>
                <a:srgbClr val="31C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CD663EC-2CDA-4235-8D73-ABFC2893A1EC}"/>
                </a:ext>
              </a:extLst>
            </p:cNvPr>
            <p:cNvCxnSpPr/>
            <p:nvPr/>
          </p:nvCxnSpPr>
          <p:spPr>
            <a:xfrm>
              <a:off x="1322613" y="-1038226"/>
              <a:ext cx="0" cy="391886"/>
            </a:xfrm>
            <a:prstGeom prst="line">
              <a:avLst/>
            </a:prstGeom>
            <a:ln w="57150">
              <a:solidFill>
                <a:srgbClr val="31C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2401" y="9195982"/>
            <a:ext cx="2943461" cy="294346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78"/>
          <a:stretch/>
        </p:blipFill>
        <p:spPr>
          <a:xfrm>
            <a:off x="5748939" y="91441"/>
            <a:ext cx="10833801" cy="6469075"/>
          </a:xfrm>
          <a:prstGeom prst="rect">
            <a:avLst/>
          </a:prstGeom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C68A44B-876A-483B-B544-BEBE8AEEF587}"/>
              </a:ext>
            </a:extLst>
          </p:cNvPr>
          <p:cNvCxnSpPr/>
          <p:nvPr/>
        </p:nvCxnSpPr>
        <p:spPr>
          <a:xfrm>
            <a:off x="3734894" y="10761315"/>
            <a:ext cx="1219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85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199885" y="1391688"/>
            <a:ext cx="9572761" cy="10346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200" dirty="0" smtClean="0"/>
              <a:t>   </a:t>
            </a:r>
            <a:r>
              <a:rPr lang="zh-CN" altLang="zh-CN" sz="3200" dirty="0" smtClean="0"/>
              <a:t>智能</a:t>
            </a:r>
            <a:r>
              <a:rPr lang="zh-CN" altLang="zh-CN" sz="3200" dirty="0"/>
              <a:t>识别相机app则是基于移动视觉搜索功能而衍生的，智能识别相机app可对商品，人物衣着，相片中的商品和物品进行识别，并自动根据信息库的内容进行匹配，然后推送给用户所查询的商品是什么品牌和价钱等相关介绍，与此同时用户通过此app还可得知最近哪家线下店可购买同款，在哪家线上店可购买此商品等功能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3200" dirty="0" smtClean="0"/>
              <a:t>  </a:t>
            </a:r>
            <a:r>
              <a:rPr lang="zh-CN" altLang="zh-CN" sz="3200" dirty="0" smtClean="0"/>
              <a:t>智能</a:t>
            </a:r>
            <a:r>
              <a:rPr lang="zh-CN" altLang="zh-CN" sz="3200" dirty="0"/>
              <a:t>识别相机APP中的图像搜索功能则是通过上传本地图片或拍照的方式发起检索，用户可以根据图片内容从海量商品库找到相同或者相似的商品，解决了检索过程中难以用文字、语音准确描述商品特征的问题，更加直观、快速地将具备相似特征的信息库商品提供给用户选择。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8137379" y="11089401"/>
            <a:ext cx="3800847" cy="0"/>
          </a:xfrm>
          <a:prstGeom prst="line">
            <a:avLst/>
          </a:prstGeom>
          <a:noFill/>
          <a:ln>
            <a:solidFill>
              <a:srgbClr val="0F8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1"/>
          <p:cNvGrpSpPr/>
          <p:nvPr/>
        </p:nvGrpSpPr>
        <p:grpSpPr>
          <a:xfrm>
            <a:off x="-1708337" y="-277765"/>
            <a:ext cx="12869842" cy="12801601"/>
            <a:chOff x="-2409377" y="-353965"/>
            <a:chExt cx="12869842" cy="12801601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2" cstate="email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2409377" y="-353965"/>
              <a:ext cx="12869842" cy="12801601"/>
            </a:xfrm>
            <a:custGeom>
              <a:avLst/>
              <a:gdLst>
                <a:gd name="connsiteX0" fmla="*/ 4831323 w 10942542"/>
                <a:gd name="connsiteY0" fmla="*/ 0 h 10884521"/>
                <a:gd name="connsiteX1" fmla="*/ 10942542 w 10942542"/>
                <a:gd name="connsiteY1" fmla="*/ 4831323 h 10884521"/>
                <a:gd name="connsiteX2" fmla="*/ 6157090 w 10942542"/>
                <a:gd name="connsiteY2" fmla="*/ 10884521 h 10884521"/>
                <a:gd name="connsiteX3" fmla="*/ 6037828 w 10942542"/>
                <a:gd name="connsiteY3" fmla="*/ 10884521 h 10884521"/>
                <a:gd name="connsiteX4" fmla="*/ 0 w 10942542"/>
                <a:gd name="connsiteY4" fmla="*/ 6111220 h 1088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2542" h="10884521">
                  <a:moveTo>
                    <a:pt x="4831323" y="0"/>
                  </a:moveTo>
                  <a:lnTo>
                    <a:pt x="10942542" y="4831323"/>
                  </a:lnTo>
                  <a:lnTo>
                    <a:pt x="6157090" y="10884521"/>
                  </a:lnTo>
                  <a:lnTo>
                    <a:pt x="6037828" y="10884521"/>
                  </a:lnTo>
                  <a:lnTo>
                    <a:pt x="0" y="6111220"/>
                  </a:lnTo>
                  <a:close/>
                </a:path>
              </a:pathLst>
            </a:custGeom>
          </p:spPr>
        </p:pic>
        <p:sp>
          <p:nvSpPr>
            <p:cNvPr id="28" name="矩形 27"/>
            <p:cNvSpPr/>
            <p:nvPr/>
          </p:nvSpPr>
          <p:spPr>
            <a:xfrm rot="2299722">
              <a:off x="2398017" y="2249463"/>
              <a:ext cx="7594747" cy="7594746"/>
            </a:xfrm>
            <a:prstGeom prst="rect">
              <a:avLst/>
            </a:prstGeom>
            <a:noFill/>
            <a:ln>
              <a:solidFill>
                <a:srgbClr val="0F85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22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095904" y="4706964"/>
              <a:ext cx="47244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功能简介</a:t>
              </a:r>
              <a:endParaRPr lang="zh-CN" alt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86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/>
          <p:nvPr/>
        </p:nvSpPr>
        <p:spPr>
          <a:xfrm>
            <a:off x="969264" y="2566136"/>
            <a:ext cx="4708548" cy="684191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"/>
          <p:cNvSpPr/>
          <p:nvPr/>
        </p:nvSpPr>
        <p:spPr>
          <a:xfrm>
            <a:off x="6374386" y="2566136"/>
            <a:ext cx="4708548" cy="684191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3"/>
          <p:cNvSpPr/>
          <p:nvPr/>
        </p:nvSpPr>
        <p:spPr>
          <a:xfrm>
            <a:off x="11779508" y="2566136"/>
            <a:ext cx="4708548" cy="684191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3"/>
          <p:cNvSpPr/>
          <p:nvPr/>
        </p:nvSpPr>
        <p:spPr>
          <a:xfrm>
            <a:off x="17184630" y="2566136"/>
            <a:ext cx="4708548" cy="684191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3"/>
          <p:cNvSpPr txBox="1"/>
          <p:nvPr/>
        </p:nvSpPr>
        <p:spPr>
          <a:xfrm>
            <a:off x="969264" y="647845"/>
            <a:ext cx="8667795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4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界面展示：</a:t>
            </a:r>
            <a:endParaRPr lang="en-US" sz="4400" b="1" dirty="0">
              <a:solidFill>
                <a:srgbClr val="00A8A7"/>
              </a:solidFill>
              <a:latin typeface="+mj-ea"/>
              <a:ea typeface="+mj-ea"/>
            </a:endParaRPr>
          </a:p>
        </p:txBody>
      </p:sp>
      <p:sp>
        <p:nvSpPr>
          <p:cNvPr id="22" name="Shape 2502"/>
          <p:cNvSpPr/>
          <p:nvPr/>
        </p:nvSpPr>
        <p:spPr>
          <a:xfrm>
            <a:off x="3076468" y="9892638"/>
            <a:ext cx="494140" cy="4941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7855"/>
                </a:moveTo>
                <a:cubicBezTo>
                  <a:pt x="16052" y="7855"/>
                  <a:pt x="16376" y="7925"/>
                  <a:pt x="16682" y="8033"/>
                </a:cubicBezTo>
                <a:cubicBezTo>
                  <a:pt x="16684" y="7973"/>
                  <a:pt x="16691" y="7915"/>
                  <a:pt x="16691" y="7855"/>
                </a:cubicBezTo>
                <a:cubicBezTo>
                  <a:pt x="16691" y="5686"/>
                  <a:pt x="14932" y="3927"/>
                  <a:pt x="12764" y="3927"/>
                </a:cubicBezTo>
                <a:cubicBezTo>
                  <a:pt x="11311" y="3927"/>
                  <a:pt x="10045" y="4718"/>
                  <a:pt x="9366" y="5891"/>
                </a:cubicBezTo>
                <a:lnTo>
                  <a:pt x="10309" y="5891"/>
                </a:lnTo>
                <a:cubicBezTo>
                  <a:pt x="10401" y="5891"/>
                  <a:pt x="10481" y="5904"/>
                  <a:pt x="10567" y="5910"/>
                </a:cubicBezTo>
                <a:cubicBezTo>
                  <a:pt x="11107" y="5301"/>
                  <a:pt x="11886" y="4909"/>
                  <a:pt x="12764" y="4909"/>
                </a:cubicBezTo>
                <a:cubicBezTo>
                  <a:pt x="14390" y="4909"/>
                  <a:pt x="15709" y="6228"/>
                  <a:pt x="15709" y="7855"/>
                </a:cubicBezTo>
                <a:moveTo>
                  <a:pt x="11716" y="6199"/>
                </a:moveTo>
                <a:cubicBezTo>
                  <a:pt x="12102" y="6387"/>
                  <a:pt x="12403" y="6637"/>
                  <a:pt x="12649" y="6884"/>
                </a:cubicBezTo>
                <a:cubicBezTo>
                  <a:pt x="12687" y="6880"/>
                  <a:pt x="12724" y="6873"/>
                  <a:pt x="12764" y="6873"/>
                </a:cubicBezTo>
                <a:cubicBezTo>
                  <a:pt x="13306" y="6873"/>
                  <a:pt x="13745" y="7313"/>
                  <a:pt x="13745" y="7855"/>
                </a:cubicBezTo>
                <a:lnTo>
                  <a:pt x="14727" y="7855"/>
                </a:lnTo>
                <a:cubicBezTo>
                  <a:pt x="14727" y="6770"/>
                  <a:pt x="13848" y="5891"/>
                  <a:pt x="12764" y="5891"/>
                </a:cubicBezTo>
                <a:cubicBezTo>
                  <a:pt x="12377" y="5891"/>
                  <a:pt x="12020" y="6006"/>
                  <a:pt x="11716" y="6199"/>
                </a:cubicBezTo>
                <a:moveTo>
                  <a:pt x="19636" y="1964"/>
                </a:moveTo>
                <a:lnTo>
                  <a:pt x="17673" y="1964"/>
                </a:lnTo>
                <a:cubicBezTo>
                  <a:pt x="16200" y="1964"/>
                  <a:pt x="16200" y="0"/>
                  <a:pt x="14236" y="0"/>
                </a:cubicBezTo>
                <a:lnTo>
                  <a:pt x="11291" y="0"/>
                </a:lnTo>
                <a:cubicBezTo>
                  <a:pt x="9327" y="0"/>
                  <a:pt x="9327" y="1964"/>
                  <a:pt x="7855" y="1964"/>
                </a:cubicBezTo>
                <a:lnTo>
                  <a:pt x="5891" y="1964"/>
                </a:lnTo>
                <a:cubicBezTo>
                  <a:pt x="4806" y="1964"/>
                  <a:pt x="3927" y="2843"/>
                  <a:pt x="3927" y="3927"/>
                </a:cubicBezTo>
                <a:lnTo>
                  <a:pt x="3927" y="7855"/>
                </a:lnTo>
                <a:cubicBezTo>
                  <a:pt x="4125" y="7855"/>
                  <a:pt x="4236" y="7769"/>
                  <a:pt x="4627" y="7318"/>
                </a:cubicBezTo>
                <a:cubicBezTo>
                  <a:pt x="4712" y="7220"/>
                  <a:pt x="4807" y="7113"/>
                  <a:pt x="4909" y="7005"/>
                </a:cubicBezTo>
                <a:lnTo>
                  <a:pt x="4909" y="3927"/>
                </a:lnTo>
                <a:cubicBezTo>
                  <a:pt x="4909" y="3386"/>
                  <a:pt x="5349" y="2945"/>
                  <a:pt x="5891" y="2945"/>
                </a:cubicBezTo>
                <a:lnTo>
                  <a:pt x="7855" y="2945"/>
                </a:lnTo>
                <a:cubicBezTo>
                  <a:pt x="9818" y="2945"/>
                  <a:pt x="9818" y="982"/>
                  <a:pt x="11291" y="982"/>
                </a:cubicBezTo>
                <a:lnTo>
                  <a:pt x="12764" y="982"/>
                </a:lnTo>
                <a:lnTo>
                  <a:pt x="14236" y="982"/>
                </a:lnTo>
                <a:cubicBezTo>
                  <a:pt x="15709" y="982"/>
                  <a:pt x="15709" y="2945"/>
                  <a:pt x="17673" y="2945"/>
                </a:cubicBezTo>
                <a:lnTo>
                  <a:pt x="19636" y="2945"/>
                </a:lnTo>
                <a:cubicBezTo>
                  <a:pt x="20178" y="2945"/>
                  <a:pt x="20618" y="3386"/>
                  <a:pt x="20618" y="3927"/>
                </a:cubicBezTo>
                <a:lnTo>
                  <a:pt x="20618" y="12764"/>
                </a:lnTo>
                <a:cubicBezTo>
                  <a:pt x="20618" y="13306"/>
                  <a:pt x="20178" y="13745"/>
                  <a:pt x="19636" y="13745"/>
                </a:cubicBezTo>
                <a:lnTo>
                  <a:pt x="18655" y="13745"/>
                </a:lnTo>
                <a:lnTo>
                  <a:pt x="18655" y="14727"/>
                </a:lnTo>
                <a:lnTo>
                  <a:pt x="19636" y="14727"/>
                </a:lnTo>
                <a:cubicBezTo>
                  <a:pt x="20721" y="14727"/>
                  <a:pt x="21600" y="13849"/>
                  <a:pt x="21600" y="12764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8836" y="7855"/>
                </a:ln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19636" y="4909"/>
                </a:moveTo>
                <a:cubicBezTo>
                  <a:pt x="19636" y="4367"/>
                  <a:pt x="19197" y="3927"/>
                  <a:pt x="18655" y="3927"/>
                </a:cubicBezTo>
                <a:cubicBezTo>
                  <a:pt x="18113" y="3927"/>
                  <a:pt x="17673" y="4367"/>
                  <a:pt x="17673" y="4909"/>
                </a:cubicBezTo>
                <a:cubicBezTo>
                  <a:pt x="17673" y="5451"/>
                  <a:pt x="18113" y="5891"/>
                  <a:pt x="18655" y="5891"/>
                </a:cubicBezTo>
                <a:cubicBezTo>
                  <a:pt x="19197" y="5891"/>
                  <a:pt x="19636" y="5451"/>
                  <a:pt x="19636" y="4909"/>
                </a:cubicBezTo>
                <a:moveTo>
                  <a:pt x="19145" y="7364"/>
                </a:moveTo>
                <a:cubicBezTo>
                  <a:pt x="19145" y="7093"/>
                  <a:pt x="18925" y="6873"/>
                  <a:pt x="18655" y="6873"/>
                </a:cubicBezTo>
                <a:cubicBezTo>
                  <a:pt x="18384" y="6873"/>
                  <a:pt x="18164" y="7093"/>
                  <a:pt x="18164" y="7364"/>
                </a:cubicBezTo>
                <a:cubicBezTo>
                  <a:pt x="18164" y="7635"/>
                  <a:pt x="18384" y="7855"/>
                  <a:pt x="18655" y="7855"/>
                </a:cubicBezTo>
                <a:cubicBezTo>
                  <a:pt x="18925" y="7855"/>
                  <a:pt x="19145" y="7635"/>
                  <a:pt x="19145" y="7364"/>
                </a:cubicBezTo>
                <a:moveTo>
                  <a:pt x="8836" y="15709"/>
                </a:moveTo>
                <a:cubicBezTo>
                  <a:pt x="8294" y="15709"/>
                  <a:pt x="7855" y="15269"/>
                  <a:pt x="7855" y="14727"/>
                </a:cubicBezTo>
                <a:cubicBezTo>
                  <a:pt x="7855" y="14186"/>
                  <a:pt x="8294" y="13745"/>
                  <a:pt x="8836" y="13745"/>
                </a:cubicBezTo>
                <a:cubicBezTo>
                  <a:pt x="9378" y="13745"/>
                  <a:pt x="9818" y="14186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  <a:moveTo>
                  <a:pt x="14727" y="10800"/>
                </a:moveTo>
                <a:cubicBezTo>
                  <a:pt x="14185" y="10800"/>
                  <a:pt x="13745" y="11240"/>
                  <a:pt x="13745" y="11782"/>
                </a:cubicBezTo>
                <a:cubicBezTo>
                  <a:pt x="13745" y="12325"/>
                  <a:pt x="14185" y="12764"/>
                  <a:pt x="14727" y="12764"/>
                </a:cubicBezTo>
                <a:cubicBezTo>
                  <a:pt x="15269" y="12764"/>
                  <a:pt x="15709" y="12325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8" y="14727"/>
                  <a:pt x="15218" y="14508"/>
                  <a:pt x="15218" y="14236"/>
                </a:cubicBezTo>
                <a:cubicBezTo>
                  <a:pt x="15218" y="13966"/>
                  <a:pt x="14998" y="13745"/>
                  <a:pt x="14727" y="13745"/>
                </a:cubicBezTo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8" y="10800"/>
                  <a:pt x="4909" y="12558"/>
                  <a:pt x="4909" y="14727"/>
                </a:cubicBezTo>
                <a:cubicBezTo>
                  <a:pt x="4909" y="16897"/>
                  <a:pt x="6668" y="18655"/>
                  <a:pt x="8836" y="18655"/>
                </a:cubicBezTo>
                <a:cubicBezTo>
                  <a:pt x="11005" y="18655"/>
                  <a:pt x="12764" y="16897"/>
                  <a:pt x="12764" y="14727"/>
                </a:cubicBezTo>
                <a:cubicBezTo>
                  <a:pt x="12764" y="12558"/>
                  <a:pt x="11005" y="10800"/>
                  <a:pt x="8836" y="10800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Arial"/>
              <a:ea typeface="Arial"/>
              <a:cs typeface="Arial"/>
            </a:endParaRPr>
          </a:p>
        </p:txBody>
      </p:sp>
      <p:sp>
        <p:nvSpPr>
          <p:cNvPr id="23" name="Shape 2592"/>
          <p:cNvSpPr/>
          <p:nvPr/>
        </p:nvSpPr>
        <p:spPr>
          <a:xfrm>
            <a:off x="19376796" y="9892638"/>
            <a:ext cx="314453" cy="4941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2884"/>
                </a:moveTo>
                <a:cubicBezTo>
                  <a:pt x="19862" y="3005"/>
                  <a:pt x="15661" y="5580"/>
                  <a:pt x="11606" y="4718"/>
                </a:cubicBezTo>
                <a:cubicBezTo>
                  <a:pt x="9681" y="4310"/>
                  <a:pt x="8390" y="3899"/>
                  <a:pt x="7251" y="3535"/>
                </a:cubicBezTo>
                <a:cubicBezTo>
                  <a:pt x="5426" y="2953"/>
                  <a:pt x="4042" y="2513"/>
                  <a:pt x="1543" y="2647"/>
                </a:cubicBezTo>
                <a:lnTo>
                  <a:pt x="1543" y="982"/>
                </a:lnTo>
                <a:lnTo>
                  <a:pt x="20057" y="982"/>
                </a:lnTo>
                <a:cubicBezTo>
                  <a:pt x="20057" y="982"/>
                  <a:pt x="20057" y="2884"/>
                  <a:pt x="20057" y="2884"/>
                </a:cubicBezTo>
                <a:close/>
                <a:moveTo>
                  <a:pt x="20057" y="5891"/>
                </a:moveTo>
                <a:cubicBezTo>
                  <a:pt x="20057" y="9144"/>
                  <a:pt x="15912" y="11782"/>
                  <a:pt x="10800" y="11782"/>
                </a:cubicBezTo>
                <a:cubicBezTo>
                  <a:pt x="5688" y="11782"/>
                  <a:pt x="1543" y="9144"/>
                  <a:pt x="1543" y="5891"/>
                </a:cubicBezTo>
                <a:lnTo>
                  <a:pt x="1543" y="3634"/>
                </a:lnTo>
                <a:cubicBezTo>
                  <a:pt x="3681" y="3500"/>
                  <a:pt x="4767" y="3841"/>
                  <a:pt x="6560" y="4413"/>
                </a:cubicBezTo>
                <a:cubicBezTo>
                  <a:pt x="7686" y="4772"/>
                  <a:pt x="9088" y="5219"/>
                  <a:pt x="11118" y="5650"/>
                </a:cubicBezTo>
                <a:cubicBezTo>
                  <a:pt x="11869" y="5809"/>
                  <a:pt x="12616" y="5877"/>
                  <a:pt x="13343" y="5877"/>
                </a:cubicBezTo>
                <a:cubicBezTo>
                  <a:pt x="16154" y="5877"/>
                  <a:pt x="18675" y="4862"/>
                  <a:pt x="20057" y="4176"/>
                </a:cubicBezTo>
                <a:cubicBezTo>
                  <a:pt x="20057" y="4176"/>
                  <a:pt x="20057" y="5891"/>
                  <a:pt x="20057" y="5891"/>
                </a:cubicBezTo>
                <a:close/>
                <a:moveTo>
                  <a:pt x="20829" y="0"/>
                </a:moveTo>
                <a:lnTo>
                  <a:pt x="771" y="0"/>
                </a:lnTo>
                <a:cubicBezTo>
                  <a:pt x="346" y="0"/>
                  <a:pt x="0" y="220"/>
                  <a:pt x="0" y="491"/>
                </a:cubicBezTo>
                <a:lnTo>
                  <a:pt x="0" y="5891"/>
                </a:lnTo>
                <a:cubicBezTo>
                  <a:pt x="0" y="9521"/>
                  <a:pt x="4426" y="12486"/>
                  <a:pt x="10029" y="12739"/>
                </a:cubicBezTo>
                <a:lnTo>
                  <a:pt x="10029" y="20618"/>
                </a:lnTo>
                <a:lnTo>
                  <a:pt x="3857" y="20618"/>
                </a:lnTo>
                <a:cubicBezTo>
                  <a:pt x="3432" y="20618"/>
                  <a:pt x="3086" y="20838"/>
                  <a:pt x="3086" y="21109"/>
                </a:cubicBezTo>
                <a:cubicBezTo>
                  <a:pt x="3086" y="21380"/>
                  <a:pt x="3432" y="21600"/>
                  <a:pt x="3857" y="21600"/>
                </a:cubicBezTo>
                <a:lnTo>
                  <a:pt x="17743" y="21600"/>
                </a:lnTo>
                <a:cubicBezTo>
                  <a:pt x="18168" y="21600"/>
                  <a:pt x="18514" y="21380"/>
                  <a:pt x="18514" y="21109"/>
                </a:cubicBezTo>
                <a:cubicBezTo>
                  <a:pt x="18514" y="20838"/>
                  <a:pt x="18168" y="20618"/>
                  <a:pt x="17743" y="20618"/>
                </a:cubicBezTo>
                <a:lnTo>
                  <a:pt x="11571" y="20618"/>
                </a:lnTo>
                <a:lnTo>
                  <a:pt x="11571" y="12739"/>
                </a:lnTo>
                <a:cubicBezTo>
                  <a:pt x="17174" y="12486"/>
                  <a:pt x="21600" y="9521"/>
                  <a:pt x="21600" y="5891"/>
                </a:cubicBezTo>
                <a:lnTo>
                  <a:pt x="21600" y="491"/>
                </a:lnTo>
                <a:cubicBezTo>
                  <a:pt x="21600" y="220"/>
                  <a:pt x="21254" y="0"/>
                  <a:pt x="20829" y="0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Arial"/>
              <a:ea typeface="Arial"/>
              <a:cs typeface="Arial"/>
            </a:endParaRPr>
          </a:p>
        </p:txBody>
      </p:sp>
      <p:sp>
        <p:nvSpPr>
          <p:cNvPr id="24" name="Shape 2624"/>
          <p:cNvSpPr/>
          <p:nvPr/>
        </p:nvSpPr>
        <p:spPr>
          <a:xfrm>
            <a:off x="8481590" y="9892640"/>
            <a:ext cx="494140" cy="4941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6873"/>
                </a:moveTo>
                <a:cubicBezTo>
                  <a:pt x="6162" y="6873"/>
                  <a:pt x="6382" y="6653"/>
                  <a:pt x="6382" y="6382"/>
                </a:cubicBezTo>
                <a:lnTo>
                  <a:pt x="6382" y="1473"/>
                </a:lnTo>
                <a:cubicBezTo>
                  <a:pt x="6382" y="1201"/>
                  <a:pt x="6162" y="982"/>
                  <a:pt x="5891" y="982"/>
                </a:cubicBezTo>
                <a:cubicBezTo>
                  <a:pt x="5620" y="982"/>
                  <a:pt x="5400" y="1201"/>
                  <a:pt x="5400" y="1473"/>
                </a:cubicBezTo>
                <a:lnTo>
                  <a:pt x="5400" y="6382"/>
                </a:lnTo>
                <a:cubicBezTo>
                  <a:pt x="5400" y="6653"/>
                  <a:pt x="5620" y="6873"/>
                  <a:pt x="5891" y="6873"/>
                </a:cubicBezTo>
                <a:moveTo>
                  <a:pt x="2945" y="5891"/>
                </a:moveTo>
                <a:cubicBezTo>
                  <a:pt x="3216" y="5891"/>
                  <a:pt x="3436" y="5671"/>
                  <a:pt x="3436" y="5400"/>
                </a:cubicBezTo>
                <a:lnTo>
                  <a:pt x="3436" y="2455"/>
                </a:lnTo>
                <a:cubicBezTo>
                  <a:pt x="3436" y="2183"/>
                  <a:pt x="3216" y="1964"/>
                  <a:pt x="2945" y="1964"/>
                </a:cubicBezTo>
                <a:cubicBezTo>
                  <a:pt x="2675" y="1964"/>
                  <a:pt x="2455" y="2183"/>
                  <a:pt x="2455" y="2455"/>
                </a:cubicBezTo>
                <a:lnTo>
                  <a:pt x="2455" y="5400"/>
                </a:lnTo>
                <a:cubicBezTo>
                  <a:pt x="2455" y="5671"/>
                  <a:pt x="2675" y="5891"/>
                  <a:pt x="2945" y="5891"/>
                </a:cubicBezTo>
                <a:moveTo>
                  <a:pt x="18655" y="15218"/>
                </a:moveTo>
                <a:lnTo>
                  <a:pt x="17648" y="15218"/>
                </a:lnTo>
                <a:cubicBezTo>
                  <a:pt x="17660" y="15056"/>
                  <a:pt x="17673" y="14893"/>
                  <a:pt x="17673" y="14727"/>
                </a:cubicBezTo>
                <a:lnTo>
                  <a:pt x="17673" y="11291"/>
                </a:lnTo>
                <a:lnTo>
                  <a:pt x="18655" y="11291"/>
                </a:lnTo>
                <a:cubicBezTo>
                  <a:pt x="19739" y="11291"/>
                  <a:pt x="20618" y="12170"/>
                  <a:pt x="20618" y="13255"/>
                </a:cubicBezTo>
                <a:cubicBezTo>
                  <a:pt x="20618" y="14339"/>
                  <a:pt x="19739" y="15218"/>
                  <a:pt x="18655" y="15218"/>
                </a:cubicBezTo>
                <a:moveTo>
                  <a:pt x="16691" y="14727"/>
                </a:moveTo>
                <a:cubicBezTo>
                  <a:pt x="16691" y="15802"/>
                  <a:pt x="16399" y="16805"/>
                  <a:pt x="15896" y="17673"/>
                </a:cubicBezTo>
                <a:lnTo>
                  <a:pt x="1777" y="17673"/>
                </a:lnTo>
                <a:cubicBezTo>
                  <a:pt x="1274" y="16805"/>
                  <a:pt x="982" y="15802"/>
                  <a:pt x="982" y="14727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4727"/>
                  <a:pt x="16691" y="14727"/>
                </a:cubicBezTo>
                <a:close/>
                <a:moveTo>
                  <a:pt x="10800" y="20618"/>
                </a:moveTo>
                <a:lnTo>
                  <a:pt x="6873" y="20618"/>
                </a:lnTo>
                <a:cubicBezTo>
                  <a:pt x="5131" y="20618"/>
                  <a:pt x="3569" y="19857"/>
                  <a:pt x="2491" y="18655"/>
                </a:cubicBezTo>
                <a:lnTo>
                  <a:pt x="15182" y="18655"/>
                </a:lnTo>
                <a:cubicBezTo>
                  <a:pt x="14103" y="19857"/>
                  <a:pt x="12542" y="20618"/>
                  <a:pt x="10800" y="20618"/>
                </a:cubicBezTo>
                <a:moveTo>
                  <a:pt x="18655" y="10309"/>
                </a:moveTo>
                <a:lnTo>
                  <a:pt x="17673" y="10309"/>
                </a:lnTo>
                <a:lnTo>
                  <a:pt x="17673" y="8836"/>
                </a:lnTo>
                <a:cubicBezTo>
                  <a:pt x="17673" y="8295"/>
                  <a:pt x="17233" y="7855"/>
                  <a:pt x="16691" y="7855"/>
                </a:cubicBez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4727"/>
                </a:lnTo>
                <a:cubicBezTo>
                  <a:pt x="0" y="17232"/>
                  <a:pt x="1344" y="19417"/>
                  <a:pt x="3346" y="20618"/>
                </a:cubicBezTo>
                <a:lnTo>
                  <a:pt x="491" y="20618"/>
                </a:lnTo>
                <a:cubicBezTo>
                  <a:pt x="220" y="20618"/>
                  <a:pt x="0" y="20838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cubicBezTo>
                  <a:pt x="17673" y="20838"/>
                  <a:pt x="17453" y="20618"/>
                  <a:pt x="17182" y="20618"/>
                </a:cubicBezTo>
                <a:lnTo>
                  <a:pt x="14330" y="20618"/>
                </a:lnTo>
                <a:cubicBezTo>
                  <a:pt x="15925" y="19659"/>
                  <a:pt x="17101" y="18074"/>
                  <a:pt x="17511" y="16200"/>
                </a:cubicBezTo>
                <a:lnTo>
                  <a:pt x="18655" y="16200"/>
                </a:lnTo>
                <a:cubicBezTo>
                  <a:pt x="20281" y="16200"/>
                  <a:pt x="21600" y="14882"/>
                  <a:pt x="21600" y="13255"/>
                </a:cubicBezTo>
                <a:cubicBezTo>
                  <a:pt x="21600" y="11628"/>
                  <a:pt x="20281" y="10309"/>
                  <a:pt x="18655" y="10309"/>
                </a:cubicBezTo>
                <a:moveTo>
                  <a:pt x="11782" y="5891"/>
                </a:moveTo>
                <a:cubicBezTo>
                  <a:pt x="12053" y="5891"/>
                  <a:pt x="12273" y="5671"/>
                  <a:pt x="12273" y="5400"/>
                </a:cubicBezTo>
                <a:lnTo>
                  <a:pt x="12273" y="2455"/>
                </a:lnTo>
                <a:cubicBezTo>
                  <a:pt x="12273" y="2183"/>
                  <a:pt x="12053" y="1964"/>
                  <a:pt x="11782" y="1964"/>
                </a:cubicBezTo>
                <a:cubicBezTo>
                  <a:pt x="11511" y="1964"/>
                  <a:pt x="11291" y="2183"/>
                  <a:pt x="11291" y="2455"/>
                </a:cubicBezTo>
                <a:lnTo>
                  <a:pt x="11291" y="5400"/>
                </a:lnTo>
                <a:cubicBezTo>
                  <a:pt x="11291" y="5671"/>
                  <a:pt x="11511" y="5891"/>
                  <a:pt x="11782" y="5891"/>
                </a:cubicBezTo>
                <a:moveTo>
                  <a:pt x="14727" y="6873"/>
                </a:moveTo>
                <a:cubicBezTo>
                  <a:pt x="14998" y="6873"/>
                  <a:pt x="15218" y="6653"/>
                  <a:pt x="15218" y="6382"/>
                </a:cubicBezTo>
                <a:lnTo>
                  <a:pt x="15218" y="1473"/>
                </a:lnTo>
                <a:cubicBezTo>
                  <a:pt x="15218" y="1201"/>
                  <a:pt x="14998" y="982"/>
                  <a:pt x="14727" y="982"/>
                </a:cubicBezTo>
                <a:cubicBezTo>
                  <a:pt x="14456" y="982"/>
                  <a:pt x="14236" y="1201"/>
                  <a:pt x="14236" y="1473"/>
                </a:cubicBezTo>
                <a:lnTo>
                  <a:pt x="14236" y="6382"/>
                </a:lnTo>
                <a:cubicBezTo>
                  <a:pt x="14236" y="6653"/>
                  <a:pt x="14456" y="6873"/>
                  <a:pt x="14727" y="6873"/>
                </a:cubicBezTo>
                <a:moveTo>
                  <a:pt x="8836" y="5891"/>
                </a:moveTo>
                <a:cubicBezTo>
                  <a:pt x="9107" y="5891"/>
                  <a:pt x="9327" y="5671"/>
                  <a:pt x="9327" y="5400"/>
                </a:cubicBezTo>
                <a:lnTo>
                  <a:pt x="9327" y="491"/>
                </a:lnTo>
                <a:cubicBezTo>
                  <a:pt x="9327" y="220"/>
                  <a:pt x="9107" y="0"/>
                  <a:pt x="8836" y="0"/>
                </a:cubicBezTo>
                <a:cubicBezTo>
                  <a:pt x="8566" y="0"/>
                  <a:pt x="8345" y="220"/>
                  <a:pt x="8345" y="491"/>
                </a:cubicBezTo>
                <a:lnTo>
                  <a:pt x="8345" y="5400"/>
                </a:lnTo>
                <a:cubicBezTo>
                  <a:pt x="8345" y="5671"/>
                  <a:pt x="8566" y="5891"/>
                  <a:pt x="8836" y="5891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Arial"/>
              <a:ea typeface="Arial"/>
              <a:cs typeface="Arial"/>
            </a:endParaRPr>
          </a:p>
        </p:txBody>
      </p:sp>
      <p:sp>
        <p:nvSpPr>
          <p:cNvPr id="25" name="Shape 2627"/>
          <p:cNvSpPr/>
          <p:nvPr/>
        </p:nvSpPr>
        <p:spPr>
          <a:xfrm>
            <a:off x="13886712" y="9892639"/>
            <a:ext cx="494140" cy="4941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Arial"/>
              <a:ea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69264" y="10460060"/>
            <a:ext cx="470854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 smtClean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智能识别相机的主界面，点击中间的拍照识别按钮即可进行识别功能。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779508" y="10460060"/>
            <a:ext cx="470854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 smtClean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个人中心，包括了我的收藏，开始识别，历史搜索记录，版本更新与退出登录的功能。</a:t>
            </a:r>
            <a:endParaRPr lang="en-US" altLang="zh-CN" dirty="0">
              <a:solidFill>
                <a:srgbClr val="9595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7179748" y="10386741"/>
            <a:ext cx="470854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我的收藏，再使用智能识别后可查看该商品的品牌与最近线下品牌店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134" y="2795536"/>
            <a:ext cx="4017364" cy="63151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884" y="2795536"/>
            <a:ext cx="4020073" cy="631519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368646" y="10460060"/>
            <a:ext cx="470854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 smtClean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用户登录与注册界面，登录后可看历史搜索记录与个人收藏。</a:t>
            </a:r>
            <a:endParaRPr lang="en-US" altLang="zh-CN" dirty="0">
              <a:solidFill>
                <a:srgbClr val="9595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308" y="2795536"/>
            <a:ext cx="4073108" cy="63151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8511" y="2795535"/>
            <a:ext cx="4062335" cy="631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1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3"/>
          <p:cNvSpPr txBox="1"/>
          <p:nvPr/>
        </p:nvSpPr>
        <p:spPr>
          <a:xfrm>
            <a:off x="1276752" y="525776"/>
            <a:ext cx="8667795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4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功能演示：</a:t>
            </a:r>
            <a:endParaRPr lang="en-US" sz="4400" b="1" dirty="0">
              <a:solidFill>
                <a:srgbClr val="00A8A7"/>
              </a:solidFill>
              <a:latin typeface="+mj-ea"/>
              <a:ea typeface="+mj-ea"/>
            </a:endParaRPr>
          </a:p>
        </p:txBody>
      </p:sp>
      <p:sp>
        <p:nvSpPr>
          <p:cNvPr id="21" name="Rectangle 14"/>
          <p:cNvSpPr/>
          <p:nvPr/>
        </p:nvSpPr>
        <p:spPr>
          <a:xfrm>
            <a:off x="1276753" y="1480087"/>
            <a:ext cx="9878927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65901">
              <a:lnSpc>
                <a:spcPct val="150000"/>
              </a:lnSpc>
            </a:pP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52" y="3865471"/>
            <a:ext cx="4434500" cy="697091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384" y="3797167"/>
            <a:ext cx="4143851" cy="69709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3328" y="3797167"/>
            <a:ext cx="3957950" cy="7039221"/>
          </a:xfrm>
          <a:prstGeom prst="rect">
            <a:avLst/>
          </a:prstGeom>
        </p:spPr>
      </p:pic>
      <p:pic>
        <p:nvPicPr>
          <p:cNvPr id="2" name="WeChat_2020122923220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817172" y="1019949"/>
            <a:ext cx="6297292" cy="1139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6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66323" y="10183101"/>
            <a:ext cx="10943303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68386" y="4475106"/>
            <a:ext cx="95727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8076419" y="10500463"/>
            <a:ext cx="3800847" cy="0"/>
          </a:xfrm>
          <a:prstGeom prst="line">
            <a:avLst/>
          </a:prstGeom>
          <a:noFill/>
          <a:ln>
            <a:solidFill>
              <a:srgbClr val="0F8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1"/>
          <p:cNvGrpSpPr/>
          <p:nvPr/>
        </p:nvGrpSpPr>
        <p:grpSpPr>
          <a:xfrm>
            <a:off x="-2534987" y="-1"/>
            <a:ext cx="12869842" cy="12801601"/>
            <a:chOff x="-2534987" y="-1"/>
            <a:chExt cx="12869842" cy="12801601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2" cstate="email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2534987" y="-1"/>
              <a:ext cx="12869842" cy="12801601"/>
            </a:xfrm>
            <a:custGeom>
              <a:avLst/>
              <a:gdLst>
                <a:gd name="connsiteX0" fmla="*/ 4831323 w 10942542"/>
                <a:gd name="connsiteY0" fmla="*/ 0 h 10884521"/>
                <a:gd name="connsiteX1" fmla="*/ 10942542 w 10942542"/>
                <a:gd name="connsiteY1" fmla="*/ 4831323 h 10884521"/>
                <a:gd name="connsiteX2" fmla="*/ 6157090 w 10942542"/>
                <a:gd name="connsiteY2" fmla="*/ 10884521 h 10884521"/>
                <a:gd name="connsiteX3" fmla="*/ 6037828 w 10942542"/>
                <a:gd name="connsiteY3" fmla="*/ 10884521 h 10884521"/>
                <a:gd name="connsiteX4" fmla="*/ 0 w 10942542"/>
                <a:gd name="connsiteY4" fmla="*/ 6111220 h 1088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2542" h="10884521">
                  <a:moveTo>
                    <a:pt x="4831323" y="0"/>
                  </a:moveTo>
                  <a:lnTo>
                    <a:pt x="10942542" y="4831323"/>
                  </a:lnTo>
                  <a:lnTo>
                    <a:pt x="6157090" y="10884521"/>
                  </a:lnTo>
                  <a:lnTo>
                    <a:pt x="6037828" y="10884521"/>
                  </a:lnTo>
                  <a:lnTo>
                    <a:pt x="0" y="6111220"/>
                  </a:lnTo>
                  <a:close/>
                </a:path>
              </a:pathLst>
            </a:custGeom>
          </p:spPr>
        </p:pic>
        <p:sp>
          <p:nvSpPr>
            <p:cNvPr id="28" name="矩形 27"/>
            <p:cNvSpPr/>
            <p:nvPr/>
          </p:nvSpPr>
          <p:spPr>
            <a:xfrm rot="2299722">
              <a:off x="2398017" y="2249463"/>
              <a:ext cx="7594747" cy="7594746"/>
            </a:xfrm>
            <a:prstGeom prst="rect">
              <a:avLst/>
            </a:prstGeom>
            <a:noFill/>
            <a:ln>
              <a:solidFill>
                <a:srgbClr val="0F85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22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276600" y="3904633"/>
              <a:ext cx="4724400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用户体验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2481560" y="1544165"/>
            <a:ext cx="684276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1.</a:t>
            </a:r>
            <a:r>
              <a:rPr lang="zh-CN" altLang="en-US" sz="3200" dirty="0" smtClean="0"/>
              <a:t>初代界面不够完善，经过修改以后部分界面也能融入整体风格。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2.</a:t>
            </a:r>
            <a:r>
              <a:rPr lang="zh-CN" altLang="en-US" sz="3200" dirty="0" smtClean="0"/>
              <a:t>有一套较为完善的功能体系。搜索同款的功能十分便捷，但是库存较小，不能进行大面积搜索。经过改善，库内增大，但还是不能实现全城搜索同款的功能。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3.</a:t>
            </a:r>
            <a:r>
              <a:rPr lang="zh-CN" altLang="en-US" sz="3200" dirty="0" smtClean="0"/>
              <a:t>可显示商品品牌，与附近售卖的线下品牌店，一种新颖的体验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4.</a:t>
            </a:r>
            <a:r>
              <a:rPr lang="zh-CN" altLang="en-US" sz="3200" dirty="0" smtClean="0"/>
              <a:t>起初功能不是很多，后期增加了我的收藏，登陆界面与版本更新界面，使功能更加完善，更像一款“成熟”的</a:t>
            </a:r>
            <a:r>
              <a:rPr lang="en-US" altLang="zh-CN" sz="3200" dirty="0" smtClean="0"/>
              <a:t>APP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4069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8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652" y="2787095"/>
            <a:ext cx="4436939" cy="912078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1252651" y="2787095"/>
            <a:ext cx="4436939" cy="1243290"/>
          </a:xfrm>
          <a:prstGeom prst="rect">
            <a:avLst/>
          </a:prstGeom>
          <a:solidFill>
            <a:srgbClr val="0F8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/>
              <a:t>初</a:t>
            </a:r>
            <a:r>
              <a:rPr lang="zh-CN" altLang="en-US" sz="4000" dirty="0" smtClean="0"/>
              <a:t>代界面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/>
        </p:nvSpPr>
        <p:spPr>
          <a:xfrm>
            <a:off x="6715593" y="866556"/>
            <a:ext cx="1061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5"/>
                </a:solidFill>
              </a:rPr>
              <a:t>初代的</a:t>
            </a:r>
            <a:r>
              <a:rPr lang="zh-CN" altLang="en-US" sz="3600" b="1" dirty="0" smtClean="0">
                <a:solidFill>
                  <a:schemeClr val="accent5"/>
                </a:solidFill>
              </a:rPr>
              <a:t>图片，用户</a:t>
            </a:r>
            <a:r>
              <a:rPr lang="zh-CN" altLang="en-US" sz="3600" b="1" dirty="0">
                <a:solidFill>
                  <a:schemeClr val="accent5"/>
                </a:solidFill>
              </a:rPr>
              <a:t>觉得历史记录页面不美观不直接 </a:t>
            </a:r>
            <a:endParaRPr lang="zh-CN" altLang="en-US" sz="3600" b="1" dirty="0">
              <a:solidFill>
                <a:schemeClr val="accent5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2534987" y="-1"/>
            <a:ext cx="12869842" cy="12801601"/>
            <a:chOff x="-2534987" y="-1"/>
            <a:chExt cx="12869842" cy="12801601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 cstate="email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2534987" y="-1"/>
              <a:ext cx="12869842" cy="12801601"/>
            </a:xfrm>
            <a:custGeom>
              <a:avLst/>
              <a:gdLst>
                <a:gd name="connsiteX0" fmla="*/ 4831323 w 10942542"/>
                <a:gd name="connsiteY0" fmla="*/ 0 h 10884521"/>
                <a:gd name="connsiteX1" fmla="*/ 10942542 w 10942542"/>
                <a:gd name="connsiteY1" fmla="*/ 4831323 h 10884521"/>
                <a:gd name="connsiteX2" fmla="*/ 6157090 w 10942542"/>
                <a:gd name="connsiteY2" fmla="*/ 10884521 h 10884521"/>
                <a:gd name="connsiteX3" fmla="*/ 6037828 w 10942542"/>
                <a:gd name="connsiteY3" fmla="*/ 10884521 h 10884521"/>
                <a:gd name="connsiteX4" fmla="*/ 0 w 10942542"/>
                <a:gd name="connsiteY4" fmla="*/ 6111220 h 1088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2542" h="10884521">
                  <a:moveTo>
                    <a:pt x="4831323" y="0"/>
                  </a:moveTo>
                  <a:lnTo>
                    <a:pt x="10942542" y="4831323"/>
                  </a:lnTo>
                  <a:lnTo>
                    <a:pt x="6157090" y="10884521"/>
                  </a:lnTo>
                  <a:lnTo>
                    <a:pt x="6037828" y="10884521"/>
                  </a:lnTo>
                  <a:lnTo>
                    <a:pt x="0" y="6111220"/>
                  </a:lnTo>
                  <a:close/>
                </a:path>
              </a:pathLst>
            </a:custGeom>
          </p:spPr>
        </p:pic>
        <p:sp>
          <p:nvSpPr>
            <p:cNvPr id="11" name="矩形 10"/>
            <p:cNvSpPr/>
            <p:nvPr/>
          </p:nvSpPr>
          <p:spPr>
            <a:xfrm rot="2299722">
              <a:off x="2284800" y="2575231"/>
              <a:ext cx="7347834" cy="7143818"/>
            </a:xfrm>
            <a:prstGeom prst="rect">
              <a:avLst/>
            </a:prstGeom>
            <a:noFill/>
            <a:ln>
              <a:solidFill>
                <a:srgbClr val="0F85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22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276600" y="3904633"/>
              <a:ext cx="4724400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用户体验</a:t>
              </a:r>
            </a:p>
          </p:txBody>
        </p:sp>
      </p:grpSp>
      <p:sp>
        <p:nvSpPr>
          <p:cNvPr id="3" name="右箭头 2"/>
          <p:cNvSpPr/>
          <p:nvPr/>
        </p:nvSpPr>
        <p:spPr>
          <a:xfrm>
            <a:off x="16184880" y="7347489"/>
            <a:ext cx="1508760" cy="729711"/>
          </a:xfrm>
          <a:prstGeom prst="rightArrow">
            <a:avLst/>
          </a:prstGeom>
          <a:solidFill>
            <a:srgbClr val="0F8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7725" y="4030384"/>
            <a:ext cx="4164791" cy="787749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7907001" y="2787096"/>
            <a:ext cx="4185515" cy="1243290"/>
          </a:xfrm>
          <a:prstGeom prst="rect">
            <a:avLst/>
          </a:prstGeom>
          <a:solidFill>
            <a:srgbClr val="0F8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/>
              <a:t>现代</a:t>
            </a:r>
            <a:r>
              <a:rPr lang="zh-CN" altLang="en-US" sz="4000" dirty="0" smtClean="0"/>
              <a:t>界面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1817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66323" y="10183101"/>
            <a:ext cx="10943303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68386" y="4475106"/>
            <a:ext cx="95727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8076419" y="10500463"/>
            <a:ext cx="3800847" cy="0"/>
          </a:xfrm>
          <a:prstGeom prst="line">
            <a:avLst/>
          </a:prstGeom>
          <a:noFill/>
          <a:ln>
            <a:solidFill>
              <a:srgbClr val="0F8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1"/>
          <p:cNvGrpSpPr/>
          <p:nvPr/>
        </p:nvGrpSpPr>
        <p:grpSpPr>
          <a:xfrm>
            <a:off x="-2534987" y="-1"/>
            <a:ext cx="12869842" cy="12801601"/>
            <a:chOff x="-2534987" y="-1"/>
            <a:chExt cx="12869842" cy="12801601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2" cstate="email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2534987" y="-1"/>
              <a:ext cx="12869842" cy="12801601"/>
            </a:xfrm>
            <a:custGeom>
              <a:avLst/>
              <a:gdLst>
                <a:gd name="connsiteX0" fmla="*/ 4831323 w 10942542"/>
                <a:gd name="connsiteY0" fmla="*/ 0 h 10884521"/>
                <a:gd name="connsiteX1" fmla="*/ 10942542 w 10942542"/>
                <a:gd name="connsiteY1" fmla="*/ 4831323 h 10884521"/>
                <a:gd name="connsiteX2" fmla="*/ 6157090 w 10942542"/>
                <a:gd name="connsiteY2" fmla="*/ 10884521 h 10884521"/>
                <a:gd name="connsiteX3" fmla="*/ 6037828 w 10942542"/>
                <a:gd name="connsiteY3" fmla="*/ 10884521 h 10884521"/>
                <a:gd name="connsiteX4" fmla="*/ 0 w 10942542"/>
                <a:gd name="connsiteY4" fmla="*/ 6111220 h 1088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2542" h="10884521">
                  <a:moveTo>
                    <a:pt x="4831323" y="0"/>
                  </a:moveTo>
                  <a:lnTo>
                    <a:pt x="10942542" y="4831323"/>
                  </a:lnTo>
                  <a:lnTo>
                    <a:pt x="6157090" y="10884521"/>
                  </a:lnTo>
                  <a:lnTo>
                    <a:pt x="6037828" y="10884521"/>
                  </a:lnTo>
                  <a:lnTo>
                    <a:pt x="0" y="6111220"/>
                  </a:lnTo>
                  <a:close/>
                </a:path>
              </a:pathLst>
            </a:custGeom>
          </p:spPr>
        </p:pic>
        <p:sp>
          <p:nvSpPr>
            <p:cNvPr id="28" name="矩形 27"/>
            <p:cNvSpPr/>
            <p:nvPr/>
          </p:nvSpPr>
          <p:spPr>
            <a:xfrm rot="2299722">
              <a:off x="2398017" y="2249463"/>
              <a:ext cx="7594747" cy="7594746"/>
            </a:xfrm>
            <a:prstGeom prst="rect">
              <a:avLst/>
            </a:prstGeom>
            <a:noFill/>
            <a:ln>
              <a:solidFill>
                <a:srgbClr val="0F85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22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276600" y="3904633"/>
              <a:ext cx="4724400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技术实现</a:t>
              </a:r>
              <a:endParaRPr lang="zh-CN" altLang="en-US" sz="1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2481560" y="1544165"/>
            <a:ext cx="6842760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一</a:t>
            </a:r>
            <a:r>
              <a:rPr lang="zh-CN" altLang="en-US" sz="3200" dirty="0"/>
              <a:t>、</a:t>
            </a:r>
            <a:r>
              <a:rPr lang="zh-CN" altLang="en-US" sz="3200" dirty="0" smtClean="0"/>
              <a:t>页面设计与创建，实现页面跳转与各个页面的衔接，将每个页面进行统一化与风格化。</a:t>
            </a:r>
            <a:br>
              <a:rPr lang="zh-CN" altLang="en-US" sz="3200" dirty="0" smtClean="0"/>
            </a:br>
            <a:endParaRPr lang="en-US" altLang="zh-CN" sz="3200" dirty="0" smtClean="0"/>
          </a:p>
          <a:p>
            <a:r>
              <a:rPr lang="zh-CN" altLang="en-US" sz="3200" dirty="0" smtClean="0"/>
              <a:t>二</a:t>
            </a:r>
            <a:r>
              <a:rPr lang="zh-CN" altLang="en-US" sz="3200" dirty="0"/>
              <a:t>、</a:t>
            </a:r>
            <a:r>
              <a:rPr lang="zh-CN" altLang="en-US" sz="3200" dirty="0" smtClean="0"/>
              <a:t>完善</a:t>
            </a:r>
            <a:r>
              <a:rPr lang="en-US" altLang="zh-CN" sz="3200" dirty="0" smtClean="0"/>
              <a:t>APP</a:t>
            </a:r>
            <a:r>
              <a:rPr lang="zh-CN" altLang="en-US" sz="3200" dirty="0" smtClean="0"/>
              <a:t>的功能，除了主要识别功能外，完善其他功能，提高用户的体验感。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1</a:t>
            </a:r>
            <a:r>
              <a:rPr lang="zh-CN" altLang="en-US" sz="3200" dirty="0" smtClean="0"/>
              <a:t>：创建了用户注册与用户登录界面，并提供数据库，存储用户信息。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2</a:t>
            </a:r>
            <a:r>
              <a:rPr lang="zh-CN" altLang="en-US" sz="3200" dirty="0" smtClean="0"/>
              <a:t>：创建了我的收藏的页面，使用户有专属的收藏清单。</a:t>
            </a:r>
            <a:endParaRPr lang="en-US" altLang="zh-CN" sz="3200" dirty="0" smtClean="0"/>
          </a:p>
          <a:p>
            <a:r>
              <a:rPr lang="en-US" altLang="zh-CN" sz="3200" dirty="0" smtClean="0"/>
              <a:t>3</a:t>
            </a:r>
            <a:r>
              <a:rPr lang="zh-CN" altLang="en-US" sz="3200" dirty="0" smtClean="0"/>
              <a:t>：版本更新与历史搜索记录。</a:t>
            </a:r>
            <a:endParaRPr lang="en-US" altLang="zh-CN" sz="3200" dirty="0" smtClean="0"/>
          </a:p>
          <a:p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三、智能识别功能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1</a:t>
            </a:r>
            <a:r>
              <a:rPr lang="zh-CN" altLang="en-US" sz="3200" dirty="0" smtClean="0"/>
              <a:t>：</a:t>
            </a:r>
            <a:r>
              <a:rPr lang="zh-CN" altLang="en-US" sz="3200" dirty="0"/>
              <a:t>提高图像的识别率</a:t>
            </a:r>
            <a:r>
              <a:rPr lang="zh-CN" altLang="en-US" sz="3200" dirty="0" smtClean="0"/>
              <a:t>，</a:t>
            </a:r>
            <a:r>
              <a:rPr lang="zh-CN" altLang="en-US" sz="3200" dirty="0"/>
              <a:t>实现</a:t>
            </a:r>
            <a:r>
              <a:rPr lang="zh-CN" altLang="en-US" sz="3200" dirty="0" smtClean="0"/>
              <a:t>灰度化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2</a:t>
            </a:r>
            <a:r>
              <a:rPr lang="zh-CN" altLang="en-US" sz="3200" dirty="0" smtClean="0"/>
              <a:t>：建立数据库，上传海量图片。</a:t>
            </a:r>
            <a:endParaRPr lang="en-US" altLang="zh-CN" sz="3200" dirty="0" smtClean="0"/>
          </a:p>
          <a:p>
            <a:r>
              <a:rPr lang="en-US" altLang="zh-CN" sz="3200" dirty="0" smtClean="0"/>
              <a:t>3</a:t>
            </a:r>
            <a:r>
              <a:rPr lang="zh-CN" altLang="en-US" sz="3200" dirty="0" smtClean="0"/>
              <a:t>：使用</a:t>
            </a:r>
            <a:r>
              <a:rPr lang="en-US" altLang="zh-CN" sz="2800" dirty="0" err="1" smtClean="0"/>
              <a:t>SensorListener</a:t>
            </a:r>
            <a:r>
              <a:rPr lang="en-US" altLang="zh-CN" sz="2800" dirty="0"/>
              <a:t> </a:t>
            </a:r>
            <a:r>
              <a:rPr lang="zh-CN" altLang="en-US" sz="2800" dirty="0"/>
              <a:t>接口</a:t>
            </a:r>
            <a:endParaRPr lang="en-US" altLang="zh-CN" sz="4400" dirty="0" smtClean="0"/>
          </a:p>
          <a:p>
            <a:r>
              <a:rPr lang="en-US" altLang="zh-CN" sz="3200" dirty="0"/>
              <a:t>4</a:t>
            </a:r>
            <a:r>
              <a:rPr lang="zh-CN" altLang="en-US" sz="3200" dirty="0" smtClean="0"/>
              <a:t>：识别图片后返回关键字，并在数据库进行匹配</a:t>
            </a:r>
            <a:endParaRPr lang="en-US" altLang="zh-CN" sz="3200" dirty="0" smtClean="0"/>
          </a:p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2575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8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13"/>
          <p:cNvSpPr txBox="1"/>
          <p:nvPr/>
        </p:nvSpPr>
        <p:spPr>
          <a:xfrm>
            <a:off x="1481311" y="547903"/>
            <a:ext cx="203743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4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                                                      用户分工</a:t>
            </a:r>
            <a:endParaRPr lang="en-US" sz="4400" b="1" dirty="0">
              <a:solidFill>
                <a:srgbClr val="00A8A7"/>
              </a:solidFill>
              <a:latin typeface="+mj-ea"/>
              <a:ea typeface="+mj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75605" y="2792841"/>
            <a:ext cx="4572000" cy="8229600"/>
            <a:chOff x="1371600" y="3070245"/>
            <a:chExt cx="4572000" cy="8229600"/>
          </a:xfrm>
        </p:grpSpPr>
        <p:sp>
          <p:nvSpPr>
            <p:cNvPr id="22" name="Rounded Rectangle 3"/>
            <p:cNvSpPr/>
            <p:nvPr/>
          </p:nvSpPr>
          <p:spPr>
            <a:xfrm>
              <a:off x="1371600" y="3070245"/>
              <a:ext cx="4572000" cy="8229600"/>
            </a:xfrm>
            <a:prstGeom prst="roundRect">
              <a:avLst>
                <a:gd name="adj" fmla="val 0"/>
              </a:avLst>
            </a:prstGeom>
            <a:solidFill>
              <a:srgbClr val="323B43"/>
            </a:solidFill>
            <a:ln w="12700" cap="flat" cmpd="sng" algn="ctr">
              <a:solidFill>
                <a:srgbClr val="F8FAFB">
                  <a:lumMod val="9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76590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76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2075688" y="6733532"/>
              <a:ext cx="3163824" cy="0"/>
            </a:xfrm>
            <a:prstGeom prst="line">
              <a:avLst/>
            </a:prstGeom>
            <a:ln>
              <a:solidFill>
                <a:srgbClr val="0F85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MH_Entry_1">
              <a:hlinkClick r:id="rId6" action="ppaction://hlinksldjump"/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371600" y="4669291"/>
              <a:ext cx="4571999" cy="1140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7200" tIns="0" rIns="0" bIns="0" anchor="ctr" anchorCtr="0">
              <a:no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曾灵超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871216" y="4491152"/>
              <a:ext cx="1572768" cy="1572768"/>
            </a:xfrm>
            <a:prstGeom prst="ellipse">
              <a:avLst/>
            </a:prstGeom>
            <a:noFill/>
            <a:ln>
              <a:solidFill>
                <a:srgbClr val="0F85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558010" y="7259231"/>
              <a:ext cx="419918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智能识别相机代码编写，参与界面制作，设计。添加个人主页等功能，提供逻辑思想。并分享个人意见。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Rounded Rectangle 3"/>
            <p:cNvSpPr/>
            <p:nvPr/>
          </p:nvSpPr>
          <p:spPr>
            <a:xfrm>
              <a:off x="1540097" y="3209429"/>
              <a:ext cx="4275112" cy="7951232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rgbClr val="0F85F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76590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76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442587" y="2792841"/>
            <a:ext cx="4572000" cy="8229600"/>
            <a:chOff x="6543575" y="3070245"/>
            <a:chExt cx="4572000" cy="8229600"/>
          </a:xfrm>
        </p:grpSpPr>
        <p:sp>
          <p:nvSpPr>
            <p:cNvPr id="26" name="Rounded Rectangle 12"/>
            <p:cNvSpPr/>
            <p:nvPr/>
          </p:nvSpPr>
          <p:spPr>
            <a:xfrm>
              <a:off x="6543575" y="3070245"/>
              <a:ext cx="4572000" cy="8229600"/>
            </a:xfrm>
            <a:prstGeom prst="roundRect">
              <a:avLst>
                <a:gd name="adj" fmla="val 0"/>
              </a:avLst>
            </a:prstGeom>
            <a:solidFill>
              <a:srgbClr val="0F85F1"/>
            </a:solidFill>
            <a:ln w="12700" cap="flat" cmpd="sng" algn="ctr">
              <a:solidFill>
                <a:srgbClr val="F8FAFB">
                  <a:lumMod val="9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76590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76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7383381" y="6733532"/>
              <a:ext cx="3163824" cy="0"/>
            </a:xfrm>
            <a:prstGeom prst="line">
              <a:avLst/>
            </a:prstGeom>
            <a:ln>
              <a:solidFill>
                <a:srgbClr val="323B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MH_Entry_1">
              <a:hlinkClick r:id="rId6" action="ppaction://hlinksldjump"/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543576" y="4615352"/>
              <a:ext cx="4571999" cy="1140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7200" tIns="0" rIns="0" bIns="0" anchor="ctr" anchorCtr="0">
              <a:no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李钰萍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729984" y="7259231"/>
              <a:ext cx="4199180" cy="23462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智能识别相机代码的编写，界面制作与完善，与整合小组页面，主界面的设计等，并完善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其他功能。提供逻辑思想。并分享个人意见。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8043190" y="4491152"/>
              <a:ext cx="1572768" cy="1572768"/>
            </a:xfrm>
            <a:prstGeom prst="ellipse">
              <a:avLst/>
            </a:prstGeom>
            <a:noFill/>
            <a:ln>
              <a:solidFill>
                <a:srgbClr val="323B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Rounded Rectangle 3"/>
            <p:cNvSpPr/>
            <p:nvPr/>
          </p:nvSpPr>
          <p:spPr>
            <a:xfrm>
              <a:off x="6690630" y="3209429"/>
              <a:ext cx="4275112" cy="7951232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rgbClr val="323B4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76590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76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668485" y="2792841"/>
            <a:ext cx="4607414" cy="8229600"/>
            <a:chOff x="11715550" y="3070245"/>
            <a:chExt cx="4607414" cy="8229600"/>
          </a:xfrm>
        </p:grpSpPr>
        <p:sp>
          <p:nvSpPr>
            <p:cNvPr id="30" name="Rounded Rectangle 16"/>
            <p:cNvSpPr/>
            <p:nvPr/>
          </p:nvSpPr>
          <p:spPr>
            <a:xfrm>
              <a:off x="11715550" y="3070245"/>
              <a:ext cx="4572000" cy="8229600"/>
            </a:xfrm>
            <a:prstGeom prst="roundRect">
              <a:avLst>
                <a:gd name="adj" fmla="val 0"/>
              </a:avLst>
            </a:prstGeom>
            <a:solidFill>
              <a:srgbClr val="323B43"/>
            </a:solidFill>
            <a:ln w="12700" cap="flat" cmpd="sng" algn="ctr">
              <a:solidFill>
                <a:srgbClr val="F8FAFB">
                  <a:lumMod val="9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76590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76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12555356" y="6733532"/>
              <a:ext cx="3163824" cy="0"/>
            </a:xfrm>
            <a:prstGeom prst="line">
              <a:avLst/>
            </a:prstGeom>
            <a:ln>
              <a:solidFill>
                <a:srgbClr val="0F85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MH_Entry_1">
              <a:hlinkClick r:id="rId6" action="ppaction://hlinksldjump"/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1750965" y="4669290"/>
              <a:ext cx="4571999" cy="1140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7200" tIns="0" rIns="0" bIns="0" anchor="ctr" anchorCtr="0">
              <a:no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黄川原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1901960" y="7259231"/>
              <a:ext cx="4199180" cy="23462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智能识别相机代码的编写，参与界面制作并整合，制作同款功能界面并编写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其功能，提供逻辑思想。并分享个人意见。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3215166" y="4491152"/>
              <a:ext cx="1572768" cy="1572768"/>
            </a:xfrm>
            <a:prstGeom prst="ellipse">
              <a:avLst/>
            </a:prstGeom>
            <a:noFill/>
            <a:ln>
              <a:solidFill>
                <a:srgbClr val="0F85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Rounded Rectangle 3"/>
            <p:cNvSpPr/>
            <p:nvPr/>
          </p:nvSpPr>
          <p:spPr>
            <a:xfrm>
              <a:off x="11779490" y="3073948"/>
              <a:ext cx="4275112" cy="7951232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rgbClr val="0F85F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76590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76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7016351" y="2792841"/>
            <a:ext cx="4572000" cy="8229600"/>
            <a:chOff x="16887526" y="3070245"/>
            <a:chExt cx="4572000" cy="8229600"/>
          </a:xfrm>
        </p:grpSpPr>
        <p:sp>
          <p:nvSpPr>
            <p:cNvPr id="18" name="Rounded Rectangle 19"/>
            <p:cNvSpPr/>
            <p:nvPr/>
          </p:nvSpPr>
          <p:spPr>
            <a:xfrm>
              <a:off x="16887526" y="3070245"/>
              <a:ext cx="4572000" cy="8229600"/>
            </a:xfrm>
            <a:prstGeom prst="roundRect">
              <a:avLst>
                <a:gd name="adj" fmla="val 0"/>
              </a:avLst>
            </a:prstGeom>
            <a:solidFill>
              <a:srgbClr val="323B43"/>
            </a:solidFill>
            <a:ln w="12700" cap="flat" cmpd="sng" algn="ctr">
              <a:solidFill>
                <a:srgbClr val="F8FAFB">
                  <a:lumMod val="9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76590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76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17727332" y="6733532"/>
              <a:ext cx="3163824" cy="0"/>
            </a:xfrm>
            <a:prstGeom prst="line">
              <a:avLst/>
            </a:prstGeom>
            <a:ln>
              <a:solidFill>
                <a:srgbClr val="0F85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MH_Entry_1">
              <a:hlinkClick r:id="rId6" action="ppaction://hlinksldjump"/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6887527" y="4615352"/>
              <a:ext cx="4571999" cy="1140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7200" tIns="0" rIns="0" bIns="0" anchor="ctr" anchorCtr="0">
              <a:no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陈佛兴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73936" y="7259231"/>
              <a:ext cx="419918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智能识别相机代码的编写，参与界面制作与设计，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，提供逻辑思想。并分享个人意见。</a:t>
              </a:r>
              <a:endPara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18387142" y="4491152"/>
              <a:ext cx="1572768" cy="1572768"/>
            </a:xfrm>
            <a:prstGeom prst="ellipse">
              <a:avLst/>
            </a:prstGeom>
            <a:noFill/>
            <a:ln>
              <a:solidFill>
                <a:srgbClr val="0F85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Rounded Rectangle 3"/>
            <p:cNvSpPr/>
            <p:nvPr/>
          </p:nvSpPr>
          <p:spPr>
            <a:xfrm>
              <a:off x="16991696" y="3209429"/>
              <a:ext cx="4275112" cy="7951232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rgbClr val="0F85F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76590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76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36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3054131">
            <a:off x="6157040" y="6795894"/>
            <a:ext cx="4381869" cy="43818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22"/>
          </a:p>
        </p:txBody>
      </p:sp>
      <p:sp>
        <p:nvSpPr>
          <p:cNvPr id="9" name="矩形 8"/>
          <p:cNvSpPr/>
          <p:nvPr/>
        </p:nvSpPr>
        <p:spPr>
          <a:xfrm rot="19300278" flipH="1">
            <a:off x="9343821" y="1492644"/>
            <a:ext cx="18130457" cy="13384849"/>
          </a:xfrm>
          <a:prstGeom prst="rect">
            <a:avLst/>
          </a:pr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22"/>
          </a:p>
        </p:txBody>
      </p:sp>
      <p:sp>
        <p:nvSpPr>
          <p:cNvPr id="2" name="矩形 1"/>
          <p:cNvSpPr/>
          <p:nvPr/>
        </p:nvSpPr>
        <p:spPr>
          <a:xfrm>
            <a:off x="9567491" y="7122985"/>
            <a:ext cx="12635656" cy="17170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8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微软雅黑" panose="020B0503020204020204" pitchFamily="34" charset="-122"/>
              </a:rPr>
              <a:t>THANKS</a:t>
            </a:r>
            <a:endParaRPr lang="en-US" altLang="zh-CN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3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9567494" y="8986828"/>
            <a:ext cx="12635653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26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9"/>
  <p:tag name="MH_SECTIONID" val="260,261,262,263,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3161633"/>
  <p:tag name="MH_LIBRARY" val="CONTENTS"/>
  <p:tag name="MH_TYPE" val="ENTRY"/>
  <p:tag name="ID" val="547141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3161633"/>
  <p:tag name="MH_LIBRARY" val="CONTENTS"/>
  <p:tag name="MH_TYPE" val="ENTRY"/>
  <p:tag name="ID" val="547141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3161633"/>
  <p:tag name="MH_LIBRARY" val="CONTENTS"/>
  <p:tag name="MH_TYPE" val="ENTRY"/>
  <p:tag name="ID" val="547141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3161633"/>
  <p:tag name="MH_LIBRARY" val="CONTENTS"/>
  <p:tag name="MH_TYPE" val="ENTRY"/>
  <p:tag name="ID" val="547141"/>
  <p:tag name="MH_ORDER" val="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F85F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1505</TotalTime>
  <Words>394</Words>
  <Application>Microsoft Office PowerPoint</Application>
  <PresentationFormat>自定义</PresentationFormat>
  <Paragraphs>37</Paragraphs>
  <Slides>9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Gill Sans</vt:lpstr>
      <vt:lpstr>Open Sans Light</vt:lpstr>
      <vt:lpstr>等线</vt:lpstr>
      <vt:lpstr>等线 Light</vt:lpstr>
      <vt:lpstr>宋体</vt:lpstr>
      <vt:lpstr>微软雅黑</vt:lpstr>
      <vt:lpstr>Arial</vt:lpstr>
      <vt:lpstr>Calibri</vt:lpstr>
      <vt:lpstr>Helvetica</vt:lpstr>
      <vt:lpstr>Impact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Aaron</cp:lastModifiedBy>
  <cp:revision>107</cp:revision>
  <dcterms:created xsi:type="dcterms:W3CDTF">2016-04-01T16:17:03Z</dcterms:created>
  <dcterms:modified xsi:type="dcterms:W3CDTF">2020-12-29T15:23:19Z</dcterms:modified>
</cp:coreProperties>
</file>